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99" r:id="rId1"/>
    <p:sldMasterId id="2147484976" r:id="rId2"/>
  </p:sldMasterIdLst>
  <p:notesMasterIdLst>
    <p:notesMasterId r:id="rId35"/>
  </p:notesMasterIdLst>
  <p:handoutMasterIdLst>
    <p:handoutMasterId r:id="rId36"/>
  </p:handoutMasterIdLst>
  <p:sldIdLst>
    <p:sldId id="1059" r:id="rId3"/>
    <p:sldId id="1125" r:id="rId4"/>
    <p:sldId id="1126" r:id="rId5"/>
    <p:sldId id="1116" r:id="rId6"/>
    <p:sldId id="1117" r:id="rId7"/>
    <p:sldId id="1085" r:id="rId8"/>
    <p:sldId id="1087" r:id="rId9"/>
    <p:sldId id="1121" r:id="rId10"/>
    <p:sldId id="1088" r:id="rId11"/>
    <p:sldId id="1089" r:id="rId12"/>
    <p:sldId id="1090" r:id="rId13"/>
    <p:sldId id="1118" r:id="rId14"/>
    <p:sldId id="1091" r:id="rId15"/>
    <p:sldId id="1092" r:id="rId16"/>
    <p:sldId id="1119" r:id="rId17"/>
    <p:sldId id="1093" r:id="rId18"/>
    <p:sldId id="1094" r:id="rId19"/>
    <p:sldId id="1096" r:id="rId20"/>
    <p:sldId id="1097" r:id="rId21"/>
    <p:sldId id="1120" r:id="rId22"/>
    <p:sldId id="1098" r:id="rId23"/>
    <p:sldId id="1099" r:id="rId24"/>
    <p:sldId id="1122" r:id="rId25"/>
    <p:sldId id="1102" r:id="rId26"/>
    <p:sldId id="1103" r:id="rId27"/>
    <p:sldId id="1104" r:id="rId28"/>
    <p:sldId id="1106" r:id="rId29"/>
    <p:sldId id="1123" r:id="rId30"/>
    <p:sldId id="1109" r:id="rId31"/>
    <p:sldId id="1110" r:id="rId32"/>
    <p:sldId id="1115" r:id="rId33"/>
    <p:sldId id="1124" r:id="rId34"/>
  </p:sldIdLst>
  <p:sldSz cx="9144000" cy="6858000" type="screen4x3"/>
  <p:notesSz cx="10234613" cy="7099300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sha Dosanjh" initials="MD" lastIdx="0" clrIdx="0">
    <p:extLst>
      <p:ext uri="{19B8F6BF-5375-455C-9EA6-DF929625EA0E}">
        <p15:presenceInfo xmlns:p15="http://schemas.microsoft.com/office/powerpoint/2012/main" userId="S-1-5-21-183313008-3152611123-150256408-19317" providerId="AD"/>
      </p:ext>
    </p:extLst>
  </p:cmAuthor>
  <p:cmAuthor id="2" name="Imene Reda" initials="IR" lastIdx="1" clrIdx="1">
    <p:extLst>
      <p:ext uri="{19B8F6BF-5375-455C-9EA6-DF929625EA0E}">
        <p15:presenceInfo xmlns:p15="http://schemas.microsoft.com/office/powerpoint/2012/main" userId="S-1-5-21-1929929438-1685801763-620655208-12189" providerId="AD"/>
      </p:ext>
    </p:extLst>
  </p:cmAuthor>
  <p:cmAuthor id="3" name="Marta Abreu" initials="MA" lastIdx="1" clrIdx="2">
    <p:extLst>
      <p:ext uri="{19B8F6BF-5375-455C-9EA6-DF929625EA0E}">
        <p15:presenceInfo xmlns:p15="http://schemas.microsoft.com/office/powerpoint/2012/main" userId="Marta Abre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763"/>
    <a:srgbClr val="C1DDE9"/>
    <a:srgbClr val="90C2D8"/>
    <a:srgbClr val="FFFF00"/>
    <a:srgbClr val="33CC33"/>
    <a:srgbClr val="FF9900"/>
    <a:srgbClr val="EB5121"/>
    <a:srgbClr val="FF33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0" autoAdjust="0"/>
    <p:restoredTop sz="75251" autoAdjust="0"/>
  </p:normalViewPr>
  <p:slideViewPr>
    <p:cSldViewPr snapToGrid="0">
      <p:cViewPr varScale="1">
        <p:scale>
          <a:sx n="64" d="100"/>
          <a:sy n="64" d="100"/>
        </p:scale>
        <p:origin x="21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-12438"/>
    </p:cViewPr>
  </p:sorterViewPr>
  <p:notesViewPr>
    <p:cSldViewPr snapToGrid="0">
      <p:cViewPr varScale="1">
        <p:scale>
          <a:sx n="78" d="100"/>
          <a:sy n="78" d="100"/>
        </p:scale>
        <p:origin x="-3156" y="-90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gs" Target="tags/tag1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/>
          <a:lstStyle>
            <a:lvl1pPr algn="l" eaLnBrk="1" hangingPunct="1">
              <a:defRPr sz="14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797550" y="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/>
          <a:lstStyle>
            <a:lvl1pPr algn="r" eaLnBrk="1" hangingPunct="1">
              <a:defRPr sz="14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fld id="{59B9E42C-D6F3-4E93-87B1-F55538BD88C9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 anchor="b"/>
          <a:lstStyle>
            <a:lvl1pPr algn="l" eaLnBrk="1" hangingPunct="1">
              <a:defRPr sz="1400">
                <a:solidFill>
                  <a:schemeClr val="tx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797550" y="6743700"/>
            <a:ext cx="4435475" cy="354013"/>
          </a:xfrm>
          <a:prstGeom prst="rect">
            <a:avLst/>
          </a:prstGeom>
        </p:spPr>
        <p:txBody>
          <a:bodyPr vert="horz" wrap="square" lIns="100503" tIns="50251" rIns="100503" bIns="502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F4F4219-76C5-4B1C-839B-BEE5D0A73C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0278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97550" y="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/>
          <a:lstStyle>
            <a:lvl1pPr algn="r" eaLnBrk="1" fontAlgn="auto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5344348-FB58-4941-92BF-BC183AB0020C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43275" y="533400"/>
            <a:ext cx="3548063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100503" tIns="50251" rIns="100503" bIns="5025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100503" tIns="50251" rIns="100503" bIns="50251" rtlCol="0" anchor="b"/>
          <a:lstStyle>
            <a:lvl1pPr algn="l" eaLnBrk="1" fontAlgn="auto" hangingPunct="1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797550" y="6743700"/>
            <a:ext cx="4435475" cy="354013"/>
          </a:xfrm>
          <a:prstGeom prst="rect">
            <a:avLst/>
          </a:prstGeom>
        </p:spPr>
        <p:txBody>
          <a:bodyPr vert="horz" wrap="square" lIns="100503" tIns="50251" rIns="100503" bIns="5025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BCF7F65-30DC-4E63-AC87-435919832B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809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95CB990A-79DC-44C4-BE35-8058B4A3D91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9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Conseguir um objetivo pode ser bastante fácil, mas, a menos que o fixemos em </a:t>
            </a:r>
            <a:r>
              <a:rPr lang="pt-PT" sz="1800" b="0" i="0" u="none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metas específicas,</a:t>
            </a:r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 acaba por não ter muito significado... por exemplo, pode dizer-se “vou seguir muito bem os meus tratamentos”. Parece-me bem, mas como e o que é que vai fazer exatamente...</a:t>
            </a:r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2140821-9CD4-4219-BA48-CAE0060C9DF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11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37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BF89659-16BF-4249-AAC5-FB21DF7EFDD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12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2143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A maior diferença entre as boas intenções e mudar realmente... é fazer um plano e é muito mais eficaz se for escrito.</a:t>
            </a:r>
          </a:p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Aqui pode ser bastante ativo. Com permissão, pode transmitir dicas e sugestões, com base na experiência de outras pessoas com quem trabalhou.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FF8A63F-3ADD-4A67-8F5B-6BECD675672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13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8308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Estas são algumas das perguntas difíceis que têm de fazer juntos!</a:t>
            </a: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7608BA5-FD61-4D43-AA53-510B3D6E365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14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096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FFBB07C-4018-4A98-A1DC-4EE7F558FCE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15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148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10460DC6-D6AD-48ED-84DC-AE572FD3BD60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16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6475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77C8EB9-FFB7-42E0-86CB-5158F83DAF3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17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043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3D017FFA-EA15-49D1-8A75-60681D77527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18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1573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Nenhum plano se adapta a todas as pessoas – todos precisam de ser únicos, e de se adaptar à vida dessa pessoa. A lista de coisas que podem ajudar e dificultar será diferente para cada pessoa, embora também possa haver muita sobreposição com as experiências de outras pessoas, evidentemente…</a:t>
            </a: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E8C718B-7BED-4284-9724-28B76CCB33AC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19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141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E1FE8A5-E8AE-4008-840E-585ACDD46A1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20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895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495B6A2C-EA28-44CC-AC2C-02458E88B794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5107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748B2F1-223C-45D9-8DE5-0EA3F432BA0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21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913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4DE57F6-E9DF-4D17-BDB8-5117022A1AD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22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47207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71752E3-53A0-4E6C-A3BB-73A4D30685F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23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615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Uma técnica relativamente nova, e muito simples, tem recebido muita atenção, porque parece ser bastante útil…</a:t>
            </a:r>
          </a:p>
          <a:p>
            <a:endParaRPr lang="en-GB" altLang="en-US"/>
          </a:p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E realmente não vai acreditar como é simples…</a:t>
            </a:r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B018A682-67B6-4400-ADAE-4933E24BE8E6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24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603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A ideia é que, em vez de se chegar a uma resolução e contar com um pensamento ilusório para se ser bem-sucedido, sentamo-nos e fazemos um esforço para pensar em coisas que nos vão impedir de ser bem-sucedidos. Depois, pensamos numa estratégia para as ultrapassar.</a:t>
            </a:r>
          </a:p>
          <a:p>
            <a:endParaRPr lang="en-GB" altLang="en-US"/>
          </a:p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E escrevemos a estratégia…</a:t>
            </a:r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6211C74-8D4C-49CC-9958-1FFD01D9180F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25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84191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E este é o formato sugerido. Funciona realmente melhor se escrito assim!</a:t>
            </a:r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5BB0E26-15C6-424A-BC11-B1FB0FD2B0F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26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6248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216BF17F-4C76-4DE0-AB86-89B4E1D29CE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27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4353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903A8C46-7157-4328-8F8B-160357F313C9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28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8687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Sabemos há muito tempo que as pessoas aprendem da mesma forma, e que aprendem melhor com recompensas do que com castigos – por isso pense no que podem ser esses reforços. Ser mais saudável é óbvio, mas pode ter de esperar muito tempo </a:t>
            </a:r>
            <a:r>
              <a:rPr lang="pt-PT" sz="1800" b="0" i="0" u="none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com a FQ. Ter satisfação ou orgulho é importante, e a maioria das pessoas consegue identificar-se com isso se sentir que alcançou algo. Não tenha receio de criar outros reforços mais modestos e mais materiais – conclua uma semana e vá às compras</a:t>
            </a:r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, por exemplo!</a:t>
            </a:r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CE271FF7-74CF-44DE-B8AC-A3D430FDC8E8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29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35958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Se pensar em alguns potenciais reforços, certifique-se de que todos ficam escritos. Precisa de saber quando merece a sua recompensa </a:t>
            </a:r>
            <a:r>
              <a:rPr lang="pt-PT" sz="1800" b="0" i="0" u="none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para que funcione</a:t>
            </a:r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!</a:t>
            </a: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8BB52786-C073-4422-8A9E-AB38A0693E9A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30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83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CE583626-C831-4D3C-BBB9-B81141795C9A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4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6007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pt-PT" sz="1800" b="0" i="0" strike="noStrike" cap="none" spc="0" baseline="0" dirty="0"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rPr>
              <a:t>Uma forma de seguir o progresso (e reforços ou recompensas que tenha acordado) é manter um diário simples. Novamente, isto pode funcionar melhor se pensarem juntos na conceção do diário, na recompensa e na tarefa.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71525" indent="-296863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87450" indent="-236538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63700" indent="-236538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138363" indent="-236538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955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30527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5099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967163" indent="-236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DAC9EE82-7B7B-4BAC-8258-4A60EAFC87D7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31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0243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4E1C818-ACBC-45AF-BD15-9C530C56733E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32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114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E56FA10D-41AA-4030-A86E-435D56A41590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5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974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6A64AB0E-F05C-4533-99F2-066B830BF6E6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6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4958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59F0CB49-D7A5-433B-B6A2-A2BE1B681F3D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7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2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7C92906-5BB1-4D66-A46C-0C93CE8FB6EB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8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60302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31B69AFA-5DE5-4DEC-8663-7CAA78FB9C9D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9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3839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bg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bg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bg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bg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fld id="{7E55022B-5C2F-41B2-B12D-336C9F867CF5}" type="slidenum">
              <a:rPr lang="en-US" altLang="en-US" smtClean="0">
                <a:solidFill>
                  <a:schemeClr val="tx1"/>
                </a:solidFill>
                <a:latin typeface="Calibri" pitchFamily="34" charset="0"/>
              </a:rPr>
              <a:t>10</a:t>
            </a:fld>
            <a:endParaRPr lang="en-US" altLang="en-US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8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8065927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3928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5759123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455350-36C0-4B58-B935-98ABBE5F6B72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FB2C1025-A152-437F-A824-6F0D20D08A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78554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defTabSz="914400" fontAlgn="base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CD189B2F-123C-4A5B-BA17-F901C83DA6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125219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562A08-7DD0-4892-8286-337AFF93F8F7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fontAlgn="auto">
              <a:spcBef>
                <a:spcPct val="0"/>
              </a:spcBef>
              <a:spcAft>
                <a:spcPct val="0"/>
              </a:spcAft>
              <a:defRPr>
                <a:solidFill>
                  <a:prstClr val="black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2D467FA6-C1F5-4A06-A222-85426CAB22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628064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7662623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992084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5599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83038"/>
            <a:ext cx="8229600" cy="772608"/>
          </a:xfrm>
        </p:spPr>
        <p:txBody>
          <a:bodyPr>
            <a:normAutofit/>
          </a:bodyPr>
          <a:lstStyle>
            <a:lvl1pPr>
              <a:defRPr sz="2800" b="0" i="0">
                <a:solidFill>
                  <a:srgbClr val="1D2763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559661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802202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EA1189B8-C90D-4030-81FA-0324963987D4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1" fontAlgn="auto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DC88CF2-C29E-4A20-BF81-D17AB319D7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427214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+mn-lt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858826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F Care logo CMY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7350" y="233363"/>
            <a:ext cx="4043363" cy="137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bg1"/>
                </a:solidFill>
                <a:latin typeface="HelveticaNeueLT Std Med Cn"/>
                <a:cs typeface="HelveticaNeueLT Std Med C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2401754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Vertex ppt B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735" b="5"/>
          <a:stretch>
            <a:fillRect/>
          </a:stretch>
        </p:blipFill>
        <p:spPr bwMode="auto">
          <a:xfrm>
            <a:off x="0" y="6367463"/>
            <a:ext cx="914400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CF Care logo CMYK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554" b="17529"/>
          <a:stretch>
            <a:fillRect/>
          </a:stretch>
        </p:blipFill>
        <p:spPr bwMode="auto">
          <a:xfrm>
            <a:off x="180975" y="6450013"/>
            <a:ext cx="811213" cy="33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870"/>
            <a:ext cx="8229600" cy="772608"/>
          </a:xfrm>
        </p:spPr>
        <p:txBody>
          <a:bodyPr>
            <a:normAutofit/>
          </a:bodyPr>
          <a:lstStyle>
            <a:lvl1pPr>
              <a:defRPr sz="2800" b="1" i="0">
                <a:solidFill>
                  <a:srgbClr val="1D2763"/>
                </a:solidFill>
                <a:latin typeface="+mj-lt"/>
                <a:cs typeface="HelveticaNeueLT Std Med C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9493"/>
            <a:ext cx="8229600" cy="4312692"/>
          </a:xfrm>
        </p:spPr>
        <p:txBody>
          <a:bodyPr/>
          <a:lstStyle>
            <a:lvl1pPr>
              <a:defRPr sz="2400" b="0" i="0">
                <a:solidFill>
                  <a:srgbClr val="1D2763"/>
                </a:solidFill>
                <a:latin typeface="+mn-lt"/>
                <a:cs typeface="HelveticaNeueLT Std Cn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78417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A63E8C8B-3631-4A9F-94B0-1E47D5790F93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43CEC05-82B4-4D67-B452-8E98D2E22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8" r:id="rId2"/>
    <p:sldLayoutId id="2147485169" r:id="rId3"/>
    <p:sldLayoutId id="2147485170" r:id="rId4"/>
    <p:sldLayoutId id="2147485171" r:id="rId5"/>
    <p:sldLayoutId id="2147485172" r:id="rId6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fld id="{84A1A123-C001-4369-B244-AA574A506F0B}" type="datetimeFigureOut">
              <a:rPr lang="en-US"/>
              <a:pPr>
                <a:defRPr/>
              </a:pPr>
              <a:t>5/11/2021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ct val="0"/>
              </a:spcBef>
              <a:spcAft>
                <a:spcPct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457200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C543129-8A75-4E19-AC70-EA3DF84011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73" r:id="rId1"/>
    <p:sldLayoutId id="2147485174" r:id="rId2"/>
    <p:sldLayoutId id="2147485175" r:id="rId3"/>
    <p:sldLayoutId id="2147485176" r:id="rId4"/>
    <p:sldLayoutId id="2147485177" r:id="rId5"/>
    <p:sldLayoutId id="2147485178" r:id="rId6"/>
    <p:sldLayoutId id="2147485179" r:id="rId7"/>
    <p:sldLayoutId id="2147485180" r:id="rId8"/>
  </p:sldLayoutIdLst>
  <p:transition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PT" sz="4000" b="0" i="0" strike="noStrike" cap="none" spc="0" baseline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Técnicas de mudança de comportamentos</a:t>
            </a:r>
            <a:endParaRPr lang="en-US" altLang="en-US" sz="4000">
              <a:ea typeface="HelveticaNeueLT Std Med Cn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6581775"/>
            <a:ext cx="604910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pt-PT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Código do projeto: </a:t>
            </a:r>
            <a:r>
              <a:rPr lang="pt-PT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INT-20-2100078</a:t>
            </a:r>
            <a:r>
              <a:rPr lang="pt-PT" sz="1000" b="1" i="0" strike="noStrike" cap="none" spc="0" baseline="0" dirty="0">
                <a:solidFill>
                  <a:srgbClr val="FFFFFF"/>
                </a:solidFill>
                <a:effectLst/>
                <a:latin typeface="Calibri"/>
                <a:ea typeface="Calibri"/>
                <a:cs typeface="Calibri"/>
              </a:rPr>
              <a:t>		Data de </a:t>
            </a:r>
            <a:r>
              <a:rPr lang="pt-PT" sz="1000" b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elaboração: março de 2021</a:t>
            </a:r>
            <a:endParaRPr lang="pt-PT" sz="1000" b="1" i="0" strike="noStrike" cap="none" spc="0" baseline="0" dirty="0">
              <a:solidFill>
                <a:srgbClr val="FFFFFF"/>
              </a:solidFill>
              <a:effectLst/>
              <a:latin typeface="Calibri"/>
              <a:ea typeface="Calibri"/>
              <a:cs typeface="Calibri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Definição de objetivos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1531938"/>
            <a:ext cx="8001000" cy="4525962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Definir objetivos EMARD:</a:t>
            </a:r>
          </a:p>
          <a:p>
            <a:pPr lvl="1" eaLnBrk="1" hangingPunct="1"/>
            <a:r>
              <a:rPr lang="pt-PT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E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specífico</a:t>
            </a:r>
          </a:p>
          <a:p>
            <a:pPr lvl="1" eaLnBrk="1" hangingPunct="1"/>
            <a:r>
              <a:rPr lang="pt-PT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M</a:t>
            </a:r>
            <a:r>
              <a:rPr lang="pt-PT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ensurável</a:t>
            </a:r>
          </a:p>
          <a:p>
            <a:pPr lvl="1" eaLnBrk="1" hangingPunct="1"/>
            <a:r>
              <a:rPr lang="pt-PT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lcançável</a:t>
            </a:r>
          </a:p>
          <a:p>
            <a:pPr lvl="1" eaLnBrk="1" hangingPunct="1"/>
            <a:r>
              <a:rPr lang="pt-PT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R</a:t>
            </a:r>
            <a:r>
              <a:rPr lang="pt-PT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elevante</a:t>
            </a:r>
          </a:p>
          <a:p>
            <a:pPr lvl="1" eaLnBrk="1" hangingPunct="1"/>
            <a:r>
              <a:rPr lang="pt-PT" sz="2200" b="0" i="0" u="sng" strike="noStrike" cap="none" spc="0" baseline="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Calibri"/>
                <a:ea typeface="Calibri"/>
                <a:cs typeface="Calibri"/>
              </a:rPr>
              <a:t>D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efinido no tempo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Objetivos e metas</a:t>
            </a:r>
            <a:endParaRPr lang="en-GB" altLang="en-US" b="1">
              <a:ea typeface="HelveticaNeueLT Std Med Cn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 implica decompor grandes objetivos em metas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169406"/>
              </p:ext>
            </p:extLst>
          </p:nvPr>
        </p:nvGraphicFramePr>
        <p:xfrm>
          <a:off x="685800" y="2514600"/>
          <a:ext cx="7467600" cy="23653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8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Objetivo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Estratégia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pt-PT" sz="2400" b="1" i="0" strike="noStrike" cap="none" spc="0" baseline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Meta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9538">
                <a:tc>
                  <a:txBody>
                    <a:bodyPr/>
                    <a:lstStyle/>
                    <a:p>
                      <a:r>
                        <a:rPr lang="pt-PT" sz="2400" b="0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Melhorar o controlo da diabetes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pt-PT" sz="2400" b="0" i="0" strike="noStrike" cap="none" spc="0" baseline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Tomar a quantidade certa de insulina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pt-PT" sz="2400" b="0" i="0" strike="noStrike" cap="none" spc="0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Medir a </a:t>
                      </a:r>
                      <a:r>
                        <a:rPr lang="pt-PT" sz="2400" b="0" i="0" strike="noStrike" cap="none" spc="0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Calibri"/>
                        </a:rPr>
                        <a:t>glicemia de manhã e à noite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Desenvolver um plano de mudança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Desenvolver um plano de mudança</a:t>
            </a:r>
          </a:p>
        </p:txBody>
      </p:sp>
      <p:sp>
        <p:nvSpPr>
          <p:cNvPr id="28675" name="Rectangle 3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Os médicos podem precisar de ser ativos</a:t>
            </a:r>
          </a:p>
          <a:p>
            <a:pPr lvl="1" eaLnBrk="1" hangingPunct="1"/>
            <a:r>
              <a:rPr lang="pt-PT" sz="22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 orientação é muito importante neste momento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Isto pode implicar muita conversa e negociação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É sempre uma boa ideia escrever o plano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Plano de mudança: exemplos</a:t>
            </a:r>
          </a:p>
        </p:txBody>
      </p:sp>
      <p:sp>
        <p:nvSpPr>
          <p:cNvPr id="29699" name="Content Placeholder 1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que vou mudar?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Qual é o meu objetivo?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Como vou </a:t>
            </a:r>
            <a:r>
              <a:rPr lang="pt-PT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alcançar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isto?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Ação que irei tomar</a:t>
            </a: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Quando?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quê (e quem) pode ajudar?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Que barreiras podem surgir?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Como lidarei com as barreiras?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Escrever um plano de mudança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6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Dicas para escrever um plano de mudança </a:t>
            </a:r>
          </a:p>
        </p:txBody>
      </p:sp>
      <p:sp>
        <p:nvSpPr>
          <p:cNvPr id="31747" name="Content Placeholder 7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Utilizar objetivos EMARD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Empregar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estratégias para criar rotinas/estímulos: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Alarmes no telemóvel, autocolantes, colocação de medicamentos num local onde serão vistos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Incorporar numa rotina existente e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utilizar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 atividade diária como estímulo (por exemplo, lavar os dentes)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Recorrer a amigos/família/parceiro como apoio e sugestão</a:t>
            </a:r>
            <a:endParaRPr lang="en-GB" alt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Dicas para escrever um plano de mudança 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Se tiver preocupações sobre um plano excessivamente complexo ou não suficientemente complexo, ofereça conselhos (com permissão)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“Parece que o plano está realmente a compor-se”</a:t>
            </a:r>
          </a:p>
          <a:p>
            <a:pPr lvl="1" eaLnBrk="1" hangingPunct="1"/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“Pensa que seria útil para si se eu </a:t>
            </a:r>
            <a:r>
              <a:rPr lang="pt-PT" sz="2200" b="0" i="1" strike="noStrike" cap="none" spc="0" baseline="0" dirty="0">
                <a:effectLst/>
                <a:latin typeface="Calibri"/>
                <a:ea typeface="Calibri"/>
                <a:cs typeface="Calibri"/>
              </a:rPr>
              <a:t>partilhasse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algum do feedback que recebi de outras pessoas, numa posição semelhante, sobre o que as ajudou e o que não as ajudou?”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4554415" y="3429000"/>
            <a:ext cx="3276600" cy="2057400"/>
          </a:xfrm>
          <a:prstGeom prst="ellipse">
            <a:avLst/>
          </a:prstGeom>
          <a:solidFill>
            <a:srgbClr val="C1DDE9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581" name="Content Placeholder 2"/>
          <p:cNvSpPr txBox="1"/>
          <p:nvPr/>
        </p:nvSpPr>
        <p:spPr bwMode="auto">
          <a:xfrm>
            <a:off x="4684713" y="4006850"/>
            <a:ext cx="30162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pt-PT" sz="26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Parar </a:t>
            </a:r>
            <a:r>
              <a:rPr lang="pt-PT" sz="2600" b="1" dirty="0">
                <a:solidFill>
                  <a:srgbClr val="002060"/>
                </a:solidFill>
                <a:latin typeface="Calibri"/>
                <a:ea typeface="Calibri"/>
                <a:cs typeface="Calibri"/>
              </a:rPr>
              <a:t>após ter começado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1524000"/>
            <a:ext cx="3276600" cy="2057400"/>
          </a:xfrm>
          <a:prstGeom prst="ellipse">
            <a:avLst/>
          </a:prstGeom>
          <a:solidFill>
            <a:srgbClr val="C1DDE9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1270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24585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Duas coisas que podem correr mal...</a:t>
            </a:r>
          </a:p>
        </p:txBody>
      </p:sp>
      <p:sp>
        <p:nvSpPr>
          <p:cNvPr id="33802" name="Content Placeholder 2"/>
          <p:cNvSpPr>
            <a:spLocks noGrp="1"/>
          </p:cNvSpPr>
          <p:nvPr>
            <p:ph idx="1"/>
          </p:nvPr>
        </p:nvSpPr>
        <p:spPr>
          <a:xfrm>
            <a:off x="914400" y="2022475"/>
            <a:ext cx="3287713" cy="1219200"/>
          </a:xfrm>
        </p:spPr>
        <p:txBody>
          <a:bodyPr/>
          <a:lstStyle/>
          <a:p>
            <a:pPr marL="0" indent="0" algn="ctr" eaLnBrk="1" hangingPunct="1">
              <a:buFont typeface="Arial" pitchFamily="34" charset="0"/>
              <a:buNone/>
            </a:pPr>
            <a:r>
              <a:rPr lang="pt-PT" sz="26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Não</a:t>
            </a:r>
          </a:p>
          <a:p>
            <a:pPr marL="0" indent="0" algn="ctr" eaLnBrk="1" hangingPunct="1">
              <a:buFont typeface="Arial" pitchFamily="34" charset="0"/>
              <a:buNone/>
            </a:pPr>
            <a:r>
              <a:rPr lang="pt-PT" sz="2600" b="1" i="0" strike="noStrike" cap="none" spc="0" baseline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começar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que ajuda?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3375"/>
            <a:ext cx="8229600" cy="4311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Crie um plano diferente para cada doente</a:t>
            </a:r>
          </a:p>
          <a:p>
            <a:pPr eaLnBrk="1" hangingPunct="1">
              <a:lnSpc>
                <a:spcPct val="80000"/>
              </a:lnSpc>
            </a:pP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Tenha uma conversa honesta sobre o que vai:</a:t>
            </a:r>
          </a:p>
          <a:p>
            <a:pPr lvl="1" eaLnBrk="1" hangingPunct="1"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Ajudar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(aliados, recursos, motivação, etc.)</a:t>
            </a:r>
          </a:p>
          <a:p>
            <a:pPr lvl="1" eaLnBrk="1" hangingPunct="1">
              <a:lnSpc>
                <a:spcPct val="80000"/>
              </a:lnSpc>
            </a:pP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Dificultar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(possíveis obstáculos)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3200" dirty="0"/>
          </a:p>
          <a:p>
            <a:pPr eaLnBrk="1" hangingPunct="1">
              <a:lnSpc>
                <a:spcPct val="80000"/>
              </a:lnSpc>
            </a:pPr>
            <a:r>
              <a:rPr lang="pt-PT" sz="2400" b="0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+ 3 técnicas úteis:</a:t>
            </a:r>
            <a:endParaRPr lang="en-GB" altLang="en-US" baseline="30000" dirty="0">
              <a:solidFill>
                <a:srgbClr val="002060"/>
              </a:solidFill>
              <a:ea typeface="HelveticaNeueLT Std Cn"/>
            </a:endParaRPr>
          </a:p>
          <a:p>
            <a:pPr lvl="1" eaLnBrk="1" hangingPunct="1">
              <a:lnSpc>
                <a:spcPct val="8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Terapêutica de resolução de problemas</a:t>
            </a:r>
            <a:r>
              <a:rPr lang="pt-PT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lvl="1" eaLnBrk="1" hangingPunct="1">
              <a:lnSpc>
                <a:spcPct val="8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Planos de implementação de intenção (</a:t>
            </a:r>
            <a:r>
              <a:rPr lang="pt-PT" sz="22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PII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)</a:t>
            </a:r>
            <a:r>
              <a:rPr lang="pt-PT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</a:t>
            </a:r>
          </a:p>
          <a:p>
            <a:pPr lvl="1" eaLnBrk="1" hangingPunct="1">
              <a:lnSpc>
                <a:spcPct val="8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Reforço</a:t>
            </a:r>
            <a:r>
              <a:rPr lang="pt-PT" sz="2200" b="0" i="0" strike="noStrike" cap="none" spc="0" baseline="3000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dirty="0">
              <a:solidFill>
                <a:srgbClr val="FFFFFF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1042" y="6113463"/>
            <a:ext cx="4042957" cy="2440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Nezu et al. 2013; 2. Gollwitzer PM, Sheeran P. 2008; 3. Skinner BF. 1953.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Isenção de responsabilidade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marL="0" indent="0">
              <a:buNone/>
            </a:pPr>
            <a:r>
              <a:rPr lang="pt-PT" sz="2000" i="1" dirty="0">
                <a:latin typeface="Calibri"/>
                <a:ea typeface="Calibri"/>
                <a:cs typeface="Calibri"/>
              </a:rPr>
              <a:t>O</a:t>
            </a:r>
            <a:r>
              <a:rPr lang="pt-PT" sz="2000" b="0" i="1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CF CARE é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financiado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inteiramente pela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Vertex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Pharmaceuticals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(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Europe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)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Limited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. O conteúdo foi preparado e desenvolvido pelo </a:t>
            </a:r>
            <a:r>
              <a:rPr lang="pt-PT" sz="2000" i="1" dirty="0">
                <a:ea typeface="Calibri"/>
                <a:cs typeface="Calibri"/>
              </a:rPr>
              <a:t>grupo de trabalho de especialistas em fibrose quística c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om o apoio logístico e editorial do secretariado </a:t>
            </a:r>
            <a:r>
              <a:rPr lang="pt-PT" sz="2000" i="1" dirty="0">
                <a:latin typeface="Calibri"/>
                <a:ea typeface="Calibri"/>
                <a:cs typeface="Calibri"/>
              </a:rPr>
              <a:t>do</a:t>
            </a:r>
            <a:r>
              <a:rPr lang="pt-PT" sz="2000" b="0" i="1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CF CARE, ApotheCom. A </a:t>
            </a:r>
            <a:r>
              <a:rPr lang="pt-PT" sz="20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Vertex</a:t>
            </a:r>
            <a:r>
              <a:rPr lang="pt-PT" sz="20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teve a oportunidade de analisar o conteúdo e as ferramentas para verificar a sua exatidão.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t-PT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Técnicas de mudança de comportamentos:</a:t>
            </a:r>
            <a:br>
              <a:rPr sz="3100"/>
            </a:br>
            <a:br>
              <a:rPr sz="3100"/>
            </a:br>
            <a:r>
              <a:rPr lang="pt-PT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1. Resolução de problemas</a:t>
            </a:r>
          </a:p>
        </p:txBody>
      </p:sp>
    </p:spTree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Resolução de problemas</a:t>
            </a:r>
          </a:p>
        </p:txBody>
      </p:sp>
      <p:sp>
        <p:nvSpPr>
          <p:cNvPr id="36867" name="Rectangle 5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Considerada uma terapêutica </a:t>
            </a:r>
            <a:r>
              <a:rPr lang="pt-PT" dirty="0">
                <a:latin typeface="Calibri"/>
                <a:ea typeface="Calibri"/>
                <a:cs typeface="Calibri"/>
              </a:rPr>
              <a:t>de mérito próprio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</a:p>
          <a:p>
            <a:pPr eaLnBrk="1" hangingPunct="1">
              <a:buFont typeface="Arial" pitchFamily="34" charset="0"/>
              <a:buNone/>
            </a:pPr>
            <a:endParaRPr lang="en-GB" altLang="en-US" dirty="0">
              <a:ea typeface="HelveticaNeueLT Std Cn"/>
            </a:endParaRP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Utilizada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nos EUA como uma estratégia para melhorar a adesão</a:t>
            </a:r>
            <a:r>
              <a:rPr lang="pt-PT" sz="2400" b="0" i="0" strike="noStrike" cap="none" spc="0" baseline="3000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1,2</a:t>
            </a: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72664" y="6113463"/>
            <a:ext cx="3871335" cy="24408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Nezu et al. 2013; 2. Murawski ME, et al.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Eat Behav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2009;10:146–151.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Resolução de problemas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47813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Esclarecer e definir o problema a ser resolvido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Definir um objetivo realista</a:t>
            </a:r>
          </a:p>
          <a:p>
            <a:pPr eaLnBrk="1" hangingPunct="1"/>
            <a:r>
              <a:rPr lang="pt-PT" sz="24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Brain</a:t>
            </a:r>
            <a:r>
              <a:rPr lang="pt-PT" sz="2400" b="0" i="1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400" b="0" i="1" strike="noStrike" cap="none" spc="0" baseline="0" dirty="0" err="1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storming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: criar várias soluções possíveis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Enumerar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os prós e </a:t>
            </a:r>
            <a:r>
              <a:rPr lang="pt-PT" sz="2400" b="0" i="0" strike="noStrike" cap="none" spc="0" baseline="0" dirty="0">
                <a:effectLst/>
                <a:latin typeface="Calibri"/>
                <a:ea typeface="Calibri"/>
                <a:cs typeface="Calibri"/>
              </a:rPr>
              <a:t>os</a:t>
            </a:r>
            <a:r>
              <a:rPr lang="pt-PT" sz="2400" b="0" i="0" strike="noStrike" cap="none" spc="0" baseline="0" dirty="0">
                <a:solidFill>
                  <a:schemeClr val="tx1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contras de cada solução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Selecionar a solução mais viável e adequada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Experimentar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Avaliar o resultado</a:t>
            </a: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t-PT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Técnicas de mudança de comportamentos:</a:t>
            </a:r>
            <a:br>
              <a:rPr sz="3100"/>
            </a:br>
            <a:br>
              <a:rPr sz="4800"/>
            </a:br>
            <a:r>
              <a:rPr lang="pt-PT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2. Planos de implementação de intenção (PII)</a:t>
            </a: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PII</a:t>
            </a:r>
          </a:p>
        </p:txBody>
      </p:sp>
      <p:sp>
        <p:nvSpPr>
          <p:cNvPr id="39939" name="Rectangle 3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28% realizam as suas resoluções</a:t>
            </a:r>
            <a:r>
              <a:rPr lang="pt-PT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1</a:t>
            </a:r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GB" altLang="en-US" b="1" i="1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Como pode aumentar este valor?</a:t>
            </a:r>
          </a:p>
          <a:p>
            <a:pPr eaLnBrk="1" hangingPunct="1">
              <a:lnSpc>
                <a:spcPct val="90000"/>
              </a:lnSpc>
            </a:pPr>
            <a:endParaRPr lang="en-GB" altLang="en-US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Plano de implementação de intenções</a:t>
            </a:r>
            <a:r>
              <a:rPr lang="pt-PT" sz="2400" b="0" i="0" strike="noStrike" cap="none" spc="0" baseline="3000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2</a:t>
            </a:r>
            <a:endParaRPr lang="en-GB" altLang="en-US" b="1" i="1">
              <a:ea typeface="HelveticaNeueLT Std Cn"/>
            </a:endParaRPr>
          </a:p>
          <a:p>
            <a:pPr eaLnBrk="1" hangingPunct="1">
              <a:lnSpc>
                <a:spcPct val="90000"/>
              </a:lnSpc>
              <a:buFont typeface="Arial" pitchFamily="34" charset="0"/>
              <a:buNone/>
            </a:pPr>
            <a:endParaRPr lang="en-GB" altLang="en-US" b="1" i="1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= Dupla taxa de sucesso!!!</a:t>
            </a:r>
          </a:p>
        </p:txBody>
      </p:sp>
      <p:sp>
        <p:nvSpPr>
          <p:cNvPr id="30724" name="TextBox 1"/>
          <p:cNvSpPr txBox="1">
            <a:spLocks noChangeArrowheads="1"/>
          </p:cNvSpPr>
          <p:nvPr/>
        </p:nvSpPr>
        <p:spPr bwMode="auto">
          <a:xfrm>
            <a:off x="2460298" y="6111875"/>
            <a:ext cx="6683702" cy="244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0"/>
              </a:spcBef>
              <a:buFont typeface="Arial" pitchFamily="34" charset="0"/>
              <a:buNone/>
              <a:defRPr/>
            </a:pP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Sheeran P. </a:t>
            </a:r>
            <a:r>
              <a:rPr lang="pt-PT" sz="1000" b="0" i="1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Eur Rev Soc Psychol </a:t>
            </a:r>
            <a:r>
              <a:rPr lang="pt-PT" sz="10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2002;12:1−36; 2. Gollwitzer PM, Sheeran P. 2008.</a:t>
            </a: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que são PII?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7924800" cy="4525963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“Traduzem objetivos em ações”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Antecipar os obstáculos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Determinar como saber se encontrou um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Apresentar um plano de ação realista e eficaz para cada um deles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 </a:t>
            </a:r>
            <a:r>
              <a:rPr lang="pt-PT" sz="2400" b="1" i="1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escrevê-lo!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Escrever o PII</a:t>
            </a:r>
          </a:p>
        </p:txBody>
      </p:sp>
      <p:sp>
        <p:nvSpPr>
          <p:cNvPr id="4198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Utilize o seguinte formato: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“Se acontecer X, então farei Y.”</a:t>
            </a:r>
          </a:p>
          <a:p>
            <a:pPr lvl="1" eaLnBrk="1" hangingPunct="1">
              <a:lnSpc>
                <a:spcPct val="8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por ex.: “</a:t>
            </a: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Se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tiver um dia em que não faço nebulizadores, </a:t>
            </a:r>
            <a:r>
              <a:rPr lang="pt-PT" sz="2200" b="1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então vou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lembrar-me de que ninguém é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perfeito, e considerar esse dia como uma experiência – e talvez até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aprender com isso – e continuar. Isso não significa que falhei”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Dicas para escrever PII</a:t>
            </a:r>
          </a:p>
        </p:txBody>
      </p:sp>
      <p:sp>
        <p:nvSpPr>
          <p:cNvPr id="16179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Identificar obstáculos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Fale sobre o que aconteceu quando tentou mudar antes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Imagine mudar, procure obstáculos no caminho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Imagine um dia/semana normal após a mudança</a:t>
            </a:r>
          </a:p>
          <a:p>
            <a:pPr marL="990600" lvl="1" indent="-5334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–"/>
              <a:defRPr/>
            </a:pPr>
            <a:endParaRPr lang="en-GB" dirty="0"/>
          </a:p>
          <a:p>
            <a:pPr eaLnBrk="1" hangingPunct="1">
              <a:lnSpc>
                <a:spcPct val="90000"/>
              </a:lnSpc>
              <a:defRPr/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Aumentar a eficácia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É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essencial</a:t>
            </a:r>
            <a:r>
              <a:rPr lang="pt-PT" sz="22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que sejam anotados, mas pode voltar a escrevê-los/revê-los todos os dias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Coloque-os num local visível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Incentive o doente a praticar pensando neles para se tornarem hábitos semiautomáticos</a:t>
            </a:r>
          </a:p>
          <a:p>
            <a:pPr marL="990600" lvl="1" indent="-533400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None/>
              <a:defRPr/>
            </a:pPr>
            <a:endParaRPr lang="en-GB" sz="2000" dirty="0"/>
          </a:p>
          <a:p>
            <a:pPr marL="590550" indent="-533400" eaLnBrk="1" fontAlgn="auto" hangingPunct="1">
              <a:lnSpc>
                <a:spcPct val="9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defRPr/>
            </a:pPr>
            <a:r>
              <a:rPr lang="pt-PT" sz="31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Técnicas de mudança de comportamentos:</a:t>
            </a:r>
            <a:br>
              <a:rPr sz="3100"/>
            </a:br>
            <a:br>
              <a:rPr sz="4800"/>
            </a:br>
            <a:r>
              <a:rPr lang="pt-PT" sz="28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3. Reforço</a:t>
            </a:r>
          </a:p>
        </p:txBody>
      </p:sp>
    </p:spTree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Reforço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457200" y="1539875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reforço é mais poderoso do que o castigo, modelos, etc.</a:t>
            </a:r>
          </a:p>
          <a:p>
            <a:pPr eaLnBrk="1" hangingPunct="1"/>
            <a:r>
              <a:rPr lang="pt-PT" sz="24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Ser mais saudável pode não ser uma recompensa suficiente (e pode demorar algum tempo a materializar-se) por isso...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0B316-EAB7-41A6-BDCB-799FD607D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Introdução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EBE85-B218-4948-B932-61C47DCCA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Estes módulos foram desenvolvidos por um </a:t>
            </a:r>
            <a:r>
              <a:rPr lang="pt-PT" sz="2200" dirty="0">
                <a:ea typeface="Calibri"/>
                <a:cs typeface="Calibri"/>
              </a:rPr>
              <a:t>grupo de trabalho 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 especialistas internacionais em Fibrose </a:t>
            </a:r>
            <a:r>
              <a:rPr lang="pt-PT" sz="2200" dirty="0">
                <a:latin typeface="Calibri"/>
                <a:ea typeface="Calibri"/>
                <a:cs typeface="Calibri"/>
              </a:rPr>
              <a:t>Quística (FQ) 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para abordar as técnicas de Entrevista Motivacional (EM), que podem formar um quadro eficaz para melhorar a abertura dos doentes à mudança de comportamento. 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conteúdo da EM está organizado em cinco módulos concebidos para lhe facultar os conhecimentos e competências que lhe permitem melhorar a sua prática individual da EM. Todos os módulos podem ser </a:t>
            </a:r>
            <a:r>
              <a:rPr lang="pt-PT" sz="2200" dirty="0">
                <a:latin typeface="Calibri"/>
                <a:ea typeface="Calibri"/>
                <a:cs typeface="Calibri"/>
              </a:rPr>
              <a:t>descarregados</a:t>
            </a:r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em www.cfcare.net</a:t>
            </a:r>
          </a:p>
          <a:p>
            <a:r>
              <a:rPr lang="pt-PT" sz="22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Este módulo explora as técnicas de mudança de comportamentos.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37030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pt-PT" b="1" dirty="0">
                <a:latin typeface="Calibri"/>
                <a:ea typeface="Calibri"/>
                <a:cs typeface="Calibri"/>
              </a:rPr>
              <a:t>Consolidar o reforço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457200" y="1533525"/>
            <a:ext cx="8229600" cy="4525963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Incentive o seu doente a registar o seu nível de desempenho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Utilize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recompensas para reforçar a mudança: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Torne claro qual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será a recompensa e quando será desfrutada 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Mantenha um registo!</a:t>
            </a:r>
          </a:p>
          <a:p>
            <a:pPr eaLnBrk="1" hangingPunct="1"/>
            <a:endParaRPr lang="en-GB" altLang="en-US" sz="2800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Que mais?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>
          <a:xfrm>
            <a:off x="457200" y="1528763"/>
            <a:ext cx="8229600" cy="4311650"/>
          </a:xfrm>
        </p:spPr>
        <p:txBody>
          <a:bodyPr/>
          <a:lstStyle/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Utilize diários para registar mudanças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Utilize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reforço – dê a si mesmo um presente se fizer aquilo a que se propôs (todos nós </a:t>
            </a:r>
            <a:r>
              <a:rPr lang="pt-PT" dirty="0">
                <a:latin typeface="Calibri"/>
                <a:ea typeface="Calibri"/>
                <a:cs typeface="Calibri"/>
              </a:rPr>
              <a:t>reagimos favoravelmente 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a isto)</a:t>
            </a:r>
          </a:p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Procure formas de tornar o novo comportamento parte de uma rotina</a:t>
            </a:r>
          </a:p>
          <a:p>
            <a:pPr lvl="1" eaLnBrk="1" hangingPunct="1"/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Associe-o a algo já estabelecido</a:t>
            </a:r>
          </a:p>
          <a:p>
            <a:pPr lvl="1" eaLnBrk="1" hangingPunct="1"/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Envolva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outras pessoas, etc.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Referências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endParaRPr lang="en-GB" altLang="en-US" sz="1600">
              <a:ea typeface="HelveticaNeueLT Std Cn"/>
            </a:endParaRPr>
          </a:p>
          <a:p>
            <a:pPr eaLnBrk="1" hangingPunct="1"/>
            <a:endParaRPr lang="en-GB" altLang="en-US">
              <a:ea typeface="HelveticaNeueLT Std Cn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609600" y="1722438"/>
            <a:ext cx="82296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0" i="0" kern="1200">
                <a:solidFill>
                  <a:srgbClr val="1D2763"/>
                </a:solidFill>
                <a:latin typeface="+mn-lt"/>
                <a:ea typeface="+mn-ea"/>
                <a:cs typeface="HelveticaNeueLT Std Cn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GB" altLang="en-US" sz="1600">
                <a:ea typeface="HelveticaNeueLT Std Cn"/>
              </a:rPr>
              <a:t>Sheeran P. Intention–behavior relations: A conceptual and empirical review. </a:t>
            </a:r>
            <a:r>
              <a:rPr lang="en-GB" altLang="en-US" sz="1600" i="1">
                <a:ea typeface="HelveticaNeueLT Std Cn"/>
              </a:rPr>
              <a:t>Eur Rev Soc Psychol</a:t>
            </a:r>
            <a:r>
              <a:rPr lang="en-GB" altLang="en-US" sz="1600">
                <a:ea typeface="HelveticaNeueLT Std Cn"/>
              </a:rPr>
              <a:t> 2002;12:1−36.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Gollwitzer PM, Sheeran P. </a:t>
            </a:r>
            <a:r>
              <a:rPr lang="en-GB" altLang="en-US" sz="1600" i="1">
                <a:ea typeface="HelveticaNeueLT Std Cn"/>
              </a:rPr>
              <a:t>Health behavior constructs: Theory, measurement and research. Cancer Control and Population Sciences – Implementation intentions.</a:t>
            </a:r>
            <a:r>
              <a:rPr lang="en-GB" altLang="en-US" sz="1600">
                <a:ea typeface="HelveticaNeueLT Std Cn"/>
              </a:rPr>
              <a:t> U.S. National Institutes of Health, National Cancer Institute. 2008. Available at: </a:t>
            </a:r>
            <a:r>
              <a:rPr lang="en-GB" altLang="en-US" sz="1600" u="sng">
                <a:ea typeface="HelveticaNeueLT Std Cn"/>
              </a:rPr>
              <a:t>http://cancercontrol.cancer.gov/brp/constructs/implementation_intentions/ii5.html</a:t>
            </a:r>
            <a:r>
              <a:rPr lang="en-GB" altLang="en-US" sz="1600">
                <a:ea typeface="HelveticaNeueLT Std Cn"/>
              </a:rPr>
              <a:t>. Accessed April 2014.</a:t>
            </a:r>
          </a:p>
          <a:p>
            <a:pPr eaLnBrk="1" hangingPunct="1"/>
            <a:r>
              <a:rPr lang="da-DK" altLang="en-US" sz="1600">
                <a:ea typeface="HelveticaNeueLT Std Cn"/>
              </a:rPr>
              <a:t>Murawski ME, Milsom VA, Ross KM, Rickel KA, DeBraganza N, Gibbons LM, Perri MG. Problem solving, treatment adherence, and weight-loss outcome among women participating in lifestyle treatment for obesity. </a:t>
            </a:r>
            <a:r>
              <a:rPr lang="da-DK" altLang="en-US" sz="1600" i="1">
                <a:ea typeface="HelveticaNeueLT Std Cn"/>
              </a:rPr>
              <a:t>Eat Behav</a:t>
            </a:r>
            <a:r>
              <a:rPr lang="da-DK" altLang="en-US" sz="1600">
                <a:ea typeface="HelveticaNeueLT Std Cn"/>
              </a:rPr>
              <a:t> 2009;10:146–151.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Nezu AM, Nezu CM, D’Zurilla TJ. </a:t>
            </a:r>
            <a:r>
              <a:rPr lang="en-GB" altLang="en-US" sz="1600" i="1">
                <a:ea typeface="HelveticaNeueLT Std Cn"/>
              </a:rPr>
              <a:t>Problem-solving therapy: A treatment manual</a:t>
            </a:r>
            <a:r>
              <a:rPr lang="en-GB" altLang="en-US" sz="1600">
                <a:ea typeface="HelveticaNeueLT Std Cn"/>
              </a:rPr>
              <a:t>. New York: Springer Publication Company; 2013.</a:t>
            </a:r>
          </a:p>
          <a:p>
            <a:pPr eaLnBrk="1" hangingPunct="1"/>
            <a:r>
              <a:rPr lang="en-GB" altLang="en-US" sz="1600">
                <a:ea typeface="HelveticaNeueLT Std Cn"/>
              </a:rPr>
              <a:t>Skinner BF. </a:t>
            </a:r>
            <a:r>
              <a:rPr lang="en-GB" altLang="en-US" sz="1600" i="1">
                <a:ea typeface="HelveticaNeueLT Std Cn"/>
              </a:rPr>
              <a:t>Science and human behavior</a:t>
            </a:r>
            <a:r>
              <a:rPr lang="en-GB" altLang="en-US" sz="1600">
                <a:ea typeface="HelveticaNeueLT Std Cn"/>
              </a:rPr>
              <a:t>. New York: Macmillan; 1953.</a:t>
            </a:r>
          </a:p>
          <a:p>
            <a:pPr eaLnBrk="1" hangingPunct="1"/>
            <a:endParaRPr lang="en-GB" altLang="en-US" sz="1600">
              <a:ea typeface="HelveticaNeueLT Std Cn"/>
            </a:endParaRPr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Descrição geral da sessão</a:t>
            </a:r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Introdução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Definição de objetivos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Desenvolver um plano de mudança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Escrever um plano de mudança</a:t>
            </a:r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endParaRPr lang="en-GB" altLang="en-US" sz="2600"/>
          </a:p>
          <a:p>
            <a:pPr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•"/>
              <a:defRPr/>
            </a:pPr>
            <a:r>
              <a:rPr lang="pt-PT" sz="2600" b="0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Técnicas de mudança de comportamentos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Resolução de problemas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Planos de implementação de intenção (PII)</a:t>
            </a:r>
          </a:p>
          <a:p>
            <a:pPr lvl="1" eaLnBrk="1" fontAlgn="auto" hangingPunct="1">
              <a:lnSpc>
                <a:spcPct val="80000"/>
              </a:lnSpc>
              <a:spcAft>
                <a:spcPct val="0"/>
              </a:spcAft>
              <a:buFont typeface="Arial"/>
              <a:buChar char="–"/>
              <a:defRPr/>
            </a:pPr>
            <a:r>
              <a:rPr lang="pt-PT" sz="24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Reforço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Introdução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Quando alguém está pronto para mudar…</a:t>
            </a:r>
          </a:p>
        </p:txBody>
      </p:sp>
      <p:sp>
        <p:nvSpPr>
          <p:cNvPr id="21507" name="Rectangle 3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Objetivos da Fase 1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Realçar a importância da mudança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Aumentar a confiança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Resolver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</a:t>
            </a:r>
            <a:r>
              <a:rPr lang="pt-PT" sz="2200" b="0" i="0" strike="noStrike" cap="none" spc="0" baseline="0" dirty="0">
                <a:solidFill>
                  <a:srgbClr val="FF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ambivalência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solidFill>
                <a:srgbClr val="FFFF00"/>
              </a:solidFill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1" i="0" strike="noStrike" cap="none" spc="0" baseline="0" dirty="0">
                <a:solidFill>
                  <a:srgbClr val="002060"/>
                </a:solidFill>
                <a:effectLst/>
                <a:latin typeface="Calibri"/>
                <a:ea typeface="Calibri"/>
                <a:cs typeface="Calibri"/>
              </a:rPr>
              <a:t>A pergunta-chave: o que vai fazer a seguir?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ea typeface="HelveticaNeueLT Std Cn"/>
            </a:endParaRP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Objetivos da Fase 2</a:t>
            </a:r>
          </a:p>
          <a:p>
            <a:pPr lvl="1" eaLnBrk="1" hangingPunct="1">
              <a:lnSpc>
                <a:spcPct val="90000"/>
              </a:lnSpc>
            </a:pP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Consolidar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o compromisso do doente com a mudança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Negociar um plano de mudança</a:t>
            </a:r>
          </a:p>
        </p:txBody>
      </p:sp>
      <p:sp>
        <p:nvSpPr>
          <p:cNvPr id="15365" name="Oval 6"/>
          <p:cNvSpPr>
            <a:spLocks noChangeArrowheads="1"/>
          </p:cNvSpPr>
          <p:nvPr/>
        </p:nvSpPr>
        <p:spPr bwMode="auto">
          <a:xfrm>
            <a:off x="361950" y="3132138"/>
            <a:ext cx="6179523" cy="1273175"/>
          </a:xfrm>
          <a:prstGeom prst="ellipse">
            <a:avLst/>
          </a:prstGeom>
          <a:noFill/>
          <a:ln w="38100" algn="ctr">
            <a:solidFill>
              <a:schemeClr val="accent1">
                <a:lumMod val="75000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/>
              <a:buChar char="•"/>
              <a:defRPr sz="3200">
                <a:solidFill>
                  <a:schemeClr val="bg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/>
              <a:buChar char="–"/>
              <a:defRPr sz="2800">
                <a:solidFill>
                  <a:schemeClr val="bg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/>
              <a:buChar char="•"/>
              <a:defRPr sz="2400">
                <a:solidFill>
                  <a:schemeClr val="bg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/>
              <a:buChar char="–"/>
              <a:defRPr sz="2000">
                <a:solidFill>
                  <a:schemeClr val="bg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/>
              <a:buChar char="»"/>
              <a:defRPr sz="2000">
                <a:solidFill>
                  <a:schemeClr val="bg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n-GB" altLang="en-US" sz="1800">
              <a:latin typeface="Arial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 flipH="1">
            <a:off x="7713615" y="1743895"/>
            <a:ext cx="0" cy="3600000"/>
          </a:xfrm>
          <a:prstGeom prst="line">
            <a:avLst/>
          </a:prstGeom>
          <a:noFill/>
          <a:ln w="190500">
            <a:solidFill>
              <a:srgbClr val="FFFF00"/>
            </a:solidFill>
            <a:rou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GB">
              <a:latin typeface="Arial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Então </a:t>
            </a:r>
            <a:r>
              <a:rPr lang="pt-PT" b="1" dirty="0">
                <a:latin typeface="Calibri"/>
                <a:ea typeface="Calibri"/>
                <a:cs typeface="Calibri"/>
              </a:rPr>
              <a:t>o doente </a:t>
            </a:r>
            <a:r>
              <a:rPr lang="pt-PT" sz="2800" b="1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quer mudar...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/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O que faz?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Chega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a acordo sobre um objetivo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Ajuda-o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a fazer um bom plano </a:t>
            </a:r>
          </a:p>
          <a:p>
            <a:pPr lvl="1" eaLnBrk="1" hangingPunct="1"/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Analisa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as opções para alcançar o objetivo </a:t>
            </a:r>
          </a:p>
          <a:p>
            <a:pPr eaLnBrk="1" hangingPunct="1"/>
            <a:r>
              <a:rPr lang="pt-PT" dirty="0">
                <a:latin typeface="Calibri"/>
                <a:ea typeface="Calibri"/>
                <a:cs typeface="Calibri"/>
              </a:rPr>
              <a:t>Verifica</a:t>
            </a: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 se ainda estão empenhados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Definição de objetivos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773113"/>
          </a:xfrm>
        </p:spPr>
        <p:txBody>
          <a:bodyPr/>
          <a:lstStyle/>
          <a:p>
            <a:pPr eaLnBrk="1" hangingPunct="1">
              <a:defRPr/>
            </a:pPr>
            <a:r>
              <a:rPr lang="pt-PT" sz="2800" b="1" i="0" strike="noStrike" cap="none" spc="0" baseline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Definição de objetivos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3116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Erro comum: querer fazer tudo de uma só vez</a:t>
            </a:r>
          </a:p>
          <a:p>
            <a:pPr eaLnBrk="1" hangingPunct="1">
              <a:lnSpc>
                <a:spcPct val="90000"/>
              </a:lnSpc>
            </a:pPr>
            <a:r>
              <a:rPr lang="pt-PT" sz="2400" b="0" i="0" strike="noStrike" cap="none" spc="0" baseline="0" dirty="0">
                <a:solidFill>
                  <a:srgbClr val="1D2763"/>
                </a:solidFill>
                <a:effectLst/>
                <a:latin typeface="Calibri"/>
                <a:ea typeface="Calibri"/>
                <a:cs typeface="Calibri"/>
              </a:rPr>
              <a:t>Pode precisar de ser ativo para ajudar o seu doente a definir um objetivo realista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É melhor escolher objetivos mais pequenos e fáceis para começar</a:t>
            </a:r>
          </a:p>
          <a:p>
            <a:pPr lvl="1" eaLnBrk="1" hangingPunct="1">
              <a:lnSpc>
                <a:spcPct val="90000"/>
              </a:lnSpc>
            </a:pP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Lembre-se, </a:t>
            </a:r>
            <a:r>
              <a:rPr lang="pt-PT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no âmbito </a:t>
            </a:r>
            <a:r>
              <a:rPr lang="pt-PT" sz="22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de uma relação empática, pode dar conselhos desde que lhe seja dada </a:t>
            </a:r>
            <a:r>
              <a:rPr lang="pt-PT" sz="2200" b="0" i="1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permissão</a:t>
            </a:r>
            <a:endParaRPr lang="en-US" altLang="en-US" i="1" dirty="0"/>
          </a:p>
          <a:p>
            <a:pPr eaLnBrk="1" hangingPunct="1"/>
            <a:endParaRPr lang="en-GB" altLang="en-US" dirty="0">
              <a:ea typeface="HelveticaNeueLT Std Cn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19.04.30"/>
  <p:tag name="AS_TITLE" val="Aspose.Slides for Java"/>
  <p:tag name="AS_VERSION" val="19.4"/>
</p:tagLst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1817</Words>
  <Application>Microsoft Office PowerPoint</Application>
  <PresentationFormat>On-screen Show (4:3)</PresentationFormat>
  <Paragraphs>213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HelveticaNeueLT Std Med Cn</vt:lpstr>
      <vt:lpstr>Default Theme</vt:lpstr>
      <vt:lpstr>1_Default Theme</vt:lpstr>
      <vt:lpstr>Técnicas de mudança de comportamentos</vt:lpstr>
      <vt:lpstr>Isenção de responsabilidade</vt:lpstr>
      <vt:lpstr>Introdução</vt:lpstr>
      <vt:lpstr>Descrição geral da sessão</vt:lpstr>
      <vt:lpstr>Introdução</vt:lpstr>
      <vt:lpstr>Quando alguém está pronto para mudar…</vt:lpstr>
      <vt:lpstr>Então o doente quer mudar...</vt:lpstr>
      <vt:lpstr>Definição de objetivos</vt:lpstr>
      <vt:lpstr>Definição de objetivos</vt:lpstr>
      <vt:lpstr>Definição de objetivos</vt:lpstr>
      <vt:lpstr>Objetivos e metas</vt:lpstr>
      <vt:lpstr>Desenvolver um plano de mudança</vt:lpstr>
      <vt:lpstr>Desenvolver um plano de mudança</vt:lpstr>
      <vt:lpstr>Plano de mudança: exemplos</vt:lpstr>
      <vt:lpstr>Escrever um plano de mudança</vt:lpstr>
      <vt:lpstr>Dicas para escrever um plano de mudança </vt:lpstr>
      <vt:lpstr>Dicas para escrever um plano de mudança </vt:lpstr>
      <vt:lpstr>Duas coisas que podem correr mal...</vt:lpstr>
      <vt:lpstr>O que ajuda?</vt:lpstr>
      <vt:lpstr>Técnicas de mudança de comportamentos:  1. Resolução de problemas</vt:lpstr>
      <vt:lpstr>Resolução de problemas</vt:lpstr>
      <vt:lpstr>Resolução de problemas</vt:lpstr>
      <vt:lpstr>Técnicas de mudança de comportamentos:  2. Planos de implementação de intenção (PII)</vt:lpstr>
      <vt:lpstr>PII</vt:lpstr>
      <vt:lpstr>O que são PII?</vt:lpstr>
      <vt:lpstr>Escrever o PII</vt:lpstr>
      <vt:lpstr>Dicas para escrever PII</vt:lpstr>
      <vt:lpstr>Técnicas de mudança de comportamentos:  3. Reforço</vt:lpstr>
      <vt:lpstr>Reforço</vt:lpstr>
      <vt:lpstr>Consolidar o reforço</vt:lpstr>
      <vt:lpstr>Que mais?</vt:lpstr>
      <vt:lpstr>Referências</vt:lpstr>
    </vt:vector>
  </TitlesOfParts>
  <Company>University of Miami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latchford</dc:creator>
  <cp:keywords>UK0112534</cp:keywords>
  <cp:lastModifiedBy>Gauthami Jeevakumar</cp:lastModifiedBy>
  <cp:revision>416</cp:revision>
  <cp:lastPrinted>2014-04-09T14:57:54Z</cp:lastPrinted>
  <dcterms:created xsi:type="dcterms:W3CDTF">2009-07-24T17:19:22Z</dcterms:created>
  <dcterms:modified xsi:type="dcterms:W3CDTF">2021-05-11T10:24:41Z</dcterms:modified>
</cp:coreProperties>
</file>