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1127" r:id="rId2"/>
    <p:sldId id="1125" r:id="rId3"/>
    <p:sldId id="1126" r:id="rId4"/>
    <p:sldId id="1116" r:id="rId5"/>
    <p:sldId id="1117" r:id="rId6"/>
    <p:sldId id="1085" r:id="rId7"/>
    <p:sldId id="1087" r:id="rId8"/>
    <p:sldId id="1121" r:id="rId9"/>
    <p:sldId id="1088" r:id="rId10"/>
    <p:sldId id="1089" r:id="rId11"/>
    <p:sldId id="1090" r:id="rId12"/>
    <p:sldId id="1118" r:id="rId13"/>
    <p:sldId id="1091" r:id="rId14"/>
    <p:sldId id="1092" r:id="rId15"/>
    <p:sldId id="1119" r:id="rId16"/>
    <p:sldId id="1093" r:id="rId17"/>
    <p:sldId id="1094" r:id="rId18"/>
    <p:sldId id="1096" r:id="rId19"/>
    <p:sldId id="1097" r:id="rId20"/>
    <p:sldId id="1129" r:id="rId21"/>
    <p:sldId id="1098" r:id="rId22"/>
    <p:sldId id="1099" r:id="rId23"/>
    <p:sldId id="1130" r:id="rId24"/>
    <p:sldId id="1102" r:id="rId25"/>
    <p:sldId id="1103" r:id="rId26"/>
    <p:sldId id="1104" r:id="rId27"/>
    <p:sldId id="1106" r:id="rId28"/>
    <p:sldId id="1131" r:id="rId29"/>
    <p:sldId id="1109" r:id="rId30"/>
    <p:sldId id="1110" r:id="rId31"/>
    <p:sldId id="1115" r:id="rId32"/>
    <p:sldId id="1132" r:id="rId33"/>
    <p:sldId id="112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3"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4" clrIdx="1">
    <p:extLst>
      <p:ext uri="{19B8F6BF-5375-455C-9EA6-DF929625EA0E}">
        <p15:presenceInfo xmlns:p15="http://schemas.microsoft.com/office/powerpoint/2012/main" userId="Apothe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2A84"/>
    <a:srgbClr val="D16678"/>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71" autoAdjust="0"/>
    <p:restoredTop sz="96357" autoAdjust="0"/>
  </p:normalViewPr>
  <p:slideViewPr>
    <p:cSldViewPr snapToGrid="0" snapToObjects="1">
      <p:cViewPr varScale="1">
        <p:scale>
          <a:sx n="59" d="100"/>
          <a:sy n="59" d="100"/>
        </p:scale>
        <p:origin x="1128"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638EA-F28F-4186-B0D3-2C37CEA87091}" type="datetimeFigureOut">
              <a:rPr lang="en-GB" smtClean="0"/>
              <a:t>10/08/2021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7536F-6390-4F6E-9829-0EEBE19F6454}" type="slidenum">
              <a:rPr lang="en-GB" smtClean="0"/>
              <a:t>‹#›</a:t>
            </a:fld>
            <a:endParaRPr lang="en-GB"/>
          </a:p>
        </p:txBody>
      </p:sp>
    </p:spTree>
    <p:extLst>
      <p:ext uri="{BB962C8B-B14F-4D97-AF65-F5344CB8AC3E}">
        <p14:creationId xmlns:p14="http://schemas.microsoft.com/office/powerpoint/2010/main" val="321721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7536F-6390-4F6E-9829-0EEBE19F6454}" type="slidenum">
              <a:rPr lang="en-GB" smtClean="0"/>
              <a:t>1</a:t>
            </a:fld>
            <a:endParaRPr lang="en-GB"/>
          </a:p>
        </p:txBody>
      </p:sp>
    </p:spTree>
    <p:extLst>
      <p:ext uri="{BB962C8B-B14F-4D97-AF65-F5344CB8AC3E}">
        <p14:creationId xmlns:p14="http://schemas.microsoft.com/office/powerpoint/2010/main" val="424679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D2140821-9CD4-4219-BA48-CAE0060C9DFF}" type="slidenum">
              <a:rPr lang="en-US" altLang="en-US" smtClean="0">
                <a:solidFill>
                  <a:schemeClr val="tx1"/>
                </a:solidFill>
                <a:latin typeface="Calibri" pitchFamily="34" charset="0"/>
              </a:rPr>
              <a:pPr/>
              <a:t>11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30337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2BF89659-16BF-4249-AAC5-FB21DF7EFDD8}" type="slidenum">
              <a:rPr lang="en-US" altLang="en-US" smtClean="0">
                <a:solidFill>
                  <a:schemeClr val="tx1"/>
                </a:solidFill>
                <a:latin typeface="Calibri" pitchFamily="34" charset="0"/>
              </a:rPr>
              <a:pPr/>
              <a:t>12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12921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DFF8A63F-3ADD-4A67-8F5B-6BECD6756724}" type="slidenum">
              <a:rPr lang="en-US" altLang="en-US" smtClean="0">
                <a:solidFill>
                  <a:schemeClr val="tx1"/>
                </a:solidFill>
                <a:latin typeface="Calibri" pitchFamily="34" charset="0"/>
              </a:rPr>
              <a:pPr/>
              <a:t>13</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20183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67608BA5-FD61-4D43-AA53-510B3D6E3655}" type="slidenum">
              <a:rPr lang="en-US" altLang="en-US" smtClean="0">
                <a:solidFill>
                  <a:schemeClr val="tx1"/>
                </a:solidFill>
                <a:latin typeface="Calibri" pitchFamily="34" charset="0"/>
              </a:rPr>
              <a:pPr/>
              <a:t>14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153096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4FFBB07C-4018-4A98-A1DC-4EE7F558FCEE}" type="slidenum">
              <a:rPr lang="en-US" altLang="en-US" smtClean="0">
                <a:solidFill>
                  <a:schemeClr val="tx1"/>
                </a:solidFill>
                <a:latin typeface="Calibri" pitchFamily="34" charset="0"/>
              </a:rPr>
              <a:pPr/>
              <a:t>15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68714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10460DC6-D6AD-48ED-84DC-AE572FD3BD60}" type="slidenum">
              <a:rPr lang="en-US" altLang="en-US" smtClean="0">
                <a:solidFill>
                  <a:schemeClr val="tx1"/>
                </a:solidFill>
                <a:latin typeface="Calibri" pitchFamily="34" charset="0"/>
              </a:rPr>
              <a:pPr/>
              <a:t>16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58964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277C8EB9-FFB7-42E0-86CB-5158F83DAF3F}" type="slidenum">
              <a:rPr lang="en-US" altLang="en-US" smtClean="0">
                <a:solidFill>
                  <a:schemeClr val="tx1"/>
                </a:solidFill>
                <a:latin typeface="Calibri" pitchFamily="34" charset="0"/>
              </a:rPr>
              <a:pPr/>
              <a:t>17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47690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3D017FFA-EA15-49D1-8A75-60681D775275}" type="slidenum">
              <a:rPr lang="en-US" altLang="en-US" smtClean="0">
                <a:solidFill>
                  <a:schemeClr val="tx1"/>
                </a:solidFill>
                <a:latin typeface="Calibri" pitchFamily="34" charset="0"/>
              </a:rPr>
              <a:pPr/>
              <a:t>18</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076157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7E8C718B-7BED-4284-9724-28B76CCB33AC}" type="slidenum">
              <a:rPr lang="en-US" altLang="en-US" smtClean="0">
                <a:solidFill>
                  <a:schemeClr val="tx1"/>
                </a:solidFill>
                <a:latin typeface="Calibri" pitchFamily="34" charset="0"/>
              </a:rPr>
              <a:pPr/>
              <a:t>19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749314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7536F-6390-4F6E-9829-0EEBE19F6454}" type="slidenum">
              <a:rPr lang="en-GB" smtClean="0"/>
              <a:t>20</a:t>
            </a:fld>
            <a:endParaRPr lang="en-GB"/>
          </a:p>
        </p:txBody>
      </p:sp>
    </p:spTree>
    <p:extLst>
      <p:ext uri="{BB962C8B-B14F-4D97-AF65-F5344CB8AC3E}">
        <p14:creationId xmlns:p14="http://schemas.microsoft.com/office/powerpoint/2010/main" val="210342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495B6A2C-EA28-44CC-AC2C-02458E88B794}" type="slidenum">
              <a:rPr lang="en-US" altLang="en-US" smtClean="0">
                <a:solidFill>
                  <a:schemeClr val="tx1"/>
                </a:solidFill>
                <a:latin typeface="Calibri" pitchFamily="34" charset="0"/>
              </a:rPr>
              <a:pPr/>
              <a:t>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08751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E748B2F1-223C-45D9-8DE5-0EA3F432BA08}" type="slidenum">
              <a:rPr lang="en-US" altLang="en-US" smtClean="0">
                <a:solidFill>
                  <a:schemeClr val="tx1"/>
                </a:solidFill>
                <a:latin typeface="Calibri" pitchFamily="34" charset="0"/>
              </a:rPr>
              <a:pPr/>
              <a:t>21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143691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D4DE57F6-E9DF-4D17-BDB8-5117022A1AD8}" type="slidenum">
              <a:rPr lang="en-US" altLang="en-US" smtClean="0">
                <a:solidFill>
                  <a:schemeClr val="tx1"/>
                </a:solidFill>
                <a:latin typeface="Calibri" pitchFamily="34" charset="0"/>
              </a:rPr>
              <a:pPr/>
              <a:t>22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27347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7536F-6390-4F6E-9829-0EEBE19F6454}" type="slidenum">
              <a:rPr lang="en-GB" smtClean="0"/>
              <a:t>23</a:t>
            </a:fld>
            <a:endParaRPr lang="en-GB"/>
          </a:p>
        </p:txBody>
      </p:sp>
    </p:spTree>
    <p:extLst>
      <p:ext uri="{BB962C8B-B14F-4D97-AF65-F5344CB8AC3E}">
        <p14:creationId xmlns:p14="http://schemas.microsoft.com/office/powerpoint/2010/main" val="973950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B018A682-67B6-4400-ADAE-4933E24BE8E6}" type="slidenum">
              <a:rPr lang="en-US" altLang="en-US" smtClean="0">
                <a:solidFill>
                  <a:schemeClr val="tx1"/>
                </a:solidFill>
                <a:latin typeface="Calibri" pitchFamily="34" charset="0"/>
              </a:rPr>
              <a:pPr/>
              <a:t>24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787060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76211C74-8D4C-49CC-9958-1FFD01D9180F}" type="slidenum">
              <a:rPr lang="en-US" altLang="en-US" smtClean="0">
                <a:solidFill>
                  <a:schemeClr val="tx1"/>
                </a:solidFill>
                <a:latin typeface="Calibri" pitchFamily="34" charset="0"/>
              </a:rPr>
              <a:pPr/>
              <a:t>25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94884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D5BB0E26-15C6-424A-BC11-B1FB0FD2B0F8}" type="slidenum">
              <a:rPr lang="en-US" altLang="en-US" smtClean="0">
                <a:solidFill>
                  <a:schemeClr val="tx1"/>
                </a:solidFill>
                <a:latin typeface="Calibri" pitchFamily="34" charset="0"/>
              </a:rPr>
              <a:pPr/>
              <a:t>26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97962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216BF17F-4C76-4DE0-AB86-89B4E1D29CE8}" type="slidenum">
              <a:rPr lang="en-US" altLang="en-US" smtClean="0">
                <a:solidFill>
                  <a:schemeClr val="tx1"/>
                </a:solidFill>
                <a:latin typeface="Calibri" pitchFamily="34" charset="0"/>
              </a:rPr>
              <a:pPr/>
              <a:t>27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74943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7536F-6390-4F6E-9829-0EEBE19F6454}" type="slidenum">
              <a:rPr lang="en-GB" smtClean="0"/>
              <a:t>28</a:t>
            </a:fld>
            <a:endParaRPr lang="en-GB"/>
          </a:p>
        </p:txBody>
      </p:sp>
    </p:spTree>
    <p:extLst>
      <p:ext uri="{BB962C8B-B14F-4D97-AF65-F5344CB8AC3E}">
        <p14:creationId xmlns:p14="http://schemas.microsoft.com/office/powerpoint/2010/main" val="912977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CE271FF7-74CF-44DE-B8AC-A3D430FDC8E8}" type="slidenum">
              <a:rPr lang="en-US" altLang="en-US" smtClean="0">
                <a:solidFill>
                  <a:schemeClr val="tx1"/>
                </a:solidFill>
                <a:latin typeface="Calibri" pitchFamily="34" charset="0"/>
              </a:rPr>
              <a:pPr/>
              <a:t>29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372359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8BB52786-C073-4422-8A9E-AB38A0693E9A}" type="slidenum">
              <a:rPr lang="en-US" altLang="en-US" smtClean="0">
                <a:solidFill>
                  <a:schemeClr val="tx1"/>
                </a:solidFill>
                <a:latin typeface="Calibri" pitchFamily="34" charset="0"/>
              </a:rPr>
              <a:pPr/>
              <a:t>30</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15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CE583626-C831-4D3C-BBB9-B81141795C9A}" type="slidenum">
              <a:rPr lang="en-US" altLang="en-US" smtClean="0">
                <a:solidFill>
                  <a:schemeClr val="tx1"/>
                </a:solidFill>
                <a:latin typeface="Calibri" pitchFamily="34" charset="0"/>
              </a:rPr>
              <a:pPr/>
              <a:t>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687600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71525" indent="-296863">
              <a:defRPr>
                <a:solidFill>
                  <a:schemeClr val="bg1"/>
                </a:solidFill>
                <a:latin typeface="Arial" pitchFamily="34" charset="0"/>
              </a:defRPr>
            </a:lvl2pPr>
            <a:lvl3pPr marL="1187450" indent="-236538">
              <a:defRPr>
                <a:solidFill>
                  <a:schemeClr val="bg1"/>
                </a:solidFill>
                <a:latin typeface="Arial" pitchFamily="34" charset="0"/>
              </a:defRPr>
            </a:lvl3pPr>
            <a:lvl4pPr marL="1663700" indent="-236538">
              <a:defRPr>
                <a:solidFill>
                  <a:schemeClr val="bg1"/>
                </a:solidFill>
                <a:latin typeface="Arial" pitchFamily="34" charset="0"/>
              </a:defRPr>
            </a:lvl4pPr>
            <a:lvl5pPr marL="2138363" indent="-236538">
              <a:defRPr>
                <a:solidFill>
                  <a:schemeClr val="bg1"/>
                </a:solidFill>
                <a:latin typeface="Arial" pitchFamily="34" charset="0"/>
              </a:defRPr>
            </a:lvl5pPr>
            <a:lvl6pPr marL="2595563" indent="-236538" eaLnBrk="0" fontAlgn="base" hangingPunct="0">
              <a:spcBef>
                <a:spcPct val="0"/>
              </a:spcBef>
              <a:spcAft>
                <a:spcPct val="0"/>
              </a:spcAft>
              <a:defRPr>
                <a:solidFill>
                  <a:schemeClr val="bg1"/>
                </a:solidFill>
                <a:latin typeface="Arial" pitchFamily="34" charset="0"/>
              </a:defRPr>
            </a:lvl6pPr>
            <a:lvl7pPr marL="3052763" indent="-236538" eaLnBrk="0" fontAlgn="base" hangingPunct="0">
              <a:spcBef>
                <a:spcPct val="0"/>
              </a:spcBef>
              <a:spcAft>
                <a:spcPct val="0"/>
              </a:spcAft>
              <a:defRPr>
                <a:solidFill>
                  <a:schemeClr val="bg1"/>
                </a:solidFill>
                <a:latin typeface="Arial" pitchFamily="34" charset="0"/>
              </a:defRPr>
            </a:lvl7pPr>
            <a:lvl8pPr marL="3509963" indent="-236538" eaLnBrk="0" fontAlgn="base" hangingPunct="0">
              <a:spcBef>
                <a:spcPct val="0"/>
              </a:spcBef>
              <a:spcAft>
                <a:spcPct val="0"/>
              </a:spcAft>
              <a:defRPr>
                <a:solidFill>
                  <a:schemeClr val="bg1"/>
                </a:solidFill>
                <a:latin typeface="Arial" pitchFamily="34" charset="0"/>
              </a:defRPr>
            </a:lvl8pPr>
            <a:lvl9pPr marL="3967163" indent="-236538" eaLnBrk="0" fontAlgn="base" hangingPunct="0">
              <a:spcBef>
                <a:spcPct val="0"/>
              </a:spcBef>
              <a:spcAft>
                <a:spcPct val="0"/>
              </a:spcAft>
              <a:defRPr>
                <a:solidFill>
                  <a:schemeClr val="bg1"/>
                </a:solidFill>
                <a:latin typeface="Arial" pitchFamily="34" charset="0"/>
              </a:defRPr>
            </a:lvl9pPr>
          </a:lstStyle>
          <a:p>
            <a:fld id="{DAC9EE82-7B7B-4BAC-8258-4A60EAFC87D7}" type="slidenum">
              <a:rPr lang="en-US" altLang="en-US" smtClean="0">
                <a:solidFill>
                  <a:schemeClr val="tx1"/>
                </a:solidFill>
                <a:latin typeface="Calibri" pitchFamily="34" charset="0"/>
              </a:rPr>
              <a:pPr/>
              <a:t>31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991302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64E1C818-ACBC-45AF-BD15-9C530C56733E}" type="slidenum">
              <a:rPr lang="en-US" altLang="en-US" smtClean="0">
                <a:solidFill>
                  <a:schemeClr val="tx1"/>
                </a:solidFill>
                <a:latin typeface="Calibri" pitchFamily="34" charset="0"/>
              </a:rPr>
              <a:pPr/>
              <a:t>33</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8111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E56FA10D-41AA-4030-A86E-435D56A41590}" type="slidenum">
              <a:rPr lang="en-US" altLang="en-US" smtClean="0">
                <a:solidFill>
                  <a:schemeClr val="tx1"/>
                </a:solidFill>
                <a:latin typeface="Calibri" pitchFamily="34" charset="0"/>
              </a:rPr>
              <a:pPr/>
              <a:t>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49097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6A64AB0E-F05C-4533-99F2-066B830BF6E6}" type="slidenum">
              <a:rPr lang="en-US" altLang="en-US" smtClean="0">
                <a:solidFill>
                  <a:schemeClr val="tx1"/>
                </a:solidFill>
                <a:latin typeface="Calibri" pitchFamily="34" charset="0"/>
              </a:rPr>
              <a:pPr/>
              <a:t>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49249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59F0CB49-D7A5-433B-B6A2-A2BE1B681F3D}" type="slidenum">
              <a:rPr lang="en-US" altLang="en-US" smtClean="0">
                <a:solidFill>
                  <a:schemeClr val="tx1"/>
                </a:solidFill>
                <a:latin typeface="Calibri" pitchFamily="34" charset="0"/>
              </a:rPr>
              <a:pPr/>
              <a:t>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55852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77C92906-5BB1-4D66-A46C-0C93CE8FB6EB}" type="slidenum">
              <a:rPr lang="en-US" altLang="en-US" smtClean="0">
                <a:solidFill>
                  <a:schemeClr val="tx1"/>
                </a:solidFill>
                <a:latin typeface="Calibri" pitchFamily="34" charset="0"/>
              </a:rPr>
              <a:pPr/>
              <a:t>8</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17603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31B69AFA-5DE5-4DEC-8663-7CAA78FB9C9D}" type="slidenum">
              <a:rPr lang="en-US" altLang="en-US" smtClean="0">
                <a:solidFill>
                  <a:schemeClr val="tx1"/>
                </a:solidFill>
                <a:latin typeface="Calibri" pitchFamily="34" charset="0"/>
              </a:rPr>
              <a:pPr/>
              <a:t>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2938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itchFamily="34" charset="0"/>
              </a:defRPr>
            </a:lvl1pPr>
            <a:lvl2pPr marL="742950" indent="-285750">
              <a:defRPr>
                <a:solidFill>
                  <a:schemeClr val="bg1"/>
                </a:solidFill>
                <a:latin typeface="Arial" pitchFamily="34" charset="0"/>
              </a:defRPr>
            </a:lvl2pPr>
            <a:lvl3pPr marL="1143000" indent="-228600">
              <a:defRPr>
                <a:solidFill>
                  <a:schemeClr val="bg1"/>
                </a:solidFill>
                <a:latin typeface="Arial" pitchFamily="34" charset="0"/>
              </a:defRPr>
            </a:lvl3pPr>
            <a:lvl4pPr marL="1600200" indent="-228600">
              <a:defRPr>
                <a:solidFill>
                  <a:schemeClr val="bg1"/>
                </a:solidFill>
                <a:latin typeface="Arial" pitchFamily="34" charset="0"/>
              </a:defRPr>
            </a:lvl4pPr>
            <a:lvl5pPr marL="2057400" indent="-228600">
              <a:defRPr>
                <a:solidFill>
                  <a:schemeClr val="bg1"/>
                </a:solidFill>
                <a:latin typeface="Arial" pitchFamily="34" charset="0"/>
              </a:defRPr>
            </a:lvl5pPr>
            <a:lvl6pPr marL="2514600" indent="-228600" eaLnBrk="0" fontAlgn="base" hangingPunct="0">
              <a:spcBef>
                <a:spcPct val="0"/>
              </a:spcBef>
              <a:spcAft>
                <a:spcPct val="0"/>
              </a:spcAft>
              <a:defRPr>
                <a:solidFill>
                  <a:schemeClr val="bg1"/>
                </a:solidFill>
                <a:latin typeface="Arial" pitchFamily="34" charset="0"/>
              </a:defRPr>
            </a:lvl6pPr>
            <a:lvl7pPr marL="2971800" indent="-228600" eaLnBrk="0" fontAlgn="base" hangingPunct="0">
              <a:spcBef>
                <a:spcPct val="0"/>
              </a:spcBef>
              <a:spcAft>
                <a:spcPct val="0"/>
              </a:spcAft>
              <a:defRPr>
                <a:solidFill>
                  <a:schemeClr val="bg1"/>
                </a:solidFill>
                <a:latin typeface="Arial" pitchFamily="34" charset="0"/>
              </a:defRPr>
            </a:lvl7pPr>
            <a:lvl8pPr marL="3429000" indent="-228600" eaLnBrk="0" fontAlgn="base" hangingPunct="0">
              <a:spcBef>
                <a:spcPct val="0"/>
              </a:spcBef>
              <a:spcAft>
                <a:spcPct val="0"/>
              </a:spcAft>
              <a:defRPr>
                <a:solidFill>
                  <a:schemeClr val="bg1"/>
                </a:solidFill>
                <a:latin typeface="Arial" pitchFamily="34" charset="0"/>
              </a:defRPr>
            </a:lvl8pPr>
            <a:lvl9pPr marL="3886200" indent="-228600" eaLnBrk="0" fontAlgn="base" hangingPunct="0">
              <a:spcBef>
                <a:spcPct val="0"/>
              </a:spcBef>
              <a:spcAft>
                <a:spcPct val="0"/>
              </a:spcAft>
              <a:defRPr>
                <a:solidFill>
                  <a:schemeClr val="bg1"/>
                </a:solidFill>
                <a:latin typeface="Arial" pitchFamily="34" charset="0"/>
              </a:defRPr>
            </a:lvl9pPr>
          </a:lstStyle>
          <a:p>
            <a:fld id="{7E55022B-5C2F-41B2-B12D-336C9F867CF5}" type="slidenum">
              <a:rPr lang="en-US" altLang="en-US" smtClean="0">
                <a:solidFill>
                  <a:schemeClr val="tx1"/>
                </a:solidFill>
                <a:latin typeface="Calibri" pitchFamily="34" charset="0"/>
              </a:rPr>
              <a:pPr/>
              <a:t>10</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203882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rotWithShape="1">
          <a:blip r:embed="rId2"/>
          <a:srcRect l="29497" t="11365" r="11925" b="38509"/>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dirty="0"/>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rotWithShape="1">
          <a:blip r:embed="rId3"/>
          <a:srcRect l="7303" t="25182" r="6285" b="21934"/>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a:cxnSpLocks/>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a:cxnSpLocks/>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21613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rotWithShape="1">
          <a:blip r:embed="rId2"/>
          <a:srcRect l="29497" t="11365" r="11925" b="38509"/>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8496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pPr/>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54723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44198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66534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406092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marL="685800" indent="-228600">
              <a:buClr>
                <a:schemeClr val="accent6"/>
              </a:buClr>
              <a:buFont typeface="System Font Regular"/>
              <a:buChar char="–"/>
              <a:defRPr/>
            </a:lvl2pPr>
            <a:lvl3pPr>
              <a:buClr>
                <a:schemeClr val="accent6"/>
              </a:buClr>
              <a:defRPr/>
            </a:lvl3pPr>
            <a:lvl4pPr marL="1600200" indent="-228600">
              <a:buClr>
                <a:schemeClr val="accent6"/>
              </a:buClr>
              <a:buFont typeface="System Font Regular"/>
              <a:buChar char="–"/>
              <a:defRPr/>
            </a:lvl4pPr>
            <a:lvl5pPr>
              <a:buClr>
                <a:schemeClr val="accent6"/>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229260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CF Care logo CMYK.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6467" y="233363"/>
            <a:ext cx="5391151"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b="0" i="0">
                <a:solidFill>
                  <a:schemeClr val="bg1"/>
                </a:solidFill>
                <a:latin typeface="+mn-lt"/>
                <a:cs typeface="HelveticaNeueLT Std Med Cn"/>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0" i="0">
                <a:solidFill>
                  <a:schemeClr val="bg1"/>
                </a:solidFill>
                <a:latin typeface="+mn-lt"/>
                <a:cs typeface="HelveticaNeueLT Std Med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1705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6" descr="Vertex ppt BG.png"/>
          <p:cNvPicPr>
            <a:picLocks noChangeAspect="1"/>
          </p:cNvPicPr>
          <p:nvPr userDrawn="1"/>
        </p:nvPicPr>
        <p:blipFill>
          <a:blip r:embed="rId2" cstate="print">
            <a:extLst>
              <a:ext uri="{28A0092B-C50C-407E-A947-70E740481C1C}">
                <a14:useLocalDpi xmlns:a14="http://schemas.microsoft.com/office/drawing/2010/main" val="0"/>
              </a:ext>
            </a:extLst>
          </a:blip>
          <a:srcRect t="92735" b="5"/>
          <a:stretch>
            <a:fillRect/>
          </a:stretch>
        </p:blipFill>
        <p:spPr bwMode="auto">
          <a:xfrm>
            <a:off x="0" y="6367464"/>
            <a:ext cx="12192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F Care logo CMYK.png"/>
          <p:cNvPicPr>
            <a:picLocks noChangeAspect="1"/>
          </p:cNvPicPr>
          <p:nvPr userDrawn="1"/>
        </p:nvPicPr>
        <p:blipFill>
          <a:blip r:embed="rId3">
            <a:extLst>
              <a:ext uri="{28A0092B-C50C-407E-A947-70E740481C1C}">
                <a14:useLocalDpi xmlns:a14="http://schemas.microsoft.com/office/drawing/2010/main" val="0"/>
              </a:ext>
            </a:extLst>
          </a:blip>
          <a:srcRect r="31554" b="17529"/>
          <a:stretch>
            <a:fillRect/>
          </a:stretch>
        </p:blipFill>
        <p:spPr bwMode="auto">
          <a:xfrm>
            <a:off x="241301" y="6450014"/>
            <a:ext cx="10816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92870"/>
            <a:ext cx="10972800" cy="772608"/>
          </a:xfrm>
        </p:spPr>
        <p:txBody>
          <a:bodyPr>
            <a:normAutofit/>
          </a:bodyPr>
          <a:lstStyle>
            <a:lvl1pPr>
              <a:defRPr sz="2800" b="1" i="0">
                <a:solidFill>
                  <a:srgbClr val="1D2763"/>
                </a:solidFill>
                <a:latin typeface="+mj-lt"/>
                <a:cs typeface="HelveticaNeueLT Std Med Cn"/>
              </a:defRPr>
            </a:lvl1pPr>
          </a:lstStyle>
          <a:p>
            <a:r>
              <a:rPr lang="en-US" dirty="0"/>
              <a:t>Click to edit Master title style</a:t>
            </a:r>
          </a:p>
        </p:txBody>
      </p:sp>
      <p:sp>
        <p:nvSpPr>
          <p:cNvPr id="3" name="Content Placeholder 2"/>
          <p:cNvSpPr>
            <a:spLocks noGrp="1"/>
          </p:cNvSpPr>
          <p:nvPr>
            <p:ph idx="1"/>
          </p:nvPr>
        </p:nvSpPr>
        <p:spPr>
          <a:xfrm>
            <a:off x="609600" y="1569493"/>
            <a:ext cx="10972800" cy="4312692"/>
          </a:xfrm>
        </p:spPr>
        <p:txBody>
          <a:bodyPr/>
          <a:lstStyle>
            <a:lvl1pPr>
              <a:defRPr sz="2400" b="0" i="0">
                <a:solidFill>
                  <a:srgbClr val="1D2763"/>
                </a:solidFill>
                <a:latin typeface="+mn-lt"/>
                <a:cs typeface="HelveticaNeueLT Std Cn"/>
              </a:defRPr>
            </a:lvl1pPr>
          </a:lstStyle>
          <a:p>
            <a:pPr lvl="0"/>
            <a:r>
              <a:rPr lang="en-US" dirty="0"/>
              <a:t>Click to edit Master text styles</a:t>
            </a:r>
          </a:p>
        </p:txBody>
      </p:sp>
    </p:spTree>
    <p:extLst>
      <p:ext uri="{BB962C8B-B14F-4D97-AF65-F5344CB8AC3E}">
        <p14:creationId xmlns:p14="http://schemas.microsoft.com/office/powerpoint/2010/main" val="343169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dirty="0"/>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rotWithShape="1">
          <a:blip r:embed="rId11"/>
          <a:srcRect l="8201" t="24911" r="8201" b="26678"/>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 id="2147483665" r:id="rId9"/>
  </p:sldLayoutIdLst>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46812B-50D5-47E9-9AE0-15658DC5179C}"/>
              </a:ext>
            </a:extLst>
          </p:cNvPr>
          <p:cNvSpPr>
            <a:spLocks noGrp="1"/>
          </p:cNvSpPr>
          <p:nvPr>
            <p:ph type="ctrTitle"/>
          </p:nvPr>
        </p:nvSpPr>
        <p:spPr>
          <a:xfrm>
            <a:off x="1524000" y="2179891"/>
            <a:ext cx="9144000" cy="2097326"/>
          </a:xfrm>
        </p:spPr>
        <p:txBody>
          <a:bodyPr/>
          <a:lstStyle/>
          <a:p>
            <a:r>
              <a:rPr lang="en-GB" dirty="0"/>
              <a:t>Behaviour change techniques</a:t>
            </a:r>
          </a:p>
        </p:txBody>
      </p:sp>
      <p:sp>
        <p:nvSpPr>
          <p:cNvPr id="5" name="Subtitle 4">
            <a:extLst>
              <a:ext uri="{FF2B5EF4-FFF2-40B4-BE49-F238E27FC236}">
                <a16:creationId xmlns:a16="http://schemas.microsoft.com/office/drawing/2014/main" id="{A2F90BD9-EADF-43BA-97D5-44DCAC05A193}"/>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7DA9AE0C-C9B5-4120-9DBA-D5A66E57DAE9}"/>
              </a:ext>
            </a:extLst>
          </p:cNvPr>
          <p:cNvSpPr>
            <a:spLocks noGrp="1"/>
          </p:cNvSpPr>
          <p:nvPr>
            <p:ph type="body" sz="quarter" idx="13"/>
          </p:nvPr>
        </p:nvSpPr>
        <p:spPr/>
        <p:txBody>
          <a:bodyPr/>
          <a:lstStyle/>
          <a:p>
            <a:r>
              <a:rPr lang="en-GB" altLang="en-US" sz="1000" b="1" dirty="0">
                <a:solidFill>
                  <a:srgbClr val="7B2A84"/>
                </a:solidFill>
                <a:latin typeface="+mn-lt"/>
              </a:rPr>
              <a:t>Job code: INT-20-2100134		Date of preparation: August 2021</a:t>
            </a:r>
          </a:p>
        </p:txBody>
      </p:sp>
    </p:spTree>
    <p:extLst>
      <p:ext uri="{BB962C8B-B14F-4D97-AF65-F5344CB8AC3E}">
        <p14:creationId xmlns:p14="http://schemas.microsoft.com/office/powerpoint/2010/main" val="170854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GB" altLang="en-US" dirty="0">
                <a:ea typeface="HelveticaNeueLT Std Med Cn"/>
              </a:rPr>
              <a:t>Setting goals</a:t>
            </a:r>
          </a:p>
        </p:txBody>
      </p:sp>
      <p:sp>
        <p:nvSpPr>
          <p:cNvPr id="25603" name="Content Placeholder 2"/>
          <p:cNvSpPr>
            <a:spLocks noGrp="1"/>
          </p:cNvSpPr>
          <p:nvPr>
            <p:ph idx="1"/>
          </p:nvPr>
        </p:nvSpPr>
        <p:spPr/>
        <p:txBody>
          <a:bodyPr/>
          <a:lstStyle/>
          <a:p>
            <a:pPr eaLnBrk="1" hangingPunct="1"/>
            <a:r>
              <a:rPr lang="en-GB" altLang="en-US" dirty="0">
                <a:ea typeface="HelveticaNeueLT Std Cn"/>
              </a:rPr>
              <a:t>Set SMART goals:</a:t>
            </a:r>
          </a:p>
          <a:p>
            <a:pPr lvl="1" eaLnBrk="1" hangingPunct="1"/>
            <a:r>
              <a:rPr lang="en-GB" altLang="en-US" b="1" dirty="0">
                <a:solidFill>
                  <a:schemeClr val="accent6"/>
                </a:solidFill>
              </a:rPr>
              <a:t>S</a:t>
            </a:r>
            <a:r>
              <a:rPr lang="en-GB" altLang="en-US" dirty="0"/>
              <a:t>pecific</a:t>
            </a:r>
          </a:p>
          <a:p>
            <a:pPr lvl="1" eaLnBrk="1" hangingPunct="1"/>
            <a:r>
              <a:rPr lang="en-GB" altLang="en-US" b="1" dirty="0">
                <a:solidFill>
                  <a:schemeClr val="accent6"/>
                </a:solidFill>
              </a:rPr>
              <a:t>M</a:t>
            </a:r>
            <a:r>
              <a:rPr lang="en-GB" altLang="en-US" dirty="0"/>
              <a:t>easurable</a:t>
            </a:r>
          </a:p>
          <a:p>
            <a:pPr lvl="1" eaLnBrk="1" hangingPunct="1"/>
            <a:r>
              <a:rPr lang="en-GB" altLang="en-US" b="1" dirty="0">
                <a:solidFill>
                  <a:schemeClr val="accent6"/>
                </a:solidFill>
              </a:rPr>
              <a:t>A</a:t>
            </a:r>
            <a:r>
              <a:rPr lang="en-GB" altLang="en-US" dirty="0"/>
              <a:t>ttainable</a:t>
            </a:r>
          </a:p>
          <a:p>
            <a:pPr lvl="1" eaLnBrk="1" hangingPunct="1"/>
            <a:r>
              <a:rPr lang="en-GB" altLang="en-US" b="1" dirty="0">
                <a:solidFill>
                  <a:schemeClr val="accent6"/>
                </a:solidFill>
              </a:rPr>
              <a:t>R</a:t>
            </a:r>
            <a:r>
              <a:rPr lang="en-GB" altLang="en-US" dirty="0"/>
              <a:t>elevant</a:t>
            </a:r>
          </a:p>
          <a:p>
            <a:pPr lvl="1" eaLnBrk="1" hangingPunct="1"/>
            <a:r>
              <a:rPr lang="en-GB" altLang="en-US" b="1" dirty="0">
                <a:solidFill>
                  <a:schemeClr val="accent6"/>
                </a:solidFill>
              </a:rPr>
              <a:t>T</a:t>
            </a:r>
            <a:r>
              <a:rPr lang="en-GB" altLang="en-US" dirty="0"/>
              <a:t>ime-bound</a:t>
            </a:r>
          </a:p>
        </p:txBody>
      </p:sp>
      <p:sp>
        <p:nvSpPr>
          <p:cNvPr id="2" name="Text Placeholder 1">
            <a:extLst>
              <a:ext uri="{FF2B5EF4-FFF2-40B4-BE49-F238E27FC236}">
                <a16:creationId xmlns:a16="http://schemas.microsoft.com/office/drawing/2014/main" id="{7144F075-7296-4F33-BB97-74CC2B7C4C4C}"/>
              </a:ext>
            </a:extLst>
          </p:cNvPr>
          <p:cNvSpPr>
            <a:spLocks noGrp="1"/>
          </p:cNvSpPr>
          <p:nvPr>
            <p:ph type="body" sz="quarter" idx="13"/>
          </p:nvPr>
        </p:nvSpPr>
        <p:spPr/>
        <p:txBody>
          <a:bodyPr/>
          <a:lstStyle/>
          <a:p>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dirty="0">
                <a:ea typeface="HelveticaNeueLT Std Med Cn"/>
              </a:rPr>
              <a:t>Goals and targets</a:t>
            </a:r>
            <a:endParaRPr lang="en-GB" altLang="en-US" dirty="0">
              <a:ea typeface="HelveticaNeueLT Std Med Cn"/>
            </a:endParaRPr>
          </a:p>
        </p:txBody>
      </p:sp>
      <p:sp>
        <p:nvSpPr>
          <p:cNvPr id="26627" name="Content Placeholder 2"/>
          <p:cNvSpPr>
            <a:spLocks noGrp="1"/>
          </p:cNvSpPr>
          <p:nvPr>
            <p:ph idx="1"/>
          </p:nvPr>
        </p:nvSpPr>
        <p:spPr/>
        <p:txBody>
          <a:bodyPr/>
          <a:lstStyle/>
          <a:p>
            <a:pPr eaLnBrk="1" hangingPunct="1"/>
            <a:r>
              <a:rPr lang="en-GB" altLang="en-US">
                <a:ea typeface="HelveticaNeueLT Std Cn"/>
              </a:rPr>
              <a:t>This will mean breaking up large goals into targets</a:t>
            </a:r>
          </a:p>
        </p:txBody>
      </p:sp>
      <p:sp>
        <p:nvSpPr>
          <p:cNvPr id="3" name="Text Placeholder 2">
            <a:extLst>
              <a:ext uri="{FF2B5EF4-FFF2-40B4-BE49-F238E27FC236}">
                <a16:creationId xmlns:a16="http://schemas.microsoft.com/office/drawing/2014/main" id="{6A5F66D8-5C8A-8745-9FFB-244959D31431}"/>
              </a:ext>
            </a:extLst>
          </p:cNvPr>
          <p:cNvSpPr>
            <a:spLocks noGrp="1"/>
          </p:cNvSpPr>
          <p:nvPr>
            <p:ph type="body" sz="quarter" idx="13"/>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563944957"/>
              </p:ext>
            </p:extLst>
          </p:nvPr>
        </p:nvGraphicFramePr>
        <p:xfrm>
          <a:off x="2209800" y="2514601"/>
          <a:ext cx="7467600" cy="2365375"/>
        </p:xfrm>
        <a:graphic>
          <a:graphicData uri="http://schemas.openxmlformats.org/drawingml/2006/table">
            <a:tbl>
              <a:tblPr firstRow="1" bandRow="1">
                <a:tableStyleId>{93296810-A885-4BE3-A3E7-6D5BEEA58F35}</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685837">
                <a:tc>
                  <a:txBody>
                    <a:bodyPr/>
                    <a:lstStyle/>
                    <a:p>
                      <a:pPr algn="ctr">
                        <a:lnSpc>
                          <a:spcPct val="150000"/>
                        </a:lnSpc>
                      </a:pPr>
                      <a:r>
                        <a:rPr lang="en-GB" sz="2400" dirty="0"/>
                        <a:t>Goal</a:t>
                      </a:r>
                    </a:p>
                  </a:txBody>
                  <a:tcPr marT="45722" marB="45722"/>
                </a:tc>
                <a:tc>
                  <a:txBody>
                    <a:bodyPr/>
                    <a:lstStyle/>
                    <a:p>
                      <a:pPr algn="ctr">
                        <a:lnSpc>
                          <a:spcPct val="150000"/>
                        </a:lnSpc>
                      </a:pPr>
                      <a:r>
                        <a:rPr lang="en-GB" sz="2400" dirty="0"/>
                        <a:t>Strategy</a:t>
                      </a:r>
                    </a:p>
                  </a:txBody>
                  <a:tcPr marT="45722" marB="45722"/>
                </a:tc>
                <a:tc>
                  <a:txBody>
                    <a:bodyPr/>
                    <a:lstStyle/>
                    <a:p>
                      <a:pPr algn="ctr">
                        <a:lnSpc>
                          <a:spcPct val="150000"/>
                        </a:lnSpc>
                      </a:pPr>
                      <a:r>
                        <a:rPr lang="en-GB" sz="2400" dirty="0"/>
                        <a:t>Target</a:t>
                      </a:r>
                    </a:p>
                  </a:txBody>
                  <a:tcPr marT="45722" marB="45722"/>
                </a:tc>
                <a:extLst>
                  <a:ext uri="{0D108BD9-81ED-4DB2-BD59-A6C34878D82A}">
                    <a16:rowId xmlns:a16="http://schemas.microsoft.com/office/drawing/2014/main" val="10000"/>
                  </a:ext>
                </a:extLst>
              </a:tr>
              <a:tr h="1679538">
                <a:tc>
                  <a:txBody>
                    <a:bodyPr/>
                    <a:lstStyle/>
                    <a:p>
                      <a:r>
                        <a:rPr lang="en-GB" sz="2400" dirty="0">
                          <a:solidFill>
                            <a:srgbClr val="898989"/>
                          </a:solidFill>
                        </a:rPr>
                        <a:t>Buy a house</a:t>
                      </a:r>
                    </a:p>
                  </a:txBody>
                  <a:tcPr marT="45722" marB="45722"/>
                </a:tc>
                <a:tc>
                  <a:txBody>
                    <a:bodyPr/>
                    <a:lstStyle/>
                    <a:p>
                      <a:r>
                        <a:rPr lang="en-GB" sz="2400" dirty="0">
                          <a:solidFill>
                            <a:srgbClr val="898989"/>
                          </a:solidFill>
                        </a:rPr>
                        <a:t>Save for a deposit</a:t>
                      </a:r>
                    </a:p>
                  </a:txBody>
                  <a:tcPr marT="45722" marB="45722"/>
                </a:tc>
                <a:tc>
                  <a:txBody>
                    <a:bodyPr/>
                    <a:lstStyle/>
                    <a:p>
                      <a:r>
                        <a:rPr lang="en-GB" sz="2400" dirty="0">
                          <a:solidFill>
                            <a:srgbClr val="898989"/>
                          </a:solidFill>
                        </a:rPr>
                        <a:t>Put aside X amount each month </a:t>
                      </a:r>
                    </a:p>
                  </a:txBody>
                  <a:tcPr marT="45722" marB="45722"/>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0000"/>
              </a:lnSpc>
              <a:defRPr/>
            </a:pPr>
            <a:r>
              <a:rPr lang="en-GB" altLang="en-US" dirty="0">
                <a:ea typeface="HelveticaNeueLT Std Med Cn"/>
              </a:rPr>
              <a:t>Developing a change plan</a:t>
            </a:r>
          </a:p>
        </p:txBody>
      </p:sp>
      <p:sp>
        <p:nvSpPr>
          <p:cNvPr id="2" name="Text Placeholder 1">
            <a:extLst>
              <a:ext uri="{FF2B5EF4-FFF2-40B4-BE49-F238E27FC236}">
                <a16:creationId xmlns:a16="http://schemas.microsoft.com/office/drawing/2014/main" id="{52E83A59-999A-4815-A1D3-2ACC58AFB61F}"/>
              </a:ext>
            </a:extLst>
          </p:cNvPr>
          <p:cNvSpPr>
            <a:spLocks noGrp="1"/>
          </p:cNvSpPr>
          <p:nvPr>
            <p:ph type="body" idx="1"/>
          </p:nvPr>
        </p:nvSpPr>
        <p:spPr/>
        <p:txBody>
          <a:bodyPr/>
          <a:lstStyle/>
          <a:p>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lnSpc>
                <a:spcPct val="80000"/>
              </a:lnSpc>
              <a:defRPr/>
            </a:pPr>
            <a:r>
              <a:rPr lang="en-GB" altLang="en-US" dirty="0">
                <a:ea typeface="HelveticaNeueLT Std Med Cn"/>
              </a:rPr>
              <a:t>Developing a change plan</a:t>
            </a:r>
          </a:p>
        </p:txBody>
      </p:sp>
      <p:sp>
        <p:nvSpPr>
          <p:cNvPr id="28675" name="Rectangle 3"/>
          <p:cNvSpPr>
            <a:spLocks noGrp="1"/>
          </p:cNvSpPr>
          <p:nvPr>
            <p:ph idx="1"/>
          </p:nvPr>
        </p:nvSpPr>
        <p:spPr/>
        <p:txBody>
          <a:bodyPr/>
          <a:lstStyle/>
          <a:p>
            <a:pPr eaLnBrk="1" hangingPunct="1"/>
            <a:r>
              <a:rPr lang="en-GB" altLang="en-US" dirty="0">
                <a:ea typeface="HelveticaNeueLT Std Cn"/>
              </a:rPr>
              <a:t>Practitioners may need to be active</a:t>
            </a:r>
          </a:p>
          <a:p>
            <a:pPr lvl="1" eaLnBrk="1" hangingPunct="1"/>
            <a:r>
              <a:rPr lang="en-GB" altLang="en-US" dirty="0"/>
              <a:t>Guiding is very important at this point</a:t>
            </a:r>
          </a:p>
          <a:p>
            <a:pPr lvl="1" eaLnBrk="1" hangingPunct="1"/>
            <a:r>
              <a:rPr lang="en-GB" altLang="en-US" dirty="0"/>
              <a:t>Provide hints and tips based on experience with others (permission required)</a:t>
            </a:r>
          </a:p>
          <a:p>
            <a:pPr eaLnBrk="1" hangingPunct="1"/>
            <a:r>
              <a:rPr lang="en-GB" altLang="en-US" dirty="0">
                <a:ea typeface="HelveticaNeueLT Std Cn"/>
              </a:rPr>
              <a:t>This might entail a lot of discussion and negotiating</a:t>
            </a:r>
          </a:p>
          <a:p>
            <a:pPr eaLnBrk="1" hangingPunct="1"/>
            <a:r>
              <a:rPr lang="en-GB" altLang="en-US" dirty="0">
                <a:ea typeface="HelveticaNeueLT Std Cn"/>
              </a:rPr>
              <a:t>Always a good idea to write the plan down</a:t>
            </a:r>
          </a:p>
        </p:txBody>
      </p:sp>
      <p:sp>
        <p:nvSpPr>
          <p:cNvPr id="2" name="Text Placeholder 1">
            <a:extLst>
              <a:ext uri="{FF2B5EF4-FFF2-40B4-BE49-F238E27FC236}">
                <a16:creationId xmlns:a16="http://schemas.microsoft.com/office/drawing/2014/main" id="{FA98EDA3-B119-4D2A-BFFA-02D59852C362}"/>
              </a:ext>
            </a:extLst>
          </p:cNvPr>
          <p:cNvSpPr>
            <a:spLocks noGrp="1"/>
          </p:cNvSpPr>
          <p:nvPr>
            <p:ph type="body" sz="quarter" idx="13"/>
          </p:nvPr>
        </p:nvSpPr>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en-GB" altLang="en-US" dirty="0">
                <a:ea typeface="HelveticaNeueLT Std Med Cn"/>
              </a:rPr>
              <a:t>Change plan: examples</a:t>
            </a:r>
          </a:p>
        </p:txBody>
      </p:sp>
      <p:sp>
        <p:nvSpPr>
          <p:cNvPr id="29699" name="Content Placeholder 1"/>
          <p:cNvSpPr>
            <a:spLocks noGrp="1"/>
          </p:cNvSpPr>
          <p:nvPr>
            <p:ph idx="1"/>
          </p:nvPr>
        </p:nvSpPr>
        <p:spPr/>
        <p:txBody>
          <a:bodyPr/>
          <a:lstStyle/>
          <a:p>
            <a:pPr eaLnBrk="1" hangingPunct="1"/>
            <a:r>
              <a:rPr lang="en-GB" altLang="en-US" dirty="0">
                <a:ea typeface="HelveticaNeueLT Std Cn"/>
              </a:rPr>
              <a:t>What will I change?</a:t>
            </a:r>
          </a:p>
          <a:p>
            <a:pPr eaLnBrk="1" hangingPunct="1"/>
            <a:r>
              <a:rPr lang="en-GB" altLang="en-US" dirty="0">
                <a:ea typeface="HelveticaNeueLT Std Cn"/>
              </a:rPr>
              <a:t>What is my goal?</a:t>
            </a:r>
          </a:p>
          <a:p>
            <a:pPr eaLnBrk="1" hangingPunct="1"/>
            <a:r>
              <a:rPr lang="en-GB" altLang="en-US" dirty="0">
                <a:ea typeface="HelveticaNeueLT Std Cn"/>
              </a:rPr>
              <a:t>How am I going to achieve this?</a:t>
            </a:r>
          </a:p>
          <a:p>
            <a:pPr eaLnBrk="1" hangingPunct="1"/>
            <a:r>
              <a:rPr lang="en-GB" altLang="en-US" dirty="0">
                <a:ea typeface="HelveticaNeueLT Std Cn"/>
              </a:rPr>
              <a:t>Action I will take</a:t>
            </a:r>
          </a:p>
          <a:p>
            <a:pPr eaLnBrk="1" hangingPunct="1"/>
            <a:r>
              <a:rPr lang="en-GB" altLang="en-US" dirty="0">
                <a:ea typeface="HelveticaNeueLT Std Cn"/>
              </a:rPr>
              <a:t>When?</a:t>
            </a:r>
          </a:p>
          <a:p>
            <a:pPr eaLnBrk="1" hangingPunct="1"/>
            <a:r>
              <a:rPr lang="en-GB" altLang="en-US" dirty="0">
                <a:ea typeface="HelveticaNeueLT Std Cn"/>
              </a:rPr>
              <a:t>What (and who) can help?</a:t>
            </a:r>
          </a:p>
          <a:p>
            <a:pPr eaLnBrk="1" hangingPunct="1"/>
            <a:r>
              <a:rPr lang="en-GB" altLang="en-US" dirty="0">
                <a:ea typeface="HelveticaNeueLT Std Cn"/>
              </a:rPr>
              <a:t>What barriers might get in the way?</a:t>
            </a:r>
          </a:p>
          <a:p>
            <a:pPr eaLnBrk="1" hangingPunct="1"/>
            <a:r>
              <a:rPr lang="en-GB" altLang="en-US" dirty="0">
                <a:ea typeface="HelveticaNeueLT Std Cn"/>
              </a:rPr>
              <a:t>How will I deal with the barriers?</a:t>
            </a:r>
          </a:p>
          <a:p>
            <a:pPr eaLnBrk="1" hangingPunct="1"/>
            <a:endParaRPr lang="en-GB" altLang="en-US" dirty="0">
              <a:ea typeface="HelveticaNeueLT Std Cn"/>
            </a:endParaRPr>
          </a:p>
        </p:txBody>
      </p:sp>
      <p:sp>
        <p:nvSpPr>
          <p:cNvPr id="2" name="Text Placeholder 1">
            <a:extLst>
              <a:ext uri="{FF2B5EF4-FFF2-40B4-BE49-F238E27FC236}">
                <a16:creationId xmlns:a16="http://schemas.microsoft.com/office/drawing/2014/main" id="{EA9AF8EB-8DB0-44AB-8453-01167F1D9BD5}"/>
              </a:ext>
            </a:extLst>
          </p:cNvPr>
          <p:cNvSpPr>
            <a:spLocks noGrp="1"/>
          </p:cNvSpPr>
          <p:nvPr>
            <p:ph type="body" sz="quarter" idx="13"/>
          </p:nvPr>
        </p:nvSpPr>
        <p:spPr/>
        <p:txBody>
          <a:bodyPr/>
          <a:lstStyle/>
          <a:p>
            <a:endParaRPr lang="en-GB"/>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0000"/>
              </a:lnSpc>
              <a:defRPr/>
            </a:pPr>
            <a:r>
              <a:rPr lang="en-GB" altLang="en-US" dirty="0">
                <a:ea typeface="HelveticaNeueLT Std Med Cn"/>
              </a:rPr>
              <a:t>Writing a </a:t>
            </a:r>
            <a:br>
              <a:rPr lang="en-GB" altLang="en-US" dirty="0">
                <a:ea typeface="HelveticaNeueLT Std Med Cn"/>
              </a:rPr>
            </a:br>
            <a:r>
              <a:rPr lang="en-GB" altLang="en-US" dirty="0">
                <a:ea typeface="HelveticaNeueLT Std Med Cn"/>
              </a:rPr>
              <a:t>change plan</a:t>
            </a:r>
          </a:p>
        </p:txBody>
      </p:sp>
      <p:sp>
        <p:nvSpPr>
          <p:cNvPr id="2" name="Text Placeholder 1">
            <a:extLst>
              <a:ext uri="{FF2B5EF4-FFF2-40B4-BE49-F238E27FC236}">
                <a16:creationId xmlns:a16="http://schemas.microsoft.com/office/drawing/2014/main" id="{B2DFB5B6-7B63-48A6-A232-DAE047A9FADF}"/>
              </a:ext>
            </a:extLst>
          </p:cNvPr>
          <p:cNvSpPr>
            <a:spLocks noGrp="1"/>
          </p:cNvSpPr>
          <p:nvPr>
            <p:ph type="body" idx="1"/>
          </p:nvPr>
        </p:nvSpPr>
        <p:spPr/>
        <p:txBody>
          <a:bodyPr/>
          <a:lstStyle/>
          <a:p>
            <a:endParaRPr lang="en-GB"/>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p:txBody>
          <a:bodyPr/>
          <a:lstStyle/>
          <a:p>
            <a:pPr eaLnBrk="1" hangingPunct="1">
              <a:defRPr/>
            </a:pPr>
            <a:r>
              <a:rPr lang="en-GB" altLang="en-US" dirty="0">
                <a:ea typeface="HelveticaNeueLT Std Med Cn"/>
              </a:rPr>
              <a:t>Hints on writing a change plan </a:t>
            </a:r>
          </a:p>
        </p:txBody>
      </p:sp>
      <p:sp>
        <p:nvSpPr>
          <p:cNvPr id="31747" name="Content Placeholder 7"/>
          <p:cNvSpPr>
            <a:spLocks noGrp="1"/>
          </p:cNvSpPr>
          <p:nvPr>
            <p:ph idx="1"/>
          </p:nvPr>
        </p:nvSpPr>
        <p:spPr/>
        <p:txBody>
          <a:bodyPr/>
          <a:lstStyle/>
          <a:p>
            <a:pPr eaLnBrk="1" hangingPunct="1"/>
            <a:r>
              <a:rPr lang="en-US" altLang="en-US" dirty="0">
                <a:cs typeface="Times New Roman" pitchFamily="18" charset="0"/>
              </a:rPr>
              <a:t>Use SMART goals</a:t>
            </a:r>
          </a:p>
          <a:p>
            <a:pPr eaLnBrk="1" hangingPunct="1"/>
            <a:r>
              <a:rPr lang="en-US" altLang="en-US" dirty="0">
                <a:cs typeface="Times New Roman" pitchFamily="18" charset="0"/>
              </a:rPr>
              <a:t>Use strategies to create routine/cues:</a:t>
            </a:r>
          </a:p>
          <a:p>
            <a:pPr lvl="1" eaLnBrk="1" hangingPunct="1"/>
            <a:r>
              <a:rPr lang="en-GB" altLang="en-US" dirty="0">
                <a:cs typeface="Times New Roman" pitchFamily="18" charset="0"/>
              </a:rPr>
              <a:t>Mobile phone alarms, stickers, pill organiser, placing medications in a location where they will be seen</a:t>
            </a:r>
          </a:p>
          <a:p>
            <a:pPr lvl="1" eaLnBrk="1" hangingPunct="1"/>
            <a:r>
              <a:rPr lang="en-US" altLang="en-US" dirty="0">
                <a:cs typeface="Times New Roman" pitchFamily="18" charset="0"/>
              </a:rPr>
              <a:t>Incorporate into existing routine and use daily activity as a cue (e.g. tooth brushing)</a:t>
            </a:r>
          </a:p>
          <a:p>
            <a:pPr lvl="1" eaLnBrk="1" hangingPunct="1"/>
            <a:r>
              <a:rPr lang="en-US" altLang="en-US" dirty="0">
                <a:cs typeface="Times New Roman" pitchFamily="18" charset="0"/>
              </a:rPr>
              <a:t>Use friends/family/partner as support and cues</a:t>
            </a:r>
            <a:endParaRPr lang="en-GB" altLang="en-US" dirty="0"/>
          </a:p>
        </p:txBody>
      </p:sp>
      <p:sp>
        <p:nvSpPr>
          <p:cNvPr id="2" name="Text Placeholder 1">
            <a:extLst>
              <a:ext uri="{FF2B5EF4-FFF2-40B4-BE49-F238E27FC236}">
                <a16:creationId xmlns:a16="http://schemas.microsoft.com/office/drawing/2014/main" id="{928A6A0B-A80B-4DDF-8E43-5188C073E098}"/>
              </a:ext>
            </a:extLst>
          </p:cNvPr>
          <p:cNvSpPr>
            <a:spLocks noGrp="1"/>
          </p:cNvSpPr>
          <p:nvPr>
            <p:ph type="body" sz="quarter" idx="13"/>
          </p:nvPr>
        </p:nvSpPr>
        <p:spPr/>
        <p:txBody>
          <a:bodyPr/>
          <a:lstStyle/>
          <a:p>
            <a:endParaRPr lang="en-GB"/>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defRPr/>
            </a:pPr>
            <a:r>
              <a:rPr lang="en-GB" altLang="en-US" dirty="0">
                <a:ea typeface="HelveticaNeueLT Std Med Cn"/>
              </a:rPr>
              <a:t>Hints on writing a change plan </a:t>
            </a:r>
          </a:p>
        </p:txBody>
      </p:sp>
      <p:sp>
        <p:nvSpPr>
          <p:cNvPr id="32771" name="Content Placeholder 2"/>
          <p:cNvSpPr>
            <a:spLocks noGrp="1"/>
          </p:cNvSpPr>
          <p:nvPr>
            <p:ph idx="1"/>
          </p:nvPr>
        </p:nvSpPr>
        <p:spPr/>
        <p:txBody>
          <a:bodyPr/>
          <a:lstStyle/>
          <a:p>
            <a:pPr eaLnBrk="1" hangingPunct="1"/>
            <a:r>
              <a:rPr lang="en-GB" altLang="en-US" dirty="0">
                <a:ea typeface="HelveticaNeueLT Std Cn"/>
              </a:rPr>
              <a:t>If you have concerns that a plan is too complex or not complex enough, offer advice (with permission)</a:t>
            </a:r>
          </a:p>
          <a:p>
            <a:pPr marL="0" indent="0" eaLnBrk="1" hangingPunct="1">
              <a:buNone/>
            </a:pPr>
            <a:endParaRPr lang="en-GB" altLang="en-US" dirty="0">
              <a:ea typeface="HelveticaNeueLT Std Cn"/>
            </a:endParaRPr>
          </a:p>
        </p:txBody>
      </p:sp>
      <p:sp>
        <p:nvSpPr>
          <p:cNvPr id="2" name="Text Placeholder 1">
            <a:extLst>
              <a:ext uri="{FF2B5EF4-FFF2-40B4-BE49-F238E27FC236}">
                <a16:creationId xmlns:a16="http://schemas.microsoft.com/office/drawing/2014/main" id="{FC8F6656-0F17-4B3F-A1F4-DF2032A42022}"/>
              </a:ext>
            </a:extLst>
          </p:cNvPr>
          <p:cNvSpPr>
            <a:spLocks noGrp="1"/>
          </p:cNvSpPr>
          <p:nvPr>
            <p:ph type="body" sz="quarter" idx="13"/>
          </p:nvPr>
        </p:nvSpPr>
        <p:spPr/>
        <p:txBody>
          <a:bodyPr/>
          <a:lstStyle/>
          <a:p>
            <a:endParaRPr lang="en-GB"/>
          </a:p>
        </p:txBody>
      </p:sp>
      <p:grpSp>
        <p:nvGrpSpPr>
          <p:cNvPr id="7" name="Group 6">
            <a:extLst>
              <a:ext uri="{FF2B5EF4-FFF2-40B4-BE49-F238E27FC236}">
                <a16:creationId xmlns:a16="http://schemas.microsoft.com/office/drawing/2014/main" id="{99A53FB0-9FB0-5145-8692-7C7A2AF1AFB6}"/>
              </a:ext>
            </a:extLst>
          </p:cNvPr>
          <p:cNvGrpSpPr/>
          <p:nvPr/>
        </p:nvGrpSpPr>
        <p:grpSpPr>
          <a:xfrm>
            <a:off x="5587997" y="2572133"/>
            <a:ext cx="3183465" cy="3403277"/>
            <a:chOff x="6223163" y="2077598"/>
            <a:chExt cx="2168616" cy="2318353"/>
          </a:xfrm>
          <a:solidFill>
            <a:schemeClr val="accent3"/>
          </a:solidFill>
        </p:grpSpPr>
        <p:pic>
          <p:nvPicPr>
            <p:cNvPr id="8" name="Graphic 7">
              <a:extLst>
                <a:ext uri="{FF2B5EF4-FFF2-40B4-BE49-F238E27FC236}">
                  <a16:creationId xmlns:a16="http://schemas.microsoft.com/office/drawing/2014/main" id="{B6CAA6CF-B32A-AC43-8B7F-0AE0FFAEE1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224530" y="2077598"/>
              <a:ext cx="2167249" cy="2318353"/>
            </a:xfrm>
            <a:prstGeom prst="rect">
              <a:avLst/>
            </a:prstGeom>
          </p:spPr>
        </p:pic>
        <p:sp>
          <p:nvSpPr>
            <p:cNvPr id="9" name="Rectangle 8">
              <a:extLst>
                <a:ext uri="{FF2B5EF4-FFF2-40B4-BE49-F238E27FC236}">
                  <a16:creationId xmlns:a16="http://schemas.microsoft.com/office/drawing/2014/main" id="{F59A2BDD-88B1-754F-9201-DC7025D6064E}"/>
                </a:ext>
              </a:extLst>
            </p:cNvPr>
            <p:cNvSpPr/>
            <p:nvPr/>
          </p:nvSpPr>
          <p:spPr>
            <a:xfrm>
              <a:off x="6223163" y="2329783"/>
              <a:ext cx="2153237" cy="1320865"/>
            </a:xfrm>
            <a:prstGeom prst="rect">
              <a:avLst/>
            </a:prstGeom>
            <a:noFill/>
          </p:spPr>
          <p:txBody>
            <a:bodyPr wrap="square" anchor="ctr">
              <a:spAutoFit/>
            </a:bodyPr>
            <a:lstStyle/>
            <a:p>
              <a:pPr marL="9525" lvl="1" algn="ctr"/>
              <a:r>
                <a:rPr lang="en-GB" altLang="en-US" sz="2000" i="1" dirty="0">
                  <a:solidFill>
                    <a:schemeClr val="bg1"/>
                  </a:solidFill>
                </a:rPr>
                <a:t>“I wonder whether it might be helpful if I share some of the feedback I have received from other people in a similar position about what helped and what has not?”</a:t>
              </a:r>
            </a:p>
          </p:txBody>
        </p:sp>
      </p:grpSp>
      <p:grpSp>
        <p:nvGrpSpPr>
          <p:cNvPr id="10" name="Group 9">
            <a:extLst>
              <a:ext uri="{FF2B5EF4-FFF2-40B4-BE49-F238E27FC236}">
                <a16:creationId xmlns:a16="http://schemas.microsoft.com/office/drawing/2014/main" id="{BB5EADCD-2FE1-0D48-8BDD-22043E49B65D}"/>
              </a:ext>
            </a:extLst>
          </p:cNvPr>
          <p:cNvGrpSpPr/>
          <p:nvPr/>
        </p:nvGrpSpPr>
        <p:grpSpPr>
          <a:xfrm>
            <a:off x="2844800" y="2750169"/>
            <a:ext cx="2325239" cy="2325239"/>
            <a:chOff x="3461745" y="2275900"/>
            <a:chExt cx="1583981" cy="1583981"/>
          </a:xfrm>
          <a:solidFill>
            <a:schemeClr val="accent3"/>
          </a:solidFill>
        </p:grpSpPr>
        <p:pic>
          <p:nvPicPr>
            <p:cNvPr id="11" name="Graphic 10">
              <a:extLst>
                <a:ext uri="{FF2B5EF4-FFF2-40B4-BE49-F238E27FC236}">
                  <a16:creationId xmlns:a16="http://schemas.microsoft.com/office/drawing/2014/main" id="{8B9C1F9A-6E2D-0442-BBB8-09B7C3FB76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461745" y="2275900"/>
              <a:ext cx="1583981" cy="1583981"/>
            </a:xfrm>
            <a:prstGeom prst="rect">
              <a:avLst/>
            </a:prstGeom>
          </p:spPr>
        </p:pic>
        <p:sp>
          <p:nvSpPr>
            <p:cNvPr id="12" name="Rectangle 11">
              <a:extLst>
                <a:ext uri="{FF2B5EF4-FFF2-40B4-BE49-F238E27FC236}">
                  <a16:creationId xmlns:a16="http://schemas.microsoft.com/office/drawing/2014/main" id="{EB841F43-4BA4-7944-96DE-2BA275EA8FA9}"/>
                </a:ext>
              </a:extLst>
            </p:cNvPr>
            <p:cNvSpPr/>
            <p:nvPr/>
          </p:nvSpPr>
          <p:spPr>
            <a:xfrm>
              <a:off x="3556611" y="2739701"/>
              <a:ext cx="1373024" cy="691882"/>
            </a:xfrm>
            <a:prstGeom prst="rect">
              <a:avLst/>
            </a:prstGeom>
            <a:grpFill/>
          </p:spPr>
          <p:txBody>
            <a:bodyPr wrap="square" anchor="ctr">
              <a:spAutoFit/>
            </a:bodyPr>
            <a:lstStyle/>
            <a:p>
              <a:pPr marL="9525" lvl="1" algn="ctr"/>
              <a:r>
                <a:rPr lang="en-GB" altLang="en-US" sz="2000" i="1" dirty="0">
                  <a:solidFill>
                    <a:schemeClr val="bg1"/>
                  </a:solidFill>
                </a:rPr>
                <a:t>“It feels like the plan is really coming together”</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itle 1"/>
          <p:cNvSpPr>
            <a:spLocks noGrp="1"/>
          </p:cNvSpPr>
          <p:nvPr>
            <p:ph type="title"/>
          </p:nvPr>
        </p:nvSpPr>
        <p:spPr/>
        <p:txBody>
          <a:bodyPr/>
          <a:lstStyle/>
          <a:p>
            <a:pPr eaLnBrk="1" hangingPunct="1">
              <a:defRPr/>
            </a:pPr>
            <a:r>
              <a:rPr lang="en-GB" altLang="en-US" dirty="0">
                <a:ea typeface="HelveticaNeueLT Std Med Cn"/>
              </a:rPr>
              <a:t>Two things that can go wrong...</a:t>
            </a:r>
          </a:p>
        </p:txBody>
      </p:sp>
      <p:sp>
        <p:nvSpPr>
          <p:cNvPr id="33802" name="Content Placeholder 2"/>
          <p:cNvSpPr>
            <a:spLocks noGrp="1"/>
          </p:cNvSpPr>
          <p:nvPr>
            <p:ph idx="1"/>
          </p:nvPr>
        </p:nvSpPr>
        <p:spPr>
          <a:ln>
            <a:solidFill>
              <a:schemeClr val="tx1">
                <a:lumMod val="50000"/>
                <a:lumOff val="50000"/>
              </a:schemeClr>
            </a:solidFill>
          </a:ln>
        </p:spPr>
        <p:txBody>
          <a:bodyPr vert="horz" lIns="0" tIns="0" rIns="0" bIns="0" rtlCol="0">
            <a:normAutofit/>
          </a:bodyPr>
          <a:lstStyle/>
          <a:p>
            <a:pPr marL="0" indent="0">
              <a:buNone/>
            </a:pPr>
            <a:r>
              <a:rPr lang="en-GB" altLang="en-US" dirty="0"/>
              <a:t> </a:t>
            </a:r>
          </a:p>
        </p:txBody>
      </p:sp>
      <p:sp>
        <p:nvSpPr>
          <p:cNvPr id="2" name="Text Placeholder 1">
            <a:extLst>
              <a:ext uri="{FF2B5EF4-FFF2-40B4-BE49-F238E27FC236}">
                <a16:creationId xmlns:a16="http://schemas.microsoft.com/office/drawing/2014/main" id="{5AF6103B-224D-4B56-B4DC-8C2A56CFD5FC}"/>
              </a:ext>
            </a:extLst>
          </p:cNvPr>
          <p:cNvSpPr>
            <a:spLocks noGrp="1"/>
          </p:cNvSpPr>
          <p:nvPr>
            <p:ph type="body" sz="quarter" idx="13"/>
          </p:nvPr>
        </p:nvSpPr>
        <p:spPr/>
        <p:txBody>
          <a:bodyPr/>
          <a:lstStyle/>
          <a:p>
            <a:endParaRPr lang="en-GB" dirty="0"/>
          </a:p>
        </p:txBody>
      </p:sp>
      <p:grpSp>
        <p:nvGrpSpPr>
          <p:cNvPr id="5" name="Group 4">
            <a:extLst>
              <a:ext uri="{FF2B5EF4-FFF2-40B4-BE49-F238E27FC236}">
                <a16:creationId xmlns:a16="http://schemas.microsoft.com/office/drawing/2014/main" id="{3E92EB65-762E-454A-A8A5-44164FCB2B73}"/>
              </a:ext>
            </a:extLst>
          </p:cNvPr>
          <p:cNvGrpSpPr/>
          <p:nvPr/>
        </p:nvGrpSpPr>
        <p:grpSpPr>
          <a:xfrm>
            <a:off x="1919111" y="2497121"/>
            <a:ext cx="3276600" cy="2057400"/>
            <a:chOff x="1919111" y="2497121"/>
            <a:chExt cx="3276600" cy="2057400"/>
          </a:xfrm>
        </p:grpSpPr>
        <p:sp>
          <p:nvSpPr>
            <p:cNvPr id="3" name="Oval 2"/>
            <p:cNvSpPr/>
            <p:nvPr/>
          </p:nvSpPr>
          <p:spPr>
            <a:xfrm>
              <a:off x="1919111" y="2497121"/>
              <a:ext cx="3276600" cy="2057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chemeClr val="bg1"/>
                </a:solidFill>
              </a:endParaRPr>
            </a:p>
          </p:txBody>
        </p:sp>
        <p:sp>
          <p:nvSpPr>
            <p:cNvPr id="8" name="Content Placeholder 2">
              <a:extLst>
                <a:ext uri="{FF2B5EF4-FFF2-40B4-BE49-F238E27FC236}">
                  <a16:creationId xmlns:a16="http://schemas.microsoft.com/office/drawing/2014/main" id="{154AA2ED-36C5-4160-9DDF-29A8571A1009}"/>
                </a:ext>
              </a:extLst>
            </p:cNvPr>
            <p:cNvSpPr txBox="1">
              <a:spLocks/>
            </p:cNvSpPr>
            <p:nvPr/>
          </p:nvSpPr>
          <p:spPr bwMode="auto">
            <a:xfrm>
              <a:off x="2037998" y="3061406"/>
              <a:ext cx="30162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ctr">
                <a:buNone/>
                <a:defRPr/>
              </a:pPr>
              <a:r>
                <a:rPr lang="en-GB" altLang="en-US" sz="2600" b="1" dirty="0">
                  <a:solidFill>
                    <a:schemeClr val="bg1"/>
                  </a:solidFill>
                  <a:latin typeface="+mn-lt"/>
                </a:rPr>
                <a:t>You do not </a:t>
              </a:r>
              <a:br>
                <a:rPr lang="en-GB" altLang="en-US" sz="2600" b="1" dirty="0">
                  <a:solidFill>
                    <a:schemeClr val="bg1"/>
                  </a:solidFill>
                  <a:latin typeface="+mn-lt"/>
                </a:rPr>
              </a:br>
              <a:r>
                <a:rPr lang="en-GB" altLang="en-US" sz="2600" b="1" dirty="0">
                  <a:solidFill>
                    <a:schemeClr val="bg1"/>
                  </a:solidFill>
                  <a:latin typeface="+mn-lt"/>
                </a:rPr>
                <a:t>get started</a:t>
              </a:r>
            </a:p>
          </p:txBody>
        </p:sp>
      </p:grpSp>
      <p:grpSp>
        <p:nvGrpSpPr>
          <p:cNvPr id="13" name="Group 12">
            <a:extLst>
              <a:ext uri="{FF2B5EF4-FFF2-40B4-BE49-F238E27FC236}">
                <a16:creationId xmlns:a16="http://schemas.microsoft.com/office/drawing/2014/main" id="{455CA659-01CF-6B45-8888-8A36022206D7}"/>
              </a:ext>
            </a:extLst>
          </p:cNvPr>
          <p:cNvGrpSpPr/>
          <p:nvPr/>
        </p:nvGrpSpPr>
        <p:grpSpPr>
          <a:xfrm>
            <a:off x="6672064" y="2497121"/>
            <a:ext cx="3276600" cy="2057400"/>
            <a:chOff x="1919111" y="2497121"/>
            <a:chExt cx="3276600" cy="2057400"/>
          </a:xfrm>
        </p:grpSpPr>
        <p:sp>
          <p:nvSpPr>
            <p:cNvPr id="14" name="Oval 13">
              <a:extLst>
                <a:ext uri="{FF2B5EF4-FFF2-40B4-BE49-F238E27FC236}">
                  <a16:creationId xmlns:a16="http://schemas.microsoft.com/office/drawing/2014/main" id="{9C03F001-778F-574C-9422-4CAF893C929F}"/>
                </a:ext>
              </a:extLst>
            </p:cNvPr>
            <p:cNvSpPr/>
            <p:nvPr/>
          </p:nvSpPr>
          <p:spPr>
            <a:xfrm>
              <a:off x="1919111" y="2497121"/>
              <a:ext cx="3276600" cy="2057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chemeClr val="bg1"/>
                </a:solidFill>
              </a:endParaRPr>
            </a:p>
          </p:txBody>
        </p:sp>
        <p:sp>
          <p:nvSpPr>
            <p:cNvPr id="15" name="Content Placeholder 2">
              <a:extLst>
                <a:ext uri="{FF2B5EF4-FFF2-40B4-BE49-F238E27FC236}">
                  <a16:creationId xmlns:a16="http://schemas.microsoft.com/office/drawing/2014/main" id="{FDEDD41F-0E60-E841-A11B-A690E537410E}"/>
                </a:ext>
              </a:extLst>
            </p:cNvPr>
            <p:cNvSpPr txBox="1">
              <a:spLocks/>
            </p:cNvSpPr>
            <p:nvPr/>
          </p:nvSpPr>
          <p:spPr bwMode="auto">
            <a:xfrm>
              <a:off x="2037998" y="3061406"/>
              <a:ext cx="30162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algn="ctr">
                <a:buNone/>
                <a:defRPr/>
              </a:pPr>
              <a:r>
                <a:rPr lang="en-GB" altLang="en-US" sz="2600" b="1" dirty="0">
                  <a:solidFill>
                    <a:schemeClr val="bg1"/>
                  </a:solidFill>
                  <a:latin typeface="+mn-lt"/>
                </a:rPr>
                <a:t>You stop once you've started</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GB" altLang="en-US" b="1" dirty="0">
                <a:ea typeface="HelveticaNeueLT Std Med Cn"/>
              </a:rPr>
              <a:t>What helps?</a:t>
            </a:r>
          </a:p>
        </p:txBody>
      </p:sp>
      <p:sp>
        <p:nvSpPr>
          <p:cNvPr id="34819" name="Content Placeholder 2"/>
          <p:cNvSpPr>
            <a:spLocks noGrp="1"/>
          </p:cNvSpPr>
          <p:nvPr>
            <p:ph idx="1"/>
          </p:nvPr>
        </p:nvSpPr>
        <p:spPr/>
        <p:txBody>
          <a:bodyPr/>
          <a:lstStyle/>
          <a:p>
            <a:pPr eaLnBrk="1" hangingPunct="1">
              <a:lnSpc>
                <a:spcPct val="80000"/>
              </a:lnSpc>
            </a:pPr>
            <a:r>
              <a:rPr lang="en-GB" altLang="en-US" dirty="0">
                <a:solidFill>
                  <a:srgbClr val="898989"/>
                </a:solidFill>
                <a:ea typeface="HelveticaNeueLT Std Cn"/>
              </a:rPr>
              <a:t>Draw up a different plan for each patient</a:t>
            </a:r>
          </a:p>
          <a:p>
            <a:pPr eaLnBrk="1" hangingPunct="1">
              <a:lnSpc>
                <a:spcPct val="80000"/>
              </a:lnSpc>
            </a:pPr>
            <a:endParaRPr lang="en-GB" altLang="en-US" dirty="0">
              <a:solidFill>
                <a:srgbClr val="898989"/>
              </a:solidFill>
              <a:ea typeface="HelveticaNeueLT Std Cn"/>
            </a:endParaRPr>
          </a:p>
          <a:p>
            <a:pPr eaLnBrk="1" hangingPunct="1">
              <a:lnSpc>
                <a:spcPct val="80000"/>
              </a:lnSpc>
            </a:pPr>
            <a:r>
              <a:rPr lang="en-GB" altLang="en-US" dirty="0">
                <a:solidFill>
                  <a:srgbClr val="898989"/>
                </a:solidFill>
                <a:ea typeface="HelveticaNeueLT Std Cn"/>
              </a:rPr>
              <a:t>Have an honest conversation about what is going to:</a:t>
            </a:r>
          </a:p>
          <a:p>
            <a:pPr lvl="1" eaLnBrk="1" hangingPunct="1">
              <a:lnSpc>
                <a:spcPct val="80000"/>
              </a:lnSpc>
            </a:pPr>
            <a:r>
              <a:rPr lang="en-GB" altLang="en-US" dirty="0">
                <a:solidFill>
                  <a:srgbClr val="898989"/>
                </a:solidFill>
              </a:rPr>
              <a:t>Help (allies, resources, motivation, etc.)</a:t>
            </a:r>
          </a:p>
          <a:p>
            <a:pPr lvl="1" eaLnBrk="1" hangingPunct="1">
              <a:lnSpc>
                <a:spcPct val="80000"/>
              </a:lnSpc>
            </a:pPr>
            <a:r>
              <a:rPr lang="en-GB" altLang="en-US" dirty="0">
                <a:solidFill>
                  <a:srgbClr val="898989"/>
                </a:solidFill>
              </a:rPr>
              <a:t>Hinder (possible obstacles)</a:t>
            </a:r>
          </a:p>
          <a:p>
            <a:pPr lvl="1" eaLnBrk="1" hangingPunct="1">
              <a:lnSpc>
                <a:spcPct val="80000"/>
              </a:lnSpc>
            </a:pPr>
            <a:endParaRPr lang="en-GB" altLang="en-US" sz="3200" dirty="0">
              <a:solidFill>
                <a:srgbClr val="898989"/>
              </a:solidFill>
            </a:endParaRPr>
          </a:p>
          <a:p>
            <a:pPr eaLnBrk="1" hangingPunct="1">
              <a:lnSpc>
                <a:spcPct val="80000"/>
              </a:lnSpc>
            </a:pPr>
            <a:r>
              <a:rPr lang="en-GB" altLang="en-US" dirty="0">
                <a:solidFill>
                  <a:srgbClr val="898989"/>
                </a:solidFill>
                <a:ea typeface="HelveticaNeueLT Std Cn"/>
              </a:rPr>
              <a:t>Three useful techniques:</a:t>
            </a:r>
            <a:endParaRPr lang="en-GB" altLang="en-US" baseline="30000" dirty="0">
              <a:solidFill>
                <a:srgbClr val="898989"/>
              </a:solidFill>
              <a:ea typeface="HelveticaNeueLT Std Cn"/>
            </a:endParaRPr>
          </a:p>
          <a:p>
            <a:pPr lvl="1" eaLnBrk="1" hangingPunct="1">
              <a:lnSpc>
                <a:spcPct val="80000"/>
              </a:lnSpc>
            </a:pPr>
            <a:r>
              <a:rPr lang="en-GB" altLang="en-US" dirty="0">
                <a:solidFill>
                  <a:srgbClr val="898989"/>
                </a:solidFill>
              </a:rPr>
              <a:t>Problem-solving therapy</a:t>
            </a:r>
            <a:r>
              <a:rPr lang="en-GB" altLang="en-US" baseline="30000" dirty="0">
                <a:solidFill>
                  <a:srgbClr val="898989"/>
                </a:solidFill>
              </a:rPr>
              <a:t>1</a:t>
            </a:r>
          </a:p>
          <a:p>
            <a:pPr lvl="1" eaLnBrk="1" hangingPunct="1">
              <a:lnSpc>
                <a:spcPct val="80000"/>
              </a:lnSpc>
            </a:pPr>
            <a:r>
              <a:rPr lang="en-GB" altLang="en-US" dirty="0">
                <a:solidFill>
                  <a:srgbClr val="898989"/>
                </a:solidFill>
              </a:rPr>
              <a:t>Implementation intention plans</a:t>
            </a:r>
            <a:r>
              <a:rPr lang="en-GB" altLang="en-US" baseline="30000" dirty="0">
                <a:solidFill>
                  <a:srgbClr val="898989"/>
                </a:solidFill>
              </a:rPr>
              <a:t>1</a:t>
            </a:r>
          </a:p>
          <a:p>
            <a:pPr lvl="1" eaLnBrk="1" hangingPunct="1">
              <a:lnSpc>
                <a:spcPct val="80000"/>
              </a:lnSpc>
            </a:pPr>
            <a:r>
              <a:rPr lang="en-GB" altLang="en-US" dirty="0">
                <a:solidFill>
                  <a:srgbClr val="898989"/>
                </a:solidFill>
              </a:rPr>
              <a:t>Reinforcement</a:t>
            </a:r>
            <a:r>
              <a:rPr lang="en-GB" altLang="en-US" baseline="30000" dirty="0">
                <a:solidFill>
                  <a:srgbClr val="898989"/>
                </a:solidFill>
              </a:rPr>
              <a:t>2,3</a:t>
            </a:r>
          </a:p>
          <a:p>
            <a:pPr lvl="1" eaLnBrk="1" hangingPunct="1">
              <a:lnSpc>
                <a:spcPct val="80000"/>
              </a:lnSpc>
            </a:pPr>
            <a:endParaRPr lang="en-GB" altLang="en-US" dirty="0">
              <a:solidFill>
                <a:srgbClr val="FFFFFF"/>
              </a:solidFill>
            </a:endParaRPr>
          </a:p>
        </p:txBody>
      </p:sp>
      <p:sp>
        <p:nvSpPr>
          <p:cNvPr id="3" name="Text Placeholder 2">
            <a:extLst>
              <a:ext uri="{FF2B5EF4-FFF2-40B4-BE49-F238E27FC236}">
                <a16:creationId xmlns:a16="http://schemas.microsoft.com/office/drawing/2014/main" id="{353F7B67-34BD-455C-B297-C77656EFD01B}"/>
              </a:ext>
            </a:extLst>
          </p:cNvPr>
          <p:cNvSpPr>
            <a:spLocks noGrp="1"/>
          </p:cNvSpPr>
          <p:nvPr>
            <p:ph type="body" sz="quarter" idx="13"/>
          </p:nvPr>
        </p:nvSpPr>
        <p:spPr/>
        <p:txBody>
          <a:bodyPr/>
          <a:lstStyle/>
          <a:p>
            <a:pPr>
              <a:defRPr/>
            </a:pPr>
            <a:r>
              <a:rPr lang="en-GB" sz="1000" dirty="0"/>
              <a:t>1. Arden MA, et al. </a:t>
            </a:r>
            <a:r>
              <a:rPr lang="en-GB" sz="1000" i="1" dirty="0"/>
              <a:t>Pilot Feasibility Stud. </a:t>
            </a:r>
            <a:r>
              <a:rPr lang="en-GB" sz="1000" dirty="0"/>
              <a:t>2021;7:1; 2. Skinner BF. </a:t>
            </a:r>
            <a:r>
              <a:rPr lang="en-GB" altLang="en-US" sz="1000" i="1" dirty="0">
                <a:ea typeface="HelveticaNeueLT Std Cn"/>
              </a:rPr>
              <a:t>Science and Human </a:t>
            </a:r>
            <a:r>
              <a:rPr lang="en-GB" altLang="en-US" sz="1000" i="1" dirty="0" err="1">
                <a:ea typeface="HelveticaNeueLT Std Cn"/>
              </a:rPr>
              <a:t>Behavior</a:t>
            </a:r>
            <a:r>
              <a:rPr lang="en-GB" altLang="en-US" sz="1000" dirty="0">
                <a:ea typeface="HelveticaNeueLT Std Cn"/>
              </a:rPr>
              <a:t>. </a:t>
            </a:r>
            <a:r>
              <a:rPr lang="en-GB" sz="1000" dirty="0"/>
              <a:t>1953</a:t>
            </a:r>
            <a:r>
              <a:rPr lang="en-GB" dirty="0"/>
              <a:t>:59–77; </a:t>
            </a:r>
            <a:br>
              <a:rPr lang="en-GB" dirty="0"/>
            </a:br>
            <a:r>
              <a:rPr lang="en-GB" sz="1000" dirty="0"/>
              <a:t>3. Ernst MM, et al. </a:t>
            </a:r>
            <a:r>
              <a:rPr lang="en-GB" sz="1000" i="1" dirty="0"/>
              <a:t>Child </a:t>
            </a:r>
            <a:r>
              <a:rPr lang="en-GB" sz="1000" i="1" dirty="0" err="1"/>
              <a:t>Adolesc</a:t>
            </a:r>
            <a:r>
              <a:rPr lang="en-GB" sz="1000" i="1" dirty="0"/>
              <a:t> </a:t>
            </a:r>
            <a:r>
              <a:rPr lang="en-GB" sz="1000" i="1" dirty="0" err="1"/>
              <a:t>Psychiatr</a:t>
            </a:r>
            <a:r>
              <a:rPr lang="en-GB" sz="1000" i="1" dirty="0"/>
              <a:t> Clin N Am. </a:t>
            </a:r>
            <a:r>
              <a:rPr lang="en-GB" sz="1000" dirty="0"/>
              <a:t>2010;19:263–283.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dirty="0">
                <a:ea typeface="HelveticaNeueLT Std Med Cn"/>
              </a:rPr>
              <a:t>Disclaimer</a:t>
            </a:r>
          </a:p>
        </p:txBody>
      </p:sp>
      <p:sp>
        <p:nvSpPr>
          <p:cNvPr id="18435" name="Content Placeholder 2"/>
          <p:cNvSpPr>
            <a:spLocks noGrp="1"/>
          </p:cNvSpPr>
          <p:nvPr>
            <p:ph idx="1"/>
          </p:nvPr>
        </p:nvSpPr>
        <p:spPr/>
        <p:txBody>
          <a:bodyPr/>
          <a:lstStyle/>
          <a:p>
            <a:pPr marL="0" indent="0">
              <a:buNone/>
            </a:pPr>
            <a:endParaRPr lang="en-GB" altLang="en-US" sz="2000" i="1" dirty="0">
              <a:ea typeface="HelveticaNeueLT Std Cn"/>
            </a:endParaRPr>
          </a:p>
          <a:p>
            <a:pPr marL="0" indent="0">
              <a:buNone/>
            </a:pPr>
            <a:endParaRPr lang="en-GB" altLang="en-US" sz="2000" i="1" dirty="0">
              <a:ea typeface="HelveticaNeueLT Std Cn"/>
            </a:endParaRPr>
          </a:p>
          <a:p>
            <a:pPr marL="0" indent="0">
              <a:buNone/>
            </a:pPr>
            <a:endParaRPr lang="en-GB" altLang="en-US" sz="2400" i="1" dirty="0">
              <a:ea typeface="HelveticaNeueLT Std Cn"/>
            </a:endParaRPr>
          </a:p>
          <a:p>
            <a:pPr marL="0" indent="0">
              <a:buNone/>
            </a:pPr>
            <a:r>
              <a:rPr lang="en-GB" altLang="en-US" sz="2400" i="1" dirty="0">
                <a:ea typeface="HelveticaNeueLT Std Cn"/>
              </a:rPr>
              <a:t>CF CARE is funded entirely by Vertex Pharmaceuticals (Europe) Limited. The content has been prepared and developed by the steering committee with logistical and editorial support from the CF CARE secretariat, </a:t>
            </a:r>
            <a:r>
              <a:rPr lang="en-GB" altLang="en-US" sz="2400" i="1" dirty="0" err="1">
                <a:ea typeface="HelveticaNeueLT Std Cn"/>
              </a:rPr>
              <a:t>ApotheCom</a:t>
            </a:r>
            <a:r>
              <a:rPr lang="en-GB" altLang="en-US" sz="2400" i="1" dirty="0">
                <a:ea typeface="HelveticaNeueLT Std Cn"/>
              </a:rPr>
              <a:t>. Vertex has had an opportunity to review the content and tools for accuracy.</a:t>
            </a:r>
          </a:p>
        </p:txBody>
      </p:sp>
      <p:sp>
        <p:nvSpPr>
          <p:cNvPr id="2" name="Text Placeholder 1">
            <a:extLst>
              <a:ext uri="{FF2B5EF4-FFF2-40B4-BE49-F238E27FC236}">
                <a16:creationId xmlns:a16="http://schemas.microsoft.com/office/drawing/2014/main" id="{DE7B3D74-A104-4745-9ACD-EF9BD5E374CD}"/>
              </a:ext>
            </a:extLst>
          </p:cNvPr>
          <p:cNvSpPr>
            <a:spLocks noGrp="1"/>
          </p:cNvSpPr>
          <p:nvPr>
            <p:ph type="body" sz="quarter" idx="13"/>
          </p:nvPr>
        </p:nvSpPr>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80E2-5412-4755-A59E-4ABCF7D850AD}"/>
              </a:ext>
            </a:extLst>
          </p:cNvPr>
          <p:cNvSpPr>
            <a:spLocks noGrp="1"/>
          </p:cNvSpPr>
          <p:nvPr>
            <p:ph type="title"/>
          </p:nvPr>
        </p:nvSpPr>
        <p:spPr>
          <a:xfrm>
            <a:off x="5448507" y="1546189"/>
            <a:ext cx="5286703" cy="2234458"/>
          </a:xfrm>
        </p:spPr>
        <p:txBody>
          <a:bodyPr/>
          <a:lstStyle/>
          <a:p>
            <a:r>
              <a:rPr lang="en-GB" dirty="0"/>
              <a:t>Behaviour change techniques:</a:t>
            </a:r>
          </a:p>
        </p:txBody>
      </p:sp>
      <p:sp>
        <p:nvSpPr>
          <p:cNvPr id="3" name="Text Placeholder 2">
            <a:extLst>
              <a:ext uri="{FF2B5EF4-FFF2-40B4-BE49-F238E27FC236}">
                <a16:creationId xmlns:a16="http://schemas.microsoft.com/office/drawing/2014/main" id="{AA81E716-2213-4890-A573-B72552084CBE}"/>
              </a:ext>
            </a:extLst>
          </p:cNvPr>
          <p:cNvSpPr>
            <a:spLocks noGrp="1"/>
          </p:cNvSpPr>
          <p:nvPr>
            <p:ph type="body" idx="1"/>
          </p:nvPr>
        </p:nvSpPr>
        <p:spPr/>
        <p:txBody>
          <a:bodyPr/>
          <a:lstStyle/>
          <a:p>
            <a:r>
              <a:rPr lang="en-GB" b="1" dirty="0">
                <a:solidFill>
                  <a:schemeClr val="bg1">
                    <a:lumMod val="50000"/>
                  </a:schemeClr>
                </a:solidFill>
              </a:rPr>
              <a:t>1. Problem solving</a:t>
            </a:r>
          </a:p>
        </p:txBody>
      </p:sp>
    </p:spTree>
    <p:extLst>
      <p:ext uri="{BB962C8B-B14F-4D97-AF65-F5344CB8AC3E}">
        <p14:creationId xmlns:p14="http://schemas.microsoft.com/office/powerpoint/2010/main" val="274550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defRPr/>
            </a:pPr>
            <a:r>
              <a:rPr lang="en-GB" altLang="en-US" dirty="0">
                <a:ea typeface="HelveticaNeueLT Std Med Cn"/>
              </a:rPr>
              <a:t>Problem solving</a:t>
            </a:r>
          </a:p>
        </p:txBody>
      </p:sp>
      <p:sp>
        <p:nvSpPr>
          <p:cNvPr id="36867" name="Rectangle 5"/>
          <p:cNvSpPr>
            <a:spLocks noGrp="1"/>
          </p:cNvSpPr>
          <p:nvPr>
            <p:ph idx="1"/>
          </p:nvPr>
        </p:nvSpPr>
        <p:spPr>
          <a:xfrm>
            <a:off x="838200" y="1473201"/>
            <a:ext cx="4761089" cy="4317999"/>
          </a:xfrm>
        </p:spPr>
        <p:txBody>
          <a:bodyPr/>
          <a:lstStyle/>
          <a:p>
            <a:pPr eaLnBrk="1" hangingPunct="1"/>
            <a:r>
              <a:rPr lang="en-GB" altLang="en-US" dirty="0">
                <a:ea typeface="HelveticaNeueLT Std Cn"/>
              </a:rPr>
              <a:t>Considered a therapy in its own right</a:t>
            </a:r>
            <a:r>
              <a:rPr lang="en-GB" altLang="en-US" baseline="30000" dirty="0">
                <a:ea typeface="HelveticaNeueLT Std Cn"/>
              </a:rPr>
              <a:t>1</a:t>
            </a:r>
          </a:p>
          <a:p>
            <a:pPr eaLnBrk="1" hangingPunct="1">
              <a:buFont typeface="Arial" pitchFamily="34" charset="0"/>
              <a:buNone/>
            </a:pPr>
            <a:endParaRPr lang="en-GB" altLang="en-US" dirty="0">
              <a:ea typeface="HelveticaNeueLT Std Cn"/>
            </a:endParaRPr>
          </a:p>
          <a:p>
            <a:pPr eaLnBrk="1" hangingPunct="1"/>
            <a:r>
              <a:rPr lang="en-GB" altLang="en-US" dirty="0">
                <a:ea typeface="HelveticaNeueLT Std Cn"/>
              </a:rPr>
              <a:t>Used as a strategy for improving adherence</a:t>
            </a:r>
            <a:r>
              <a:rPr lang="en-GB" altLang="en-US" baseline="30000" dirty="0">
                <a:ea typeface="HelveticaNeueLT Std Cn"/>
              </a:rPr>
              <a:t>1,2</a:t>
            </a:r>
          </a:p>
          <a:p>
            <a:pPr eaLnBrk="1" hangingPunct="1"/>
            <a:endParaRPr lang="en-GB" altLang="en-US" dirty="0">
              <a:ea typeface="HelveticaNeueLT Std Cn"/>
            </a:endParaRPr>
          </a:p>
        </p:txBody>
      </p:sp>
      <p:sp>
        <p:nvSpPr>
          <p:cNvPr id="2" name="Text Placeholder 1">
            <a:extLst>
              <a:ext uri="{FF2B5EF4-FFF2-40B4-BE49-F238E27FC236}">
                <a16:creationId xmlns:a16="http://schemas.microsoft.com/office/drawing/2014/main" id="{C3535A17-A92D-4197-919B-3430D42D11CF}"/>
              </a:ext>
            </a:extLst>
          </p:cNvPr>
          <p:cNvSpPr>
            <a:spLocks noGrp="1"/>
          </p:cNvSpPr>
          <p:nvPr>
            <p:ph type="body" sz="quarter" idx="13"/>
          </p:nvPr>
        </p:nvSpPr>
        <p:spPr/>
        <p:txBody>
          <a:bodyPr/>
          <a:lstStyle/>
          <a:p>
            <a:r>
              <a:rPr lang="en-GB" dirty="0"/>
              <a:t>Image source: </a:t>
            </a:r>
            <a:r>
              <a:rPr lang="en-GB" dirty="0" err="1"/>
              <a:t>Pexels</a:t>
            </a:r>
            <a:endParaRPr lang="en-GB" dirty="0"/>
          </a:p>
          <a:p>
            <a:r>
              <a:rPr lang="en-GB" sz="1000" dirty="0"/>
              <a:t>1. </a:t>
            </a:r>
            <a:r>
              <a:rPr lang="da-DK" sz="1000" dirty="0"/>
              <a:t>Nezu AM, et al. </a:t>
            </a:r>
            <a:r>
              <a:rPr lang="en-GB" altLang="en-US" sz="1000" i="1" dirty="0">
                <a:ea typeface="HelveticaNeueLT Std Cn"/>
              </a:rPr>
              <a:t>Problem-Solving </a:t>
            </a:r>
            <a:r>
              <a:rPr lang="en-GB" altLang="en-US" i="1" dirty="0">
                <a:ea typeface="HelveticaNeueLT Std Cn"/>
              </a:rPr>
              <a:t>T</a:t>
            </a:r>
            <a:r>
              <a:rPr lang="en-GB" altLang="en-US" sz="1000" i="1" dirty="0">
                <a:ea typeface="HelveticaNeueLT Std Cn"/>
              </a:rPr>
              <a:t>herapy: A Treatment Manual.</a:t>
            </a:r>
            <a:r>
              <a:rPr lang="da-DK" sz="1000" dirty="0"/>
              <a:t> 2013:3;</a:t>
            </a:r>
            <a:r>
              <a:rPr lang="en-GB" sz="1000" dirty="0"/>
              <a:t> 2. Arden MA, et al. </a:t>
            </a:r>
            <a:r>
              <a:rPr lang="en-GB" sz="1000" i="1" dirty="0"/>
              <a:t>Pilot Feasibility Stud. </a:t>
            </a:r>
            <a:r>
              <a:rPr lang="en-GB" sz="1000" dirty="0"/>
              <a:t>2021;7:1.</a:t>
            </a:r>
          </a:p>
        </p:txBody>
      </p:sp>
      <p:pic>
        <p:nvPicPr>
          <p:cNvPr id="4" name="Picture 3">
            <a:extLst>
              <a:ext uri="{FF2B5EF4-FFF2-40B4-BE49-F238E27FC236}">
                <a16:creationId xmlns:a16="http://schemas.microsoft.com/office/drawing/2014/main" id="{E6A0E20F-B9EE-6746-8844-342D5FC251F5}"/>
              </a:ext>
            </a:extLst>
          </p:cNvPr>
          <p:cNvPicPr>
            <a:picLocks noChangeAspect="1"/>
          </p:cNvPicPr>
          <p:nvPr/>
        </p:nvPicPr>
        <p:blipFill rotWithShape="1">
          <a:blip r:embed="rId3"/>
          <a:srcRect l="8372" t="-63" r="4027" b="5655"/>
          <a:stretch/>
        </p:blipFill>
        <p:spPr>
          <a:xfrm>
            <a:off x="5779911" y="1467556"/>
            <a:ext cx="5542845" cy="4334933"/>
          </a:xfrm>
          <a:prstGeom prst="roundRect">
            <a:avLst>
              <a:gd name="adj" fmla="val 8073"/>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defRPr/>
            </a:pPr>
            <a:r>
              <a:rPr lang="en-GB" altLang="en-US" dirty="0">
                <a:ea typeface="HelveticaNeueLT Std Med Cn"/>
              </a:rPr>
              <a:t>Problem solving</a:t>
            </a:r>
          </a:p>
        </p:txBody>
      </p:sp>
      <p:sp>
        <p:nvSpPr>
          <p:cNvPr id="37891" name="Content Placeholder 2"/>
          <p:cNvSpPr>
            <a:spLocks noGrp="1"/>
          </p:cNvSpPr>
          <p:nvPr>
            <p:ph idx="1"/>
          </p:nvPr>
        </p:nvSpPr>
        <p:spPr/>
        <p:txBody>
          <a:bodyPr/>
          <a:lstStyle/>
          <a:p>
            <a:pPr eaLnBrk="1" hangingPunct="1"/>
            <a:r>
              <a:rPr lang="en-GB" altLang="en-US">
                <a:ea typeface="HelveticaNeueLT Std Cn"/>
              </a:rPr>
              <a:t>Clarify and define the problem to be solved</a:t>
            </a:r>
          </a:p>
          <a:p>
            <a:pPr eaLnBrk="1" hangingPunct="1"/>
            <a:r>
              <a:rPr lang="en-GB" altLang="en-US">
                <a:ea typeface="HelveticaNeueLT Std Cn"/>
              </a:rPr>
              <a:t>Set a realistic goal</a:t>
            </a:r>
          </a:p>
          <a:p>
            <a:pPr eaLnBrk="1" hangingPunct="1"/>
            <a:r>
              <a:rPr lang="en-GB" altLang="en-US">
                <a:ea typeface="HelveticaNeueLT Std Cn"/>
              </a:rPr>
              <a:t>Brain storming: generate multiple possible solutions</a:t>
            </a:r>
          </a:p>
          <a:p>
            <a:pPr eaLnBrk="1" hangingPunct="1"/>
            <a:r>
              <a:rPr lang="en-GB" altLang="en-US">
                <a:ea typeface="HelveticaNeueLT Std Cn"/>
              </a:rPr>
              <a:t>List pros and cons for each solution</a:t>
            </a:r>
          </a:p>
          <a:p>
            <a:pPr eaLnBrk="1" hangingPunct="1"/>
            <a:r>
              <a:rPr lang="en-GB" altLang="en-US">
                <a:ea typeface="HelveticaNeueLT Std Cn"/>
              </a:rPr>
              <a:t>Select the best and most feasible solution</a:t>
            </a:r>
          </a:p>
          <a:p>
            <a:pPr eaLnBrk="1" hangingPunct="1"/>
            <a:r>
              <a:rPr lang="en-GB" altLang="en-US">
                <a:ea typeface="HelveticaNeueLT Std Cn"/>
              </a:rPr>
              <a:t>Try it out</a:t>
            </a:r>
          </a:p>
          <a:p>
            <a:pPr eaLnBrk="1" hangingPunct="1"/>
            <a:r>
              <a:rPr lang="en-GB" altLang="en-US">
                <a:ea typeface="HelveticaNeueLT Std Cn"/>
              </a:rPr>
              <a:t>Evaluate the outcome</a:t>
            </a:r>
          </a:p>
        </p:txBody>
      </p:sp>
      <p:sp>
        <p:nvSpPr>
          <p:cNvPr id="2" name="Text Placeholder 1">
            <a:extLst>
              <a:ext uri="{FF2B5EF4-FFF2-40B4-BE49-F238E27FC236}">
                <a16:creationId xmlns:a16="http://schemas.microsoft.com/office/drawing/2014/main" id="{3097E2C9-B435-464E-A3EF-243B0001EF4E}"/>
              </a:ext>
            </a:extLst>
          </p:cNvPr>
          <p:cNvSpPr>
            <a:spLocks noGrp="1"/>
          </p:cNvSpPr>
          <p:nvPr>
            <p:ph type="body" sz="quarter" idx="13"/>
          </p:nvPr>
        </p:nvSpPr>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80E2-5412-4755-A59E-4ABCF7D850AD}"/>
              </a:ext>
            </a:extLst>
          </p:cNvPr>
          <p:cNvSpPr>
            <a:spLocks noGrp="1"/>
          </p:cNvSpPr>
          <p:nvPr>
            <p:ph type="title"/>
          </p:nvPr>
        </p:nvSpPr>
        <p:spPr>
          <a:xfrm>
            <a:off x="5448507" y="1546189"/>
            <a:ext cx="5286703" cy="2234458"/>
          </a:xfrm>
        </p:spPr>
        <p:txBody>
          <a:bodyPr/>
          <a:lstStyle/>
          <a:p>
            <a:r>
              <a:rPr lang="en-GB" dirty="0"/>
              <a:t>Behaviour change techniques:</a:t>
            </a:r>
          </a:p>
        </p:txBody>
      </p:sp>
      <p:sp>
        <p:nvSpPr>
          <p:cNvPr id="3" name="Text Placeholder 2">
            <a:extLst>
              <a:ext uri="{FF2B5EF4-FFF2-40B4-BE49-F238E27FC236}">
                <a16:creationId xmlns:a16="http://schemas.microsoft.com/office/drawing/2014/main" id="{AA81E716-2213-4890-A573-B72552084CBE}"/>
              </a:ext>
            </a:extLst>
          </p:cNvPr>
          <p:cNvSpPr>
            <a:spLocks noGrp="1"/>
          </p:cNvSpPr>
          <p:nvPr>
            <p:ph type="body" idx="1"/>
          </p:nvPr>
        </p:nvSpPr>
        <p:spPr/>
        <p:txBody>
          <a:bodyPr/>
          <a:lstStyle/>
          <a:p>
            <a:r>
              <a:rPr lang="en-GB" b="1" dirty="0"/>
              <a:t>2. Implementation intention plans </a:t>
            </a:r>
          </a:p>
        </p:txBody>
      </p:sp>
    </p:spTree>
    <p:extLst>
      <p:ext uri="{BB962C8B-B14F-4D97-AF65-F5344CB8AC3E}">
        <p14:creationId xmlns:p14="http://schemas.microsoft.com/office/powerpoint/2010/main" val="4223695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a:bodyPr>
          <a:lstStyle/>
          <a:p>
            <a:pPr>
              <a:defRPr/>
            </a:pPr>
            <a:r>
              <a:rPr lang="en-GB" altLang="en-US" dirty="0"/>
              <a:t>Implementation intention plans </a:t>
            </a:r>
            <a:endParaRPr lang="en-GB" altLang="en-US" dirty="0">
              <a:ea typeface="HelveticaNeueLT Std Med Cn"/>
            </a:endParaRPr>
          </a:p>
        </p:txBody>
      </p:sp>
      <p:sp>
        <p:nvSpPr>
          <p:cNvPr id="39939" name="Rectangle 3"/>
          <p:cNvSpPr>
            <a:spLocks noGrp="1"/>
          </p:cNvSpPr>
          <p:nvPr>
            <p:ph idx="1"/>
          </p:nvPr>
        </p:nvSpPr>
        <p:spPr/>
        <p:txBody>
          <a:bodyPr/>
          <a:lstStyle/>
          <a:p>
            <a:pPr eaLnBrk="1" hangingPunct="1">
              <a:lnSpc>
                <a:spcPct val="90000"/>
              </a:lnSpc>
            </a:pPr>
            <a:r>
              <a:rPr lang="en-GB" altLang="en-US" dirty="0">
                <a:ea typeface="HelveticaNeueLT Std Cn"/>
              </a:rPr>
              <a:t>Many people find it difficult to carry out their resolutions</a:t>
            </a:r>
            <a:endParaRPr lang="en-GB" altLang="en-US" baseline="30000" dirty="0">
              <a:ea typeface="HelveticaNeueLT Std Cn"/>
            </a:endParaRPr>
          </a:p>
          <a:p>
            <a:pPr lvl="1" eaLnBrk="1" hangingPunct="1">
              <a:lnSpc>
                <a:spcPct val="90000"/>
              </a:lnSpc>
            </a:pPr>
            <a:r>
              <a:rPr lang="en-GB" altLang="en-US" dirty="0">
                <a:ea typeface="HelveticaNeueLT Std Cn"/>
              </a:rPr>
              <a:t>For example, a meta-analysis found that 36% of people failed to follow through with their intentions of being active</a:t>
            </a:r>
            <a:r>
              <a:rPr lang="en-GB" altLang="en-US" baseline="30000" dirty="0">
                <a:ea typeface="HelveticaNeueLT Std Cn"/>
              </a:rPr>
              <a:t>1</a:t>
            </a:r>
            <a:endParaRPr lang="en-GB" altLang="en-US" baseline="30000" dirty="0">
              <a:solidFill>
                <a:srgbClr val="FF0000"/>
              </a:solidFill>
              <a:ea typeface="HelveticaNeueLT Std Cn"/>
            </a:endParaRPr>
          </a:p>
          <a:p>
            <a:pPr marL="457200" lvl="1" indent="0">
              <a:buNone/>
            </a:pPr>
            <a:endParaRPr lang="en-GB" altLang="en-US" b="1" i="1" dirty="0">
              <a:ea typeface="HelveticaNeueLT Std Cn"/>
            </a:endParaRPr>
          </a:p>
          <a:p>
            <a:pPr eaLnBrk="1" hangingPunct="1">
              <a:lnSpc>
                <a:spcPct val="90000"/>
              </a:lnSpc>
            </a:pPr>
            <a:r>
              <a:rPr lang="en-GB" altLang="en-US" dirty="0">
                <a:ea typeface="HelveticaNeueLT Std Cn"/>
              </a:rPr>
              <a:t>How can you boost this figure?</a:t>
            </a:r>
          </a:p>
          <a:p>
            <a:pPr eaLnBrk="1" hangingPunct="1">
              <a:lnSpc>
                <a:spcPct val="90000"/>
              </a:lnSpc>
            </a:pPr>
            <a:endParaRPr lang="en-GB" altLang="en-US" dirty="0">
              <a:ea typeface="HelveticaNeueLT Std Cn"/>
            </a:endParaRPr>
          </a:p>
          <a:p>
            <a:pPr eaLnBrk="1" hangingPunct="1">
              <a:lnSpc>
                <a:spcPct val="90000"/>
              </a:lnSpc>
            </a:pPr>
            <a:r>
              <a:rPr lang="en-GB" altLang="en-US" dirty="0">
                <a:ea typeface="HelveticaNeueLT Std Cn"/>
              </a:rPr>
              <a:t>Implementation intentions</a:t>
            </a:r>
            <a:r>
              <a:rPr lang="en-GB" altLang="en-US" baseline="30000" dirty="0">
                <a:ea typeface="HelveticaNeueLT Std Cn"/>
              </a:rPr>
              <a:t>2</a:t>
            </a:r>
            <a:endParaRPr lang="en-GB" altLang="en-US" b="1" i="1" dirty="0">
              <a:ea typeface="HelveticaNeueLT Std Cn"/>
            </a:endParaRPr>
          </a:p>
          <a:p>
            <a:pPr lvl="1" eaLnBrk="1" hangingPunct="1">
              <a:lnSpc>
                <a:spcPct val="90000"/>
              </a:lnSpc>
            </a:pPr>
            <a:r>
              <a:rPr lang="en-GB" altLang="en-US" dirty="0">
                <a:ea typeface="HelveticaNeueLT Std Cn"/>
              </a:rPr>
              <a:t>Developing implementation intentions can significantly improve goal striving on the spot</a:t>
            </a:r>
          </a:p>
        </p:txBody>
      </p:sp>
      <p:sp>
        <p:nvSpPr>
          <p:cNvPr id="2" name="Text Placeholder 1">
            <a:extLst>
              <a:ext uri="{FF2B5EF4-FFF2-40B4-BE49-F238E27FC236}">
                <a16:creationId xmlns:a16="http://schemas.microsoft.com/office/drawing/2014/main" id="{B8B1D9C9-7EE5-464C-8F75-4D681178F37C}"/>
              </a:ext>
            </a:extLst>
          </p:cNvPr>
          <p:cNvSpPr>
            <a:spLocks noGrp="1"/>
          </p:cNvSpPr>
          <p:nvPr>
            <p:ph type="body" sz="quarter" idx="13"/>
          </p:nvPr>
        </p:nvSpPr>
        <p:spPr/>
        <p:txBody>
          <a:bodyPr/>
          <a:lstStyle/>
          <a:p>
            <a:r>
              <a:rPr lang="en-GB" altLang="en-US" sz="1000" dirty="0">
                <a:latin typeface="+mn-lt"/>
              </a:rPr>
              <a:t>1. Rhodes RE, de Bruijn GJ. </a:t>
            </a:r>
            <a:r>
              <a:rPr lang="en-GB" altLang="en-US" sz="1000" i="1" dirty="0">
                <a:latin typeface="+mn-lt"/>
              </a:rPr>
              <a:t>Br J Health Psychol. </a:t>
            </a:r>
            <a:r>
              <a:rPr lang="en-GB" altLang="en-US" sz="1000" dirty="0">
                <a:latin typeface="+mn-lt"/>
              </a:rPr>
              <a:t>2013;18:296</a:t>
            </a:r>
            <a:r>
              <a:rPr lang="sv-SE" altLang="en-US" sz="1000" dirty="0">
                <a:latin typeface="+mn-lt"/>
              </a:rPr>
              <a:t>–</a:t>
            </a:r>
            <a:r>
              <a:rPr lang="en-GB" altLang="en-US" sz="1000" dirty="0">
                <a:latin typeface="+mn-lt"/>
              </a:rPr>
              <a:t>309; 2. </a:t>
            </a:r>
            <a:r>
              <a:rPr lang="sv-SE" altLang="en-US" sz="1000" dirty="0">
                <a:latin typeface="+mn-lt"/>
              </a:rPr>
              <a:t>Gollwitzer PM. </a:t>
            </a:r>
            <a:r>
              <a:rPr lang="sv-SE" altLang="en-US" sz="1000" i="1" dirty="0">
                <a:latin typeface="+mn-lt"/>
              </a:rPr>
              <a:t>Motiv Emot. </a:t>
            </a:r>
            <a:r>
              <a:rPr lang="sv-SE" altLang="en-US" sz="1000" dirty="0">
                <a:latin typeface="+mn-lt"/>
              </a:rPr>
              <a:t>2014;38:305–322.</a:t>
            </a:r>
            <a:endParaRPr lang="en-GB" altLang="en-US" sz="1000" dirty="0">
              <a:latin typeface="+mn-l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a:defRPr/>
            </a:pPr>
            <a:r>
              <a:rPr lang="en-GB" altLang="en-US" dirty="0">
                <a:ea typeface="HelveticaNeueLT Std Med Cn"/>
              </a:rPr>
              <a:t>What are </a:t>
            </a:r>
            <a:r>
              <a:rPr lang="en-GB" altLang="en-US" dirty="0"/>
              <a:t>implementation intention plans</a:t>
            </a:r>
            <a:r>
              <a:rPr lang="en-GB" altLang="en-US" dirty="0">
                <a:ea typeface="HelveticaNeueLT Std Med Cn"/>
              </a:rPr>
              <a:t>?</a:t>
            </a:r>
          </a:p>
        </p:txBody>
      </p:sp>
      <p:sp>
        <p:nvSpPr>
          <p:cNvPr id="40963" name="Content Placeholder 2"/>
          <p:cNvSpPr>
            <a:spLocks noGrp="1"/>
          </p:cNvSpPr>
          <p:nvPr>
            <p:ph idx="1"/>
          </p:nvPr>
        </p:nvSpPr>
        <p:spPr/>
        <p:txBody>
          <a:bodyPr/>
          <a:lstStyle/>
          <a:p>
            <a:pPr eaLnBrk="1" hangingPunct="1"/>
            <a:r>
              <a:rPr lang="en-GB" altLang="en-US" dirty="0">
                <a:ea typeface="HelveticaNeueLT Std Cn"/>
              </a:rPr>
              <a:t>They ‘translate goals into actions’</a:t>
            </a:r>
          </a:p>
          <a:p>
            <a:pPr eaLnBrk="1" hangingPunct="1"/>
            <a:r>
              <a:rPr lang="en-GB" altLang="en-US" dirty="0">
                <a:ea typeface="HelveticaNeueLT Std Cn"/>
              </a:rPr>
              <a:t>You anticipate obstacles</a:t>
            </a:r>
          </a:p>
          <a:p>
            <a:pPr eaLnBrk="1" hangingPunct="1"/>
            <a:r>
              <a:rPr lang="en-GB" altLang="en-US" dirty="0">
                <a:ea typeface="HelveticaNeueLT Std Cn"/>
              </a:rPr>
              <a:t>Work out how you will know if you hit an obstacle</a:t>
            </a:r>
          </a:p>
          <a:p>
            <a:pPr eaLnBrk="1" hangingPunct="1"/>
            <a:r>
              <a:rPr lang="en-GB" altLang="en-US" dirty="0">
                <a:ea typeface="HelveticaNeueLT Std Cn"/>
              </a:rPr>
              <a:t>Come up with a realistic and effective action plan for each of them</a:t>
            </a:r>
          </a:p>
          <a:p>
            <a:pPr eaLnBrk="1" hangingPunct="1"/>
            <a:r>
              <a:rPr lang="en-GB" altLang="en-US" dirty="0">
                <a:ea typeface="HelveticaNeueLT Std Cn"/>
              </a:rPr>
              <a:t>And </a:t>
            </a:r>
            <a:r>
              <a:rPr lang="en-GB" altLang="en-US" b="1" dirty="0">
                <a:solidFill>
                  <a:schemeClr val="accent6"/>
                </a:solidFill>
                <a:ea typeface="HelveticaNeueLT Std Cn"/>
              </a:rPr>
              <a:t>write it down!</a:t>
            </a:r>
          </a:p>
        </p:txBody>
      </p:sp>
      <p:sp>
        <p:nvSpPr>
          <p:cNvPr id="2" name="Text Placeholder 1">
            <a:extLst>
              <a:ext uri="{FF2B5EF4-FFF2-40B4-BE49-F238E27FC236}">
                <a16:creationId xmlns:a16="http://schemas.microsoft.com/office/drawing/2014/main" id="{ABE196AB-6D55-4E24-BE3C-72E54A71F8B5}"/>
              </a:ext>
            </a:extLst>
          </p:cNvPr>
          <p:cNvSpPr>
            <a:spLocks noGrp="1"/>
          </p:cNvSpPr>
          <p:nvPr>
            <p:ph type="body" sz="quarter" idx="13"/>
          </p:nvPr>
        </p:nvSpPr>
        <p:spPr/>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rmAutofit/>
          </a:bodyPr>
          <a:lstStyle/>
          <a:p>
            <a:pPr>
              <a:defRPr/>
            </a:pPr>
            <a:r>
              <a:rPr lang="en-GB" altLang="en-US" dirty="0">
                <a:ea typeface="HelveticaNeueLT Std Med Cn"/>
              </a:rPr>
              <a:t>Writing down the </a:t>
            </a:r>
            <a:r>
              <a:rPr lang="en-GB" altLang="en-US" dirty="0"/>
              <a:t>implementation intention plans </a:t>
            </a:r>
            <a:endParaRPr lang="en-GB" altLang="en-US" dirty="0">
              <a:ea typeface="HelveticaNeueLT Std Med Cn"/>
            </a:endParaRPr>
          </a:p>
        </p:txBody>
      </p:sp>
      <p:sp>
        <p:nvSpPr>
          <p:cNvPr id="41987" name="Rectangle 3"/>
          <p:cNvSpPr>
            <a:spLocks noGrp="1"/>
          </p:cNvSpPr>
          <p:nvPr>
            <p:ph idx="1"/>
          </p:nvPr>
        </p:nvSpPr>
        <p:spPr/>
        <p:txBody>
          <a:bodyPr/>
          <a:lstStyle/>
          <a:p>
            <a:pPr eaLnBrk="1" hangingPunct="1">
              <a:lnSpc>
                <a:spcPct val="90000"/>
              </a:lnSpc>
            </a:pPr>
            <a:r>
              <a:rPr lang="en-GB" altLang="en-US" dirty="0">
                <a:ea typeface="HelveticaNeueLT Std Cn"/>
              </a:rPr>
              <a:t>Write these down in the following format:</a:t>
            </a:r>
          </a:p>
          <a:p>
            <a:pPr eaLnBrk="1" hangingPunct="1">
              <a:lnSpc>
                <a:spcPct val="90000"/>
              </a:lnSpc>
            </a:pPr>
            <a:endParaRPr lang="en-GB" altLang="en-US" dirty="0">
              <a:ea typeface="HelveticaNeueLT Std Cn"/>
            </a:endParaRPr>
          </a:p>
          <a:p>
            <a:pPr eaLnBrk="1" hangingPunct="1">
              <a:lnSpc>
                <a:spcPct val="90000"/>
              </a:lnSpc>
            </a:pPr>
            <a:r>
              <a:rPr lang="en-GB" altLang="en-US" dirty="0">
                <a:ea typeface="HelveticaNeueLT Std Cn"/>
              </a:rPr>
              <a:t>If x happens, then I will do Y</a:t>
            </a:r>
          </a:p>
          <a:p>
            <a:pPr lvl="1" eaLnBrk="1" hangingPunct="1">
              <a:lnSpc>
                <a:spcPct val="80000"/>
              </a:lnSpc>
            </a:pPr>
            <a:r>
              <a:rPr lang="en-GB" altLang="en-US" dirty="0"/>
              <a:t>e.g. “</a:t>
            </a:r>
            <a:r>
              <a:rPr lang="en-GB" altLang="en-US" b="1" dirty="0">
                <a:solidFill>
                  <a:schemeClr val="accent6"/>
                </a:solidFill>
              </a:rPr>
              <a:t>If</a:t>
            </a:r>
            <a:r>
              <a:rPr lang="en-GB" altLang="en-US" dirty="0"/>
              <a:t> I have a day when I do not do my nebs, </a:t>
            </a:r>
            <a:r>
              <a:rPr lang="en-GB" altLang="en-US" b="1" dirty="0">
                <a:solidFill>
                  <a:schemeClr val="accent6"/>
                </a:solidFill>
              </a:rPr>
              <a:t>then I will </a:t>
            </a:r>
            <a:r>
              <a:rPr lang="en-GB" altLang="en-US" dirty="0"/>
              <a:t>remind myself that no one is perfect, I can put that day down to experience – and maybe even learn from it – and carry on. It does not mean that I have failed”</a:t>
            </a:r>
          </a:p>
        </p:txBody>
      </p:sp>
      <p:sp>
        <p:nvSpPr>
          <p:cNvPr id="2" name="Text Placeholder 1">
            <a:extLst>
              <a:ext uri="{FF2B5EF4-FFF2-40B4-BE49-F238E27FC236}">
                <a16:creationId xmlns:a16="http://schemas.microsoft.com/office/drawing/2014/main" id="{D5B283F3-A64B-401E-914C-9936625AA9B9}"/>
              </a:ext>
            </a:extLst>
          </p:cNvPr>
          <p:cNvSpPr>
            <a:spLocks noGrp="1"/>
          </p:cNvSpPr>
          <p:nvPr>
            <p:ph type="body" sz="quarter" idx="13"/>
          </p:nvPr>
        </p:nvSpPr>
        <p:spPr/>
        <p:txBody>
          <a:bodyPr/>
          <a:lstStyle/>
          <a:p>
            <a:endParaRPr lang="en-GB"/>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pPr eaLnBrk="1" hangingPunct="1">
              <a:defRPr/>
            </a:pPr>
            <a:r>
              <a:rPr lang="en-GB" altLang="en-US" dirty="0">
                <a:ea typeface="HelveticaNeueLT Std Med Cn"/>
              </a:rPr>
              <a:t>Hints at writing </a:t>
            </a:r>
            <a:r>
              <a:rPr lang="en-GB" altLang="en-US" dirty="0"/>
              <a:t>implementation intention plans </a:t>
            </a:r>
            <a:endParaRPr lang="en-GB" altLang="en-US" dirty="0">
              <a:ea typeface="HelveticaNeueLT Std Med Cn"/>
            </a:endParaRPr>
          </a:p>
        </p:txBody>
      </p:sp>
      <p:sp>
        <p:nvSpPr>
          <p:cNvPr id="161795" name="Rectangle 3"/>
          <p:cNvSpPr>
            <a:spLocks noGrp="1"/>
          </p:cNvSpPr>
          <p:nvPr>
            <p:ph idx="1"/>
          </p:nvPr>
        </p:nvSpPr>
        <p:spPr/>
        <p:txBody>
          <a:bodyPr rtlCol="0">
            <a:normAutofit/>
          </a:bodyPr>
          <a:lstStyle/>
          <a:p>
            <a:pPr eaLnBrk="1" hangingPunct="1">
              <a:lnSpc>
                <a:spcPct val="90000"/>
              </a:lnSpc>
              <a:defRPr/>
            </a:pPr>
            <a:r>
              <a:rPr lang="en-GB" dirty="0">
                <a:ea typeface="HelveticaNeueLT Std Cn"/>
              </a:rPr>
              <a:t>Spotting obstacles</a:t>
            </a:r>
          </a:p>
          <a:p>
            <a:pPr lvl="1" eaLnBrk="1" hangingPunct="1">
              <a:lnSpc>
                <a:spcPct val="80000"/>
              </a:lnSpc>
              <a:defRPr/>
            </a:pPr>
            <a:r>
              <a:rPr lang="en-GB" dirty="0"/>
              <a:t>Discuss what happened when trying to change before</a:t>
            </a:r>
          </a:p>
          <a:p>
            <a:pPr lvl="1" eaLnBrk="1" hangingPunct="1">
              <a:lnSpc>
                <a:spcPct val="80000"/>
              </a:lnSpc>
              <a:defRPr/>
            </a:pPr>
            <a:r>
              <a:rPr lang="en-GB" dirty="0"/>
              <a:t>Imagine changing, look for roadblocks on the way</a:t>
            </a:r>
          </a:p>
          <a:p>
            <a:pPr lvl="1" eaLnBrk="1" hangingPunct="1">
              <a:lnSpc>
                <a:spcPct val="80000"/>
              </a:lnSpc>
              <a:defRPr/>
            </a:pPr>
            <a:r>
              <a:rPr lang="en-GB" dirty="0"/>
              <a:t>Imagine a typical day/week after changing</a:t>
            </a:r>
          </a:p>
          <a:p>
            <a:pPr marL="990600" lvl="1" indent="-533400">
              <a:buFont typeface="Arial"/>
              <a:buChar char="–"/>
              <a:defRPr/>
            </a:pPr>
            <a:endParaRPr lang="en-GB" dirty="0"/>
          </a:p>
          <a:p>
            <a:pPr eaLnBrk="1" hangingPunct="1">
              <a:lnSpc>
                <a:spcPct val="90000"/>
              </a:lnSpc>
              <a:defRPr/>
            </a:pPr>
            <a:r>
              <a:rPr lang="en-GB" dirty="0">
                <a:ea typeface="HelveticaNeueLT Std Cn"/>
              </a:rPr>
              <a:t>Increasing effectiveness</a:t>
            </a:r>
          </a:p>
          <a:p>
            <a:pPr lvl="1" eaLnBrk="1" hangingPunct="1">
              <a:lnSpc>
                <a:spcPct val="80000"/>
              </a:lnSpc>
              <a:defRPr/>
            </a:pPr>
            <a:r>
              <a:rPr lang="en-GB" dirty="0"/>
              <a:t>Vital they are written down but can re-write them/go over them every day</a:t>
            </a:r>
          </a:p>
          <a:p>
            <a:pPr lvl="1" eaLnBrk="1" hangingPunct="1">
              <a:lnSpc>
                <a:spcPct val="80000"/>
              </a:lnSpc>
              <a:defRPr/>
            </a:pPr>
            <a:r>
              <a:rPr lang="en-GB" dirty="0"/>
              <a:t>Put them in a visible place</a:t>
            </a:r>
          </a:p>
          <a:p>
            <a:pPr lvl="1" eaLnBrk="1" hangingPunct="1">
              <a:lnSpc>
                <a:spcPct val="80000"/>
              </a:lnSpc>
              <a:defRPr/>
            </a:pPr>
            <a:r>
              <a:rPr lang="en-GB" dirty="0"/>
              <a:t>Encourage patient to practise thinking them through so they become </a:t>
            </a:r>
            <a:br>
              <a:rPr lang="en-GB" dirty="0"/>
            </a:br>
            <a:r>
              <a:rPr lang="en-GB" dirty="0"/>
              <a:t>semi-automatic habits</a:t>
            </a:r>
          </a:p>
          <a:p>
            <a:pPr marL="990600" lvl="1" indent="-533400">
              <a:lnSpc>
                <a:spcPct val="80000"/>
              </a:lnSpc>
              <a:buNone/>
              <a:defRPr/>
            </a:pPr>
            <a:endParaRPr lang="en-GB" sz="2000" dirty="0"/>
          </a:p>
          <a:p>
            <a:pPr marL="590550" indent="-533400">
              <a:buFont typeface="Arial"/>
              <a:buChar char="•"/>
              <a:defRPr/>
            </a:pPr>
            <a:endParaRPr lang="en-GB" dirty="0"/>
          </a:p>
        </p:txBody>
      </p:sp>
      <p:sp>
        <p:nvSpPr>
          <p:cNvPr id="2" name="Text Placeholder 1">
            <a:extLst>
              <a:ext uri="{FF2B5EF4-FFF2-40B4-BE49-F238E27FC236}">
                <a16:creationId xmlns:a16="http://schemas.microsoft.com/office/drawing/2014/main" id="{259FAD55-23A6-4900-ABFF-8F005AD5C537}"/>
              </a:ext>
            </a:extLst>
          </p:cNvPr>
          <p:cNvSpPr>
            <a:spLocks noGrp="1"/>
          </p:cNvSpPr>
          <p:nvPr>
            <p:ph type="body" sz="quarter" idx="13"/>
          </p:nvPr>
        </p:nvSpPr>
        <p:spPr/>
        <p:txBody>
          <a:bodyPr/>
          <a:lstStyle/>
          <a:p>
            <a:endParaRPr lang="en-GB"/>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80E2-5412-4755-A59E-4ABCF7D850AD}"/>
              </a:ext>
            </a:extLst>
          </p:cNvPr>
          <p:cNvSpPr>
            <a:spLocks noGrp="1"/>
          </p:cNvSpPr>
          <p:nvPr>
            <p:ph type="title"/>
          </p:nvPr>
        </p:nvSpPr>
        <p:spPr>
          <a:xfrm>
            <a:off x="5448507" y="1546189"/>
            <a:ext cx="5286703" cy="2234458"/>
          </a:xfrm>
        </p:spPr>
        <p:txBody>
          <a:bodyPr/>
          <a:lstStyle/>
          <a:p>
            <a:r>
              <a:rPr lang="en-GB" dirty="0"/>
              <a:t>Behaviour change techniques:</a:t>
            </a:r>
          </a:p>
        </p:txBody>
      </p:sp>
      <p:sp>
        <p:nvSpPr>
          <p:cNvPr id="3" name="Text Placeholder 2">
            <a:extLst>
              <a:ext uri="{FF2B5EF4-FFF2-40B4-BE49-F238E27FC236}">
                <a16:creationId xmlns:a16="http://schemas.microsoft.com/office/drawing/2014/main" id="{AA81E716-2213-4890-A573-B72552084CBE}"/>
              </a:ext>
            </a:extLst>
          </p:cNvPr>
          <p:cNvSpPr>
            <a:spLocks noGrp="1"/>
          </p:cNvSpPr>
          <p:nvPr>
            <p:ph type="body" idx="1"/>
          </p:nvPr>
        </p:nvSpPr>
        <p:spPr/>
        <p:txBody>
          <a:bodyPr/>
          <a:lstStyle/>
          <a:p>
            <a:r>
              <a:rPr lang="en-GB" b="1" dirty="0"/>
              <a:t>3. Reinforcement</a:t>
            </a:r>
          </a:p>
        </p:txBody>
      </p:sp>
    </p:spTree>
    <p:extLst>
      <p:ext uri="{BB962C8B-B14F-4D97-AF65-F5344CB8AC3E}">
        <p14:creationId xmlns:p14="http://schemas.microsoft.com/office/powerpoint/2010/main" val="3622016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defRPr/>
            </a:pPr>
            <a:r>
              <a:rPr lang="en-GB" altLang="en-US" dirty="0">
                <a:ea typeface="HelveticaNeueLT Std Med Cn"/>
              </a:rPr>
              <a:t>Reinforcement</a:t>
            </a:r>
          </a:p>
        </p:txBody>
      </p:sp>
      <p:sp>
        <p:nvSpPr>
          <p:cNvPr id="45059" name="Content Placeholder 2"/>
          <p:cNvSpPr>
            <a:spLocks noGrp="1"/>
          </p:cNvSpPr>
          <p:nvPr>
            <p:ph idx="1"/>
          </p:nvPr>
        </p:nvSpPr>
        <p:spPr/>
        <p:txBody>
          <a:bodyPr/>
          <a:lstStyle/>
          <a:p>
            <a:pPr eaLnBrk="1" hangingPunct="1"/>
            <a:r>
              <a:rPr lang="en-GB" altLang="en-US" dirty="0">
                <a:ea typeface="HelveticaNeueLT Std Cn"/>
              </a:rPr>
              <a:t>Reinforcement is more powerful than punishment, role models, etc.</a:t>
            </a:r>
          </a:p>
          <a:p>
            <a:pPr eaLnBrk="1" hangingPunct="1"/>
            <a:r>
              <a:rPr lang="en-GB" altLang="en-US" dirty="0">
                <a:ea typeface="HelveticaNeueLT Std Cn"/>
              </a:rPr>
              <a:t>Being healthier may not be enough of a reward (and it may take a while to materialise) so... </a:t>
            </a:r>
          </a:p>
          <a:p>
            <a:pPr lvl="1"/>
            <a:r>
              <a:rPr lang="en-GB" altLang="en-US" dirty="0">
                <a:ea typeface="HelveticaNeueLT Std Cn"/>
              </a:rPr>
              <a:t>Smaller or materialistic reinforcements work well, i.e. </a:t>
            </a:r>
            <a:r>
              <a:rPr lang="en-GB" altLang="en-US" dirty="0"/>
              <a:t>complete a week and go shopping</a:t>
            </a:r>
            <a:endParaRPr lang="en-GB" altLang="en-US" dirty="0">
              <a:ea typeface="HelveticaNeueLT Std Cn"/>
            </a:endParaRPr>
          </a:p>
        </p:txBody>
      </p:sp>
      <p:sp>
        <p:nvSpPr>
          <p:cNvPr id="2" name="Text Placeholder 1">
            <a:extLst>
              <a:ext uri="{FF2B5EF4-FFF2-40B4-BE49-F238E27FC236}">
                <a16:creationId xmlns:a16="http://schemas.microsoft.com/office/drawing/2014/main" id="{85753E4A-554F-4D12-8120-1F3CFE137C85}"/>
              </a:ext>
            </a:extLst>
          </p:cNvPr>
          <p:cNvSpPr>
            <a:spLocks noGrp="1"/>
          </p:cNvSpPr>
          <p:nvPr>
            <p:ph type="body" sz="quarter" idx="13"/>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B316-EAB7-41A6-BDCB-799FD607DE24}"/>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BC6EBE85-B218-4948-B932-61C47DCCAD18}"/>
              </a:ext>
            </a:extLst>
          </p:cNvPr>
          <p:cNvSpPr>
            <a:spLocks noGrp="1"/>
          </p:cNvSpPr>
          <p:nvPr>
            <p:ph idx="1"/>
          </p:nvPr>
        </p:nvSpPr>
        <p:spPr/>
        <p:txBody>
          <a:bodyPr/>
          <a:lstStyle/>
          <a:p>
            <a:r>
              <a:rPr lang="en-GB" sz="2200" dirty="0"/>
              <a:t>These modules have been developed by a steering committee of international cystic fibrosis experts to cover motivational interviewing (MI) techniques, which can form an effective framework for improving patients’ openness to behavioural change</a:t>
            </a:r>
          </a:p>
          <a:p>
            <a:pPr marL="0" indent="0">
              <a:buNone/>
            </a:pPr>
            <a:endParaRPr lang="en-GB" sz="2200" dirty="0"/>
          </a:p>
          <a:p>
            <a:r>
              <a:rPr lang="en-GB" sz="2200" dirty="0"/>
              <a:t>The MI content is organised into five modules, which are designed to provide you with the knowledge and skills to improve your individual practice of MI. All modules can be downloaded from www.cfcare.net</a:t>
            </a:r>
          </a:p>
          <a:p>
            <a:pPr marL="0" indent="0">
              <a:buNone/>
            </a:pPr>
            <a:endParaRPr lang="en-GB" sz="2200" dirty="0"/>
          </a:p>
          <a:p>
            <a:r>
              <a:rPr lang="en-GB" sz="2200" dirty="0"/>
              <a:t>This module explores behaviour change techniques</a:t>
            </a:r>
          </a:p>
          <a:p>
            <a:endParaRPr lang="en-GB" dirty="0"/>
          </a:p>
        </p:txBody>
      </p:sp>
      <p:sp>
        <p:nvSpPr>
          <p:cNvPr id="4" name="Text Placeholder 3">
            <a:extLst>
              <a:ext uri="{FF2B5EF4-FFF2-40B4-BE49-F238E27FC236}">
                <a16:creationId xmlns:a16="http://schemas.microsoft.com/office/drawing/2014/main" id="{877E501F-8E05-422D-9763-D73045F89E8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015237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defRPr/>
            </a:pPr>
            <a:r>
              <a:rPr lang="en-GB" altLang="en-US" dirty="0">
                <a:ea typeface="HelveticaNeueLT Std Med Cn"/>
              </a:rPr>
              <a:t>Building in reinforcement</a:t>
            </a:r>
          </a:p>
        </p:txBody>
      </p:sp>
      <p:sp>
        <p:nvSpPr>
          <p:cNvPr id="46083" name="Content Placeholder 2"/>
          <p:cNvSpPr>
            <a:spLocks noGrp="1"/>
          </p:cNvSpPr>
          <p:nvPr>
            <p:ph idx="1"/>
          </p:nvPr>
        </p:nvSpPr>
        <p:spPr>
          <a:xfrm>
            <a:off x="838200" y="1473201"/>
            <a:ext cx="4964289" cy="4317999"/>
          </a:xfrm>
        </p:spPr>
        <p:txBody>
          <a:bodyPr/>
          <a:lstStyle/>
          <a:p>
            <a:pPr eaLnBrk="1" hangingPunct="1"/>
            <a:r>
              <a:rPr lang="en-GB" altLang="en-US">
                <a:ea typeface="HelveticaNeueLT Std Cn"/>
              </a:rPr>
              <a:t>Encourage your patient to record how well they do</a:t>
            </a:r>
          </a:p>
          <a:p>
            <a:pPr eaLnBrk="1" hangingPunct="1"/>
            <a:r>
              <a:rPr lang="en-GB" altLang="en-US">
                <a:ea typeface="HelveticaNeueLT Std Cn"/>
              </a:rPr>
              <a:t>Use rewards to reinforce the change:</a:t>
            </a:r>
          </a:p>
          <a:p>
            <a:pPr lvl="1" eaLnBrk="1" hangingPunct="1"/>
            <a:r>
              <a:rPr lang="en-GB" altLang="en-US"/>
              <a:t>Make it clear what this is to be and when it will be earned </a:t>
            </a:r>
          </a:p>
          <a:p>
            <a:pPr lvl="1" eaLnBrk="1" hangingPunct="1"/>
            <a:r>
              <a:rPr lang="en-GB" altLang="en-US"/>
              <a:t>Keep a record!</a:t>
            </a:r>
          </a:p>
          <a:p>
            <a:pPr eaLnBrk="1" hangingPunct="1"/>
            <a:endParaRPr lang="en-GB" altLang="en-US" sz="2800">
              <a:ea typeface="HelveticaNeueLT Std Cn"/>
            </a:endParaRPr>
          </a:p>
        </p:txBody>
      </p:sp>
      <p:sp>
        <p:nvSpPr>
          <p:cNvPr id="2" name="Text Placeholder 1">
            <a:extLst>
              <a:ext uri="{FF2B5EF4-FFF2-40B4-BE49-F238E27FC236}">
                <a16:creationId xmlns:a16="http://schemas.microsoft.com/office/drawing/2014/main" id="{384641DD-5326-4910-90DC-15E1890F00CC}"/>
              </a:ext>
            </a:extLst>
          </p:cNvPr>
          <p:cNvSpPr>
            <a:spLocks noGrp="1"/>
          </p:cNvSpPr>
          <p:nvPr>
            <p:ph type="body" sz="quarter" idx="13"/>
          </p:nvPr>
        </p:nvSpPr>
        <p:spPr/>
        <p:txBody>
          <a:bodyPr/>
          <a:lstStyle/>
          <a:p>
            <a:r>
              <a:rPr lang="en-GB" dirty="0"/>
              <a:t>Image source: </a:t>
            </a:r>
            <a:r>
              <a:rPr lang="en-GB"/>
              <a:t>Pexels</a:t>
            </a:r>
            <a:endParaRPr lang="en-GB" dirty="0"/>
          </a:p>
        </p:txBody>
      </p:sp>
      <p:pic>
        <p:nvPicPr>
          <p:cNvPr id="1026" name="Picture 2" descr="Person Holding Blue Ballpoint Pen Writing in Notebook">
            <a:extLst>
              <a:ext uri="{FF2B5EF4-FFF2-40B4-BE49-F238E27FC236}">
                <a16:creationId xmlns:a16="http://schemas.microsoft.com/office/drawing/2014/main" id="{35177FA5-A2FB-0743-91F8-DD21C8C3A0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6" t="541" r="16126" b="774"/>
          <a:stretch/>
        </p:blipFill>
        <p:spPr bwMode="auto">
          <a:xfrm>
            <a:off x="6005688" y="1467556"/>
            <a:ext cx="5317067" cy="4312355"/>
          </a:xfrm>
          <a:prstGeom prst="roundRect">
            <a:avLst>
              <a:gd name="adj" fmla="val 7505"/>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defRPr/>
            </a:pPr>
            <a:r>
              <a:rPr lang="en-GB" altLang="en-US" dirty="0">
                <a:ea typeface="HelveticaNeueLT Std Med Cn"/>
              </a:rPr>
              <a:t>What else?</a:t>
            </a:r>
          </a:p>
        </p:txBody>
      </p:sp>
      <p:sp>
        <p:nvSpPr>
          <p:cNvPr id="47107" name="Content Placeholder 2"/>
          <p:cNvSpPr>
            <a:spLocks noGrp="1"/>
          </p:cNvSpPr>
          <p:nvPr>
            <p:ph idx="1"/>
          </p:nvPr>
        </p:nvSpPr>
        <p:spPr/>
        <p:txBody>
          <a:bodyPr/>
          <a:lstStyle/>
          <a:p>
            <a:pPr eaLnBrk="1" hangingPunct="1"/>
            <a:r>
              <a:rPr lang="en-GB" altLang="en-US" dirty="0">
                <a:ea typeface="HelveticaNeueLT Std Cn"/>
              </a:rPr>
              <a:t>Use diaries to track change – design the diary and discuss the reward together</a:t>
            </a:r>
          </a:p>
          <a:p>
            <a:pPr eaLnBrk="1" hangingPunct="1"/>
            <a:r>
              <a:rPr lang="en-GB" altLang="en-US" dirty="0">
                <a:ea typeface="HelveticaNeueLT Std Cn"/>
              </a:rPr>
              <a:t>Use reinforcement – give yourself a treat if you do what you set out to do (we all respond to this)</a:t>
            </a:r>
          </a:p>
          <a:p>
            <a:pPr eaLnBrk="1" hangingPunct="1"/>
            <a:r>
              <a:rPr lang="en-GB" altLang="en-US" dirty="0">
                <a:ea typeface="HelveticaNeueLT Std Cn"/>
              </a:rPr>
              <a:t>Look for ways to make the new behaviour part of a routine</a:t>
            </a:r>
          </a:p>
          <a:p>
            <a:pPr lvl="1" eaLnBrk="1" hangingPunct="1"/>
            <a:r>
              <a:rPr lang="en-GB" altLang="en-US" dirty="0"/>
              <a:t>Link it to something already established</a:t>
            </a:r>
          </a:p>
          <a:p>
            <a:pPr lvl="1" eaLnBrk="1" hangingPunct="1"/>
            <a:r>
              <a:rPr lang="en-GB" altLang="en-US" dirty="0"/>
              <a:t>Involve others, etc.</a:t>
            </a:r>
          </a:p>
        </p:txBody>
      </p:sp>
      <p:sp>
        <p:nvSpPr>
          <p:cNvPr id="2" name="Text Placeholder 1">
            <a:extLst>
              <a:ext uri="{FF2B5EF4-FFF2-40B4-BE49-F238E27FC236}">
                <a16:creationId xmlns:a16="http://schemas.microsoft.com/office/drawing/2014/main" id="{0A2192E1-71B1-41CB-97AB-22B19759F6A1}"/>
              </a:ext>
            </a:extLst>
          </p:cNvPr>
          <p:cNvSpPr>
            <a:spLocks noGrp="1"/>
          </p:cNvSpPr>
          <p:nvPr>
            <p:ph type="body" sz="quarter" idx="13"/>
          </p:nvPr>
        </p:nvSpPr>
        <p:spPr/>
        <p:txBody>
          <a:bodyPr/>
          <a:lstStyle/>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53D1-803A-4AE0-AF04-E7F0E06FC5F2}"/>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EC7EEE31-E332-487B-999F-B4634B938D9B}"/>
              </a:ext>
            </a:extLst>
          </p:cNvPr>
          <p:cNvSpPr>
            <a:spLocks noGrp="1"/>
          </p:cNvSpPr>
          <p:nvPr>
            <p:ph idx="1"/>
          </p:nvPr>
        </p:nvSpPr>
        <p:spPr/>
        <p:txBody>
          <a:bodyPr>
            <a:normAutofit/>
          </a:bodyPr>
          <a:lstStyle/>
          <a:p>
            <a:r>
              <a:rPr lang="en-GB" sz="2400" dirty="0"/>
              <a:t>Setting goals acknowledges a patients’ readiness to change and highlights a clear path to assist </a:t>
            </a:r>
            <a:r>
              <a:rPr lang="en-GB" sz="2400"/>
              <a:t>individuals to achieve </a:t>
            </a:r>
            <a:r>
              <a:rPr lang="en-GB" sz="2400" dirty="0"/>
              <a:t>their targets</a:t>
            </a:r>
          </a:p>
          <a:p>
            <a:r>
              <a:rPr lang="en-GB" sz="2400" dirty="0"/>
              <a:t>Goals can be split into two phases:</a:t>
            </a:r>
          </a:p>
          <a:p>
            <a:pPr lvl="1"/>
            <a:r>
              <a:rPr lang="en-GB" sz="2000" dirty="0"/>
              <a:t>Phase 1 – raise the importance of change and enhance an individual’s confidence to change</a:t>
            </a:r>
          </a:p>
          <a:p>
            <a:pPr lvl="1"/>
            <a:r>
              <a:rPr lang="en-GB" sz="2000" dirty="0"/>
              <a:t>Phase 2 – solidify a patient’s commitment to change and negotiate a change plan </a:t>
            </a:r>
          </a:p>
          <a:p>
            <a:r>
              <a:rPr lang="en-GB" sz="2400" dirty="0"/>
              <a:t>Writing a change plan helps manage the change process between a patient and their physician</a:t>
            </a:r>
          </a:p>
          <a:p>
            <a:r>
              <a:rPr lang="en-GB" sz="2400" dirty="0"/>
              <a:t>Behaviour change techniques, such as problem solving, implementation intention plans and reinforcement, can be integrated into a change plan to assist in achieving a patient’s goal</a:t>
            </a:r>
          </a:p>
        </p:txBody>
      </p:sp>
      <p:sp>
        <p:nvSpPr>
          <p:cNvPr id="4" name="Text Placeholder 3">
            <a:extLst>
              <a:ext uri="{FF2B5EF4-FFF2-40B4-BE49-F238E27FC236}">
                <a16:creationId xmlns:a16="http://schemas.microsoft.com/office/drawing/2014/main" id="{C32564DE-F4AD-457B-916E-CAF1267CDB7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761403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defRPr/>
            </a:pPr>
            <a:r>
              <a:rPr lang="en-GB" altLang="en-US" dirty="0">
                <a:ea typeface="HelveticaNeueLT Std Med Cn"/>
              </a:rPr>
              <a:t>References</a:t>
            </a:r>
          </a:p>
        </p:txBody>
      </p:sp>
      <p:sp>
        <p:nvSpPr>
          <p:cNvPr id="48131" name="Content Placeholder 2"/>
          <p:cNvSpPr>
            <a:spLocks noGrp="1"/>
          </p:cNvSpPr>
          <p:nvPr>
            <p:ph idx="1"/>
          </p:nvPr>
        </p:nvSpPr>
        <p:spPr/>
        <p:txBody>
          <a:bodyPr/>
          <a:lstStyle/>
          <a:p>
            <a:pPr eaLnBrk="1" hangingPunct="1"/>
            <a:r>
              <a:rPr lang="en-GB" altLang="en-US" sz="1600" dirty="0">
                <a:ea typeface="HelveticaNeueLT Std Cn"/>
              </a:rPr>
              <a:t>Arden MA, Hutchings M, Whelan P, et al. Development of an intervention to increase adherence to nebuliser treatment in adults with cystic fibrosis: </a:t>
            </a:r>
            <a:r>
              <a:rPr lang="en-GB" altLang="en-US" sz="1600" dirty="0" err="1">
                <a:ea typeface="HelveticaNeueLT Std Cn"/>
              </a:rPr>
              <a:t>CFHealthHub</a:t>
            </a:r>
            <a:r>
              <a:rPr lang="en-GB" altLang="en-US" sz="1600" dirty="0">
                <a:ea typeface="HelveticaNeueLT Std Cn"/>
              </a:rPr>
              <a:t>. </a:t>
            </a:r>
            <a:r>
              <a:rPr lang="en-GB" altLang="en-US" sz="1600" i="1" dirty="0">
                <a:ea typeface="HelveticaNeueLT Std Cn"/>
              </a:rPr>
              <a:t>Pilot Feasibility Stud. </a:t>
            </a:r>
            <a:r>
              <a:rPr lang="en-GB" altLang="en-US" sz="1600" dirty="0">
                <a:ea typeface="HelveticaNeueLT Std Cn"/>
              </a:rPr>
              <a:t>2021;7:1. </a:t>
            </a:r>
          </a:p>
          <a:p>
            <a:pPr eaLnBrk="1" hangingPunct="1"/>
            <a:r>
              <a:rPr lang="en-GB" altLang="en-US" sz="1600" dirty="0">
                <a:ea typeface="HelveticaNeueLT Std Cn"/>
              </a:rPr>
              <a:t>Ernst MM, Johnson MC, Stark LJ. Developmental and psychosocial issues in cystic fibrosis. </a:t>
            </a:r>
            <a:r>
              <a:rPr lang="en-GB" altLang="en-US" sz="1600" i="1" dirty="0">
                <a:ea typeface="HelveticaNeueLT Std Cn"/>
              </a:rPr>
              <a:t>Child </a:t>
            </a:r>
            <a:r>
              <a:rPr lang="en-GB" altLang="en-US" sz="1600" i="1" dirty="0" err="1">
                <a:ea typeface="HelveticaNeueLT Std Cn"/>
              </a:rPr>
              <a:t>Adolesc</a:t>
            </a:r>
            <a:r>
              <a:rPr lang="en-GB" altLang="en-US" sz="1600" i="1" dirty="0">
                <a:ea typeface="HelveticaNeueLT Std Cn"/>
              </a:rPr>
              <a:t> </a:t>
            </a:r>
            <a:r>
              <a:rPr lang="en-GB" altLang="en-US" sz="1600" i="1" dirty="0" err="1">
                <a:ea typeface="HelveticaNeueLT Std Cn"/>
              </a:rPr>
              <a:t>Psychiatr</a:t>
            </a:r>
            <a:r>
              <a:rPr lang="en-GB" altLang="en-US" sz="1600" i="1" dirty="0">
                <a:ea typeface="HelveticaNeueLT Std Cn"/>
              </a:rPr>
              <a:t> Clin N Am. </a:t>
            </a:r>
            <a:r>
              <a:rPr lang="en-GB" altLang="en-US" sz="1600" dirty="0">
                <a:ea typeface="HelveticaNeueLT Std Cn"/>
              </a:rPr>
              <a:t>2010;19:263–283. </a:t>
            </a:r>
          </a:p>
          <a:p>
            <a:pPr eaLnBrk="1" hangingPunct="1"/>
            <a:r>
              <a:rPr lang="en-GB" altLang="en-US" sz="1600" dirty="0">
                <a:ea typeface="HelveticaNeueLT Std Cn"/>
              </a:rPr>
              <a:t>Gollwitzer P. Weakness of the will: Is a quick fix possible? </a:t>
            </a:r>
            <a:r>
              <a:rPr lang="en-GB" altLang="en-US" sz="1600" i="1" dirty="0" err="1">
                <a:ea typeface="HelveticaNeueLT Std Cn"/>
              </a:rPr>
              <a:t>Motiv</a:t>
            </a:r>
            <a:r>
              <a:rPr lang="en-GB" altLang="en-US" sz="1600" i="1" dirty="0">
                <a:ea typeface="HelveticaNeueLT Std Cn"/>
              </a:rPr>
              <a:t> </a:t>
            </a:r>
            <a:r>
              <a:rPr lang="en-GB" altLang="en-US" sz="1600" i="1" dirty="0" err="1">
                <a:ea typeface="HelveticaNeueLT Std Cn"/>
              </a:rPr>
              <a:t>Emot</a:t>
            </a:r>
            <a:r>
              <a:rPr lang="en-GB" altLang="en-US" sz="1600" i="1" dirty="0">
                <a:ea typeface="HelveticaNeueLT Std Cn"/>
              </a:rPr>
              <a:t>. </a:t>
            </a:r>
            <a:r>
              <a:rPr lang="en-GB" altLang="en-US" sz="1600" dirty="0">
                <a:ea typeface="HelveticaNeueLT Std Cn"/>
              </a:rPr>
              <a:t>2014;38:305−322.</a:t>
            </a:r>
          </a:p>
          <a:p>
            <a:pPr eaLnBrk="1" hangingPunct="1"/>
            <a:r>
              <a:rPr lang="en-GB" altLang="en-US" sz="1600" dirty="0" err="1">
                <a:ea typeface="HelveticaNeueLT Std Cn"/>
              </a:rPr>
              <a:t>Nezu</a:t>
            </a:r>
            <a:r>
              <a:rPr lang="en-GB" altLang="en-US" sz="1600" dirty="0">
                <a:ea typeface="HelveticaNeueLT Std Cn"/>
              </a:rPr>
              <a:t> AM, </a:t>
            </a:r>
            <a:r>
              <a:rPr lang="en-GB" altLang="en-US" sz="1600" dirty="0" err="1">
                <a:ea typeface="HelveticaNeueLT Std Cn"/>
              </a:rPr>
              <a:t>Nezu</a:t>
            </a:r>
            <a:r>
              <a:rPr lang="en-GB" altLang="en-US" sz="1600" dirty="0">
                <a:ea typeface="HelveticaNeueLT Std Cn"/>
              </a:rPr>
              <a:t> CM, </a:t>
            </a:r>
            <a:r>
              <a:rPr lang="en-GB" altLang="en-US" sz="1600" dirty="0" err="1">
                <a:ea typeface="HelveticaNeueLT Std Cn"/>
              </a:rPr>
              <a:t>D’Zurilla</a:t>
            </a:r>
            <a:r>
              <a:rPr lang="en-GB" altLang="en-US" sz="1600" dirty="0">
                <a:ea typeface="HelveticaNeueLT Std Cn"/>
              </a:rPr>
              <a:t> TJ. </a:t>
            </a:r>
            <a:r>
              <a:rPr lang="en-GB" altLang="en-US" sz="1600" i="1" dirty="0">
                <a:ea typeface="HelveticaNeueLT Std Cn"/>
              </a:rPr>
              <a:t>Problem-Solving Therapy: A Treatment Manual</a:t>
            </a:r>
            <a:r>
              <a:rPr lang="en-GB" altLang="en-US" sz="1600" dirty="0">
                <a:ea typeface="HelveticaNeueLT Std Cn"/>
              </a:rPr>
              <a:t>. New York: Springer Publication Company. 2013.</a:t>
            </a:r>
          </a:p>
          <a:p>
            <a:pPr eaLnBrk="1" hangingPunct="1"/>
            <a:r>
              <a:rPr lang="en-GB" altLang="en-US" sz="1600" dirty="0">
                <a:ea typeface="HelveticaNeueLT Std Cn"/>
              </a:rPr>
              <a:t>Rhodes RE, de Bruijn GJ. How big is the physical activity intention-behaviour gap? A meta-analysis using the action control framework. </a:t>
            </a:r>
            <a:r>
              <a:rPr lang="en-GB" altLang="en-US" sz="1600" i="1" dirty="0">
                <a:ea typeface="HelveticaNeueLT Std Cn"/>
              </a:rPr>
              <a:t>Br J Health Psychol. </a:t>
            </a:r>
            <a:r>
              <a:rPr lang="en-GB" altLang="en-US" sz="1600" dirty="0">
                <a:ea typeface="HelveticaNeueLT Std Cn"/>
              </a:rPr>
              <a:t>2013;18:296–309. </a:t>
            </a:r>
          </a:p>
          <a:p>
            <a:pPr eaLnBrk="1" hangingPunct="1"/>
            <a:r>
              <a:rPr lang="en-GB" altLang="en-US" sz="1600" dirty="0">
                <a:ea typeface="HelveticaNeueLT Std Cn"/>
              </a:rPr>
              <a:t>Skinner BF. </a:t>
            </a:r>
            <a:r>
              <a:rPr lang="en-GB" altLang="en-US" sz="1600" i="1" dirty="0">
                <a:ea typeface="HelveticaNeueLT Std Cn"/>
              </a:rPr>
              <a:t>Science and Human </a:t>
            </a:r>
            <a:r>
              <a:rPr lang="en-GB" altLang="en-US" sz="1600" i="1" dirty="0" err="1">
                <a:ea typeface="HelveticaNeueLT Std Cn"/>
              </a:rPr>
              <a:t>Behavior</a:t>
            </a:r>
            <a:r>
              <a:rPr lang="en-GB" altLang="en-US" sz="1600" dirty="0">
                <a:ea typeface="HelveticaNeueLT Std Cn"/>
              </a:rPr>
              <a:t>. New York: Macmillan. 1953.</a:t>
            </a:r>
          </a:p>
          <a:p>
            <a:pPr eaLnBrk="1" hangingPunct="1"/>
            <a:endParaRPr lang="en-GB" altLang="en-US" sz="1600" dirty="0">
              <a:ea typeface="HelveticaNeueLT Std Cn"/>
            </a:endParaRPr>
          </a:p>
          <a:p>
            <a:pPr eaLnBrk="1" hangingPunct="1"/>
            <a:endParaRPr lang="en-GB" altLang="en-US" dirty="0">
              <a:ea typeface="HelveticaNeueLT Std Cn"/>
            </a:endParaRPr>
          </a:p>
        </p:txBody>
      </p:sp>
      <p:sp>
        <p:nvSpPr>
          <p:cNvPr id="2" name="Text Placeholder 1">
            <a:extLst>
              <a:ext uri="{FF2B5EF4-FFF2-40B4-BE49-F238E27FC236}">
                <a16:creationId xmlns:a16="http://schemas.microsoft.com/office/drawing/2014/main" id="{985D7E79-2550-42CE-B62B-E2498FEB6AF0}"/>
              </a:ext>
            </a:extLst>
          </p:cNvPr>
          <p:cNvSpPr>
            <a:spLocks noGrp="1"/>
          </p:cNvSpPr>
          <p:nvPr>
            <p:ph type="body" sz="quarter" idx="13"/>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defRPr/>
            </a:pPr>
            <a:r>
              <a:rPr lang="en-GB" altLang="en-US" dirty="0">
                <a:ea typeface="HelveticaNeueLT Std Med Cn"/>
              </a:rPr>
              <a:t>Learning objectives</a:t>
            </a:r>
          </a:p>
        </p:txBody>
      </p:sp>
      <p:sp>
        <p:nvSpPr>
          <p:cNvPr id="13315" name="Rectangle 3"/>
          <p:cNvSpPr>
            <a:spLocks noGrp="1"/>
          </p:cNvSpPr>
          <p:nvPr>
            <p:ph idx="1"/>
          </p:nvPr>
        </p:nvSpPr>
        <p:spPr/>
        <p:txBody>
          <a:bodyPr rtlCol="0">
            <a:normAutofit/>
          </a:bodyPr>
          <a:lstStyle/>
          <a:p>
            <a:pPr>
              <a:lnSpc>
                <a:spcPct val="80000"/>
              </a:lnSpc>
              <a:spcBef>
                <a:spcPts val="0"/>
              </a:spcBef>
              <a:buFont typeface="Arial"/>
              <a:buChar char="•"/>
              <a:defRPr/>
            </a:pPr>
            <a:r>
              <a:rPr lang="en-GB" altLang="en-US" sz="2600" dirty="0"/>
              <a:t>Recognise the importance of setting goals to assist patients in achieving personal outcomes that are significant to them</a:t>
            </a:r>
          </a:p>
          <a:p>
            <a:pPr marL="0" indent="0">
              <a:lnSpc>
                <a:spcPct val="80000"/>
              </a:lnSpc>
              <a:spcBef>
                <a:spcPts val="0"/>
              </a:spcBef>
              <a:buNone/>
              <a:defRPr/>
            </a:pPr>
            <a:endParaRPr lang="en-GB" altLang="en-US" sz="2600" dirty="0"/>
          </a:p>
          <a:p>
            <a:pPr>
              <a:lnSpc>
                <a:spcPct val="80000"/>
              </a:lnSpc>
              <a:spcBef>
                <a:spcPts val="0"/>
              </a:spcBef>
              <a:buFont typeface="Arial"/>
              <a:buChar char="•"/>
              <a:defRPr/>
            </a:pPr>
            <a:r>
              <a:rPr lang="en-GB" altLang="en-US" sz="2600" dirty="0"/>
              <a:t>Understand how change plans can assist in managing the change process </a:t>
            </a:r>
          </a:p>
          <a:p>
            <a:pPr>
              <a:lnSpc>
                <a:spcPct val="80000"/>
              </a:lnSpc>
              <a:spcBef>
                <a:spcPts val="0"/>
              </a:spcBef>
              <a:buFont typeface="Arial"/>
              <a:buChar char="•"/>
              <a:defRPr/>
            </a:pPr>
            <a:endParaRPr lang="en-GB" altLang="en-US" sz="2600" dirty="0"/>
          </a:p>
          <a:p>
            <a:pPr>
              <a:lnSpc>
                <a:spcPct val="80000"/>
              </a:lnSpc>
              <a:spcBef>
                <a:spcPts val="0"/>
              </a:spcBef>
              <a:buFont typeface="Arial"/>
              <a:buChar char="•"/>
              <a:defRPr/>
            </a:pPr>
            <a:r>
              <a:rPr lang="en-GB" altLang="en-US" sz="2600" dirty="0"/>
              <a:t>Identify collaborative methods to write an effective change plan that is personal to the patient </a:t>
            </a:r>
          </a:p>
          <a:p>
            <a:pPr>
              <a:lnSpc>
                <a:spcPct val="80000"/>
              </a:lnSpc>
              <a:spcBef>
                <a:spcPts val="0"/>
              </a:spcBef>
              <a:buFont typeface="Arial"/>
              <a:buChar char="•"/>
              <a:defRPr/>
            </a:pPr>
            <a:endParaRPr lang="en-GB" altLang="en-US" sz="2600" dirty="0"/>
          </a:p>
          <a:p>
            <a:pPr>
              <a:lnSpc>
                <a:spcPct val="80000"/>
              </a:lnSpc>
              <a:spcBef>
                <a:spcPts val="0"/>
              </a:spcBef>
              <a:buFont typeface="Arial"/>
              <a:buChar char="•"/>
              <a:defRPr/>
            </a:pPr>
            <a:r>
              <a:rPr lang="en-GB" altLang="en-US" sz="2600" dirty="0"/>
              <a:t>Highlight the different behaviour change techniques that can assist a patient achieving their goals:</a:t>
            </a:r>
          </a:p>
          <a:p>
            <a:pPr lvl="1">
              <a:lnSpc>
                <a:spcPct val="80000"/>
              </a:lnSpc>
              <a:spcBef>
                <a:spcPts val="0"/>
              </a:spcBef>
              <a:buFont typeface="Arial"/>
              <a:buChar char="–"/>
              <a:defRPr/>
            </a:pPr>
            <a:r>
              <a:rPr lang="en-GB" altLang="en-US" dirty="0"/>
              <a:t>Problem solving</a:t>
            </a:r>
          </a:p>
          <a:p>
            <a:pPr lvl="1">
              <a:lnSpc>
                <a:spcPct val="80000"/>
              </a:lnSpc>
              <a:spcBef>
                <a:spcPts val="0"/>
              </a:spcBef>
              <a:buFont typeface="Arial"/>
              <a:buChar char="–"/>
              <a:defRPr/>
            </a:pPr>
            <a:r>
              <a:rPr lang="en-GB" altLang="en-US" dirty="0"/>
              <a:t>Implementation intention plans </a:t>
            </a:r>
          </a:p>
          <a:p>
            <a:pPr lvl="1">
              <a:lnSpc>
                <a:spcPct val="80000"/>
              </a:lnSpc>
              <a:spcBef>
                <a:spcPts val="0"/>
              </a:spcBef>
              <a:buFont typeface="Arial"/>
              <a:buChar char="–"/>
              <a:defRPr/>
            </a:pPr>
            <a:r>
              <a:rPr lang="en-GB" altLang="en-US" dirty="0"/>
              <a:t>Reinforcement</a:t>
            </a:r>
          </a:p>
        </p:txBody>
      </p:sp>
      <p:sp>
        <p:nvSpPr>
          <p:cNvPr id="2" name="Text Placeholder 1">
            <a:extLst>
              <a:ext uri="{FF2B5EF4-FFF2-40B4-BE49-F238E27FC236}">
                <a16:creationId xmlns:a16="http://schemas.microsoft.com/office/drawing/2014/main" id="{9E49A28F-3DCA-44D0-AC00-F4DC863858C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448507" y="2284853"/>
            <a:ext cx="5286703" cy="757130"/>
          </a:xfrm>
        </p:spPr>
        <p:txBody>
          <a:bodyPr/>
          <a:lstStyle/>
          <a:p>
            <a:pPr eaLnBrk="1" hangingPunct="1">
              <a:lnSpc>
                <a:spcPct val="80000"/>
              </a:lnSpc>
              <a:defRPr/>
            </a:pPr>
            <a:r>
              <a:rPr lang="en-GB" altLang="en-US" dirty="0">
                <a:ea typeface="HelveticaNeueLT Std Med Cn"/>
              </a:rPr>
              <a:t>Introduction</a:t>
            </a:r>
          </a:p>
        </p:txBody>
      </p:sp>
      <p:sp>
        <p:nvSpPr>
          <p:cNvPr id="2" name="Text Placeholder 1">
            <a:extLst>
              <a:ext uri="{FF2B5EF4-FFF2-40B4-BE49-F238E27FC236}">
                <a16:creationId xmlns:a16="http://schemas.microsoft.com/office/drawing/2014/main" id="{CF15D1AB-7620-4349-AF5C-7BE370C431FF}"/>
              </a:ext>
            </a:extLst>
          </p:cNvPr>
          <p:cNvSpPr>
            <a:spLocks noGrp="1"/>
          </p:cNvSpPr>
          <p:nvPr>
            <p:ph type="body" idx="1"/>
          </p:nvPr>
        </p:nvSpPr>
        <p:spPr/>
        <p:txBody>
          <a:bodyPr/>
          <a:lstStyle/>
          <a:p>
            <a:endParaRPr lang="en-GB"/>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defRPr/>
            </a:pPr>
            <a:r>
              <a:rPr lang="en-GB" altLang="en-US" dirty="0">
                <a:ea typeface="HelveticaNeueLT Std Med Cn"/>
              </a:rPr>
              <a:t>When someone is ready to change…</a:t>
            </a:r>
          </a:p>
        </p:txBody>
      </p:sp>
      <p:sp>
        <p:nvSpPr>
          <p:cNvPr id="21507" name="Rectangle 3"/>
          <p:cNvSpPr>
            <a:spLocks noGrp="1"/>
          </p:cNvSpPr>
          <p:nvPr>
            <p:ph idx="1"/>
          </p:nvPr>
        </p:nvSpPr>
        <p:spPr/>
        <p:txBody>
          <a:bodyPr>
            <a:normAutofit lnSpcReduction="10000"/>
          </a:bodyPr>
          <a:lstStyle/>
          <a:p>
            <a:pPr eaLnBrk="1" hangingPunct="1">
              <a:lnSpc>
                <a:spcPct val="90000"/>
              </a:lnSpc>
            </a:pPr>
            <a:r>
              <a:rPr lang="en-GB" altLang="en-US" dirty="0">
                <a:ea typeface="HelveticaNeueLT Std Cn"/>
              </a:rPr>
              <a:t>Phase 1 goals</a:t>
            </a:r>
          </a:p>
          <a:p>
            <a:pPr lvl="1" eaLnBrk="1" hangingPunct="1">
              <a:lnSpc>
                <a:spcPct val="90000"/>
              </a:lnSpc>
            </a:pPr>
            <a:r>
              <a:rPr lang="en-GB" altLang="en-US" dirty="0"/>
              <a:t>Raise the importance of change</a:t>
            </a:r>
          </a:p>
          <a:p>
            <a:pPr lvl="1" eaLnBrk="1" hangingPunct="1">
              <a:lnSpc>
                <a:spcPct val="90000"/>
              </a:lnSpc>
            </a:pPr>
            <a:r>
              <a:rPr lang="en-GB" altLang="en-US" dirty="0"/>
              <a:t>Enhance confidence</a:t>
            </a:r>
          </a:p>
          <a:p>
            <a:pPr lvl="1" eaLnBrk="1" hangingPunct="1">
              <a:lnSpc>
                <a:spcPct val="90000"/>
              </a:lnSpc>
            </a:pPr>
            <a:r>
              <a:rPr lang="en-GB" altLang="en-US" dirty="0"/>
              <a:t>Resolve ambivalence</a:t>
            </a:r>
          </a:p>
          <a:p>
            <a:pPr eaLnBrk="1" hangingPunct="1">
              <a:lnSpc>
                <a:spcPct val="90000"/>
              </a:lnSpc>
            </a:pPr>
            <a:endParaRPr lang="en-GB" altLang="en-US" sz="2800" dirty="0">
              <a:solidFill>
                <a:srgbClr val="FFFF00"/>
              </a:solidFill>
              <a:ea typeface="HelveticaNeueLT Std Cn"/>
            </a:endParaRPr>
          </a:p>
          <a:p>
            <a:pPr eaLnBrk="1" hangingPunct="1">
              <a:lnSpc>
                <a:spcPct val="90000"/>
              </a:lnSpc>
            </a:pPr>
            <a:r>
              <a:rPr lang="en-GB" altLang="en-US" dirty="0">
                <a:ea typeface="HelveticaNeueLT Std Cn"/>
              </a:rPr>
              <a:t>The key question: </a:t>
            </a:r>
            <a:r>
              <a:rPr lang="en-GB" altLang="en-US" b="1" dirty="0">
                <a:solidFill>
                  <a:srgbClr val="D16678"/>
                </a:solidFill>
                <a:ea typeface="HelveticaNeueLT Std Cn"/>
              </a:rPr>
              <a:t>what will you do next?</a:t>
            </a:r>
          </a:p>
          <a:p>
            <a:pPr eaLnBrk="1" hangingPunct="1">
              <a:lnSpc>
                <a:spcPct val="90000"/>
              </a:lnSpc>
            </a:pPr>
            <a:endParaRPr lang="en-GB" altLang="en-US" sz="2800" dirty="0">
              <a:ea typeface="HelveticaNeueLT Std Cn"/>
            </a:endParaRPr>
          </a:p>
          <a:p>
            <a:pPr eaLnBrk="1" hangingPunct="1">
              <a:lnSpc>
                <a:spcPct val="90000"/>
              </a:lnSpc>
            </a:pPr>
            <a:r>
              <a:rPr lang="en-GB" altLang="en-US" dirty="0">
                <a:ea typeface="HelveticaNeueLT Std Cn"/>
              </a:rPr>
              <a:t>Phase 2 goals</a:t>
            </a:r>
          </a:p>
          <a:p>
            <a:pPr lvl="1" eaLnBrk="1" hangingPunct="1">
              <a:lnSpc>
                <a:spcPct val="90000"/>
              </a:lnSpc>
            </a:pPr>
            <a:r>
              <a:rPr lang="en-GB" altLang="en-US" dirty="0"/>
              <a:t>Solidify the patient’s commitment to change</a:t>
            </a:r>
          </a:p>
          <a:p>
            <a:pPr lvl="1" eaLnBrk="1" hangingPunct="1">
              <a:lnSpc>
                <a:spcPct val="90000"/>
              </a:lnSpc>
            </a:pPr>
            <a:r>
              <a:rPr lang="en-GB" altLang="en-US" dirty="0"/>
              <a:t>Negotiate a change plan</a:t>
            </a:r>
          </a:p>
        </p:txBody>
      </p:sp>
      <p:sp>
        <p:nvSpPr>
          <p:cNvPr id="3" name="Text Placeholder 2">
            <a:extLst>
              <a:ext uri="{FF2B5EF4-FFF2-40B4-BE49-F238E27FC236}">
                <a16:creationId xmlns:a16="http://schemas.microsoft.com/office/drawing/2014/main" id="{872D90E8-9816-D441-880C-7C27CA300A55}"/>
              </a:ext>
            </a:extLst>
          </p:cNvPr>
          <p:cNvSpPr>
            <a:spLocks noGrp="1"/>
          </p:cNvSpPr>
          <p:nvPr>
            <p:ph type="body" sz="quarter" idx="13"/>
          </p:nvPr>
        </p:nvSpPr>
        <p:spPr/>
        <p:txBody>
          <a:bodyPr/>
          <a:lstStyle/>
          <a:p>
            <a:endParaRPr lang="en-GB"/>
          </a:p>
        </p:txBody>
      </p:sp>
      <p:sp>
        <p:nvSpPr>
          <p:cNvPr id="15364" name="Line 5"/>
          <p:cNvSpPr>
            <a:spLocks noChangeShapeType="1"/>
          </p:cNvSpPr>
          <p:nvPr/>
        </p:nvSpPr>
        <p:spPr bwMode="auto">
          <a:xfrm>
            <a:off x="10276628" y="1790788"/>
            <a:ext cx="0" cy="3600000"/>
          </a:xfrm>
          <a:prstGeom prst="line">
            <a:avLst/>
          </a:prstGeom>
          <a:noFill/>
          <a:ln w="190500">
            <a:solidFill>
              <a:schemeClr val="accent6"/>
            </a:solidFill>
            <a:round/>
            <a:headEnd/>
            <a:tailEnd type="triangle" w="med" len="med"/>
          </a:ln>
          <a:effectLst/>
          <a:extLst>
            <a:ext uri="{909E8E84-426E-40DD-AFC4-6F175D3DCCD1}">
              <a14:hiddenFill xmlns:a14="http://schemas.microsoft.com/office/drawing/2010/main">
                <a:noFill/>
              </a14:hiddenFill>
            </a:ext>
          </a:extLst>
        </p:spPr>
        <p:txBody>
          <a:bodyPr wrap="none">
            <a:spAutoFit/>
          </a:bodyPr>
          <a:lstStyle/>
          <a:p>
            <a:pPr>
              <a:defRPr/>
            </a:pPr>
            <a:endParaRPr lang="en-GB" dirty="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GB" altLang="en-US" dirty="0">
                <a:ea typeface="HelveticaNeueLT Std Med Cn"/>
              </a:rPr>
              <a:t>So they want to change...</a:t>
            </a:r>
          </a:p>
        </p:txBody>
      </p:sp>
      <p:sp>
        <p:nvSpPr>
          <p:cNvPr id="22531" name="Content Placeholder 2"/>
          <p:cNvSpPr>
            <a:spLocks noGrp="1"/>
          </p:cNvSpPr>
          <p:nvPr>
            <p:ph idx="1"/>
          </p:nvPr>
        </p:nvSpPr>
        <p:spPr>
          <a:xfrm>
            <a:off x="838200" y="1473201"/>
            <a:ext cx="4828822" cy="4317999"/>
          </a:xfrm>
        </p:spPr>
        <p:txBody>
          <a:bodyPr/>
          <a:lstStyle/>
          <a:p>
            <a:pPr eaLnBrk="1" hangingPunct="1"/>
            <a:r>
              <a:rPr lang="en-GB" altLang="en-US">
                <a:ea typeface="HelveticaNeueLT Std Cn"/>
              </a:rPr>
              <a:t>What do you do?</a:t>
            </a:r>
          </a:p>
          <a:p>
            <a:pPr eaLnBrk="1" hangingPunct="1"/>
            <a:r>
              <a:rPr lang="en-GB" altLang="en-US">
                <a:ea typeface="HelveticaNeueLT Std Cn"/>
              </a:rPr>
              <a:t>Agree on a goal</a:t>
            </a:r>
          </a:p>
          <a:p>
            <a:pPr eaLnBrk="1" hangingPunct="1"/>
            <a:r>
              <a:rPr lang="en-GB" altLang="en-US">
                <a:ea typeface="HelveticaNeueLT Std Cn"/>
              </a:rPr>
              <a:t>Help them make a good plan </a:t>
            </a:r>
          </a:p>
          <a:p>
            <a:pPr lvl="1" eaLnBrk="1" hangingPunct="1"/>
            <a:r>
              <a:rPr lang="en-GB" altLang="en-US"/>
              <a:t>Look at the options for achieving the goal </a:t>
            </a:r>
          </a:p>
          <a:p>
            <a:pPr eaLnBrk="1" hangingPunct="1"/>
            <a:r>
              <a:rPr lang="en-GB" altLang="en-US">
                <a:ea typeface="HelveticaNeueLT Std Cn"/>
              </a:rPr>
              <a:t>Check that they are still committed</a:t>
            </a:r>
          </a:p>
        </p:txBody>
      </p:sp>
      <p:sp>
        <p:nvSpPr>
          <p:cNvPr id="2" name="Text Placeholder 1">
            <a:extLst>
              <a:ext uri="{FF2B5EF4-FFF2-40B4-BE49-F238E27FC236}">
                <a16:creationId xmlns:a16="http://schemas.microsoft.com/office/drawing/2014/main" id="{99138AE8-6290-472A-B354-3E3D6A9F24B1}"/>
              </a:ext>
            </a:extLst>
          </p:cNvPr>
          <p:cNvSpPr>
            <a:spLocks noGrp="1"/>
          </p:cNvSpPr>
          <p:nvPr>
            <p:ph type="body" sz="quarter" idx="13"/>
          </p:nvPr>
        </p:nvSpPr>
        <p:spPr/>
        <p:txBody>
          <a:bodyPr/>
          <a:lstStyle/>
          <a:p>
            <a:r>
              <a:rPr lang="en-GB" dirty="0"/>
              <a:t>Image source: </a:t>
            </a:r>
            <a:r>
              <a:rPr lang="en-GB" dirty="0" err="1"/>
              <a:t>Pexels</a:t>
            </a:r>
            <a:endParaRPr lang="en-GB" dirty="0"/>
          </a:p>
        </p:txBody>
      </p:sp>
      <p:pic>
        <p:nvPicPr>
          <p:cNvPr id="4" name="Picture 3" descr="Text, letter&#10;&#10;Description automatically generated">
            <a:extLst>
              <a:ext uri="{FF2B5EF4-FFF2-40B4-BE49-F238E27FC236}">
                <a16:creationId xmlns:a16="http://schemas.microsoft.com/office/drawing/2014/main" id="{D84CC38F-983E-AA46-AB8F-7BA3BDFE9627}"/>
              </a:ext>
            </a:extLst>
          </p:cNvPr>
          <p:cNvPicPr>
            <a:picLocks noChangeAspect="1"/>
          </p:cNvPicPr>
          <p:nvPr/>
        </p:nvPicPr>
        <p:blipFill rotWithShape="1">
          <a:blip r:embed="rId3"/>
          <a:srcRect l="6172" t="792" r="25223" b="1020"/>
          <a:stretch/>
        </p:blipFill>
        <p:spPr>
          <a:xfrm>
            <a:off x="5892801" y="1456266"/>
            <a:ext cx="5396088" cy="4346223"/>
          </a:xfrm>
          <a:prstGeom prst="roundRect">
            <a:avLst>
              <a:gd name="adj" fmla="val 6537"/>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448507" y="2284853"/>
            <a:ext cx="5286703" cy="757130"/>
          </a:xfrm>
        </p:spPr>
        <p:txBody>
          <a:bodyPr/>
          <a:lstStyle/>
          <a:p>
            <a:pPr eaLnBrk="1" hangingPunct="1">
              <a:lnSpc>
                <a:spcPct val="80000"/>
              </a:lnSpc>
              <a:defRPr/>
            </a:pPr>
            <a:r>
              <a:rPr lang="en-GB" altLang="en-US" dirty="0">
                <a:ea typeface="HelveticaNeueLT Std Med Cn"/>
              </a:rPr>
              <a:t>Setting goals</a:t>
            </a:r>
          </a:p>
        </p:txBody>
      </p:sp>
      <p:sp>
        <p:nvSpPr>
          <p:cNvPr id="2" name="Text Placeholder 1">
            <a:extLst>
              <a:ext uri="{FF2B5EF4-FFF2-40B4-BE49-F238E27FC236}">
                <a16:creationId xmlns:a16="http://schemas.microsoft.com/office/drawing/2014/main" id="{992CF54E-E9E5-42B5-9051-31DA7B5A326F}"/>
              </a:ext>
            </a:extLst>
          </p:cNvPr>
          <p:cNvSpPr>
            <a:spLocks noGrp="1"/>
          </p:cNvSpPr>
          <p:nvPr>
            <p:ph type="body" idx="1"/>
          </p:nvPr>
        </p:nvSpPr>
        <p:spPr/>
        <p:txBody>
          <a:bodyPr/>
          <a:lstStyle/>
          <a:p>
            <a:endParaRPr lang="en-GB"/>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n-GB" altLang="en-US" dirty="0">
                <a:ea typeface="HelveticaNeueLT Std Med Cn"/>
              </a:rPr>
              <a:t>Setting goals</a:t>
            </a:r>
          </a:p>
        </p:txBody>
      </p:sp>
      <p:sp>
        <p:nvSpPr>
          <p:cNvPr id="24579" name="Content Placeholder 2"/>
          <p:cNvSpPr>
            <a:spLocks noGrp="1"/>
          </p:cNvSpPr>
          <p:nvPr>
            <p:ph idx="1"/>
          </p:nvPr>
        </p:nvSpPr>
        <p:spPr/>
        <p:txBody>
          <a:bodyPr/>
          <a:lstStyle/>
          <a:p>
            <a:pPr eaLnBrk="1" hangingPunct="1">
              <a:lnSpc>
                <a:spcPct val="90000"/>
              </a:lnSpc>
            </a:pPr>
            <a:r>
              <a:rPr lang="en-GB" altLang="en-US" dirty="0">
                <a:ea typeface="HelveticaNeueLT Std Cn"/>
              </a:rPr>
              <a:t>Common mistake: wanting to do everything at once</a:t>
            </a:r>
          </a:p>
          <a:p>
            <a:pPr eaLnBrk="1" hangingPunct="1">
              <a:lnSpc>
                <a:spcPct val="90000"/>
              </a:lnSpc>
            </a:pPr>
            <a:r>
              <a:rPr lang="en-GB" altLang="en-US" dirty="0">
                <a:ea typeface="HelveticaNeueLT Std Cn"/>
              </a:rPr>
              <a:t>You may need to be active in helping your patient set a realistic goal</a:t>
            </a:r>
          </a:p>
          <a:p>
            <a:pPr lvl="1" eaLnBrk="1" hangingPunct="1">
              <a:lnSpc>
                <a:spcPct val="90000"/>
              </a:lnSpc>
            </a:pPr>
            <a:r>
              <a:rPr lang="en-GB" altLang="en-US" dirty="0"/>
              <a:t>Smaller and easier at first is best</a:t>
            </a:r>
          </a:p>
          <a:p>
            <a:pPr lvl="1" eaLnBrk="1" hangingPunct="1">
              <a:lnSpc>
                <a:spcPct val="90000"/>
              </a:lnSpc>
            </a:pPr>
            <a:r>
              <a:rPr lang="en-GB" altLang="en-US" dirty="0"/>
              <a:t>Remember, within an empathic relationship, you can offer advice as long as it is provided with </a:t>
            </a:r>
            <a:r>
              <a:rPr lang="en-GB" altLang="en-US" i="1" dirty="0"/>
              <a:t>permission</a:t>
            </a:r>
            <a:endParaRPr lang="en-US" altLang="en-US" i="1" dirty="0"/>
          </a:p>
          <a:p>
            <a:pPr eaLnBrk="1" hangingPunct="1"/>
            <a:endParaRPr lang="en-GB" altLang="en-US" dirty="0">
              <a:ea typeface="HelveticaNeueLT Std Cn"/>
            </a:endParaRPr>
          </a:p>
        </p:txBody>
      </p:sp>
      <p:sp>
        <p:nvSpPr>
          <p:cNvPr id="2" name="Text Placeholder 1">
            <a:extLst>
              <a:ext uri="{FF2B5EF4-FFF2-40B4-BE49-F238E27FC236}">
                <a16:creationId xmlns:a16="http://schemas.microsoft.com/office/drawing/2014/main" id="{D24F5C3A-660B-437D-A3A4-139C1697055D}"/>
              </a:ext>
            </a:extLst>
          </p:cNvPr>
          <p:cNvSpPr>
            <a:spLocks noGrp="1"/>
          </p:cNvSpPr>
          <p:nvPr>
            <p:ph type="body" sz="quarter" idx="13"/>
          </p:nvPr>
        </p:nvSpPr>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1582</Words>
  <Application>Microsoft Office PowerPoint</Application>
  <PresentationFormat>Widescreen</PresentationFormat>
  <Paragraphs>218</Paragraphs>
  <Slides>33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System Font Regular</vt:lpstr>
      <vt:lpstr>Office Theme</vt:lpstr>
      <vt:lpstr>Behaviour change techniques</vt:lpstr>
      <vt:lpstr>Disclaimer</vt:lpstr>
      <vt:lpstr>Introduction</vt:lpstr>
      <vt:lpstr>Learning objectives</vt:lpstr>
      <vt:lpstr>Introduction</vt:lpstr>
      <vt:lpstr>When someone is ready to change…</vt:lpstr>
      <vt:lpstr>So they want to change...</vt:lpstr>
      <vt:lpstr>Setting goals</vt:lpstr>
      <vt:lpstr>Setting goals</vt:lpstr>
      <vt:lpstr>Setting goals</vt:lpstr>
      <vt:lpstr>Goals and targets</vt:lpstr>
      <vt:lpstr>Developing a change plan</vt:lpstr>
      <vt:lpstr>Developing a change plan</vt:lpstr>
      <vt:lpstr>Change plan: examples</vt:lpstr>
      <vt:lpstr>Writing a  change plan</vt:lpstr>
      <vt:lpstr>Hints on writing a change plan </vt:lpstr>
      <vt:lpstr>Hints on writing a change plan </vt:lpstr>
      <vt:lpstr>Two things that can go wrong...</vt:lpstr>
      <vt:lpstr>What helps?</vt:lpstr>
      <vt:lpstr>Behaviour change techniques:</vt:lpstr>
      <vt:lpstr>Problem solving</vt:lpstr>
      <vt:lpstr>Problem solving</vt:lpstr>
      <vt:lpstr>Behaviour change techniques:</vt:lpstr>
      <vt:lpstr>Implementation intention plans </vt:lpstr>
      <vt:lpstr>What are implementation intention plans?</vt:lpstr>
      <vt:lpstr>Writing down the implementation intention plans </vt:lpstr>
      <vt:lpstr>Hints at writing implementation intention plans </vt:lpstr>
      <vt:lpstr>Behaviour change techniques:</vt:lpstr>
      <vt:lpstr>Reinforcement</vt:lpstr>
      <vt:lpstr>Building in reinforcement</vt:lpstr>
      <vt:lpstr>What else?</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ApotheCom</cp:lastModifiedBy>
  <cp:revision>51</cp:revision>
  <dcterms:created xsi:type="dcterms:W3CDTF">2021-07-06T11:43:32Z</dcterms:created>
  <dcterms:modified xsi:type="dcterms:W3CDTF">2021-08-10T16:17:19Z</dcterms:modified>
</cp:coreProperties>
</file>