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 id="2147483908" r:id="rId2"/>
  </p:sldMasterIdLst>
  <p:notesMasterIdLst>
    <p:notesMasterId r:id="rId28"/>
  </p:notesMasterIdLst>
  <p:sldIdLst>
    <p:sldId id="267" r:id="rId3"/>
    <p:sldId id="288" r:id="rId4"/>
    <p:sldId id="289" r:id="rId5"/>
    <p:sldId id="271" r:id="rId6"/>
    <p:sldId id="283" r:id="rId7"/>
    <p:sldId id="273" r:id="rId8"/>
    <p:sldId id="284" r:id="rId9"/>
    <p:sldId id="268" r:id="rId10"/>
    <p:sldId id="257" r:id="rId11"/>
    <p:sldId id="258" r:id="rId12"/>
    <p:sldId id="261" r:id="rId13"/>
    <p:sldId id="285" r:id="rId14"/>
    <p:sldId id="274" r:id="rId15"/>
    <p:sldId id="262" r:id="rId16"/>
    <p:sldId id="286" r:id="rId17"/>
    <p:sldId id="266" r:id="rId18"/>
    <p:sldId id="287" r:id="rId19"/>
    <p:sldId id="264" r:id="rId20"/>
    <p:sldId id="265" r:id="rId21"/>
    <p:sldId id="279" r:id="rId22"/>
    <p:sldId id="277" r:id="rId23"/>
    <p:sldId id="280" r:id="rId24"/>
    <p:sldId id="281" r:id="rId25"/>
    <p:sldId id="282" r:id="rId26"/>
    <p:sldId id="272" r:id="rId27"/>
  </p:sldIdLst>
  <p:sldSz cx="9144000" cy="6858000" type="screen4x3"/>
  <p:notesSz cx="6858000" cy="9313863"/>
  <p:custDataLst>
    <p:tags r:id="rId29"/>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sha Dosanjh" initials="MD" lastIdx="0" clrIdx="0">
    <p:extLst>
      <p:ext uri="{19B8F6BF-5375-455C-9EA6-DF929625EA0E}">
        <p15:presenceInfo xmlns:p15="http://schemas.microsoft.com/office/powerpoint/2012/main" userId="S-1-5-21-183313008-3152611123-150256408-19317" providerId="AD"/>
      </p:ext>
    </p:extLst>
  </p:cmAuthor>
  <p:cmAuthor id="2" name="Jessica Wong" initials="JW" lastIdx="0" clrIdx="1">
    <p:extLst>
      <p:ext uri="{19B8F6BF-5375-455C-9EA6-DF929625EA0E}">
        <p15:presenceInfo xmlns:p15="http://schemas.microsoft.com/office/powerpoint/2012/main" userId="S-1-5-21-183313008-3152611123-150256408-19273" providerId="AD"/>
      </p:ext>
    </p:extLst>
  </p:cmAuthor>
  <p:cmAuthor id="3" name="Imene Reda" initials="IR" lastIdx="13" clrIdx="2">
    <p:extLst>
      <p:ext uri="{19B8F6BF-5375-455C-9EA6-DF929625EA0E}">
        <p15:presenceInfo xmlns:p15="http://schemas.microsoft.com/office/powerpoint/2012/main" userId="S-1-5-21-1929929438-1685801763-620655208-121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85" autoAdjust="0"/>
    <p:restoredTop sz="83314" autoAdjust="0"/>
  </p:normalViewPr>
  <p:slideViewPr>
    <p:cSldViewPr snapToGrid="0">
      <p:cViewPr varScale="1">
        <p:scale>
          <a:sx n="86" d="100"/>
          <a:sy n="86" d="100"/>
        </p:scale>
        <p:origin x="1646"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004" cy="465187"/>
          </a:xfrm>
          <a:prstGeom prst="rect">
            <a:avLst/>
          </a:prstGeom>
        </p:spPr>
        <p:txBody>
          <a:bodyPr vert="horz" lIns="92402" tIns="46201" rIns="92402" bIns="46201" rtlCol="0"/>
          <a:lstStyle>
            <a:lvl1pPr algn="l">
              <a:defRPr sz="1200"/>
            </a:lvl1pPr>
          </a:lstStyle>
          <a:p>
            <a:pPr>
              <a:defRPr/>
            </a:pPr>
            <a:endParaRPr lang="en-GB"/>
          </a:p>
        </p:txBody>
      </p:sp>
      <p:sp>
        <p:nvSpPr>
          <p:cNvPr id="3" name="Date Placeholder 2"/>
          <p:cNvSpPr>
            <a:spLocks noGrp="1"/>
          </p:cNvSpPr>
          <p:nvPr>
            <p:ph type="dt" idx="1"/>
          </p:nvPr>
        </p:nvSpPr>
        <p:spPr>
          <a:xfrm>
            <a:off x="3884463" y="1"/>
            <a:ext cx="2972004" cy="465187"/>
          </a:xfrm>
          <a:prstGeom prst="rect">
            <a:avLst/>
          </a:prstGeom>
        </p:spPr>
        <p:txBody>
          <a:bodyPr vert="horz" lIns="92402" tIns="46201" rIns="92402" bIns="46201" rtlCol="0"/>
          <a:lstStyle>
            <a:lvl1pPr algn="r">
              <a:defRPr sz="1200"/>
            </a:lvl1pPr>
          </a:lstStyle>
          <a:p>
            <a:pPr>
              <a:defRPr/>
            </a:pPr>
            <a:fld id="{7FE44475-375F-4C13-9F97-D96B9BE5A0CE}" type="datetimeFigureOut">
              <a:rPr lang="en-GB"/>
              <a:pPr>
                <a:defRPr/>
              </a:pPr>
              <a:t>25/03/2021</a:t>
            </a:fld>
            <a:endParaRPr lang="en-GB"/>
          </a:p>
        </p:txBody>
      </p:sp>
      <p:sp>
        <p:nvSpPr>
          <p:cNvPr id="4" name="Slide Image Placeholder 3"/>
          <p:cNvSpPr>
            <a:spLocks noGrp="1" noRot="1" noChangeAspect="1"/>
          </p:cNvSpPr>
          <p:nvPr>
            <p:ph type="sldImg" idx="2"/>
          </p:nvPr>
        </p:nvSpPr>
        <p:spPr>
          <a:xfrm>
            <a:off x="1100138" y="698500"/>
            <a:ext cx="4657725" cy="3492500"/>
          </a:xfrm>
          <a:prstGeom prst="rect">
            <a:avLst/>
          </a:prstGeom>
          <a:noFill/>
          <a:ln w="12700">
            <a:solidFill>
              <a:prstClr val="black"/>
            </a:solidFill>
          </a:ln>
        </p:spPr>
      </p:sp>
      <p:sp>
        <p:nvSpPr>
          <p:cNvPr id="5" name="Notes Placeholder 4"/>
          <p:cNvSpPr>
            <a:spLocks noGrp="1"/>
          </p:cNvSpPr>
          <p:nvPr>
            <p:ph type="body" sz="quarter" idx="3"/>
          </p:nvPr>
        </p:nvSpPr>
        <p:spPr>
          <a:xfrm>
            <a:off x="685494" y="4423615"/>
            <a:ext cx="5487013" cy="4191022"/>
          </a:xfrm>
          <a:prstGeom prst="rect">
            <a:avLst/>
          </a:prstGeom>
        </p:spPr>
        <p:txBody>
          <a:bodyPr vert="horz" lIns="92402" tIns="46201" rIns="92402" bIns="4620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1" y="8847231"/>
            <a:ext cx="2972004" cy="465187"/>
          </a:xfrm>
          <a:prstGeom prst="rect">
            <a:avLst/>
          </a:prstGeom>
        </p:spPr>
        <p:txBody>
          <a:bodyPr vert="horz" lIns="92402" tIns="46201" rIns="92402" bIns="46201"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463" y="8847231"/>
            <a:ext cx="2972004" cy="465187"/>
          </a:xfrm>
          <a:prstGeom prst="rect">
            <a:avLst/>
          </a:prstGeom>
        </p:spPr>
        <p:txBody>
          <a:bodyPr vert="horz" lIns="92402" tIns="46201" rIns="92402" bIns="46201" rtlCol="0" anchor="b"/>
          <a:lstStyle>
            <a:lvl1pPr algn="r">
              <a:defRPr sz="1200"/>
            </a:lvl1pPr>
          </a:lstStyle>
          <a:p>
            <a:pPr>
              <a:defRPr/>
            </a:pPr>
            <a:fld id="{89038F6E-BFEE-4D2B-A989-5AC29058ED2F}" type="slidenum">
              <a:rPr lang="en-GB"/>
              <a:pPr>
                <a:defRPr/>
              </a:pPr>
              <a:t>‹#›</a:t>
            </a:fld>
            <a:endParaRPr lang="en-GB"/>
          </a:p>
        </p:txBody>
      </p:sp>
    </p:spTree>
    <p:extLst>
      <p:ext uri="{BB962C8B-B14F-4D97-AF65-F5344CB8AC3E}">
        <p14:creationId xmlns:p14="http://schemas.microsoft.com/office/powerpoint/2010/main" val="11008240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r>
              <a:rPr lang="x-none" sz="1700">
                <a:solidFill>
                  <a:srgbClr val="000000"/>
                </a:solidFill>
                <a:latin typeface="Arial"/>
                <a:ea typeface="Arial"/>
                <a:cs typeface="Arial"/>
              </a:rPr>
              <a:t>إن فكرة "أنا شخص يتمتع بصحة جيدة" و"أنا أدخن </a:t>
            </a:r>
            <a:r>
              <a:rPr lang="en-US" sz="1700">
                <a:solidFill>
                  <a:srgbClr val="000000"/>
                </a:solidFill>
                <a:latin typeface="Arial"/>
                <a:ea typeface="Arial"/>
                <a:cs typeface="Arial"/>
              </a:rPr>
              <a:t>20</a:t>
            </a:r>
            <a:r>
              <a:rPr lang="x-none" sz="1700">
                <a:solidFill>
                  <a:srgbClr val="000000"/>
                </a:solidFill>
                <a:latin typeface="Arial"/>
                <a:ea typeface="Arial"/>
                <a:cs typeface="Arial"/>
              </a:rPr>
              <a:t> سيجارة يوميًا" تخلق شعورًا بالانزعاج (التنافر). ومن أجل تقليل التنافر المعرفي، سنختار أحد الخيارين إما التغيير "سأقلع عن التدخين" أو بقاء الوضع كما هو عليه "لا بأس لأن…"  في كثير من الأحيان عندما نتعرض للضغط، ويتطلب التغيير منا الكثير من الجهد، فإننا نبدي دليلاً على بقاء الوضع كما هو عليه.</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73BECF74-6A3F-4557-B9CA-D4CB19B854E3}" type="slidenum">
              <a:rPr lang="en-GB" altLang="en-US" sz="1200">
                <a:latin typeface="Arial" pitchFamily="34" charset="0"/>
              </a:rPr>
              <a:t>11</a:t>
            </a:fld>
            <a:endParaRPr lang="en-GB" altLang="en-US" sz="1200">
              <a:latin typeface="Arial" pitchFamily="34" charset="0"/>
            </a:endParaRPr>
          </a:p>
        </p:txBody>
      </p:sp>
    </p:spTree>
    <p:extLst>
      <p:ext uri="{BB962C8B-B14F-4D97-AF65-F5344CB8AC3E}">
        <p14:creationId xmlns:p14="http://schemas.microsoft.com/office/powerpoint/2010/main" val="2166548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r>
              <a:rPr lang="x-none" sz="1700">
                <a:solidFill>
                  <a:srgbClr val="000000"/>
                </a:solidFill>
                <a:latin typeface="Arial"/>
                <a:ea typeface="Arial"/>
                <a:cs typeface="Arial"/>
              </a:rPr>
              <a:t>إذا فعلوا ذلك، فإنه ينقل المزيد عن حاجتهم إلى الرغبة في تصحيح الأمور في وقت لا يستطيع فيه المريض التعامل مع ما قد ينطوي عليه التغيير. غالبًا ما يتم إحباط أفضل جهودنا مع تزايد مقاومة التغيير.</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A90A8D00-9FCB-4A65-995D-3099A6E11B34}" type="slidenum">
              <a:rPr lang="en-GB" altLang="en-US" sz="1200">
                <a:latin typeface="Arial" pitchFamily="34" charset="0"/>
              </a:rPr>
              <a:t>23</a:t>
            </a:fld>
            <a:endParaRPr lang="en-GB" altLang="en-US" sz="1200">
              <a:latin typeface="Arial" pitchFamily="34" charset="0"/>
            </a:endParaRPr>
          </a:p>
        </p:txBody>
      </p:sp>
    </p:spTree>
    <p:extLst>
      <p:ext uri="{BB962C8B-B14F-4D97-AF65-F5344CB8AC3E}">
        <p14:creationId xmlns:p14="http://schemas.microsoft.com/office/powerpoint/2010/main" val="3060559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693098" indent="-266576">
              <a:defRPr sz="1100">
                <a:solidFill>
                  <a:schemeClr val="tx1"/>
                </a:solidFill>
                <a:latin typeface="Calibri" pitchFamily="34" charset="0"/>
              </a:defRPr>
            </a:lvl2pPr>
            <a:lvl3pPr marL="1066305" indent="-213261">
              <a:defRPr sz="1100">
                <a:solidFill>
                  <a:schemeClr val="tx1"/>
                </a:solidFill>
                <a:latin typeface="Calibri" pitchFamily="34" charset="0"/>
              </a:defRPr>
            </a:lvl3pPr>
            <a:lvl4pPr marL="1492827" indent="-213261">
              <a:defRPr sz="1100">
                <a:solidFill>
                  <a:schemeClr val="tx1"/>
                </a:solidFill>
                <a:latin typeface="Calibri" pitchFamily="34" charset="0"/>
              </a:defRPr>
            </a:lvl4pPr>
            <a:lvl5pPr marL="1919348" indent="-213261">
              <a:defRPr sz="1100">
                <a:solidFill>
                  <a:schemeClr val="tx1"/>
                </a:solidFill>
                <a:latin typeface="Calibri" pitchFamily="34" charset="0"/>
              </a:defRPr>
            </a:lvl5pPr>
            <a:lvl6pPr marL="2345870" indent="-213261" eaLnBrk="0" fontAlgn="base" hangingPunct="0">
              <a:spcBef>
                <a:spcPct val="30000"/>
              </a:spcBef>
              <a:spcAft>
                <a:spcPct val="0"/>
              </a:spcAft>
              <a:defRPr sz="1100">
                <a:solidFill>
                  <a:schemeClr val="tx1"/>
                </a:solidFill>
                <a:latin typeface="Calibri" pitchFamily="34" charset="0"/>
              </a:defRPr>
            </a:lvl6pPr>
            <a:lvl7pPr marL="2772392" indent="-213261" eaLnBrk="0" fontAlgn="base" hangingPunct="0">
              <a:spcBef>
                <a:spcPct val="30000"/>
              </a:spcBef>
              <a:spcAft>
                <a:spcPct val="0"/>
              </a:spcAft>
              <a:defRPr sz="1100">
                <a:solidFill>
                  <a:schemeClr val="tx1"/>
                </a:solidFill>
                <a:latin typeface="Calibri" pitchFamily="34" charset="0"/>
              </a:defRPr>
            </a:lvl7pPr>
            <a:lvl8pPr marL="3198914" indent="-213261" eaLnBrk="0" fontAlgn="base" hangingPunct="0">
              <a:spcBef>
                <a:spcPct val="30000"/>
              </a:spcBef>
              <a:spcAft>
                <a:spcPct val="0"/>
              </a:spcAft>
              <a:defRPr sz="1100">
                <a:solidFill>
                  <a:schemeClr val="tx1"/>
                </a:solidFill>
                <a:latin typeface="Calibri" pitchFamily="34" charset="0"/>
              </a:defRPr>
            </a:lvl8pPr>
            <a:lvl9pPr marL="3625436" indent="-213261" eaLnBrk="0" fontAlgn="base" hangingPunct="0">
              <a:spcBef>
                <a:spcPct val="30000"/>
              </a:spcBef>
              <a:spcAft>
                <a:spcPct val="0"/>
              </a:spcAft>
              <a:defRPr sz="1100">
                <a:solidFill>
                  <a:schemeClr val="tx1"/>
                </a:solidFill>
                <a:latin typeface="Calibri" pitchFamily="34" charset="0"/>
              </a:defRPr>
            </a:lvl9pPr>
          </a:lstStyle>
          <a:p>
            <a:fld id="{9EA70EA6-232C-4C54-8AE5-6A35EB8A4030}" type="slidenum">
              <a:rPr lang="en-GB" altLang="en-US" sz="1200">
                <a:latin typeface="Arial" pitchFamily="34" charset="0"/>
              </a:rPr>
              <a:t>24</a:t>
            </a:fld>
            <a:endParaRPr lang="en-GB" altLang="en-US" sz="1200">
              <a:latin typeface="Arial" pitchFamily="34" charset="0"/>
            </a:endParaRPr>
          </a:p>
        </p:txBody>
      </p:sp>
    </p:spTree>
    <p:extLst>
      <p:ext uri="{BB962C8B-B14F-4D97-AF65-F5344CB8AC3E}">
        <p14:creationId xmlns:p14="http://schemas.microsoft.com/office/powerpoint/2010/main" val="1447843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r>
              <a:rPr lang="x-none" sz="1700">
                <a:solidFill>
                  <a:srgbClr val="000000"/>
                </a:solidFill>
                <a:latin typeface="Arial"/>
                <a:ea typeface="Arial"/>
                <a:cs typeface="Arial"/>
              </a:rPr>
              <a:t>إليك بعض الأمثلة على "الحديث عن التغيير" خلال محادثات مع المرضى.  بعبارة أخرى، التعبيرات التي تشير إلى أن الشخص متناقض بشأن وضعه الحالي وإبداء التعبيرات عن الحاجة إلى التغيير، حتى لو لم تكن هناك نية لفعل أي شيء تجاه التغيير</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AD71DC3E-C2E5-45A7-B972-51DEFA25464A}" type="slidenum">
              <a:rPr lang="en-GB" altLang="en-US" sz="1200">
                <a:latin typeface="Arial" pitchFamily="34" charset="0"/>
              </a:rPr>
              <a:t>13</a:t>
            </a:fld>
            <a:endParaRPr lang="en-GB" altLang="en-US" sz="1200">
              <a:latin typeface="Arial" pitchFamily="34" charset="0"/>
            </a:endParaRPr>
          </a:p>
        </p:txBody>
      </p:sp>
    </p:spTree>
    <p:extLst>
      <p:ext uri="{BB962C8B-B14F-4D97-AF65-F5344CB8AC3E}">
        <p14:creationId xmlns:p14="http://schemas.microsoft.com/office/powerpoint/2010/main" val="2902902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r>
              <a:rPr lang="x-none" sz="1700">
                <a:solidFill>
                  <a:srgbClr val="000000"/>
                </a:solidFill>
                <a:latin typeface="Arial"/>
                <a:ea typeface="Arial"/>
                <a:cs typeface="Arial"/>
              </a:rPr>
              <a:t>من المهم ألا تَمُرّ على نصوص المحادثة هذه بسرعة كبيرة حيث سيكون لدى الناس الكثير من الممارسات لإخفاء مشاعرهم أو مخاوفهم الحقيقية.  يتم التصرف في ذلك دائمًا بمجموعة من إجراءات الدفاع النفسي.</a:t>
            </a:r>
          </a:p>
          <a:p>
            <a:pPr eaLnBrk="1" hangingPunct="1">
              <a:spcBef>
                <a:spcPct val="0"/>
              </a:spcBef>
            </a:pPr>
            <a:endParaRPr lang="en-GB" altLang="en-US"/>
          </a:p>
          <a:p>
            <a:pPr algn="r" rtl="1" eaLnBrk="1" hangingPunct="1">
              <a:spcBef>
                <a:spcPct val="0"/>
              </a:spcBef>
            </a:pPr>
            <a:r>
              <a:rPr lang="x-none" sz="1700">
                <a:solidFill>
                  <a:srgbClr val="000000"/>
                </a:solidFill>
                <a:latin typeface="Arial"/>
                <a:ea typeface="Arial"/>
                <a:cs typeface="Arial"/>
              </a:rPr>
              <a:t>هناك عدد كبير من آليات الدفاع؛ وأهمها الكبت والإنكار والإسقاط والإزاحة والنكوص والتعالي.</a:t>
            </a:r>
            <a:endParaRPr lang="en-GB" altLang="en-US" baseline="30000"/>
          </a:p>
          <a:p>
            <a:pPr eaLnBrk="1" hangingPunct="1">
              <a:spcBef>
                <a:spcPct val="0"/>
              </a:spcBef>
            </a:pPr>
            <a:endParaRPr lang="en-GB" altLang="en-US"/>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37D3B9F0-A12E-4D0D-88E3-B70EFAC7C4FD}" type="slidenum">
              <a:rPr lang="en-GB" altLang="en-US" sz="1200">
                <a:latin typeface="Arial" pitchFamily="34" charset="0"/>
              </a:rPr>
              <a:t>14</a:t>
            </a:fld>
            <a:endParaRPr lang="en-GB" altLang="en-US" sz="1200">
              <a:latin typeface="Arial" pitchFamily="34" charset="0"/>
            </a:endParaRPr>
          </a:p>
        </p:txBody>
      </p:sp>
    </p:spTree>
    <p:extLst>
      <p:ext uri="{BB962C8B-B14F-4D97-AF65-F5344CB8AC3E}">
        <p14:creationId xmlns:p14="http://schemas.microsoft.com/office/powerpoint/2010/main" val="2516355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r>
              <a:rPr lang="x-none" sz="1700">
                <a:solidFill>
                  <a:srgbClr val="000000"/>
                </a:solidFill>
                <a:latin typeface="Arial"/>
                <a:ea typeface="Arial"/>
                <a:cs typeface="Arial"/>
              </a:rPr>
              <a:t>من خلال الحصول على ردود فعل حول بيانات النتائج الصحية من المريض، يمكن أن تُركّز الاستشارات على الشعور الذي ينتابه من هذه البيانات وفهمه لتأثيرها على صحته.  وبهذه الطريقة يزداد التناقض، مما يزيد من الضيق المعرفي (التنافر)، والذي قد يجبر المريض بعد ذلك على فعل شيء حيال ذلك (أي، التغيير) بدلاً من التعبير عن الدليل على بقاء الوضع كما هو عليه.  وتُعرف هذه المرحلة من المقابلات التحفيزية بتطوير التناقض، ويجب على الطبيب أن يتحكم بأعصابه للسماح للمريض بالتعبير عن تناقضه بين الإيجابيات والسلبيات.  ومع ذلك، يمكن زيادة ذلك من خلال تقييم الاستعداد للتغيير.</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FE2534F3-B121-4623-A977-14CCCB335F65}" type="slidenum">
              <a:rPr lang="en-GB" altLang="en-US" sz="1200">
                <a:latin typeface="Arial" pitchFamily="34" charset="0"/>
              </a:rPr>
              <a:t>16</a:t>
            </a:fld>
            <a:endParaRPr lang="en-GB" altLang="en-US" sz="1200">
              <a:latin typeface="Arial" pitchFamily="34" charset="0"/>
            </a:endParaRPr>
          </a:p>
        </p:txBody>
      </p:sp>
    </p:spTree>
    <p:extLst>
      <p:ext uri="{BB962C8B-B14F-4D97-AF65-F5344CB8AC3E}">
        <p14:creationId xmlns:p14="http://schemas.microsoft.com/office/powerpoint/2010/main" val="768402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r>
              <a:rPr lang="x-none" sz="1700">
                <a:solidFill>
                  <a:srgbClr val="000000"/>
                </a:solidFill>
                <a:latin typeface="Arial"/>
                <a:ea typeface="Arial"/>
                <a:cs typeface="Arial"/>
              </a:rPr>
              <a:t>يعتمد الاستعداد للتغيير على الأهمية (حول التغيير) والثقة (في القدرة على التغيير).  وكما يتضح من الرسوم المتحركة التالية، كلما زادت الأهمية والثقة، زاد كذلك الاستعداد للتغيير.</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2FBEFAC1-2EF6-4321-9ADE-FC6B394625F5}" type="slidenum">
              <a:rPr lang="en-GB" altLang="en-US" sz="1200">
                <a:latin typeface="Arial" pitchFamily="34" charset="0"/>
              </a:rPr>
              <a:t>18</a:t>
            </a:fld>
            <a:endParaRPr lang="en-GB" altLang="en-US" sz="1200">
              <a:latin typeface="Arial" pitchFamily="34" charset="0"/>
            </a:endParaRPr>
          </a:p>
        </p:txBody>
      </p:sp>
    </p:spTree>
    <p:extLst>
      <p:ext uri="{BB962C8B-B14F-4D97-AF65-F5344CB8AC3E}">
        <p14:creationId xmlns:p14="http://schemas.microsoft.com/office/powerpoint/2010/main" val="1206847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F47D863D-D453-4B97-94CB-F04A32548B6F}" type="slidenum">
              <a:rPr lang="en-GB" altLang="en-US" sz="1200">
                <a:latin typeface="Arial" pitchFamily="34" charset="0"/>
              </a:rPr>
              <a:t>19</a:t>
            </a:fld>
            <a:endParaRPr lang="en-GB" altLang="en-US" sz="1200">
              <a:latin typeface="Arial" pitchFamily="34" charset="0"/>
            </a:endParaRPr>
          </a:p>
        </p:txBody>
      </p:sp>
    </p:spTree>
    <p:extLst>
      <p:ext uri="{BB962C8B-B14F-4D97-AF65-F5344CB8AC3E}">
        <p14:creationId xmlns:p14="http://schemas.microsoft.com/office/powerpoint/2010/main" val="874119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r>
              <a:rPr lang="x-none" sz="1700">
                <a:solidFill>
                  <a:srgbClr val="000000"/>
                </a:solidFill>
                <a:latin typeface="Arial"/>
                <a:ea typeface="Arial"/>
                <a:cs typeface="Arial"/>
              </a:rPr>
              <a:t>ويمكن تطوير ذلك بشكل أكبر من خلال التركيز على مصفوفة اتخاذ القرار</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6FF4535B-9A30-4114-8048-0E42B5BA4155}" type="slidenum">
              <a:rPr lang="en-GB" altLang="en-US" sz="1200">
                <a:latin typeface="Arial" pitchFamily="34" charset="0"/>
              </a:rPr>
              <a:t>20</a:t>
            </a:fld>
            <a:endParaRPr lang="en-GB" altLang="en-US" sz="1200">
              <a:latin typeface="Arial" pitchFamily="34" charset="0"/>
            </a:endParaRPr>
          </a:p>
        </p:txBody>
      </p:sp>
    </p:spTree>
    <p:extLst>
      <p:ext uri="{BB962C8B-B14F-4D97-AF65-F5344CB8AC3E}">
        <p14:creationId xmlns:p14="http://schemas.microsoft.com/office/powerpoint/2010/main" val="1383824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r>
              <a:rPr lang="x-none" sz="1700">
                <a:solidFill>
                  <a:srgbClr val="000000"/>
                </a:solidFill>
                <a:latin typeface="Arial"/>
                <a:ea typeface="Arial"/>
                <a:cs typeface="Arial"/>
              </a:rPr>
              <a:t>تذكر أن تبدأ في إتمام هذه الورقة بذكر "فوائد بقاء الوضع كما هو عليه" مع الانتقال من خلال "تكاليف بقاء الوضع كما هو عليه" و"تكاليف التغيير"، انتهاءً بمناقشة فوائد التغيير.  ويمكن ترك هذه المحادثة "معلقة" بين الجلسات والمواعيد، على أمل أن يستمر المريض في تطوير أفكاره والتفكير في هذه الإيجابيات والسلبيات خلال الوقت.</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54CB6FD4-9C8C-46D6-9870-18CFCA0A50DF}" type="slidenum">
              <a:rPr lang="en-GB" altLang="en-US" sz="1200">
                <a:latin typeface="Arial" pitchFamily="34" charset="0"/>
              </a:rPr>
              <a:t>21</a:t>
            </a:fld>
            <a:endParaRPr lang="en-GB" altLang="en-US" sz="1200">
              <a:latin typeface="Arial" pitchFamily="34" charset="0"/>
            </a:endParaRPr>
          </a:p>
        </p:txBody>
      </p:sp>
    </p:spTree>
    <p:extLst>
      <p:ext uri="{BB962C8B-B14F-4D97-AF65-F5344CB8AC3E}">
        <p14:creationId xmlns:p14="http://schemas.microsoft.com/office/powerpoint/2010/main" val="2552246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eaLnBrk="1" hangingPunct="1">
              <a:spcBef>
                <a:spcPct val="0"/>
              </a:spcBef>
            </a:pPr>
            <a:r>
              <a:rPr lang="x-none" sz="1700">
                <a:solidFill>
                  <a:srgbClr val="000000"/>
                </a:solidFill>
                <a:latin typeface="Arial"/>
                <a:ea typeface="Arial"/>
                <a:cs typeface="Arial"/>
              </a:rPr>
              <a:t>من المهم ألا يشعر أعضاء الفريق بالإحباط عندما يعبر المرضى عند تناقض (أو أهمية) بشأن التغيير، ولكن لا يفعلون شيئًا حيال ذلك.  ومن المهم حقًا أن تكون متسقًا مع النهج الجديد بدلاً من التراجع إلى استجابة مقنعة ومغرية.  نظرًا لأن التغيير يقع على عاتقهم.  تحتاج الفرق إلى التصرف بمسؤولية، ولكن لا يمكنها تحمل مسؤولية التزام المريض.</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356FC19B-CBE6-4262-84ED-F06CB543269C}" type="slidenum">
              <a:rPr lang="en-GB" altLang="en-US" sz="1200">
                <a:latin typeface="Arial" pitchFamily="34" charset="0"/>
              </a:rPr>
              <a:t>22</a:t>
            </a:fld>
            <a:endParaRPr lang="en-GB" altLang="en-US" sz="1200">
              <a:latin typeface="Arial" pitchFamily="34" charset="0"/>
            </a:endParaRPr>
          </a:p>
        </p:txBody>
      </p:sp>
    </p:spTree>
    <p:extLst>
      <p:ext uri="{BB962C8B-B14F-4D97-AF65-F5344CB8AC3E}">
        <p14:creationId xmlns:p14="http://schemas.microsoft.com/office/powerpoint/2010/main" val="6638147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65725361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j-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a:p>
            <a:pPr lvl="0"/>
            <a:endParaRPr lang="en-US"/>
          </a:p>
        </p:txBody>
      </p:sp>
    </p:spTree>
    <p:extLst>
      <p:ext uri="{BB962C8B-B14F-4D97-AF65-F5344CB8AC3E}">
        <p14:creationId xmlns:p14="http://schemas.microsoft.com/office/powerpoint/2010/main" val="350134568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n-lt"/>
                <a:cs typeface="HelveticaNeueLT Std Med Cn"/>
              </a:defRPr>
            </a:lvl1pPr>
          </a:lstStyle>
          <a:p>
            <a:r>
              <a:rPr lang="en-US"/>
              <a:t>Click to edit Master title style</a:t>
            </a:r>
          </a:p>
        </p:txBody>
      </p:sp>
      <p:sp>
        <p:nvSpPr>
          <p:cNvPr id="6"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344477249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auto">
              <a:spcBef>
                <a:spcPct val="0"/>
              </a:spcBef>
              <a:spcAft>
                <a:spcPct val="0"/>
              </a:spcAft>
              <a:defRPr>
                <a:solidFill>
                  <a:prstClr val="black"/>
                </a:solidFill>
                <a:latin typeface="+mn-lt"/>
                <a:cs typeface="+mn-cs"/>
              </a:defRPr>
            </a:lvl1pPr>
          </a:lstStyle>
          <a:p>
            <a:pPr>
              <a:defRPr/>
            </a:pPr>
            <a:fld id="{140791DE-0C6B-4D3A-973D-F2C7F1340369}" type="datetimeFigureOut">
              <a:rPr lang="en-US"/>
              <a:pPr>
                <a:defRPr/>
              </a:pPr>
              <a:t>3/25/2021</a:t>
            </a:fld>
            <a:endParaRPr lang="en-US"/>
          </a:p>
        </p:txBody>
      </p:sp>
      <p:sp>
        <p:nvSpPr>
          <p:cNvPr id="3" name="Footer Placeholder 2"/>
          <p:cNvSpPr>
            <a:spLocks noGrp="1"/>
          </p:cNvSpPr>
          <p:nvPr>
            <p:ph type="ftr" sz="quarter" idx="11"/>
          </p:nvPr>
        </p:nvSpPr>
        <p:spPr/>
        <p:txBody>
          <a:bodyPr/>
          <a:lstStyle>
            <a:lvl1pPr defTabSz="914400" fontAlgn="auto">
              <a:spcBef>
                <a:spcPct val="0"/>
              </a:spcBef>
              <a:spcAft>
                <a:spcPct val="0"/>
              </a:spcAft>
              <a:defRPr>
                <a:solidFill>
                  <a:prstClr val="black"/>
                </a:solidFill>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atin typeface="Arial" pitchFamily="34" charset="0"/>
                <a:cs typeface="+mn-cs"/>
              </a:defRPr>
            </a:lvl1pPr>
          </a:lstStyle>
          <a:p>
            <a:pPr>
              <a:defRPr/>
            </a:pPr>
            <a:fld id="{BFEFC0F6-E27F-44A4-B154-03EC2E99D6CF}" type="slidenum">
              <a:rPr lang="en-US" altLang="en-US"/>
              <a:pPr>
                <a:defRPr/>
              </a:pPr>
              <a:t>‹#›</a:t>
            </a:fld>
            <a:endParaRPr lang="en-US" altLang="en-US"/>
          </a:p>
        </p:txBody>
      </p:sp>
    </p:spTree>
    <p:extLst>
      <p:ext uri="{BB962C8B-B14F-4D97-AF65-F5344CB8AC3E}">
        <p14:creationId xmlns:p14="http://schemas.microsoft.com/office/powerpoint/2010/main" val="151766177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lvl1pPr>
              <a:defRPr b="1"/>
            </a:lvl1p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243638"/>
            <a:ext cx="2133600" cy="457200"/>
          </a:xfrm>
        </p:spPr>
        <p:txBody>
          <a:bodyPr/>
          <a:lstStyle>
            <a:lvl1pPr defTabSz="914400" fontAlgn="base">
              <a:spcBef>
                <a:spcPct val="0"/>
              </a:spcBef>
              <a:spcAft>
                <a:spcPct val="0"/>
              </a:spcAft>
              <a:defRPr>
                <a:solidFill>
                  <a:prstClr val="black"/>
                </a:solidFill>
                <a:latin typeface="Arial" pitchFamily="34" charset="0"/>
                <a:cs typeface="+mn-cs"/>
              </a:defRPr>
            </a:lvl1pPr>
          </a:lstStyle>
          <a:p>
            <a:pPr>
              <a:defRPr/>
            </a:pPr>
            <a:endParaRPr lang="en-GB"/>
          </a:p>
        </p:txBody>
      </p:sp>
      <p:sp>
        <p:nvSpPr>
          <p:cNvPr id="6" name="Footer Placeholder 5"/>
          <p:cNvSpPr>
            <a:spLocks noGrp="1"/>
          </p:cNvSpPr>
          <p:nvPr>
            <p:ph type="ftr" sz="quarter" idx="11"/>
          </p:nvPr>
        </p:nvSpPr>
        <p:spPr>
          <a:xfrm>
            <a:off x="3124200" y="6248400"/>
            <a:ext cx="2895600" cy="457200"/>
          </a:xfrm>
        </p:spPr>
        <p:txBody>
          <a:bodyPr/>
          <a:lstStyle>
            <a:lvl1pPr defTabSz="914400" fontAlgn="base">
              <a:spcBef>
                <a:spcPct val="0"/>
              </a:spcBef>
              <a:spcAft>
                <a:spcPct val="0"/>
              </a:spcAft>
              <a:defRPr>
                <a:solidFill>
                  <a:prstClr val="black"/>
                </a:solidFill>
                <a:latin typeface="Arial" pitchFamily="34" charset="0"/>
                <a:cs typeface="+mn-cs"/>
              </a:defRPr>
            </a:lvl1pPr>
          </a:lstStyle>
          <a:p>
            <a:pPr>
              <a:defRPr/>
            </a:pPr>
            <a:endParaRPr lang="en-GB"/>
          </a:p>
        </p:txBody>
      </p:sp>
      <p:sp>
        <p:nvSpPr>
          <p:cNvPr id="7" name="Slide Number Placeholder 6"/>
          <p:cNvSpPr>
            <a:spLocks noGrp="1"/>
          </p:cNvSpPr>
          <p:nvPr>
            <p:ph type="sldNum" sz="quarter" idx="12"/>
          </p:nvPr>
        </p:nvSpPr>
        <p:spPr>
          <a:xfrm>
            <a:off x="6553200" y="6243638"/>
            <a:ext cx="2133600" cy="457200"/>
          </a:xfrm>
        </p:spPr>
        <p:txBody>
          <a:bodyPr/>
          <a:lstStyle>
            <a:lvl1pPr defTabSz="914400">
              <a:defRPr>
                <a:latin typeface="Arial" pitchFamily="34" charset="0"/>
                <a:cs typeface="+mn-cs"/>
              </a:defRPr>
            </a:lvl1pPr>
          </a:lstStyle>
          <a:p>
            <a:pPr>
              <a:defRPr/>
            </a:pPr>
            <a:fld id="{1279FD48-2D10-4A7D-B1EC-1CD173C1F7FF}" type="slidenum">
              <a:rPr lang="en-GB" altLang="en-US"/>
              <a:pPr>
                <a:defRPr/>
              </a:pPr>
              <a:t>‹#›</a:t>
            </a:fld>
            <a:endParaRPr lang="en-GB" altLang="en-US"/>
          </a:p>
        </p:txBody>
      </p:sp>
    </p:spTree>
    <p:extLst>
      <p:ext uri="{BB962C8B-B14F-4D97-AF65-F5344CB8AC3E}">
        <p14:creationId xmlns:p14="http://schemas.microsoft.com/office/powerpoint/2010/main" val="213225534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Date Placeholder 2"/>
          <p:cNvSpPr>
            <a:spLocks noGrp="1"/>
          </p:cNvSpPr>
          <p:nvPr>
            <p:ph type="dt" sz="half" idx="10"/>
          </p:nvPr>
        </p:nvSpPr>
        <p:spPr/>
        <p:txBody>
          <a:bodyPr/>
          <a:lstStyle>
            <a:lvl1pPr defTabSz="914400" fontAlgn="auto">
              <a:spcBef>
                <a:spcPct val="0"/>
              </a:spcBef>
              <a:spcAft>
                <a:spcPct val="0"/>
              </a:spcAft>
              <a:defRPr>
                <a:solidFill>
                  <a:prstClr val="black"/>
                </a:solidFill>
                <a:latin typeface="+mn-lt"/>
                <a:cs typeface="+mn-cs"/>
              </a:defRPr>
            </a:lvl1pPr>
          </a:lstStyle>
          <a:p>
            <a:pPr>
              <a:defRPr/>
            </a:pPr>
            <a:fld id="{05C84A16-1971-4429-A784-3DCC96941477}" type="datetimeFigureOut">
              <a:rPr lang="en-US"/>
              <a:pPr>
                <a:defRPr/>
              </a:pPr>
              <a:t>3/25/2021</a:t>
            </a:fld>
            <a:endParaRPr lang="en-US"/>
          </a:p>
        </p:txBody>
      </p:sp>
      <p:sp>
        <p:nvSpPr>
          <p:cNvPr id="4" name="Footer Placeholder 3"/>
          <p:cNvSpPr>
            <a:spLocks noGrp="1"/>
          </p:cNvSpPr>
          <p:nvPr>
            <p:ph type="ftr" sz="quarter" idx="11"/>
          </p:nvPr>
        </p:nvSpPr>
        <p:spPr/>
        <p:txBody>
          <a:bodyPr/>
          <a:lstStyle>
            <a:lvl1pPr defTabSz="914400" fontAlgn="auto">
              <a:spcBef>
                <a:spcPct val="0"/>
              </a:spcBef>
              <a:spcAft>
                <a:spcPct val="0"/>
              </a:spcAft>
              <a:defRPr>
                <a:solidFill>
                  <a:prstClr val="black"/>
                </a:solidFill>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atin typeface="Arial" pitchFamily="34" charset="0"/>
                <a:cs typeface="+mn-cs"/>
              </a:defRPr>
            </a:lvl1pPr>
          </a:lstStyle>
          <a:p>
            <a:pPr>
              <a:defRPr/>
            </a:pPr>
            <a:fld id="{FF082402-8985-4F01-8F5C-B8F6083C7F65}" type="slidenum">
              <a:rPr lang="en-US" altLang="en-US"/>
              <a:pPr>
                <a:defRPr/>
              </a:pPr>
              <a:t>‹#›</a:t>
            </a:fld>
            <a:endParaRPr lang="en-US" altLang="en-US"/>
          </a:p>
        </p:txBody>
      </p:sp>
    </p:spTree>
    <p:extLst>
      <p:ext uri="{BB962C8B-B14F-4D97-AF65-F5344CB8AC3E}">
        <p14:creationId xmlns:p14="http://schemas.microsoft.com/office/powerpoint/2010/main" val="28189170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80114961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375194621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a:p>
            <a:pPr lvl="0"/>
            <a:endParaRPr lang="en-US"/>
          </a:p>
        </p:txBody>
      </p:sp>
    </p:spTree>
    <p:extLst>
      <p:ext uri="{BB962C8B-B14F-4D97-AF65-F5344CB8AC3E}">
        <p14:creationId xmlns:p14="http://schemas.microsoft.com/office/powerpoint/2010/main" val="152248410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6"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136952504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fontAlgn="auto">
              <a:spcBef>
                <a:spcPct val="0"/>
              </a:spcBef>
              <a:spcAft>
                <a:spcPct val="0"/>
              </a:spcAft>
              <a:defRPr>
                <a:solidFill>
                  <a:prstClr val="black"/>
                </a:solidFill>
                <a:latin typeface="+mn-lt"/>
              </a:defRPr>
            </a:lvl1pPr>
          </a:lstStyle>
          <a:p>
            <a:pPr>
              <a:defRPr/>
            </a:pPr>
            <a:fld id="{F9C061FB-817C-4F44-8D29-1A4CD570475A}" type="datetimeFigureOut">
              <a:rPr lang="en-US"/>
              <a:pPr>
                <a:defRPr/>
              </a:pPr>
              <a:t>3/25/2021</a:t>
            </a:fld>
            <a:endParaRPr lang="en-US"/>
          </a:p>
        </p:txBody>
      </p:sp>
      <p:sp>
        <p:nvSpPr>
          <p:cNvPr id="6" name="Footer Placeholder 5"/>
          <p:cNvSpPr>
            <a:spLocks noGrp="1"/>
          </p:cNvSpPr>
          <p:nvPr>
            <p:ph type="ftr" sz="quarter" idx="11"/>
          </p:nvPr>
        </p:nvSpPr>
        <p:spPr/>
        <p:txBody>
          <a:bodyPr/>
          <a:lstStyle>
            <a:lvl1pPr defTabSz="914400" fontAlgn="auto">
              <a:spcBef>
                <a:spcPct val="0"/>
              </a:spcBef>
              <a:spcAft>
                <a:spcPct val="0"/>
              </a:spcAft>
              <a:defRPr>
                <a:solidFill>
                  <a:prstClr val="black"/>
                </a:solidFill>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solidFill>
                  <a:schemeClr val="tx1">
                    <a:tint val="75000"/>
                  </a:schemeClr>
                </a:solidFill>
                <a:latin typeface="Arial" pitchFamily="34" charset="0"/>
              </a:defRPr>
            </a:lvl1pPr>
          </a:lstStyle>
          <a:p>
            <a:pPr>
              <a:defRPr/>
            </a:pPr>
            <a:fld id="{97E0696F-885D-4C37-B6EE-925C4CF803B4}" type="slidenum">
              <a:rPr lang="en-US"/>
              <a:pPr>
                <a:defRPr/>
              </a:pPr>
              <a:t>‹#›</a:t>
            </a:fld>
            <a:endParaRPr lang="en-US"/>
          </a:p>
        </p:txBody>
      </p:sp>
    </p:spTree>
    <p:extLst>
      <p:ext uri="{BB962C8B-B14F-4D97-AF65-F5344CB8AC3E}">
        <p14:creationId xmlns:p14="http://schemas.microsoft.com/office/powerpoint/2010/main" val="156979381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39687945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HelveticaNeueLT Std Med Cn"/>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HelveticaNeueLT Std Med Cn"/>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4594069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j-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2530879774"/>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ct val="0"/>
              </a:spcBef>
              <a:spcAft>
                <a:spcPct val="0"/>
              </a:spcAft>
              <a:defRPr sz="1200">
                <a:solidFill>
                  <a:prstClr val="black">
                    <a:tint val="75000"/>
                  </a:prstClr>
                </a:solidFill>
                <a:latin typeface="Calibri"/>
              </a:defRPr>
            </a:lvl1pPr>
          </a:lstStyle>
          <a:p>
            <a:pPr>
              <a:defRPr/>
            </a:pPr>
            <a:fld id="{B436D00B-8FC4-402F-A241-01E6C1428372}" type="datetimeFigureOut">
              <a:rPr lang="en-US"/>
              <a:pPr>
                <a:defRPr/>
              </a:pPr>
              <a:t>3/25/2021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ct val="0"/>
              </a:spcBef>
              <a:spcAft>
                <a:spcPct val="0"/>
              </a:spcAft>
              <a:defRPr sz="120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457200" fontAlgn="auto">
              <a:spcBef>
                <a:spcPct val="0"/>
              </a:spcBef>
              <a:spcAft>
                <a:spcPct val="0"/>
              </a:spcAft>
              <a:defRPr sz="1200">
                <a:solidFill>
                  <a:prstClr val="black">
                    <a:tint val="75000"/>
                  </a:prstClr>
                </a:solidFill>
                <a:latin typeface="Calibri"/>
              </a:defRPr>
            </a:lvl1pPr>
          </a:lstStyle>
          <a:p>
            <a:pPr>
              <a:defRPr/>
            </a:pPr>
            <a:fld id="{AF1297E3-DA48-4F03-AEB0-2947128BE8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27" r:id="rId1"/>
    <p:sldLayoutId id="2147484128" r:id="rId2"/>
    <p:sldLayoutId id="2147484129" r:id="rId3"/>
    <p:sldLayoutId id="2147484130" r:id="rId4"/>
    <p:sldLayoutId id="2147484131" r:id="rId5"/>
    <p:sldLayoutId id="2147484132" r:id="rId6"/>
  </p:sldLayoutIdLst>
  <p:transition/>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ct val="0"/>
              </a:spcBef>
              <a:spcAft>
                <a:spcPct val="0"/>
              </a:spcAft>
              <a:defRPr sz="1200">
                <a:solidFill>
                  <a:prstClr val="black">
                    <a:tint val="75000"/>
                  </a:prstClr>
                </a:solidFill>
                <a:latin typeface="Calibri"/>
                <a:cs typeface="Arial"/>
              </a:defRPr>
            </a:lvl1pPr>
          </a:lstStyle>
          <a:p>
            <a:pPr>
              <a:defRPr/>
            </a:pPr>
            <a:fld id="{44353FD2-FF46-450B-945D-417B0D97F65C}" type="datetimeFigureOut">
              <a:rPr lang="en-US"/>
              <a:pPr>
                <a:defRPr/>
              </a:pPr>
              <a:t>3/25/2021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ct val="0"/>
              </a:spcBef>
              <a:spcAft>
                <a:spcPct val="0"/>
              </a:spcAft>
              <a:defRPr sz="1200">
                <a:solidFill>
                  <a:prstClr val="black">
                    <a:tint val="75000"/>
                  </a:prstClr>
                </a:solidFill>
                <a:latin typeface="Calibri"/>
                <a:cs typeface="Aria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latin typeface="Calibri" pitchFamily="34" charset="0"/>
                <a:cs typeface="Arial" pitchFamily="34" charset="0"/>
              </a:defRPr>
            </a:lvl1pPr>
          </a:lstStyle>
          <a:p>
            <a:pPr>
              <a:defRPr/>
            </a:pPr>
            <a:fld id="{FFE32CB3-CA83-406C-8D0F-7CD9FC94910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Lst>
  <p:transition/>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cfcare.ne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ctrTitle"/>
          </p:nvPr>
        </p:nvSpPr>
        <p:spPr/>
        <p:txBody>
          <a:bodyPr/>
          <a:lstStyle/>
          <a:p>
            <a:pPr algn="r" rtl="1" eaLnBrk="1" hangingPunct="1">
              <a:defRPr/>
            </a:pPr>
            <a:r>
              <a:rPr lang="x-none" sz="4000" b="0" i="0" strike="noStrike" cap="none" spc="0" baseline="0">
                <a:solidFill>
                  <a:srgbClr val="FFFFFF"/>
                </a:solidFill>
                <a:effectLst/>
                <a:latin typeface="Arial"/>
                <a:ea typeface="Arial"/>
                <a:cs typeface="Arial"/>
              </a:rPr>
              <a:t>تطوير التناقضات</a:t>
            </a:r>
            <a:endParaRPr lang="en-GB" altLang="en-US" sz="4000">
              <a:ea typeface="HelveticaNeueLT Std Med Cn"/>
            </a:endParaRPr>
          </a:p>
        </p:txBody>
      </p:sp>
      <p:sp>
        <p:nvSpPr>
          <p:cNvPr id="5" name="TextBox 1"/>
          <p:cNvSpPr txBox="1">
            <a:spLocks noChangeArrowheads="1"/>
          </p:cNvSpPr>
          <p:nvPr/>
        </p:nvSpPr>
        <p:spPr bwMode="auto">
          <a:xfrm>
            <a:off x="4345067" y="6492427"/>
            <a:ext cx="4516187"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rtl="1" eaLnBrk="1" hangingPunct="1">
              <a:spcBef>
                <a:spcPct val="0"/>
              </a:spcBef>
              <a:buFontTx/>
              <a:buNone/>
              <a:defRPr/>
            </a:pPr>
            <a:r>
              <a:rPr lang="x-none" sz="1000" b="1" i="0" strike="noStrike" cap="none" spc="0" baseline="0" dirty="0">
                <a:solidFill>
                  <a:srgbClr val="FFFFFF"/>
                </a:solidFill>
                <a:effectLst/>
                <a:latin typeface="Arial"/>
                <a:ea typeface="Arial"/>
                <a:cs typeface="Arial"/>
              </a:rPr>
              <a:t>رمز الوظيفة</a:t>
            </a:r>
            <a:r>
              <a:rPr lang="en-US" sz="1000" b="1" dirty="0">
                <a:solidFill>
                  <a:srgbClr val="FFFFFF"/>
                </a:solidFill>
                <a:latin typeface="Arial"/>
              </a:rPr>
              <a:t>INT-20-2100103</a:t>
            </a:r>
            <a:r>
              <a:rPr lang="x-none" sz="1000" b="1" i="0" strike="noStrike" cap="none" spc="0" baseline="0" dirty="0">
                <a:solidFill>
                  <a:srgbClr val="FFFFFF"/>
                </a:solidFill>
                <a:effectLst/>
                <a:latin typeface="Arial"/>
                <a:ea typeface="Arial"/>
                <a:cs typeface="Arial"/>
              </a:rPr>
              <a:t> 	</a:t>
            </a:r>
            <a:r>
              <a:rPr lang="ar-SA" sz="1000" b="1" dirty="0">
                <a:solidFill>
                  <a:srgbClr val="FFFFFF"/>
                </a:solidFill>
                <a:latin typeface="Arial"/>
                <a:cs typeface="Arial"/>
              </a:rPr>
              <a:t>تاريخ الإعداد: مارس 2021</a:t>
            </a:r>
            <a:endParaRPr lang="en-US" sz="1000" b="1" i="0" strike="noStrike" cap="none" spc="0" baseline="0" dirty="0">
              <a:solidFill>
                <a:srgbClr val="FFFFFF"/>
              </a:solidFill>
              <a:effectLst/>
              <a:latin typeface="Arial"/>
              <a:ea typeface="Arial"/>
              <a:cs typeface="Arial"/>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التنافر المعرفي</a:t>
            </a:r>
            <a:endParaRPr lang="en-GB" altLang="en-US" sz="1600" b="1" baseline="30000" dirty="0">
              <a:ea typeface="HelveticaNeueLT Std Med Cn"/>
            </a:endParaRPr>
          </a:p>
        </p:txBody>
      </p:sp>
      <p:sp>
        <p:nvSpPr>
          <p:cNvPr id="25603" name="Rectangle 3"/>
          <p:cNvSpPr>
            <a:spLocks noGrp="1"/>
          </p:cNvSpPr>
          <p:nvPr>
            <p:ph idx="1"/>
          </p:nvPr>
        </p:nvSpPr>
        <p:spPr>
          <a:xfrm>
            <a:off x="457200" y="1570038"/>
            <a:ext cx="8229600" cy="4311650"/>
          </a:xfrm>
        </p:spPr>
        <p:txBody>
          <a:bodyPr/>
          <a:lstStyle/>
          <a:p>
            <a:pPr algn="r" rtl="1" eaLnBrk="1" hangingPunct="1"/>
            <a:r>
              <a:rPr lang="x-none" dirty="0">
                <a:latin typeface="Arial"/>
                <a:cs typeface="Arial"/>
              </a:rPr>
              <a:t>عندما تكون الفكرتين غير متوافقتين، لا يمكن أن يكون كلاهما صحيحًا، ومن ثم يحدث "تنافر"</a:t>
            </a:r>
            <a:r>
              <a:rPr lang="ar-EG" dirty="0">
                <a:latin typeface="Arial"/>
                <a:cs typeface="Arial"/>
              </a:rPr>
              <a:t> (</a:t>
            </a:r>
            <a:r>
              <a:rPr lang="x-none" dirty="0">
                <a:latin typeface="Arial"/>
                <a:cs typeface="Arial"/>
              </a:rPr>
              <a:t>انزعاج</a:t>
            </a:r>
            <a:r>
              <a:rPr lang="ar-EG" dirty="0">
                <a:latin typeface="Arial"/>
                <a:cs typeface="Arial"/>
              </a:rPr>
              <a:t>)</a:t>
            </a:r>
            <a:r>
              <a:rPr lang="en-US" baseline="30000" dirty="0">
                <a:latin typeface="Arial"/>
                <a:cs typeface="Arial"/>
              </a:rPr>
              <a:t>1,2</a:t>
            </a:r>
            <a:endParaRPr lang="en-US" altLang="en-US" baseline="30000" dirty="0">
              <a:ea typeface="HelveticaNeueLT Std Cn"/>
            </a:endParaRPr>
          </a:p>
          <a:p>
            <a:pPr eaLnBrk="1" hangingPunct="1"/>
            <a:endParaRPr lang="en-US" altLang="en-US" dirty="0">
              <a:ea typeface="HelveticaNeueLT Std Cn"/>
            </a:endParaRPr>
          </a:p>
          <a:p>
            <a:pPr algn="r" rtl="1" eaLnBrk="1" hangingPunct="1"/>
            <a:r>
              <a:rPr lang="x-none" dirty="0">
                <a:latin typeface="Arial"/>
                <a:cs typeface="Arial"/>
              </a:rPr>
              <a:t>يعمد الأشخاص عادة إلى التقليل من شأن إحدى الفكرتين المتعارضتين بإحدى طريقتين</a:t>
            </a:r>
            <a:endParaRPr lang="en-US" altLang="en-US" baseline="30000" dirty="0">
              <a:ea typeface="HelveticaNeueLT Std Cn"/>
            </a:endParaRPr>
          </a:p>
          <a:p>
            <a:pPr lvl="1" algn="r" rtl="1" eaLnBrk="1" hangingPunct="1"/>
            <a:r>
              <a:rPr lang="x-none" dirty="0">
                <a:solidFill>
                  <a:srgbClr val="000000"/>
                </a:solidFill>
                <a:latin typeface="Arial"/>
              </a:rPr>
              <a:t>تغيير السلوك/الفكر</a:t>
            </a:r>
            <a:endParaRPr lang="en-GB" altLang="en-US" dirty="0"/>
          </a:p>
          <a:p>
            <a:pPr lvl="1" algn="r" rtl="1" eaLnBrk="1" hangingPunct="1"/>
            <a:r>
              <a:rPr lang="x-none" dirty="0">
                <a:solidFill>
                  <a:srgbClr val="000000"/>
                </a:solidFill>
                <a:latin typeface="Arial"/>
              </a:rPr>
              <a:t>البحث عن دليل لإبقاء الوضع كما هو عليه</a:t>
            </a:r>
            <a:endParaRPr lang="en-GB" altLang="en-US" dirty="0"/>
          </a:p>
        </p:txBody>
      </p:sp>
      <p:sp>
        <p:nvSpPr>
          <p:cNvPr id="4" name="TextBox 2"/>
          <p:cNvSpPr txBox="1">
            <a:spLocks noChangeArrowheads="1"/>
          </p:cNvSpPr>
          <p:nvPr/>
        </p:nvSpPr>
        <p:spPr bwMode="auto">
          <a:xfrm>
            <a:off x="5681192" y="6102350"/>
            <a:ext cx="34628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None/>
              <a:defRPr/>
            </a:pPr>
            <a:r>
              <a:rPr lang="en-GB" altLang="en-US" sz="1000" dirty="0"/>
              <a:t>1. </a:t>
            </a:r>
            <a:r>
              <a:rPr lang="en-GB" altLang="en-US" sz="1000" dirty="0" err="1"/>
              <a:t>Festinger</a:t>
            </a:r>
            <a:r>
              <a:rPr lang="en-GB" altLang="en-US" sz="1000" dirty="0"/>
              <a:t> L. 1957. 2. Egan LC, et al. </a:t>
            </a:r>
            <a:r>
              <a:rPr lang="en-GB" altLang="en-US" sz="1000" i="1" dirty="0" err="1"/>
              <a:t>Psy</a:t>
            </a:r>
            <a:r>
              <a:rPr lang="en-GB" altLang="en-US" sz="1000" i="1" dirty="0"/>
              <a:t> </a:t>
            </a:r>
            <a:r>
              <a:rPr lang="en-GB" altLang="en-US" sz="1000" i="1" dirty="0" err="1"/>
              <a:t>Sci</a:t>
            </a:r>
            <a:r>
              <a:rPr lang="en-GB" altLang="en-US" sz="1000" i="1" dirty="0"/>
              <a:t> </a:t>
            </a:r>
            <a:r>
              <a:rPr lang="en-GB" altLang="en-US" sz="1000" dirty="0"/>
              <a:t>2007;18:978–983.</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التنافر المعرفي</a:t>
            </a:r>
          </a:p>
        </p:txBody>
      </p:sp>
      <p:sp>
        <p:nvSpPr>
          <p:cNvPr id="23555" name="AutoShape 3"/>
          <p:cNvSpPr>
            <a:spLocks noChangeArrowheads="1"/>
          </p:cNvSpPr>
          <p:nvPr/>
        </p:nvSpPr>
        <p:spPr bwMode="auto">
          <a:xfrm>
            <a:off x="107950" y="3429000"/>
            <a:ext cx="3024188" cy="1439863"/>
          </a:xfrm>
          <a:prstGeom prst="cloudCallout">
            <a:avLst>
              <a:gd name="adj1" fmla="val 52975"/>
              <a:gd name="adj2" fmla="val -102781"/>
            </a:avLst>
          </a:prstGeom>
          <a:solidFill>
            <a:schemeClr val="tx2">
              <a:lumMod val="20000"/>
              <a:lumOff val="80000"/>
            </a:schemeClr>
          </a:solidFill>
          <a:ln w="12700">
            <a:solidFill>
              <a:schemeClr val="tx1"/>
            </a:solidFill>
            <a:miter lim="800000"/>
            <a:headEnd type="none" w="sm" len="sm"/>
            <a:tailEnd type="none" w="sm" len="sm"/>
          </a:ln>
        </p:spPr>
        <p:txBody>
          <a:bodyPr/>
          <a:lstStyle>
            <a:lvl1pPr eaLnBrk="0" hangingPunct="0">
              <a:spcBef>
                <a:spcPct val="20000"/>
              </a:spcBef>
              <a:buFont typeface="Arial"/>
              <a:buChar char="•"/>
              <a:defRPr sz="3200">
                <a:solidFill>
                  <a:schemeClr val="bg1"/>
                </a:solidFill>
                <a:latin typeface="Calibri" pitchFamily="34" charset="0"/>
              </a:defRPr>
            </a:lvl1pPr>
            <a:lvl2pPr marL="742950" indent="-285750" eaLnBrk="0" hangingPunct="0">
              <a:spcBef>
                <a:spcPct val="20000"/>
              </a:spcBef>
              <a:buFont typeface="Arial"/>
              <a:buChar char="–"/>
              <a:defRPr sz="2800">
                <a:solidFill>
                  <a:schemeClr val="bg1"/>
                </a:solidFill>
                <a:latin typeface="Calibri" pitchFamily="34" charset="0"/>
              </a:defRPr>
            </a:lvl2pPr>
            <a:lvl3pPr marL="1143000" indent="-228600" eaLnBrk="0" hangingPunct="0">
              <a:spcBef>
                <a:spcPct val="20000"/>
              </a:spcBef>
              <a:buFont typeface="Arial"/>
              <a:buChar char="•"/>
              <a:defRPr sz="2400">
                <a:solidFill>
                  <a:schemeClr val="bg1"/>
                </a:solidFill>
                <a:latin typeface="Calibri" pitchFamily="34" charset="0"/>
              </a:defRPr>
            </a:lvl3pPr>
            <a:lvl4pPr marL="1600200" indent="-228600" eaLnBrk="0" hangingPunct="0">
              <a:spcBef>
                <a:spcPct val="20000"/>
              </a:spcBef>
              <a:buFont typeface="Arial"/>
              <a:buChar char="–"/>
              <a:defRPr sz="2000">
                <a:solidFill>
                  <a:schemeClr val="bg1"/>
                </a:solidFill>
                <a:latin typeface="Calibri" pitchFamily="34" charset="0"/>
              </a:defRPr>
            </a:lvl4pPr>
            <a:lvl5pPr marL="2057400" indent="-228600" eaLnBrk="0" hangingPunct="0">
              <a:spcBef>
                <a:spcPct val="20000"/>
              </a:spcBef>
              <a:buFont typeface="Arial"/>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a:buChar char="»"/>
              <a:defRPr sz="2000">
                <a:solidFill>
                  <a:schemeClr val="bg1"/>
                </a:solidFill>
                <a:latin typeface="Calibri" pitchFamily="34" charset="0"/>
              </a:defRPr>
            </a:lvl9pPr>
          </a:lstStyle>
          <a:p>
            <a:pPr algn="r" rtl="1" eaLnBrk="1" hangingPunct="1">
              <a:buClr>
                <a:srgbClr val="CCFFFF"/>
              </a:buClr>
              <a:buSzPct val="70000"/>
              <a:buFont typeface="Wingdings" pitchFamily="2" charset="2"/>
              <a:buNone/>
              <a:defRPr/>
            </a:pPr>
            <a:r>
              <a:rPr lang="x-none" sz="2400" b="0" i="0" strike="noStrike" cap="none" spc="0" baseline="0">
                <a:solidFill>
                  <a:srgbClr val="000000"/>
                </a:solidFill>
                <a:effectLst/>
                <a:latin typeface="Arial"/>
                <a:ea typeface="Arial"/>
                <a:cs typeface="Arial"/>
              </a:rPr>
              <a:t> </a:t>
            </a:r>
            <a:r>
              <a:rPr lang="x-none" sz="2400" b="1" i="0" strike="noStrike" cap="none" spc="0" baseline="0">
                <a:solidFill>
                  <a:srgbClr val="000000"/>
                </a:solidFill>
                <a:effectLst/>
                <a:latin typeface="Arial"/>
                <a:ea typeface="Arial"/>
                <a:cs typeface="Arial"/>
              </a:rPr>
              <a:t> </a:t>
            </a:r>
            <a:r>
              <a:rPr lang="x-none" sz="2000" b="1" i="0" strike="noStrike" cap="none" spc="0" baseline="0">
                <a:solidFill>
                  <a:srgbClr val="000000"/>
                </a:solidFill>
                <a:effectLst/>
                <a:latin typeface="Arial"/>
                <a:ea typeface="Arial"/>
                <a:cs typeface="Arial"/>
              </a:rPr>
              <a:t>أنا شخص أتمتع بصحة جيدة ونشاط</a:t>
            </a:r>
          </a:p>
        </p:txBody>
      </p:sp>
      <p:sp>
        <p:nvSpPr>
          <p:cNvPr id="25604" name="AutoShape 4"/>
          <p:cNvSpPr>
            <a:spLocks noChangeArrowheads="1"/>
          </p:cNvSpPr>
          <p:nvPr/>
        </p:nvSpPr>
        <p:spPr bwMode="auto">
          <a:xfrm>
            <a:off x="6088063" y="2000250"/>
            <a:ext cx="2881312" cy="1512888"/>
          </a:xfrm>
          <a:prstGeom prst="cloudCallout">
            <a:avLst>
              <a:gd name="adj1" fmla="val -104727"/>
              <a:gd name="adj2" fmla="val -13296"/>
            </a:avLst>
          </a:prstGeom>
          <a:solidFill>
            <a:schemeClr val="tx2">
              <a:lumMod val="20000"/>
              <a:lumOff val="80000"/>
            </a:schemeClr>
          </a:solidFill>
          <a:ln w="12700">
            <a:solidFill>
              <a:schemeClr val="tx1"/>
            </a:solidFill>
            <a:miter lim="800000"/>
            <a:headEnd type="none" w="sm" len="sm"/>
            <a:tailEnd type="none" w="sm" len="sm"/>
          </a:ln>
        </p:spPr>
        <p:txBody>
          <a:bodyP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algn="ctr" eaLnBrk="1" hangingPunct="1">
              <a:spcBef>
                <a:spcPct val="0"/>
              </a:spcBef>
              <a:buFont typeface="Arial" pitchFamily="34" charset="0"/>
              <a:buNone/>
              <a:defRPr/>
            </a:pPr>
            <a:endParaRPr lang="en-GB" altLang="en-US" sz="2000" b="1">
              <a:solidFill>
                <a:srgbClr val="000000"/>
              </a:solidFill>
            </a:endParaRPr>
          </a:p>
        </p:txBody>
      </p:sp>
      <p:sp>
        <p:nvSpPr>
          <p:cNvPr id="26630" name="Text Box 6"/>
          <p:cNvSpPr txBox="1">
            <a:spLocks noChangeArrowheads="1"/>
          </p:cNvSpPr>
          <p:nvPr/>
        </p:nvSpPr>
        <p:spPr bwMode="auto">
          <a:xfrm>
            <a:off x="6708360" y="2462213"/>
            <a:ext cx="1687929" cy="396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34" charset="0"/>
              </a:defRPr>
            </a:lvl1pPr>
            <a:lvl2pPr>
              <a:defRPr sz="22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sz="1600">
                <a:solidFill>
                  <a:schemeClr val="tx1"/>
                </a:solidFill>
                <a:latin typeface="Calibri" pitchFamily="34" charset="0"/>
              </a:defRPr>
            </a:lvl5pPr>
            <a:lvl6pPr eaLnBrk="0" fontAlgn="base" hangingPunct="0">
              <a:spcAft>
                <a:spcPct val="0"/>
              </a:spcAft>
              <a:buFont typeface="Arial" pitchFamily="34" charset="0"/>
              <a:buChar char="»"/>
              <a:defRPr sz="1600">
                <a:solidFill>
                  <a:schemeClr val="tx1"/>
                </a:solidFill>
                <a:latin typeface="Calibri" pitchFamily="34" charset="0"/>
              </a:defRPr>
            </a:lvl6pPr>
            <a:lvl7pPr eaLnBrk="0" fontAlgn="base" hangingPunct="0">
              <a:spcAft>
                <a:spcPct val="0"/>
              </a:spcAft>
              <a:buFont typeface="Arial" pitchFamily="34" charset="0"/>
              <a:buChar char="»"/>
              <a:defRPr sz="1600">
                <a:solidFill>
                  <a:schemeClr val="tx1"/>
                </a:solidFill>
                <a:latin typeface="Calibri" pitchFamily="34" charset="0"/>
              </a:defRPr>
            </a:lvl7pPr>
            <a:lvl8pPr eaLnBrk="0" fontAlgn="base" hangingPunct="0">
              <a:spcAft>
                <a:spcPct val="0"/>
              </a:spcAft>
              <a:buFont typeface="Arial" pitchFamily="34" charset="0"/>
              <a:buChar char="»"/>
              <a:defRPr sz="1600">
                <a:solidFill>
                  <a:schemeClr val="tx1"/>
                </a:solidFill>
                <a:latin typeface="Calibri" pitchFamily="34" charset="0"/>
              </a:defRPr>
            </a:lvl8pPr>
            <a:lvl9pPr eaLnBrk="0" fontAlgn="base" hangingPunct="0">
              <a:spcAft>
                <a:spcPct val="0"/>
              </a:spcAft>
              <a:buFont typeface="Arial" pitchFamily="34" charset="0"/>
              <a:buChar char="»"/>
              <a:defRPr sz="1600">
                <a:solidFill>
                  <a:schemeClr val="tx1"/>
                </a:solidFill>
                <a:latin typeface="Calibri" pitchFamily="34" charset="0"/>
              </a:defRPr>
            </a:lvl9pPr>
          </a:lstStyle>
          <a:p>
            <a:pPr algn="r" rtl="1"/>
            <a:r>
              <a:rPr lang="x-none" sz="2000" b="1" i="0" strike="noStrike" cap="none" spc="0" baseline="0">
                <a:solidFill>
                  <a:srgbClr val="000000"/>
                </a:solidFill>
                <a:effectLst/>
                <a:latin typeface="Arial"/>
                <a:ea typeface="Arial"/>
                <a:cs typeface="Arial"/>
              </a:rPr>
              <a:t>سأقلع عن التدخين</a:t>
            </a:r>
          </a:p>
        </p:txBody>
      </p:sp>
      <p:sp>
        <p:nvSpPr>
          <p:cNvPr id="23557" name="AutoShape 5"/>
          <p:cNvSpPr>
            <a:spLocks noChangeArrowheads="1"/>
          </p:cNvSpPr>
          <p:nvPr/>
        </p:nvSpPr>
        <p:spPr bwMode="auto">
          <a:xfrm>
            <a:off x="5462588" y="3789363"/>
            <a:ext cx="3529012" cy="2417762"/>
          </a:xfrm>
          <a:prstGeom prst="cloudCallout">
            <a:avLst>
              <a:gd name="adj1" fmla="val -57514"/>
              <a:gd name="adj2" fmla="val -66940"/>
            </a:avLst>
          </a:prstGeom>
          <a:solidFill>
            <a:schemeClr val="tx2">
              <a:lumMod val="20000"/>
              <a:lumOff val="80000"/>
            </a:schemeClr>
          </a:solidFill>
          <a:ln w="12700">
            <a:solidFill>
              <a:schemeClr val="tx1"/>
            </a:solidFill>
            <a:miter lim="800000"/>
            <a:headEnd type="none" w="sm" len="sm"/>
            <a:tailEnd type="none" w="sm" len="sm"/>
          </a:ln>
        </p:spPr>
        <p:txBody>
          <a:bodyPr/>
          <a:lstStyle>
            <a:lvl1pPr eaLnBrk="0" hangingPunct="0">
              <a:spcBef>
                <a:spcPct val="20000"/>
              </a:spcBef>
              <a:buFont typeface="Arial"/>
              <a:buChar char="•"/>
              <a:defRPr sz="3200">
                <a:solidFill>
                  <a:schemeClr val="bg1"/>
                </a:solidFill>
                <a:latin typeface="Calibri" pitchFamily="34" charset="0"/>
              </a:defRPr>
            </a:lvl1pPr>
            <a:lvl2pPr marL="742950" indent="-285750" eaLnBrk="0" hangingPunct="0">
              <a:spcBef>
                <a:spcPct val="20000"/>
              </a:spcBef>
              <a:buFont typeface="Arial"/>
              <a:buChar char="–"/>
              <a:defRPr sz="2800">
                <a:solidFill>
                  <a:schemeClr val="bg1"/>
                </a:solidFill>
                <a:latin typeface="Calibri" pitchFamily="34" charset="0"/>
              </a:defRPr>
            </a:lvl2pPr>
            <a:lvl3pPr marL="1143000" indent="-228600" eaLnBrk="0" hangingPunct="0">
              <a:spcBef>
                <a:spcPct val="20000"/>
              </a:spcBef>
              <a:buFont typeface="Arial"/>
              <a:buChar char="•"/>
              <a:defRPr sz="2400">
                <a:solidFill>
                  <a:schemeClr val="bg1"/>
                </a:solidFill>
                <a:latin typeface="Calibri" pitchFamily="34" charset="0"/>
              </a:defRPr>
            </a:lvl3pPr>
            <a:lvl4pPr marL="1600200" indent="-228600" eaLnBrk="0" hangingPunct="0">
              <a:spcBef>
                <a:spcPct val="20000"/>
              </a:spcBef>
              <a:buFont typeface="Arial"/>
              <a:buChar char="–"/>
              <a:defRPr sz="2000">
                <a:solidFill>
                  <a:schemeClr val="bg1"/>
                </a:solidFill>
                <a:latin typeface="Calibri" pitchFamily="34" charset="0"/>
              </a:defRPr>
            </a:lvl4pPr>
            <a:lvl5pPr marL="2057400" indent="-228600" eaLnBrk="0" hangingPunct="0">
              <a:spcBef>
                <a:spcPct val="20000"/>
              </a:spcBef>
              <a:buFont typeface="Arial"/>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a:buChar char="»"/>
              <a:defRPr sz="2000">
                <a:solidFill>
                  <a:schemeClr val="bg1"/>
                </a:solidFill>
                <a:latin typeface="Calibri" pitchFamily="34" charset="0"/>
              </a:defRPr>
            </a:lvl9pPr>
          </a:lstStyle>
          <a:p>
            <a:pPr algn="r" rtl="1" eaLnBrk="1" hangingPunct="1">
              <a:spcBef>
                <a:spcPct val="0"/>
              </a:spcBef>
              <a:buFontTx/>
              <a:buNone/>
              <a:defRPr/>
            </a:pPr>
            <a:r>
              <a:rPr lang="x-none" sz="2000" b="1" i="0" strike="noStrike" cap="none" spc="0" baseline="0">
                <a:solidFill>
                  <a:srgbClr val="000000"/>
                </a:solidFill>
                <a:effectLst/>
                <a:latin typeface="Arial"/>
                <a:ea typeface="Arial"/>
                <a:cs typeface="Arial"/>
              </a:rPr>
              <a:t>لا بأس فالعم فريد كان يدخن بكثرة وعاش حتى سن </a:t>
            </a:r>
            <a:r>
              <a:rPr lang="en-US" sz="2000" b="1" i="0" strike="noStrike" cap="none" spc="0" baseline="0" dirty="0">
                <a:solidFill>
                  <a:srgbClr val="000000"/>
                </a:solidFill>
                <a:effectLst/>
                <a:latin typeface="Arial"/>
                <a:ea typeface="Arial"/>
                <a:cs typeface="Arial"/>
              </a:rPr>
              <a:t>82</a:t>
            </a:r>
            <a:r>
              <a:rPr lang="ar-EG" sz="2000" b="1" i="0" strike="noStrike" cap="none" spc="0" baseline="0" dirty="0">
                <a:solidFill>
                  <a:srgbClr val="000000"/>
                </a:solidFill>
                <a:effectLst/>
                <a:latin typeface="Arial"/>
                <a:ea typeface="Arial"/>
                <a:cs typeface="Arial"/>
              </a:rPr>
              <a:t> </a:t>
            </a:r>
            <a:r>
              <a:rPr lang="x-none" sz="2000" b="1" i="0" strike="noStrike" cap="none" spc="0" baseline="0">
                <a:solidFill>
                  <a:srgbClr val="000000"/>
                </a:solidFill>
                <a:effectLst/>
                <a:latin typeface="Arial"/>
                <a:ea typeface="Arial"/>
                <a:cs typeface="Arial"/>
              </a:rPr>
              <a:t> عامًا</a:t>
            </a:r>
            <a:endParaRPr lang="en-GB" altLang="en-US" sz="2000" b="1" dirty="0">
              <a:solidFill>
                <a:srgbClr val="000000"/>
              </a:solidFill>
              <a:latin typeface="+mn-lt"/>
            </a:endParaRPr>
          </a:p>
          <a:p>
            <a:pPr algn="ctr" eaLnBrk="1" hangingPunct="1">
              <a:spcBef>
                <a:spcPct val="0"/>
              </a:spcBef>
              <a:buFontTx/>
              <a:buNone/>
              <a:defRPr/>
            </a:pPr>
            <a:endParaRPr lang="en-GB" altLang="en-US" sz="2400" b="1" dirty="0">
              <a:solidFill>
                <a:srgbClr val="000000"/>
              </a:solidFill>
              <a:latin typeface="+mn-lt"/>
            </a:endParaRPr>
          </a:p>
        </p:txBody>
      </p:sp>
      <p:pic>
        <p:nvPicPr>
          <p:cNvPr id="8" name="Picture 1">
            <a:extLst>
              <a:ext uri="{FF2B5EF4-FFF2-40B4-BE49-F238E27FC236}">
                <a16:creationId xmlns:a16="http://schemas.microsoft.com/office/drawing/2014/main" id="{23517ED8-5E15-4AD9-BCAC-3C786C0C68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3368675" y="1925638"/>
            <a:ext cx="1863725"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a:extLst>
              <a:ext uri="{FF2B5EF4-FFF2-40B4-BE49-F238E27FC236}">
                <a16:creationId xmlns:a16="http://schemas.microsoft.com/office/drawing/2014/main" id="{461E00A2-EFF3-4277-85FA-9DCBD523D178}"/>
              </a:ext>
            </a:extLst>
          </p:cNvPr>
          <p:cNvSpPr txBox="1">
            <a:spLocks noChangeArrowheads="1"/>
          </p:cNvSpPr>
          <p:nvPr/>
        </p:nvSpPr>
        <p:spPr bwMode="auto">
          <a:xfrm>
            <a:off x="3262620" y="4379913"/>
            <a:ext cx="2073761"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rtl="1" eaLnBrk="1" hangingPunct="1">
              <a:spcBef>
                <a:spcPct val="0"/>
              </a:spcBef>
              <a:buNone/>
            </a:pPr>
            <a:r>
              <a:rPr lang="x-none" sz="1000" dirty="0">
                <a:solidFill>
                  <a:srgbClr val="000000"/>
                </a:solidFill>
                <a:latin typeface="Arial"/>
              </a:rPr>
              <a:t>مصدر الصورة</a:t>
            </a:r>
            <a:r>
              <a:rPr lang="ar-EG" sz="1000" dirty="0">
                <a:solidFill>
                  <a:srgbClr val="000000"/>
                </a:solidFill>
                <a:latin typeface="Arial"/>
                <a:cs typeface="Arial"/>
              </a:rPr>
              <a:t>: </a:t>
            </a:r>
            <a:r>
              <a:rPr lang="en-US" sz="1000" dirty="0">
                <a:solidFill>
                  <a:srgbClr val="000000"/>
                </a:solidFill>
                <a:latin typeface="Arial"/>
              </a:rPr>
              <a:t>www.pixabay.com</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82888"/>
            <a:ext cx="8229600" cy="1292225"/>
          </a:xfrm>
        </p:spPr>
        <p:txBody>
          <a:bodyPr/>
          <a:lstStyle/>
          <a:p>
            <a:pPr rtl="1" eaLnBrk="1" hangingPunct="1">
              <a:lnSpc>
                <a:spcPct val="80000"/>
              </a:lnSpc>
              <a:defRPr/>
            </a:pPr>
            <a:r>
              <a:rPr lang="x-none" sz="2800" b="1" i="0" strike="noStrike" cap="none" spc="0" baseline="0" dirty="0">
                <a:solidFill>
                  <a:srgbClr val="1D2763"/>
                </a:solidFill>
                <a:effectLst/>
                <a:latin typeface="Arial"/>
                <a:ea typeface="Arial"/>
                <a:cs typeface="Arial"/>
              </a:rPr>
              <a:t>الإنصات للأفكار والسلوكيات المتضاربة</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457200" y="292100"/>
            <a:ext cx="8229600" cy="773113"/>
          </a:xfrm>
        </p:spPr>
        <p:txBody>
          <a:bodyPr rtlCol="0"/>
          <a:lstStyle/>
          <a:p>
            <a:pPr rtl="1" eaLnBrk="1" fontAlgn="auto" hangingPunct="1">
              <a:spcAft>
                <a:spcPct val="0"/>
              </a:spcAft>
              <a:defRPr/>
            </a:pPr>
            <a:r>
              <a:rPr lang="x-none" sz="2800" b="1" i="0" strike="noStrike" cap="none" spc="0" baseline="0" dirty="0">
                <a:solidFill>
                  <a:srgbClr val="002060"/>
                </a:solidFill>
                <a:effectLst/>
                <a:latin typeface="Arial"/>
                <a:ea typeface="Arial"/>
                <a:cs typeface="Arial"/>
              </a:rPr>
              <a:t>الإنصات للأفكار والسلوكيات المتضاربة</a:t>
            </a:r>
            <a:endParaRPr lang="en-GB" altLang="en-US" b="1" dirty="0">
              <a:solidFill>
                <a:srgbClr val="002060"/>
              </a:solidFill>
            </a:endParaRPr>
          </a:p>
        </p:txBody>
      </p:sp>
      <p:sp>
        <p:nvSpPr>
          <p:cNvPr id="28675" name="Rectangle 3"/>
          <p:cNvSpPr>
            <a:spLocks noGrp="1"/>
          </p:cNvSpPr>
          <p:nvPr>
            <p:ph idx="1"/>
          </p:nvPr>
        </p:nvSpPr>
        <p:spPr>
          <a:xfrm>
            <a:off x="457200" y="1570038"/>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استخدم مهارات الإنصات الفعال للإصغاء لما يلي:</a:t>
            </a:r>
          </a:p>
          <a:p>
            <a:pPr lvl="1" algn="r" rtl="1" eaLnBrk="1" hangingPunct="1"/>
            <a:r>
              <a:rPr lang="x-none" sz="2200" b="0" i="1" strike="noStrike" cap="none" spc="0" baseline="0">
                <a:solidFill>
                  <a:srgbClr val="000000"/>
                </a:solidFill>
                <a:effectLst/>
                <a:latin typeface="Arial"/>
                <a:ea typeface="Arial"/>
                <a:cs typeface="Arial"/>
              </a:rPr>
              <a:t>"ينبغي لي أن…"</a:t>
            </a:r>
          </a:p>
          <a:p>
            <a:pPr lvl="1" algn="r" rtl="1" eaLnBrk="1" hangingPunct="1"/>
            <a:r>
              <a:rPr lang="x-none" sz="2200" b="0" i="1" strike="noStrike" cap="none" spc="0" baseline="0">
                <a:solidFill>
                  <a:srgbClr val="000000"/>
                </a:solidFill>
                <a:effectLst/>
                <a:latin typeface="Arial"/>
                <a:ea typeface="Arial"/>
                <a:cs typeface="Arial"/>
              </a:rPr>
              <a:t>"يجب عليّ أن…"</a:t>
            </a:r>
          </a:p>
          <a:p>
            <a:pPr lvl="1" algn="r" rtl="1" eaLnBrk="1" hangingPunct="1"/>
            <a:r>
              <a:rPr lang="x-none" sz="2200" b="0" i="1" strike="noStrike" cap="none" spc="0" baseline="0">
                <a:solidFill>
                  <a:srgbClr val="000000"/>
                </a:solidFill>
                <a:effectLst/>
                <a:latin typeface="Arial"/>
                <a:ea typeface="Arial"/>
                <a:cs typeface="Arial"/>
              </a:rPr>
              <a:t>"يقول الناس أنني بحاجة إلى …"</a:t>
            </a:r>
          </a:p>
          <a:p>
            <a:pPr lvl="1" algn="r" rtl="1" eaLnBrk="1" hangingPunct="1"/>
            <a:r>
              <a:rPr lang="x-none" sz="2200" b="0" i="1" strike="noStrike" cap="none" spc="0" baseline="0">
                <a:solidFill>
                  <a:srgbClr val="000000"/>
                </a:solidFill>
                <a:effectLst/>
                <a:latin typeface="Arial"/>
                <a:ea typeface="Arial"/>
                <a:cs typeface="Arial"/>
              </a:rPr>
              <a:t>"أعلم أن ذلك ليس جيدًا بالنسبة لي، ولكن …"</a:t>
            </a:r>
          </a:p>
          <a:p>
            <a:pPr lvl="1" algn="r" rtl="1" eaLnBrk="1" hangingPunct="1"/>
            <a:r>
              <a:rPr lang="x-none" sz="2200" b="0" i="1" strike="noStrike" cap="none" spc="0" baseline="0">
                <a:solidFill>
                  <a:srgbClr val="000000"/>
                </a:solidFill>
                <a:effectLst/>
                <a:latin typeface="Arial"/>
                <a:ea typeface="Arial"/>
                <a:cs typeface="Arial"/>
              </a:rPr>
              <a:t>"أعرف ما تقوله، ولكن…"</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92100"/>
            <a:ext cx="8229600" cy="773113"/>
          </a:xfrm>
        </p:spPr>
        <p:txBody>
          <a:bodyPr rtlCol="0"/>
          <a:lstStyle/>
          <a:p>
            <a:pPr rtl="1" eaLnBrk="1" fontAlgn="auto" hangingPunct="1">
              <a:spcAft>
                <a:spcPct val="0"/>
              </a:spcAft>
              <a:defRPr/>
            </a:pPr>
            <a:r>
              <a:rPr lang="x-none" sz="2800" b="1" i="0" strike="noStrike" cap="none" spc="0" baseline="0" dirty="0">
                <a:solidFill>
                  <a:srgbClr val="002060"/>
                </a:solidFill>
                <a:effectLst/>
                <a:latin typeface="Arial"/>
                <a:ea typeface="Arial"/>
                <a:cs typeface="Arial"/>
              </a:rPr>
              <a:t>الإنصات للأفكار والسلوكيات المتضاربة</a:t>
            </a:r>
            <a:endParaRPr lang="en-US" altLang="en-US" b="1" dirty="0">
              <a:solidFill>
                <a:srgbClr val="002060"/>
              </a:solidFill>
            </a:endParaRPr>
          </a:p>
        </p:txBody>
      </p:sp>
      <p:sp>
        <p:nvSpPr>
          <p:cNvPr id="29699" name="Rectangle 3"/>
          <p:cNvSpPr>
            <a:spLocks noGrp="1" noChangeArrowheads="1"/>
          </p:cNvSpPr>
          <p:nvPr>
            <p:ph idx="1"/>
          </p:nvPr>
        </p:nvSpPr>
        <p:spPr>
          <a:xfrm>
            <a:off x="457200" y="1570038"/>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غالبًا ما يعرف الناس مشكلاتهم ولكن يبقون أنفسهم بعيدًا عن الإدراك أو الوعي "العام"</a:t>
            </a:r>
          </a:p>
          <a:p>
            <a:pPr eaLnBrk="1" hangingPunct="1"/>
            <a:endParaRPr lang="en-US" altLang="en-US" dirty="0">
              <a:ea typeface="HelveticaNeueLT Std Cn"/>
            </a:endParaRPr>
          </a:p>
          <a:p>
            <a:pPr algn="r" rtl="1" eaLnBrk="1" hangingPunct="1"/>
            <a:r>
              <a:rPr lang="x-none" sz="2400" b="0" i="0" strike="noStrike" cap="none" spc="0" baseline="0">
                <a:solidFill>
                  <a:srgbClr val="1D2763"/>
                </a:solidFill>
                <a:effectLst/>
                <a:latin typeface="Arial"/>
                <a:ea typeface="Arial"/>
                <a:cs typeface="Arial"/>
              </a:rPr>
              <a:t>عادة ما يتدربون بشكل جيد على إخفاء مشاعرهم الحقيقية </a:t>
            </a:r>
            <a:r>
              <a:rPr lang="ar-EG" sz="2400" b="0" i="0" strike="noStrike" cap="none" spc="0" baseline="0" dirty="0">
                <a:solidFill>
                  <a:srgbClr val="1D2763"/>
                </a:solidFill>
                <a:effectLst/>
                <a:latin typeface="Arial"/>
                <a:ea typeface="Arial"/>
                <a:cs typeface="Arial"/>
              </a:rPr>
              <a:t>(</a:t>
            </a:r>
            <a:r>
              <a:rPr lang="x-none" sz="2400" b="0" i="0" strike="noStrike" cap="none" spc="0" baseline="0">
                <a:solidFill>
                  <a:srgbClr val="1D2763"/>
                </a:solidFill>
                <a:effectLst/>
                <a:latin typeface="Arial"/>
                <a:ea typeface="Arial"/>
                <a:cs typeface="Arial"/>
              </a:rPr>
              <a:t>الدفاعات النفسية</a:t>
            </a:r>
            <a:r>
              <a:rPr lang="ar-EG" sz="2400" b="0" i="0" strike="noStrike" cap="none" spc="0" baseline="0" dirty="0">
                <a:solidFill>
                  <a:srgbClr val="1D2763"/>
                </a:solidFill>
                <a:effectLst/>
                <a:latin typeface="Arial"/>
                <a:ea typeface="Arial"/>
                <a:cs typeface="Arial"/>
              </a:rPr>
              <a:t>)</a:t>
            </a:r>
            <a:r>
              <a:rPr lang="x-none" sz="2400" b="0" i="0" strike="noStrike" cap="none" spc="0" baseline="0">
                <a:solidFill>
                  <a:srgbClr val="1D2763"/>
                </a:solidFill>
                <a:effectLst/>
                <a:latin typeface="Arial"/>
                <a:ea typeface="Arial"/>
                <a:cs typeface="Arial"/>
              </a:rPr>
              <a:t> لأنها غالبًا ما تثير الشعور بالانزعاج</a:t>
            </a:r>
          </a:p>
        </p:txBody>
      </p:sp>
      <p:sp>
        <p:nvSpPr>
          <p:cNvPr id="4" name="TextBox 2"/>
          <p:cNvSpPr txBox="1">
            <a:spLocks noChangeArrowheads="1"/>
          </p:cNvSpPr>
          <p:nvPr/>
        </p:nvSpPr>
        <p:spPr bwMode="auto">
          <a:xfrm>
            <a:off x="6782455" y="6126163"/>
            <a:ext cx="236154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en-GB" altLang="en-US" sz="1000" dirty="0" err="1"/>
              <a:t>Bowins</a:t>
            </a:r>
            <a:r>
              <a:rPr lang="en-GB" altLang="en-US" sz="1000" dirty="0"/>
              <a:t> B. </a:t>
            </a:r>
            <a:r>
              <a:rPr lang="en-GB" altLang="en-US" sz="1000" i="1" dirty="0"/>
              <a:t>Am J </a:t>
            </a:r>
            <a:r>
              <a:rPr lang="en-GB" altLang="en-US" sz="1000" i="1" dirty="0" err="1"/>
              <a:t>Psychoanal</a:t>
            </a:r>
            <a:r>
              <a:rPr lang="en-GB" altLang="en-US" sz="1000" i="1" dirty="0"/>
              <a:t> </a:t>
            </a:r>
            <a:r>
              <a:rPr lang="en-GB" altLang="en-US" sz="1000" dirty="0"/>
              <a:t>2004;64:1–26.</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82888"/>
            <a:ext cx="8229600" cy="1292225"/>
          </a:xfrm>
        </p:spPr>
        <p:txBody>
          <a:bodyPr/>
          <a:lstStyle/>
          <a:p>
            <a:pPr rtl="1" eaLnBrk="1" hangingPunct="1">
              <a:lnSpc>
                <a:spcPct val="80000"/>
              </a:lnSpc>
              <a:defRPr/>
            </a:pPr>
            <a:r>
              <a:rPr lang="x-none" sz="2800" b="1" i="0" strike="noStrike" cap="none" spc="0" baseline="0" dirty="0">
                <a:solidFill>
                  <a:srgbClr val="1D2763"/>
                </a:solidFill>
                <a:effectLst/>
                <a:latin typeface="Arial"/>
                <a:ea typeface="Arial"/>
                <a:cs typeface="Arial"/>
              </a:rPr>
              <a:t>زيادة الوعي بالأفكار والسلوكيات المتضاربة</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15900" y="292100"/>
            <a:ext cx="8712200" cy="773113"/>
          </a:xfrm>
        </p:spPr>
        <p:txBody>
          <a:bodyPr>
            <a:noAutofit/>
          </a:bodyPr>
          <a:lstStyle/>
          <a:p>
            <a:pPr rtl="1" eaLnBrk="1" hangingPunct="1">
              <a:defRPr/>
            </a:pPr>
            <a:r>
              <a:rPr lang="x-none" sz="2800" b="1" i="0" strike="noStrike" cap="none" spc="0" baseline="0" dirty="0">
                <a:solidFill>
                  <a:srgbClr val="002060"/>
                </a:solidFill>
                <a:effectLst/>
                <a:latin typeface="Arial"/>
                <a:ea typeface="Arial"/>
                <a:cs typeface="Arial"/>
              </a:rPr>
              <a:t>زيادة الوعي بالأفكار والسلوكيات المتضاربة</a:t>
            </a:r>
            <a:endParaRPr lang="en-US" altLang="en-US" b="1" dirty="0">
              <a:solidFill>
                <a:srgbClr val="002060"/>
              </a:solidFill>
              <a:ea typeface="HelveticaNeueLT Std Med Cn"/>
            </a:endParaRPr>
          </a:p>
        </p:txBody>
      </p:sp>
      <p:sp>
        <p:nvSpPr>
          <p:cNvPr id="31747" name="Rectangle 3"/>
          <p:cNvSpPr>
            <a:spLocks noGrp="1" noChangeArrowheads="1"/>
          </p:cNvSpPr>
          <p:nvPr>
            <p:ph idx="1"/>
          </p:nvPr>
        </p:nvSpPr>
        <p:spPr>
          <a:xfrm>
            <a:off x="457200" y="1570038"/>
            <a:ext cx="8229600" cy="4311650"/>
          </a:xfrm>
        </p:spPr>
        <p:txBody>
          <a:bodyPr/>
          <a:lstStyle/>
          <a:p>
            <a:pPr algn="r" rtl="1" eaLnBrk="1" hangingPunct="1"/>
            <a:r>
              <a:rPr lang="x-none" dirty="0">
                <a:latin typeface="Arial"/>
                <a:cs typeface="Arial"/>
              </a:rPr>
              <a:t>مراجعة متغيرات النتائج الصحية الموضوعية </a:t>
            </a:r>
            <a:r>
              <a:rPr lang="ar-EG" dirty="0">
                <a:latin typeface="Arial"/>
                <a:cs typeface="Arial"/>
              </a:rPr>
              <a:t>(</a:t>
            </a:r>
            <a:r>
              <a:rPr lang="x-none" dirty="0">
                <a:latin typeface="Arial"/>
                <a:cs typeface="Arial"/>
              </a:rPr>
              <a:t>مثل قياس التنفس والنمو والأيام في المستشفى</a:t>
            </a:r>
            <a:r>
              <a:rPr lang="ar-EG" dirty="0">
                <a:latin typeface="Arial"/>
                <a:cs typeface="Arial"/>
              </a:rPr>
              <a:t>)</a:t>
            </a:r>
            <a:r>
              <a:rPr lang="x-none" dirty="0">
                <a:latin typeface="Arial"/>
                <a:cs typeface="Arial"/>
              </a:rPr>
              <a:t> خلال الاستشارة </a:t>
            </a:r>
            <a:r>
              <a:rPr lang="ar-EG" dirty="0">
                <a:latin typeface="Arial"/>
                <a:cs typeface="Arial"/>
              </a:rPr>
              <a:t>(</a:t>
            </a:r>
            <a:r>
              <a:rPr lang="x-none" dirty="0">
                <a:latin typeface="Arial"/>
                <a:cs typeface="Arial"/>
              </a:rPr>
              <a:t>قد يحدث ذلك على أي حال…</a:t>
            </a:r>
            <a:r>
              <a:rPr lang="ar-EG" dirty="0">
                <a:latin typeface="Arial"/>
                <a:cs typeface="Arial"/>
              </a:rPr>
              <a:t>)</a:t>
            </a:r>
            <a:endParaRPr lang="en-GB" altLang="en-US" dirty="0">
              <a:cs typeface="Times New Roman" pitchFamily="18" charset="0"/>
            </a:endParaRPr>
          </a:p>
          <a:p>
            <a:pPr lvl="1" eaLnBrk="1" hangingPunct="1"/>
            <a:endParaRPr lang="en-GB" altLang="en-US" sz="2400" dirty="0">
              <a:cs typeface="Times New Roman" pitchFamily="18" charset="0"/>
            </a:endParaRPr>
          </a:p>
          <a:p>
            <a:pPr algn="r" rtl="1" eaLnBrk="1" hangingPunct="1"/>
            <a:r>
              <a:rPr lang="x-none" dirty="0">
                <a:latin typeface="Arial"/>
                <a:cs typeface="Arial"/>
              </a:rPr>
              <a:t>عادةً ما يؤدي طلب رأي المريض في هذه النتائج إلى رفع الوعي والإقرار بأن ذلك قد يرفع الوعي بصورة أكبر</a:t>
            </a:r>
            <a:endParaRPr lang="en-GB" altLang="en-US" dirty="0">
              <a:cs typeface="Times New Roman" pitchFamily="18" charset="0"/>
            </a:endParaRPr>
          </a:p>
          <a:p>
            <a:pPr eaLnBrk="1" hangingPunct="1"/>
            <a:endParaRPr lang="en-GB" altLang="en-US" dirty="0">
              <a:cs typeface="Times New Roman" pitchFamily="18" charset="0"/>
            </a:endParaRPr>
          </a:p>
          <a:p>
            <a:pPr algn="r" rtl="1" eaLnBrk="1" hangingPunct="1"/>
            <a:r>
              <a:rPr lang="x-none" dirty="0">
                <a:latin typeface="Arial"/>
                <a:cs typeface="Arial"/>
              </a:rPr>
              <a:t>يشير إطار عمل المقابلات التحفيزية إلى هذه المرحلة من التفكير في التغيير باعتبارها "تطوير التناقضات"</a:t>
            </a:r>
            <a:r>
              <a:rPr lang="ar-EG" baseline="30000" dirty="0">
                <a:latin typeface="Arial"/>
                <a:cs typeface="Arial"/>
              </a:rPr>
              <a:t>1</a:t>
            </a:r>
            <a:endParaRPr lang="en-US" altLang="en-US" baseline="30000" dirty="0">
              <a:cs typeface="Courier New" pitchFamily="49" charset="0"/>
            </a:endParaRPr>
          </a:p>
        </p:txBody>
      </p:sp>
      <p:sp>
        <p:nvSpPr>
          <p:cNvPr id="4" name="TextBox 2"/>
          <p:cNvSpPr txBox="1">
            <a:spLocks noChangeArrowheads="1"/>
          </p:cNvSpPr>
          <p:nvPr/>
        </p:nvSpPr>
        <p:spPr bwMode="auto">
          <a:xfrm>
            <a:off x="5263978" y="6126163"/>
            <a:ext cx="388002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en-GB" altLang="en-US" sz="1000" dirty="0"/>
              <a:t>Markland D, et al. </a:t>
            </a:r>
            <a:r>
              <a:rPr lang="en-GB" altLang="en-US" sz="1000" i="1" dirty="0"/>
              <a:t>J </a:t>
            </a:r>
            <a:r>
              <a:rPr lang="en-GB" altLang="en-US" sz="1000" i="1" dirty="0" err="1"/>
              <a:t>Soc</a:t>
            </a:r>
            <a:r>
              <a:rPr lang="en-GB" altLang="en-US" sz="1000" i="1" dirty="0"/>
              <a:t> </a:t>
            </a:r>
            <a:r>
              <a:rPr lang="en-GB" altLang="en-US" sz="1000" i="1" dirty="0" err="1"/>
              <a:t>Clin</a:t>
            </a:r>
            <a:r>
              <a:rPr lang="en-GB" altLang="en-US" sz="1000" i="1" dirty="0"/>
              <a:t> </a:t>
            </a:r>
            <a:r>
              <a:rPr lang="en-GB" altLang="en-US" sz="1000" i="1" dirty="0" err="1"/>
              <a:t>Psychol</a:t>
            </a:r>
            <a:r>
              <a:rPr lang="en-GB" altLang="en-US" sz="1000" dirty="0"/>
              <a:t> 2005;24:811–831.</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82888"/>
            <a:ext cx="8229600" cy="1292225"/>
          </a:xfrm>
        </p:spPr>
        <p:txBody>
          <a:bodyPr/>
          <a:lstStyle/>
          <a:p>
            <a:pPr rtl="1" eaLnBrk="1" hangingPunct="1">
              <a:lnSpc>
                <a:spcPct val="80000"/>
              </a:lnSpc>
              <a:defRPr/>
            </a:pPr>
            <a:r>
              <a:rPr lang="x-none" sz="2800" b="1" i="0" strike="noStrike" cap="none" spc="0" baseline="0" dirty="0">
                <a:solidFill>
                  <a:srgbClr val="1D2763"/>
                </a:solidFill>
                <a:effectLst/>
                <a:latin typeface="Arial"/>
                <a:ea typeface="Arial"/>
                <a:cs typeface="Arial"/>
              </a:rPr>
              <a:t>تطوير التناقضات</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تطوير التناقضات</a:t>
            </a:r>
          </a:p>
        </p:txBody>
      </p:sp>
      <p:sp>
        <p:nvSpPr>
          <p:cNvPr id="33795" name="Rectangle 3"/>
          <p:cNvSpPr>
            <a:spLocks noGrp="1"/>
          </p:cNvSpPr>
          <p:nvPr>
            <p:ph idx="1"/>
          </p:nvPr>
        </p:nvSpPr>
        <p:spPr>
          <a:xfrm>
            <a:off x="457200" y="1570038"/>
            <a:ext cx="8229600" cy="4311650"/>
          </a:xfrm>
        </p:spPr>
        <p:txBody>
          <a:bodyPr/>
          <a:lstStyle/>
          <a:p>
            <a:pPr algn="r" rtl="1" eaLnBrk="1" hangingPunct="1"/>
            <a:r>
              <a:rPr lang="x-none" dirty="0">
                <a:latin typeface="Arial"/>
                <a:cs typeface="Arial"/>
              </a:rPr>
              <a:t>لا بد من توافر شيئين لكي يحدث التغيير:</a:t>
            </a:r>
          </a:p>
          <a:p>
            <a:pPr lvl="1" algn="r" rtl="1" eaLnBrk="1" hangingPunct="1"/>
            <a:r>
              <a:rPr lang="x-none" dirty="0">
                <a:solidFill>
                  <a:srgbClr val="000000"/>
                </a:solidFill>
                <a:latin typeface="Arial"/>
              </a:rPr>
              <a:t>الأهمية </a:t>
            </a:r>
            <a:r>
              <a:rPr lang="ar-EG" dirty="0">
                <a:solidFill>
                  <a:srgbClr val="000000"/>
                </a:solidFill>
                <a:latin typeface="Arial"/>
                <a:cs typeface="Arial"/>
              </a:rPr>
              <a:t>(</a:t>
            </a:r>
            <a:r>
              <a:rPr lang="x-none" i="1" dirty="0">
                <a:solidFill>
                  <a:srgbClr val="000000"/>
                </a:solidFill>
                <a:latin typeface="Arial"/>
              </a:rPr>
              <a:t>"أعلم أنه </a:t>
            </a:r>
            <a:r>
              <a:rPr lang="x-none" b="1" i="1" dirty="0">
                <a:solidFill>
                  <a:srgbClr val="000000"/>
                </a:solidFill>
                <a:latin typeface="Arial"/>
              </a:rPr>
              <a:t>يجب</a:t>
            </a:r>
            <a:r>
              <a:rPr lang="x-none" i="1" dirty="0">
                <a:solidFill>
                  <a:srgbClr val="000000"/>
                </a:solidFill>
                <a:latin typeface="Arial"/>
              </a:rPr>
              <a:t> علي التغيير</a:t>
            </a:r>
            <a:r>
              <a:rPr lang="ar-EG" i="1" dirty="0">
                <a:solidFill>
                  <a:srgbClr val="000000"/>
                </a:solidFill>
                <a:latin typeface="Arial"/>
                <a:cs typeface="Arial"/>
              </a:rPr>
              <a:t>")</a:t>
            </a:r>
            <a:endParaRPr lang="x-none" i="1" dirty="0">
              <a:solidFill>
                <a:srgbClr val="000000"/>
              </a:solidFill>
              <a:latin typeface="Arial"/>
            </a:endParaRPr>
          </a:p>
          <a:p>
            <a:pPr lvl="1" algn="r" rtl="1" eaLnBrk="1" hangingPunct="1"/>
            <a:r>
              <a:rPr lang="x-none" dirty="0">
                <a:solidFill>
                  <a:srgbClr val="000000"/>
                </a:solidFill>
                <a:latin typeface="Arial"/>
              </a:rPr>
              <a:t>الثقة </a:t>
            </a:r>
            <a:r>
              <a:rPr lang="ar-EG" dirty="0">
                <a:solidFill>
                  <a:srgbClr val="000000"/>
                </a:solidFill>
                <a:latin typeface="Arial"/>
                <a:cs typeface="Arial"/>
              </a:rPr>
              <a:t>(</a:t>
            </a:r>
            <a:r>
              <a:rPr lang="x-none" i="1" dirty="0">
                <a:solidFill>
                  <a:srgbClr val="000000"/>
                </a:solidFill>
                <a:latin typeface="Arial"/>
              </a:rPr>
              <a:t>"أعلم أنه </a:t>
            </a:r>
            <a:r>
              <a:rPr lang="x-none" b="1" i="1" dirty="0">
                <a:solidFill>
                  <a:srgbClr val="000000"/>
                </a:solidFill>
                <a:latin typeface="Arial"/>
              </a:rPr>
              <a:t>يمكنني</a:t>
            </a:r>
            <a:r>
              <a:rPr lang="x-none" i="1" dirty="0">
                <a:solidFill>
                  <a:srgbClr val="000000"/>
                </a:solidFill>
                <a:latin typeface="Arial"/>
              </a:rPr>
              <a:t> التغيير</a:t>
            </a:r>
            <a:r>
              <a:rPr lang="ar-EG" i="1" dirty="0">
                <a:solidFill>
                  <a:srgbClr val="000000"/>
                </a:solidFill>
                <a:latin typeface="Arial"/>
                <a:cs typeface="Arial"/>
              </a:rPr>
              <a:t>")</a:t>
            </a:r>
            <a:endParaRPr lang="x-none" i="1" dirty="0">
              <a:solidFill>
                <a:srgbClr val="000000"/>
              </a:solidFill>
              <a:latin typeface="Arial"/>
            </a:endParaRPr>
          </a:p>
          <a:p>
            <a:pPr eaLnBrk="1" hangingPunct="1"/>
            <a:endParaRPr lang="en-US" altLang="en-US" sz="2800" dirty="0">
              <a:ea typeface="HelveticaNeueLT Std Cn"/>
            </a:endParaRPr>
          </a:p>
          <a:p>
            <a:pPr algn="r" rtl="1" eaLnBrk="1" hangingPunct="1"/>
            <a:r>
              <a:rPr lang="x-none" dirty="0">
                <a:latin typeface="Arial"/>
                <a:cs typeface="Arial"/>
              </a:rPr>
              <a:t>وينتج عن الاثنين معًا "الاستعداد"</a:t>
            </a:r>
            <a:endParaRPr lang="en-US" altLang="en-US" i="1" dirty="0">
              <a:ea typeface="HelveticaNeueLT Std Cn"/>
            </a:endParaRPr>
          </a:p>
        </p:txBody>
      </p:sp>
      <p:sp>
        <p:nvSpPr>
          <p:cNvPr id="4" name="TextBox 2"/>
          <p:cNvSpPr txBox="1">
            <a:spLocks noChangeArrowheads="1"/>
          </p:cNvSpPr>
          <p:nvPr/>
        </p:nvSpPr>
        <p:spPr bwMode="auto">
          <a:xfrm>
            <a:off x="5566963" y="6102350"/>
            <a:ext cx="35770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en-GB" altLang="en-US" sz="1000" dirty="0"/>
              <a:t>Treasure J. </a:t>
            </a:r>
            <a:r>
              <a:rPr lang="en-GB" altLang="en-US" sz="1000" i="1" dirty="0" err="1"/>
              <a:t>Adv</a:t>
            </a:r>
            <a:r>
              <a:rPr lang="en-GB" altLang="en-US" sz="1000" i="1" dirty="0"/>
              <a:t> </a:t>
            </a:r>
            <a:r>
              <a:rPr lang="en-GB" altLang="en-US" sz="1000" i="1" dirty="0" err="1"/>
              <a:t>Psychiatr</a:t>
            </a:r>
            <a:r>
              <a:rPr lang="en-GB" altLang="en-US" sz="1000" i="1" dirty="0"/>
              <a:t> Treat</a:t>
            </a:r>
            <a:r>
              <a:rPr lang="en-GB" altLang="en-US" sz="1000" dirty="0"/>
              <a:t> 2004;10:331–337.</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"مسطرة الاستعداد"</a:t>
            </a:r>
          </a:p>
        </p:txBody>
      </p:sp>
      <p:sp>
        <p:nvSpPr>
          <p:cNvPr id="34819" name="Line 4"/>
          <p:cNvSpPr>
            <a:spLocks noChangeShapeType="1"/>
          </p:cNvSpPr>
          <p:nvPr/>
        </p:nvSpPr>
        <p:spPr bwMode="auto">
          <a:xfrm flipH="1">
            <a:off x="914400" y="2105025"/>
            <a:ext cx="7412038" cy="3505200"/>
          </a:xfrm>
          <a:prstGeom prst="line">
            <a:avLst/>
          </a:prstGeom>
          <a:noFill/>
          <a:ln w="44450">
            <a:solidFill>
              <a:srgbClr val="002060"/>
            </a:solidFill>
            <a:miter lim="800000"/>
            <a:headEnd type="triangle" w="lg" len="lg"/>
            <a:tailEnd type="none" w="sm" len="sm"/>
          </a:ln>
          <a:extLst>
            <a:ext uri="{909E8E84-426E-40DD-AFC4-6F175D3DCCD1}">
              <a14:hiddenFill xmlns:a14="http://schemas.microsoft.com/office/drawing/2010/main">
                <a:noFill/>
              </a14:hiddenFill>
            </a:ext>
          </a:extLst>
        </p:spPr>
        <p:txBody>
          <a:bodyPr wrap="none"/>
          <a:lstStyle/>
          <a:p>
            <a:endParaRPr lang="en-GB"/>
          </a:p>
        </p:txBody>
      </p:sp>
      <p:sp>
        <p:nvSpPr>
          <p:cNvPr id="34820" name="Line 5"/>
          <p:cNvSpPr>
            <a:spLocks noChangeShapeType="1"/>
          </p:cNvSpPr>
          <p:nvPr/>
        </p:nvSpPr>
        <p:spPr bwMode="auto">
          <a:xfrm>
            <a:off x="877888" y="5638800"/>
            <a:ext cx="7448550" cy="22225"/>
          </a:xfrm>
          <a:prstGeom prst="line">
            <a:avLst/>
          </a:prstGeom>
          <a:noFill/>
          <a:ln w="44450">
            <a:solidFill>
              <a:srgbClr val="002060"/>
            </a:solidFill>
            <a:miter lim="800000"/>
            <a:headEnd type="none" w="lg" len="lg"/>
            <a:tailEnd type="triangle" w="lg" len="lg"/>
          </a:ln>
          <a:extLst>
            <a:ext uri="{909E8E84-426E-40DD-AFC4-6F175D3DCCD1}">
              <a14:hiddenFill xmlns:a14="http://schemas.microsoft.com/office/drawing/2010/main">
                <a:noFill/>
              </a14:hiddenFill>
            </a:ext>
          </a:extLst>
        </p:spPr>
        <p:txBody>
          <a:bodyPr wrap="none"/>
          <a:lstStyle/>
          <a:p>
            <a:endParaRPr lang="en-GB"/>
          </a:p>
        </p:txBody>
      </p:sp>
      <p:sp>
        <p:nvSpPr>
          <p:cNvPr id="34821" name="Line 6"/>
          <p:cNvSpPr>
            <a:spLocks noChangeShapeType="1"/>
          </p:cNvSpPr>
          <p:nvPr/>
        </p:nvSpPr>
        <p:spPr bwMode="auto">
          <a:xfrm flipH="1">
            <a:off x="900113" y="1412875"/>
            <a:ext cx="0" cy="4229100"/>
          </a:xfrm>
          <a:prstGeom prst="line">
            <a:avLst/>
          </a:prstGeom>
          <a:noFill/>
          <a:ln w="44450">
            <a:solidFill>
              <a:srgbClr val="002060"/>
            </a:solidFill>
            <a:miter lim="800000"/>
            <a:headEnd type="triangle" w="lg" len="lg"/>
            <a:tailEnd type="none" w="sm" len="sm"/>
          </a:ln>
          <a:extLst>
            <a:ext uri="{909E8E84-426E-40DD-AFC4-6F175D3DCCD1}">
              <a14:hiddenFill xmlns:a14="http://schemas.microsoft.com/office/drawing/2010/main">
                <a:noFill/>
              </a14:hiddenFill>
            </a:ext>
          </a:extLst>
        </p:spPr>
        <p:txBody>
          <a:bodyPr wrap="none"/>
          <a:lstStyle/>
          <a:p>
            <a:endParaRPr lang="en-GB"/>
          </a:p>
        </p:txBody>
      </p:sp>
      <p:sp>
        <p:nvSpPr>
          <p:cNvPr id="34822" name="Text Box 7"/>
          <p:cNvSpPr txBox="1">
            <a:spLocks noChangeArrowheads="1"/>
          </p:cNvSpPr>
          <p:nvPr/>
        </p:nvSpPr>
        <p:spPr bwMode="auto">
          <a:xfrm>
            <a:off x="812154" y="2681288"/>
            <a:ext cx="2235846" cy="51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34" charset="0"/>
              </a:defRPr>
            </a:lvl1pPr>
            <a:lvl2pPr>
              <a:defRPr sz="22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sz="1600">
                <a:solidFill>
                  <a:schemeClr val="tx1"/>
                </a:solidFill>
                <a:latin typeface="Calibri" pitchFamily="34" charset="0"/>
              </a:defRPr>
            </a:lvl5pPr>
            <a:lvl6pPr eaLnBrk="0" fontAlgn="base" hangingPunct="0">
              <a:spcAft>
                <a:spcPct val="0"/>
              </a:spcAft>
              <a:buFont typeface="Arial" pitchFamily="34" charset="0"/>
              <a:buChar char="»"/>
              <a:defRPr sz="1600">
                <a:solidFill>
                  <a:schemeClr val="tx1"/>
                </a:solidFill>
                <a:latin typeface="Calibri" pitchFamily="34" charset="0"/>
              </a:defRPr>
            </a:lvl6pPr>
            <a:lvl7pPr eaLnBrk="0" fontAlgn="base" hangingPunct="0">
              <a:spcAft>
                <a:spcPct val="0"/>
              </a:spcAft>
              <a:buFont typeface="Arial" pitchFamily="34" charset="0"/>
              <a:buChar char="»"/>
              <a:defRPr sz="1600">
                <a:solidFill>
                  <a:schemeClr val="tx1"/>
                </a:solidFill>
                <a:latin typeface="Calibri" pitchFamily="34" charset="0"/>
              </a:defRPr>
            </a:lvl7pPr>
            <a:lvl8pPr eaLnBrk="0" fontAlgn="base" hangingPunct="0">
              <a:spcAft>
                <a:spcPct val="0"/>
              </a:spcAft>
              <a:buFont typeface="Arial" pitchFamily="34" charset="0"/>
              <a:buChar char="»"/>
              <a:defRPr sz="1600">
                <a:solidFill>
                  <a:schemeClr val="tx1"/>
                </a:solidFill>
                <a:latin typeface="Calibri" pitchFamily="34" charset="0"/>
              </a:defRPr>
            </a:lvl8pPr>
            <a:lvl9pPr eaLnBrk="0" fontAlgn="base" hangingPunct="0">
              <a:spcAft>
                <a:spcPct val="0"/>
              </a:spcAft>
              <a:buFont typeface="Arial" pitchFamily="34" charset="0"/>
              <a:buChar char="»"/>
              <a:defRPr sz="1600">
                <a:solidFill>
                  <a:schemeClr val="tx1"/>
                </a:solidFill>
                <a:latin typeface="Calibri" pitchFamily="34" charset="0"/>
              </a:defRPr>
            </a:lvl9pPr>
          </a:lstStyle>
          <a:p>
            <a:pPr algn="r" rtl="1">
              <a:spcBef>
                <a:spcPct val="50000"/>
              </a:spcBef>
            </a:pPr>
            <a:r>
              <a:rPr lang="x-none" sz="2800" b="0" i="0" strike="noStrike" cap="none" spc="0" baseline="0">
                <a:solidFill>
                  <a:srgbClr val="002060"/>
                </a:solidFill>
                <a:effectLst/>
                <a:latin typeface="Arial"/>
                <a:ea typeface="Arial"/>
                <a:cs typeface="Arial"/>
              </a:rPr>
              <a:t>الأهمية</a:t>
            </a:r>
          </a:p>
        </p:txBody>
      </p:sp>
      <p:sp>
        <p:nvSpPr>
          <p:cNvPr id="34823" name="Text Box 8"/>
          <p:cNvSpPr txBox="1">
            <a:spLocks noChangeArrowheads="1"/>
          </p:cNvSpPr>
          <p:nvPr/>
        </p:nvSpPr>
        <p:spPr bwMode="auto">
          <a:xfrm>
            <a:off x="4874351" y="5084763"/>
            <a:ext cx="2451963" cy="51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34" charset="0"/>
              </a:defRPr>
            </a:lvl1pPr>
            <a:lvl2pPr>
              <a:defRPr sz="22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sz="1600">
                <a:solidFill>
                  <a:schemeClr val="tx1"/>
                </a:solidFill>
                <a:latin typeface="Calibri" pitchFamily="34" charset="0"/>
              </a:defRPr>
            </a:lvl5pPr>
            <a:lvl6pPr eaLnBrk="0" fontAlgn="base" hangingPunct="0">
              <a:spcAft>
                <a:spcPct val="0"/>
              </a:spcAft>
              <a:buFont typeface="Arial" pitchFamily="34" charset="0"/>
              <a:buChar char="»"/>
              <a:defRPr sz="1600">
                <a:solidFill>
                  <a:schemeClr val="tx1"/>
                </a:solidFill>
                <a:latin typeface="Calibri" pitchFamily="34" charset="0"/>
              </a:defRPr>
            </a:lvl6pPr>
            <a:lvl7pPr eaLnBrk="0" fontAlgn="base" hangingPunct="0">
              <a:spcAft>
                <a:spcPct val="0"/>
              </a:spcAft>
              <a:buFont typeface="Arial" pitchFamily="34" charset="0"/>
              <a:buChar char="»"/>
              <a:defRPr sz="1600">
                <a:solidFill>
                  <a:schemeClr val="tx1"/>
                </a:solidFill>
                <a:latin typeface="Calibri" pitchFamily="34" charset="0"/>
              </a:defRPr>
            </a:lvl7pPr>
            <a:lvl8pPr eaLnBrk="0" fontAlgn="base" hangingPunct="0">
              <a:spcAft>
                <a:spcPct val="0"/>
              </a:spcAft>
              <a:buFont typeface="Arial" pitchFamily="34" charset="0"/>
              <a:buChar char="»"/>
              <a:defRPr sz="1600">
                <a:solidFill>
                  <a:schemeClr val="tx1"/>
                </a:solidFill>
                <a:latin typeface="Calibri" pitchFamily="34" charset="0"/>
              </a:defRPr>
            </a:lvl8pPr>
            <a:lvl9pPr eaLnBrk="0" fontAlgn="base" hangingPunct="0">
              <a:spcAft>
                <a:spcPct val="0"/>
              </a:spcAft>
              <a:buFont typeface="Arial" pitchFamily="34" charset="0"/>
              <a:buChar char="»"/>
              <a:defRPr sz="1600">
                <a:solidFill>
                  <a:schemeClr val="tx1"/>
                </a:solidFill>
                <a:latin typeface="Calibri" pitchFamily="34" charset="0"/>
              </a:defRPr>
            </a:lvl9pPr>
          </a:lstStyle>
          <a:p>
            <a:pPr algn="r" rtl="1">
              <a:spcBef>
                <a:spcPct val="50000"/>
              </a:spcBef>
            </a:pPr>
            <a:r>
              <a:rPr lang="x-none" sz="2800" b="0" i="0" strike="noStrike" cap="none" spc="0" baseline="0">
                <a:solidFill>
                  <a:srgbClr val="002060"/>
                </a:solidFill>
                <a:effectLst/>
                <a:latin typeface="Arial"/>
                <a:ea typeface="Arial"/>
                <a:cs typeface="Arial"/>
              </a:rPr>
              <a:t>الثقة</a:t>
            </a:r>
          </a:p>
        </p:txBody>
      </p:sp>
      <p:sp>
        <p:nvSpPr>
          <p:cNvPr id="34824" name="Text Box 9"/>
          <p:cNvSpPr txBox="1">
            <a:spLocks noChangeArrowheads="1"/>
          </p:cNvSpPr>
          <p:nvPr/>
        </p:nvSpPr>
        <p:spPr bwMode="auto">
          <a:xfrm>
            <a:off x="5865166" y="1830388"/>
            <a:ext cx="2235847" cy="51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34" charset="0"/>
              </a:defRPr>
            </a:lvl1pPr>
            <a:lvl2pPr>
              <a:defRPr sz="22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sz="1600">
                <a:solidFill>
                  <a:schemeClr val="tx1"/>
                </a:solidFill>
                <a:latin typeface="Calibri" pitchFamily="34" charset="0"/>
              </a:defRPr>
            </a:lvl5pPr>
            <a:lvl6pPr eaLnBrk="0" fontAlgn="base" hangingPunct="0">
              <a:spcAft>
                <a:spcPct val="0"/>
              </a:spcAft>
              <a:buFont typeface="Arial" pitchFamily="34" charset="0"/>
              <a:buChar char="»"/>
              <a:defRPr sz="1600">
                <a:solidFill>
                  <a:schemeClr val="tx1"/>
                </a:solidFill>
                <a:latin typeface="Calibri" pitchFamily="34" charset="0"/>
              </a:defRPr>
            </a:lvl6pPr>
            <a:lvl7pPr eaLnBrk="0" fontAlgn="base" hangingPunct="0">
              <a:spcAft>
                <a:spcPct val="0"/>
              </a:spcAft>
              <a:buFont typeface="Arial" pitchFamily="34" charset="0"/>
              <a:buChar char="»"/>
              <a:defRPr sz="1600">
                <a:solidFill>
                  <a:schemeClr val="tx1"/>
                </a:solidFill>
                <a:latin typeface="Calibri" pitchFamily="34" charset="0"/>
              </a:defRPr>
            </a:lvl7pPr>
            <a:lvl8pPr eaLnBrk="0" fontAlgn="base" hangingPunct="0">
              <a:spcAft>
                <a:spcPct val="0"/>
              </a:spcAft>
              <a:buFont typeface="Arial" pitchFamily="34" charset="0"/>
              <a:buChar char="»"/>
              <a:defRPr sz="1600">
                <a:solidFill>
                  <a:schemeClr val="tx1"/>
                </a:solidFill>
                <a:latin typeface="Calibri" pitchFamily="34" charset="0"/>
              </a:defRPr>
            </a:lvl8pPr>
            <a:lvl9pPr eaLnBrk="0" fontAlgn="base" hangingPunct="0">
              <a:spcAft>
                <a:spcPct val="0"/>
              </a:spcAft>
              <a:buFont typeface="Arial" pitchFamily="34" charset="0"/>
              <a:buChar char="»"/>
              <a:defRPr sz="1600">
                <a:solidFill>
                  <a:schemeClr val="tx1"/>
                </a:solidFill>
                <a:latin typeface="Calibri" pitchFamily="34" charset="0"/>
              </a:defRPr>
            </a:lvl9pPr>
          </a:lstStyle>
          <a:p>
            <a:pPr algn="r" rtl="1">
              <a:spcBef>
                <a:spcPct val="50000"/>
              </a:spcBef>
            </a:pPr>
            <a:r>
              <a:rPr lang="x-none" sz="2800" b="0" i="0" strike="noStrike" cap="none" spc="0" baseline="0">
                <a:solidFill>
                  <a:srgbClr val="002060"/>
                </a:solidFill>
                <a:effectLst/>
                <a:latin typeface="Arial"/>
                <a:ea typeface="Arial"/>
                <a:cs typeface="Arial"/>
              </a:rPr>
              <a:t>الاستعداد</a:t>
            </a:r>
          </a:p>
        </p:txBody>
      </p:sp>
      <p:sp>
        <p:nvSpPr>
          <p:cNvPr id="9" name="TextBox 2"/>
          <p:cNvSpPr txBox="1">
            <a:spLocks noChangeArrowheads="1"/>
          </p:cNvSpPr>
          <p:nvPr/>
        </p:nvSpPr>
        <p:spPr bwMode="auto">
          <a:xfrm>
            <a:off x="5566963" y="6102350"/>
            <a:ext cx="35770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en-GB" altLang="en-US" sz="1000" dirty="0"/>
              <a:t>Adapted from Treasure J. </a:t>
            </a:r>
            <a:r>
              <a:rPr lang="en-GB" altLang="en-US" sz="1000" i="1" dirty="0" err="1"/>
              <a:t>Adv</a:t>
            </a:r>
            <a:r>
              <a:rPr lang="en-GB" altLang="en-US" sz="1000" i="1" dirty="0"/>
              <a:t> </a:t>
            </a:r>
            <a:r>
              <a:rPr lang="en-GB" altLang="en-US" sz="1000" i="1" dirty="0" err="1"/>
              <a:t>Psychiatr</a:t>
            </a:r>
            <a:r>
              <a:rPr lang="en-GB" altLang="en-US" sz="1000" i="1" dirty="0"/>
              <a:t> Treat</a:t>
            </a:r>
            <a:r>
              <a:rPr lang="en-GB" altLang="en-US" sz="1000" dirty="0"/>
              <a:t> 2004;10:331–337.</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92100"/>
            <a:ext cx="8229600" cy="773113"/>
          </a:xfrm>
        </p:spPr>
        <p:txBody>
          <a:bodyPr/>
          <a:lstStyle/>
          <a:p>
            <a:pPr rtl="1"/>
            <a:r>
              <a:rPr lang="x-none" sz="2800" b="1" i="0" strike="noStrike" cap="none" spc="0" baseline="0" dirty="0">
                <a:solidFill>
                  <a:srgbClr val="1D2763"/>
                </a:solidFill>
                <a:effectLst/>
                <a:latin typeface="Arial"/>
                <a:ea typeface="Arial"/>
                <a:cs typeface="Arial"/>
              </a:rPr>
              <a:t>إخلاء المسؤولية</a:t>
            </a:r>
          </a:p>
        </p:txBody>
      </p:sp>
      <p:sp>
        <p:nvSpPr>
          <p:cNvPr id="18435" name="Content Placeholder 2"/>
          <p:cNvSpPr>
            <a:spLocks noGrp="1"/>
          </p:cNvSpPr>
          <p:nvPr>
            <p:ph idx="1"/>
          </p:nvPr>
        </p:nvSpPr>
        <p:spPr>
          <a:xfrm>
            <a:off x="457200" y="1570038"/>
            <a:ext cx="8229600" cy="4311650"/>
          </a:xfrm>
        </p:spPr>
        <p:txBody>
          <a:bodyPr/>
          <a:lstStyle/>
          <a:p>
            <a:pPr marL="0" indent="0" algn="r" rtl="1">
              <a:buNone/>
            </a:pPr>
            <a:r>
              <a:rPr lang="x-none" sz="2000" i="1" dirty="0">
                <a:latin typeface="Arial"/>
                <a:cs typeface="Arial"/>
              </a:rPr>
              <a:t>تُمّول شركة </a:t>
            </a:r>
            <a:r>
              <a:rPr lang="en-US" sz="2000" i="1" dirty="0">
                <a:latin typeface="Arial"/>
                <a:cs typeface="Arial"/>
              </a:rPr>
              <a:t>Vertex Pharmaceuticals</a:t>
            </a:r>
            <a:r>
              <a:rPr lang="x-none" sz="2000" i="1" dirty="0">
                <a:latin typeface="Arial"/>
                <a:cs typeface="Arial"/>
              </a:rPr>
              <a:t> </a:t>
            </a:r>
            <a:r>
              <a:rPr lang="ar-EG" sz="2000" i="1" dirty="0">
                <a:latin typeface="Arial"/>
                <a:cs typeface="Arial"/>
              </a:rPr>
              <a:t>(</a:t>
            </a:r>
            <a:r>
              <a:rPr lang="x-none" sz="2000" i="1" dirty="0">
                <a:latin typeface="Arial"/>
                <a:cs typeface="Arial"/>
              </a:rPr>
              <a:t>أوروب</a:t>
            </a:r>
            <a:r>
              <a:rPr lang="ar-EG" sz="2000" i="1" dirty="0">
                <a:latin typeface="Arial"/>
                <a:cs typeface="Arial"/>
              </a:rPr>
              <a:t>ا)</a:t>
            </a:r>
            <a:r>
              <a:rPr lang="x-none" sz="2000" i="1" dirty="0">
                <a:latin typeface="Arial"/>
                <a:cs typeface="Arial"/>
              </a:rPr>
              <a:t> المحدودة برنامج </a:t>
            </a:r>
            <a:r>
              <a:rPr lang="en-US" sz="2000" i="1" dirty="0">
                <a:latin typeface="Arial"/>
                <a:cs typeface="Arial"/>
              </a:rPr>
              <a:t>CF CARE</a:t>
            </a:r>
            <a:r>
              <a:rPr lang="ar-EG" sz="2000" i="1" dirty="0">
                <a:latin typeface="Arial"/>
                <a:cs typeface="Arial"/>
              </a:rPr>
              <a:t> </a:t>
            </a:r>
            <a:r>
              <a:rPr lang="x-none" sz="2000" i="1" dirty="0">
                <a:latin typeface="Arial"/>
                <a:cs typeface="Arial"/>
              </a:rPr>
              <a:t> بالكامل. أعدت اللجنة التوجيهية المحتوى وطوّرته بدعم لوجستي وتحريري من أمانة برنامج </a:t>
            </a:r>
            <a:r>
              <a:rPr lang="en-US" sz="2000" i="1" dirty="0">
                <a:latin typeface="Arial"/>
                <a:cs typeface="Arial"/>
              </a:rPr>
              <a:t>CF CARE، </a:t>
            </a:r>
            <a:r>
              <a:rPr lang="en-US" sz="2000" i="1" dirty="0" err="1">
                <a:latin typeface="Arial"/>
                <a:cs typeface="Arial"/>
              </a:rPr>
              <a:t>ApotheCom</a:t>
            </a:r>
            <a:r>
              <a:rPr lang="ar-EG" sz="2000" i="1" dirty="0">
                <a:latin typeface="Arial"/>
                <a:cs typeface="Arial"/>
              </a:rPr>
              <a:t>. </a:t>
            </a:r>
            <a:r>
              <a:rPr lang="x-none" sz="2000" i="1" dirty="0">
                <a:latin typeface="Arial"/>
                <a:cs typeface="Arial"/>
              </a:rPr>
              <a:t> وقد أُتيحت لشركة </a:t>
            </a:r>
            <a:r>
              <a:rPr lang="en-US" sz="2000" i="1" dirty="0">
                <a:latin typeface="Arial"/>
                <a:cs typeface="Arial"/>
              </a:rPr>
              <a:t>Vertex</a:t>
            </a:r>
            <a:r>
              <a:rPr lang="ar-EG" sz="2000" i="1" dirty="0">
                <a:latin typeface="Arial"/>
                <a:cs typeface="Arial"/>
              </a:rPr>
              <a:t> </a:t>
            </a:r>
            <a:r>
              <a:rPr lang="x-none" sz="2000" i="1" dirty="0">
                <a:latin typeface="Arial"/>
                <a:cs typeface="Arial"/>
              </a:rPr>
              <a:t> فرصة مراجعة المحتوى والأدوات للتأكد من دقتها.</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457200" y="292100"/>
            <a:ext cx="8229600" cy="773113"/>
          </a:xfrm>
        </p:spPr>
        <p:txBody>
          <a:bodyPr>
            <a:normAutofit fontScale="90000"/>
          </a:bodyPr>
          <a:lstStyle/>
          <a:p>
            <a:pPr rtl="1" eaLnBrk="1" hangingPunct="1">
              <a:defRPr/>
            </a:pPr>
            <a:r>
              <a:rPr lang="x-none" sz="2800" b="1" i="0" strike="noStrike" cap="none" spc="0" baseline="0" dirty="0">
                <a:solidFill>
                  <a:srgbClr val="1D2763"/>
                </a:solidFill>
                <a:effectLst/>
                <a:latin typeface="Arial"/>
                <a:ea typeface="Arial"/>
                <a:cs typeface="Arial"/>
              </a:rPr>
              <a:t>تطوير التناقضات:</a:t>
            </a:r>
            <a:br>
              <a:rPr sz="2800" dirty="0"/>
            </a:br>
            <a:r>
              <a:rPr lang="x-none" sz="2800" b="1" i="0" strike="noStrike" cap="none" spc="0" baseline="0" dirty="0">
                <a:solidFill>
                  <a:srgbClr val="1D2763"/>
                </a:solidFill>
                <a:effectLst/>
                <a:latin typeface="Arial"/>
                <a:ea typeface="Arial"/>
                <a:cs typeface="Arial"/>
              </a:rPr>
              <a:t>مصفوفة القرار</a:t>
            </a:r>
            <a:r>
              <a:rPr lang="en-US" sz="2800" b="1" i="0" strike="noStrike" cap="none" spc="0" baseline="30000" dirty="0">
                <a:solidFill>
                  <a:srgbClr val="1D2763"/>
                </a:solidFill>
                <a:effectLst/>
                <a:latin typeface="Arial"/>
                <a:ea typeface="Arial"/>
                <a:cs typeface="Arial"/>
              </a:rPr>
              <a:t>1</a:t>
            </a:r>
          </a:p>
        </p:txBody>
      </p:sp>
      <p:sp>
        <p:nvSpPr>
          <p:cNvPr id="37891" name="Rectangle 3"/>
          <p:cNvSpPr>
            <a:spLocks noGrp="1"/>
          </p:cNvSpPr>
          <p:nvPr>
            <p:ph idx="1"/>
          </p:nvPr>
        </p:nvSpPr>
        <p:spPr>
          <a:xfrm>
            <a:off x="457200" y="1570038"/>
            <a:ext cx="8229600" cy="4311650"/>
          </a:xfrm>
        </p:spPr>
        <p:txBody>
          <a:bodyPr/>
          <a:lstStyle/>
          <a:p>
            <a:pPr algn="r" rtl="1" eaLnBrk="1" hangingPunct="1">
              <a:lnSpc>
                <a:spcPct val="90000"/>
              </a:lnSpc>
            </a:pPr>
            <a:r>
              <a:rPr lang="x-none" sz="2400" b="0" i="0" strike="noStrike" cap="none" spc="0" baseline="0">
                <a:solidFill>
                  <a:srgbClr val="1D2763"/>
                </a:solidFill>
                <a:effectLst/>
                <a:latin typeface="Arial"/>
                <a:ea typeface="Arial"/>
                <a:cs typeface="Arial"/>
              </a:rPr>
              <a:t>يمكن أن تكون إدارة مناقشة حول إيجابيات وسلبيات التغيير طريقة مفيدة بشكل مدهش للمرضى لاكتساب مزيد من الوعي بحاجتهم إلى التغيير</a:t>
            </a:r>
          </a:p>
          <a:p>
            <a:pPr eaLnBrk="1" hangingPunct="1">
              <a:lnSpc>
                <a:spcPct val="90000"/>
              </a:lnSpc>
            </a:pPr>
            <a:endParaRPr lang="en-GB" altLang="en-US">
              <a:ea typeface="HelveticaNeueLT Std Cn"/>
            </a:endParaRPr>
          </a:p>
          <a:p>
            <a:pPr algn="r" rtl="1" eaLnBrk="1" hangingPunct="1">
              <a:lnSpc>
                <a:spcPct val="90000"/>
              </a:lnSpc>
            </a:pPr>
            <a:r>
              <a:rPr lang="x-none" sz="2400" b="0" i="0" strike="noStrike" cap="none" spc="0" baseline="0">
                <a:solidFill>
                  <a:srgbClr val="1D2763"/>
                </a:solidFill>
                <a:effectLst/>
                <a:latin typeface="Arial"/>
                <a:ea typeface="Arial"/>
                <a:cs typeface="Arial"/>
              </a:rPr>
              <a:t>من المهم أن يكون هناك وقت للتفكير في هذه المناقشة، بدلاً من أن تكون مهمة "كاملة"</a:t>
            </a:r>
          </a:p>
          <a:p>
            <a:pPr eaLnBrk="1" hangingPunct="1">
              <a:lnSpc>
                <a:spcPct val="90000"/>
              </a:lnSpc>
            </a:pPr>
            <a:endParaRPr lang="en-GB" altLang="en-US">
              <a:ea typeface="HelveticaNeueLT Std Cn"/>
            </a:endParaRPr>
          </a:p>
          <a:p>
            <a:pPr algn="r" rtl="1" eaLnBrk="1" hangingPunct="1">
              <a:lnSpc>
                <a:spcPct val="90000"/>
              </a:lnSpc>
            </a:pPr>
            <a:r>
              <a:rPr lang="x-none" sz="2400" b="0" i="0" strike="noStrike" cap="none" spc="0" baseline="0">
                <a:solidFill>
                  <a:srgbClr val="1D2763"/>
                </a:solidFill>
                <a:effectLst/>
                <a:latin typeface="Arial"/>
                <a:ea typeface="Arial"/>
                <a:cs typeface="Arial"/>
              </a:rPr>
              <a:t>تذكر أن التغيير أو الحاجة المتزايدة للتغيير ستحدث خارج نطاق الاستشارة</a:t>
            </a:r>
          </a:p>
        </p:txBody>
      </p:sp>
      <p:sp>
        <p:nvSpPr>
          <p:cNvPr id="4" name="TextBox 2"/>
          <p:cNvSpPr txBox="1">
            <a:spLocks noChangeArrowheads="1"/>
          </p:cNvSpPr>
          <p:nvPr/>
        </p:nvSpPr>
        <p:spPr bwMode="auto">
          <a:xfrm>
            <a:off x="5566963" y="6115050"/>
            <a:ext cx="3577036"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en-GB" altLang="en-US" sz="1000" dirty="0"/>
              <a:t>1. Welch G, et al. </a:t>
            </a:r>
            <a:r>
              <a:rPr lang="en-GB" altLang="en-US" sz="1000" i="1" dirty="0"/>
              <a:t>Diabetes Spec</a:t>
            </a:r>
            <a:r>
              <a:rPr lang="en-GB" altLang="en-US" sz="1000" dirty="0"/>
              <a:t> 2006;19:5–11.</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457200" y="292100"/>
            <a:ext cx="8229600" cy="773113"/>
          </a:xfrm>
        </p:spPr>
        <p:txBody>
          <a:bodyPr>
            <a:normAutofit fontScale="90000"/>
          </a:bodyPr>
          <a:lstStyle/>
          <a:p>
            <a:pPr rtl="1" eaLnBrk="1" hangingPunct="1">
              <a:defRPr/>
            </a:pPr>
            <a:r>
              <a:rPr lang="x-none" sz="2800" b="1" i="0" strike="noStrike" cap="none" spc="0" baseline="0" dirty="0">
                <a:solidFill>
                  <a:srgbClr val="1D2763"/>
                </a:solidFill>
                <a:effectLst/>
                <a:latin typeface="Arial"/>
                <a:ea typeface="Arial"/>
                <a:cs typeface="Arial"/>
              </a:rPr>
              <a:t>تطوير التناقضات: </a:t>
            </a:r>
            <a:br>
              <a:rPr sz="2800" dirty="0"/>
            </a:br>
            <a:r>
              <a:rPr lang="x-none" sz="2800" b="1" i="0" strike="noStrike" cap="none" spc="0" baseline="0" dirty="0">
                <a:solidFill>
                  <a:srgbClr val="1D2763"/>
                </a:solidFill>
                <a:effectLst/>
                <a:latin typeface="Arial"/>
                <a:ea typeface="Arial"/>
                <a:cs typeface="Arial"/>
              </a:rPr>
              <a:t>مصفوفة اتخاذ القرار</a:t>
            </a:r>
            <a:endParaRPr lang="en-GB" altLang="en-US" b="1" baseline="30000" dirty="0">
              <a:ea typeface="HelveticaNeueLT Std Med Cn"/>
            </a:endParaRPr>
          </a:p>
        </p:txBody>
      </p:sp>
      <p:sp>
        <p:nvSpPr>
          <p:cNvPr id="38915" name="Rectangle 3"/>
          <p:cNvSpPr>
            <a:spLocks noGrp="1"/>
          </p:cNvSpPr>
          <p:nvPr>
            <p:ph idx="1"/>
          </p:nvPr>
        </p:nvSpPr>
        <p:spPr>
          <a:xfrm>
            <a:off x="457200" y="1782763"/>
            <a:ext cx="8229600" cy="4525962"/>
          </a:xfrm>
        </p:spPr>
        <p:txBody>
          <a:bodyPr/>
          <a:lstStyle/>
          <a:p>
            <a:pPr algn="r" rtl="1" eaLnBrk="1" hangingPunct="1">
              <a:buFont typeface="Arial" pitchFamily="34" charset="0"/>
              <a:buNone/>
            </a:pPr>
            <a:r>
              <a:rPr lang="x-none" sz="2400" b="0" i="0" strike="noStrike" cap="none" spc="0" baseline="0">
                <a:solidFill>
                  <a:srgbClr val="1D2763"/>
                </a:solidFill>
                <a:effectLst/>
                <a:latin typeface="Arial"/>
                <a:ea typeface="Arial"/>
                <a:cs typeface="Arial"/>
              </a:rPr>
              <a:t>                                         بقاء الوضع كما هو عليه     		    التغيير</a:t>
            </a:r>
          </a:p>
          <a:p>
            <a:pPr eaLnBrk="1" hangingPunct="1">
              <a:buFont typeface="Arial" pitchFamily="34" charset="0"/>
              <a:buNone/>
            </a:pPr>
            <a:r>
              <a:rPr lang="en-GB" altLang="en-US" dirty="0">
                <a:ea typeface="HelveticaNeueLT Std Cn"/>
              </a:rPr>
              <a:t>       				</a:t>
            </a:r>
          </a:p>
          <a:p>
            <a:pPr algn="r" rtl="1" eaLnBrk="1" hangingPunct="1">
              <a:buFont typeface="Arial" pitchFamily="34" charset="0"/>
              <a:buNone/>
            </a:pPr>
            <a:r>
              <a:rPr lang="x-none" sz="2400" b="0" i="0" strike="noStrike" cap="none" spc="0" baseline="0">
                <a:solidFill>
                  <a:srgbClr val="1D2763"/>
                </a:solidFill>
                <a:effectLst/>
                <a:latin typeface="Arial"/>
                <a:ea typeface="Arial"/>
                <a:cs typeface="Arial"/>
              </a:rPr>
              <a:t>فوائد</a:t>
            </a:r>
          </a:p>
          <a:p>
            <a:pPr eaLnBrk="1" hangingPunct="1">
              <a:buFont typeface="Arial" pitchFamily="34" charset="0"/>
              <a:buNone/>
            </a:pPr>
            <a:endParaRPr lang="en-GB" altLang="en-US" dirty="0">
              <a:ea typeface="HelveticaNeueLT Std Cn"/>
            </a:endParaRPr>
          </a:p>
          <a:p>
            <a:pPr eaLnBrk="1" hangingPunct="1">
              <a:buFont typeface="Arial" pitchFamily="34" charset="0"/>
              <a:buNone/>
            </a:pPr>
            <a:endParaRPr lang="en-GB" altLang="en-US" dirty="0">
              <a:ea typeface="HelveticaNeueLT Std Cn"/>
            </a:endParaRPr>
          </a:p>
          <a:p>
            <a:pPr algn="r" rtl="1" eaLnBrk="1" hangingPunct="1">
              <a:buFont typeface="Arial" pitchFamily="34" charset="0"/>
              <a:buNone/>
            </a:pPr>
            <a:r>
              <a:rPr lang="x-none" sz="2400" b="0" i="0" strike="noStrike" cap="none" spc="0" baseline="0">
                <a:solidFill>
                  <a:srgbClr val="1D2763"/>
                </a:solidFill>
                <a:effectLst/>
                <a:latin typeface="Arial"/>
                <a:ea typeface="Arial"/>
                <a:cs typeface="Arial"/>
              </a:rPr>
              <a:t>تكاليف</a:t>
            </a:r>
          </a:p>
        </p:txBody>
      </p:sp>
      <p:sp>
        <p:nvSpPr>
          <p:cNvPr id="38916" name="Line 4"/>
          <p:cNvSpPr>
            <a:spLocks noChangeShapeType="1"/>
          </p:cNvSpPr>
          <p:nvPr/>
        </p:nvSpPr>
        <p:spPr bwMode="auto">
          <a:xfrm flipH="1">
            <a:off x="2732088" y="1681163"/>
            <a:ext cx="0" cy="2984500"/>
          </a:xfrm>
          <a:prstGeom prst="line">
            <a:avLst/>
          </a:prstGeom>
          <a:noFill/>
          <a:ln w="34925">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38917" name="Line 5"/>
          <p:cNvSpPr>
            <a:spLocks noChangeShapeType="1"/>
          </p:cNvSpPr>
          <p:nvPr/>
        </p:nvSpPr>
        <p:spPr bwMode="auto">
          <a:xfrm>
            <a:off x="500063" y="2443163"/>
            <a:ext cx="8070850" cy="0"/>
          </a:xfrm>
          <a:prstGeom prst="line">
            <a:avLst/>
          </a:prstGeom>
          <a:noFill/>
          <a:ln w="34925">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38918" name="Line 6"/>
          <p:cNvSpPr>
            <a:spLocks noChangeShapeType="1"/>
          </p:cNvSpPr>
          <p:nvPr/>
        </p:nvSpPr>
        <p:spPr bwMode="auto">
          <a:xfrm>
            <a:off x="500063" y="3536950"/>
            <a:ext cx="8070850" cy="0"/>
          </a:xfrm>
          <a:prstGeom prst="line">
            <a:avLst/>
          </a:prstGeom>
          <a:noFill/>
          <a:ln w="34925">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38919" name="Line 7"/>
          <p:cNvSpPr>
            <a:spLocks noChangeShapeType="1"/>
          </p:cNvSpPr>
          <p:nvPr/>
        </p:nvSpPr>
        <p:spPr bwMode="auto">
          <a:xfrm flipH="1">
            <a:off x="6011863" y="1681163"/>
            <a:ext cx="0" cy="2984500"/>
          </a:xfrm>
          <a:prstGeom prst="line">
            <a:avLst/>
          </a:prstGeom>
          <a:noFill/>
          <a:ln w="34925">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38920" name="Line 8"/>
          <p:cNvSpPr>
            <a:spLocks noChangeShapeType="1"/>
          </p:cNvSpPr>
          <p:nvPr/>
        </p:nvSpPr>
        <p:spPr bwMode="auto">
          <a:xfrm flipH="1">
            <a:off x="4333875" y="2759075"/>
            <a:ext cx="0" cy="1584325"/>
          </a:xfrm>
          <a:prstGeom prst="line">
            <a:avLst/>
          </a:prstGeom>
          <a:noFill/>
          <a:ln w="762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1" name="Line 9"/>
          <p:cNvSpPr>
            <a:spLocks noChangeShapeType="1"/>
          </p:cNvSpPr>
          <p:nvPr/>
        </p:nvSpPr>
        <p:spPr bwMode="auto">
          <a:xfrm flipH="1" flipV="1">
            <a:off x="7399338" y="2759075"/>
            <a:ext cx="0" cy="1657350"/>
          </a:xfrm>
          <a:prstGeom prst="line">
            <a:avLst/>
          </a:prstGeom>
          <a:noFill/>
          <a:ln w="762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2" name="Text Box 10"/>
          <p:cNvSpPr txBox="1">
            <a:spLocks noChangeArrowheads="1"/>
          </p:cNvSpPr>
          <p:nvPr/>
        </p:nvSpPr>
        <p:spPr bwMode="auto">
          <a:xfrm>
            <a:off x="3506365" y="4867275"/>
            <a:ext cx="5189960" cy="457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libri" pitchFamily="34" charset="0"/>
              </a:defRPr>
            </a:lvl1pPr>
            <a:lvl2pPr>
              <a:defRPr sz="22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sz="1600">
                <a:solidFill>
                  <a:schemeClr val="tx1"/>
                </a:solidFill>
                <a:latin typeface="Calibri" pitchFamily="34" charset="0"/>
              </a:defRPr>
            </a:lvl5pPr>
            <a:lvl6pPr eaLnBrk="0" fontAlgn="base" hangingPunct="0">
              <a:spcAft>
                <a:spcPct val="0"/>
              </a:spcAft>
              <a:buFont typeface="Arial" pitchFamily="34" charset="0"/>
              <a:buChar char="»"/>
              <a:defRPr sz="1600">
                <a:solidFill>
                  <a:schemeClr val="tx1"/>
                </a:solidFill>
                <a:latin typeface="Calibri" pitchFamily="34" charset="0"/>
              </a:defRPr>
            </a:lvl6pPr>
            <a:lvl7pPr eaLnBrk="0" fontAlgn="base" hangingPunct="0">
              <a:spcAft>
                <a:spcPct val="0"/>
              </a:spcAft>
              <a:buFont typeface="Arial" pitchFamily="34" charset="0"/>
              <a:buChar char="»"/>
              <a:defRPr sz="1600">
                <a:solidFill>
                  <a:schemeClr val="tx1"/>
                </a:solidFill>
                <a:latin typeface="Calibri" pitchFamily="34" charset="0"/>
              </a:defRPr>
            </a:lvl7pPr>
            <a:lvl8pPr eaLnBrk="0" fontAlgn="base" hangingPunct="0">
              <a:spcAft>
                <a:spcPct val="0"/>
              </a:spcAft>
              <a:buFont typeface="Arial" pitchFamily="34" charset="0"/>
              <a:buChar char="»"/>
              <a:defRPr sz="1600">
                <a:solidFill>
                  <a:schemeClr val="tx1"/>
                </a:solidFill>
                <a:latin typeface="Calibri" pitchFamily="34" charset="0"/>
              </a:defRPr>
            </a:lvl8pPr>
            <a:lvl9pPr eaLnBrk="0" fontAlgn="base" hangingPunct="0">
              <a:spcAft>
                <a:spcPct val="0"/>
              </a:spcAft>
              <a:buFont typeface="Arial" pitchFamily="34" charset="0"/>
              <a:buChar char="»"/>
              <a:defRPr sz="1600">
                <a:solidFill>
                  <a:schemeClr val="tx1"/>
                </a:solidFill>
                <a:latin typeface="Calibri" pitchFamily="34" charset="0"/>
              </a:defRPr>
            </a:lvl9pPr>
          </a:lstStyle>
          <a:p>
            <a:pPr algn="r" rtl="1">
              <a:spcBef>
                <a:spcPct val="50000"/>
              </a:spcBef>
            </a:pPr>
            <a:r>
              <a:rPr lang="x-none" sz="2400" b="0" i="0" strike="noStrike" cap="none" spc="0" baseline="0">
                <a:solidFill>
                  <a:srgbClr val="002060"/>
                </a:solidFill>
                <a:effectLst/>
                <a:latin typeface="Arial"/>
                <a:ea typeface="Arial"/>
                <a:cs typeface="Arial"/>
              </a:rPr>
              <a:t>عادةً من خلال العمل في هذا الاتجاه</a:t>
            </a:r>
          </a:p>
        </p:txBody>
      </p:sp>
      <p:sp>
        <p:nvSpPr>
          <p:cNvPr id="11" name="TextBox 2"/>
          <p:cNvSpPr txBox="1">
            <a:spLocks noChangeArrowheads="1"/>
          </p:cNvSpPr>
          <p:nvPr/>
        </p:nvSpPr>
        <p:spPr bwMode="auto">
          <a:xfrm>
            <a:off x="4885244" y="6115050"/>
            <a:ext cx="4258755"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en-GB" altLang="en-US" sz="1000" dirty="0"/>
              <a:t>Adapted from Welch G, et al. </a:t>
            </a:r>
            <a:r>
              <a:rPr lang="en-GB" altLang="en-US" sz="1000" i="1" dirty="0"/>
              <a:t>Diabetes Spec</a:t>
            </a:r>
            <a:r>
              <a:rPr lang="en-GB" altLang="en-US" sz="1000" dirty="0"/>
              <a:t> 2006;19:5–11.</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التغيير - مسؤولية مَن؟</a:t>
            </a:r>
          </a:p>
        </p:txBody>
      </p:sp>
      <p:sp>
        <p:nvSpPr>
          <p:cNvPr id="41987" name="Rectangle 3"/>
          <p:cNvSpPr>
            <a:spLocks noGrp="1" noChangeArrowheads="1"/>
          </p:cNvSpPr>
          <p:nvPr>
            <p:ph idx="1"/>
          </p:nvPr>
        </p:nvSpPr>
        <p:spPr>
          <a:xfrm>
            <a:off x="458788" y="1565275"/>
            <a:ext cx="8229600" cy="4187825"/>
          </a:xfrm>
        </p:spPr>
        <p:txBody>
          <a:bodyPr/>
          <a:lstStyle/>
          <a:p>
            <a:pPr algn="r" rtl="1" eaLnBrk="1" hangingPunct="1">
              <a:lnSpc>
                <a:spcPct val="90000"/>
              </a:lnSpc>
            </a:pPr>
            <a:r>
              <a:rPr lang="x-none" sz="2400" b="0" i="0" strike="noStrike" cap="none" spc="0" baseline="0">
                <a:solidFill>
                  <a:srgbClr val="1D2763"/>
                </a:solidFill>
                <a:effectLst/>
                <a:latin typeface="Arial"/>
                <a:ea typeface="Arial"/>
                <a:cs typeface="Arial"/>
              </a:rPr>
              <a:t>يقرر المرضى ما يجب عليهم فعله</a:t>
            </a:r>
          </a:p>
          <a:p>
            <a:pPr eaLnBrk="1" hangingPunct="1">
              <a:lnSpc>
                <a:spcPct val="90000"/>
              </a:lnSpc>
            </a:pPr>
            <a:endParaRPr lang="en-US" altLang="en-US">
              <a:ea typeface="HelveticaNeueLT Std Cn"/>
            </a:endParaRPr>
          </a:p>
          <a:p>
            <a:pPr algn="r" rtl="1" eaLnBrk="1" hangingPunct="1">
              <a:lnSpc>
                <a:spcPct val="90000"/>
              </a:lnSpc>
            </a:pPr>
            <a:r>
              <a:rPr lang="x-none" sz="2400" b="0" i="0" strike="noStrike" cap="none" spc="0" baseline="0">
                <a:solidFill>
                  <a:srgbClr val="1D2763"/>
                </a:solidFill>
                <a:effectLst/>
                <a:latin typeface="Arial"/>
                <a:ea typeface="Arial"/>
                <a:cs typeface="Arial"/>
              </a:rPr>
              <a:t>الفريق موجود للمساعدة، ولكن </a:t>
            </a:r>
            <a:r>
              <a:rPr lang="x-none" sz="2400" b="0" i="1" strike="noStrike" cap="none" spc="0" baseline="0">
                <a:solidFill>
                  <a:srgbClr val="1D2763"/>
                </a:solidFill>
                <a:effectLst/>
                <a:latin typeface="Arial"/>
                <a:ea typeface="Arial"/>
                <a:cs typeface="Arial"/>
              </a:rPr>
              <a:t>لا يمكنك التغيير بدلاً منهم</a:t>
            </a:r>
          </a:p>
          <a:p>
            <a:pPr eaLnBrk="1" hangingPunct="1">
              <a:lnSpc>
                <a:spcPct val="90000"/>
              </a:lnSpc>
            </a:pPr>
            <a:endParaRPr lang="en-US" altLang="en-US" i="1">
              <a:ea typeface="HelveticaNeueLT Std Cn"/>
            </a:endParaRPr>
          </a:p>
          <a:p>
            <a:pPr algn="r" rtl="1" eaLnBrk="1" hangingPunct="1">
              <a:lnSpc>
                <a:spcPct val="90000"/>
              </a:lnSpc>
            </a:pPr>
            <a:r>
              <a:rPr lang="x-none" sz="2400" b="0" i="0" strike="noStrike" cap="none" spc="0" baseline="0">
                <a:solidFill>
                  <a:srgbClr val="1D2763"/>
                </a:solidFill>
                <a:effectLst/>
                <a:latin typeface="Arial"/>
                <a:ea typeface="Arial"/>
                <a:cs typeface="Arial"/>
              </a:rPr>
              <a:t>ماذا يحدث عندما ينخرط أحد الأشخاص في مناقشة حول التغيير، ولكن يستمر في مقاومة إجراء أي تغييرات فعلية؟</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استجابة شائعة: رد الفعل التقويمي</a:t>
            </a:r>
            <a:r>
              <a:rPr lang="en-US" sz="2800" b="1" i="0" strike="noStrike" cap="none" spc="0" baseline="30000" dirty="0">
                <a:solidFill>
                  <a:srgbClr val="1D2763"/>
                </a:solidFill>
                <a:effectLst/>
                <a:latin typeface="Arial"/>
                <a:ea typeface="Arial"/>
                <a:cs typeface="Arial"/>
              </a:rPr>
              <a:t>1</a:t>
            </a:r>
          </a:p>
        </p:txBody>
      </p:sp>
      <p:sp>
        <p:nvSpPr>
          <p:cNvPr id="43011" name="Rectangle 3"/>
          <p:cNvSpPr>
            <a:spLocks noGrp="1" noChangeArrowheads="1"/>
          </p:cNvSpPr>
          <p:nvPr>
            <p:ph idx="1"/>
          </p:nvPr>
        </p:nvSpPr>
        <p:spPr>
          <a:xfrm>
            <a:off x="457200" y="1506538"/>
            <a:ext cx="8229600" cy="4311650"/>
          </a:xfrm>
        </p:spPr>
        <p:txBody>
          <a:bodyPr/>
          <a:lstStyle/>
          <a:p>
            <a:pPr algn="r" rtl="1" eaLnBrk="1" hangingPunct="1">
              <a:lnSpc>
                <a:spcPct val="110000"/>
              </a:lnSpc>
              <a:spcBef>
                <a:spcPct val="0"/>
              </a:spcBef>
            </a:pPr>
            <a:r>
              <a:rPr lang="x-none" b="1" i="1" dirty="0">
                <a:solidFill>
                  <a:srgbClr val="002060"/>
                </a:solidFill>
                <a:latin typeface="Arial"/>
                <a:cs typeface="Arial"/>
              </a:rPr>
              <a:t>لماذا؟</a:t>
            </a:r>
            <a:r>
              <a:rPr lang="x-none" dirty="0">
                <a:latin typeface="Arial"/>
                <a:cs typeface="Arial"/>
              </a:rPr>
              <a:t>رغبتنا في تصحيح الأمور، </a:t>
            </a:r>
            <a:r>
              <a:rPr lang="x-none" i="1" dirty="0">
                <a:latin typeface="Arial"/>
                <a:cs typeface="Arial"/>
              </a:rPr>
              <a:t>"لتقويمها"</a:t>
            </a:r>
            <a:r>
              <a:rPr lang="ar-EG" baseline="30000" dirty="0">
                <a:latin typeface="Arial"/>
                <a:cs typeface="Arial"/>
              </a:rPr>
              <a:t>1</a:t>
            </a:r>
            <a:endParaRPr lang="en-US" baseline="30000" dirty="0">
              <a:latin typeface="Arial"/>
              <a:cs typeface="Arial"/>
            </a:endParaRPr>
          </a:p>
          <a:p>
            <a:pPr eaLnBrk="1" hangingPunct="1">
              <a:lnSpc>
                <a:spcPct val="110000"/>
              </a:lnSpc>
              <a:spcBef>
                <a:spcPct val="0"/>
              </a:spcBef>
            </a:pPr>
            <a:endParaRPr lang="en-GB" altLang="en-US" sz="2800" dirty="0">
              <a:solidFill>
                <a:srgbClr val="FFFF00"/>
              </a:solidFill>
              <a:ea typeface="HelveticaNeueLT Std Cn"/>
            </a:endParaRPr>
          </a:p>
          <a:p>
            <a:pPr algn="r" rtl="1" eaLnBrk="1" hangingPunct="1">
              <a:lnSpc>
                <a:spcPct val="110000"/>
              </a:lnSpc>
              <a:spcBef>
                <a:spcPct val="0"/>
              </a:spcBef>
            </a:pPr>
            <a:r>
              <a:rPr lang="x-none" b="1" i="1" dirty="0">
                <a:solidFill>
                  <a:srgbClr val="002060"/>
                </a:solidFill>
                <a:latin typeface="Arial"/>
                <a:cs typeface="Arial"/>
              </a:rPr>
              <a:t>ماذا يحدث؟</a:t>
            </a:r>
            <a:r>
              <a:rPr lang="x-none" dirty="0">
                <a:latin typeface="Arial"/>
                <a:cs typeface="Arial"/>
              </a:rPr>
              <a:t>ترتفع المقاومة</a:t>
            </a:r>
          </a:p>
          <a:p>
            <a:pPr lvl="1" algn="r" rtl="1" eaLnBrk="1" hangingPunct="1">
              <a:lnSpc>
                <a:spcPct val="90000"/>
              </a:lnSpc>
            </a:pPr>
            <a:r>
              <a:rPr lang="x-none" dirty="0">
                <a:solidFill>
                  <a:srgbClr val="000000"/>
                </a:solidFill>
                <a:latin typeface="Arial"/>
              </a:rPr>
              <a:t>يمكن للناس أن يشعروا بالتبرير من رد فعلك</a:t>
            </a:r>
          </a:p>
          <a:p>
            <a:pPr lvl="1" algn="r" rtl="1" eaLnBrk="1" hangingPunct="1">
              <a:lnSpc>
                <a:spcPct val="90000"/>
              </a:lnSpc>
            </a:pPr>
            <a:r>
              <a:rPr lang="x-none" dirty="0">
                <a:solidFill>
                  <a:srgbClr val="000000"/>
                </a:solidFill>
                <a:latin typeface="Arial"/>
              </a:rPr>
              <a:t>وبهذه الطريقة، لم يعد يلزمهم التفكير في الأمر بعد الآن</a:t>
            </a:r>
          </a:p>
          <a:p>
            <a:pPr eaLnBrk="1" hangingPunct="1">
              <a:lnSpc>
                <a:spcPct val="110000"/>
              </a:lnSpc>
              <a:spcBef>
                <a:spcPct val="0"/>
              </a:spcBef>
            </a:pPr>
            <a:endParaRPr lang="en-US" altLang="en-US" sz="2800" dirty="0">
              <a:ea typeface="HelveticaNeueLT Std Cn"/>
            </a:endParaRPr>
          </a:p>
          <a:p>
            <a:pPr algn="r" rtl="1" eaLnBrk="1" hangingPunct="1">
              <a:lnSpc>
                <a:spcPct val="110000"/>
              </a:lnSpc>
              <a:spcBef>
                <a:spcPct val="0"/>
              </a:spcBef>
            </a:pPr>
            <a:r>
              <a:rPr lang="x-none" dirty="0">
                <a:latin typeface="Arial"/>
                <a:cs typeface="Arial"/>
              </a:rPr>
              <a:t>تلميح: إذا حصلت على </a:t>
            </a:r>
            <a:r>
              <a:rPr lang="x-none" i="1" dirty="0">
                <a:latin typeface="Arial"/>
                <a:cs typeface="Arial"/>
              </a:rPr>
              <a:t>"نعم ولكن…" </a:t>
            </a:r>
            <a:r>
              <a:rPr lang="x-none" dirty="0">
                <a:latin typeface="Arial"/>
                <a:cs typeface="Arial"/>
              </a:rPr>
              <a:t>أو </a:t>
            </a:r>
            <a:r>
              <a:rPr lang="x-none" i="1" dirty="0">
                <a:latin typeface="Arial"/>
                <a:cs typeface="Arial"/>
              </a:rPr>
              <a:t>"لقد حاولت ذلك بالفعل"</a:t>
            </a:r>
            <a:r>
              <a:rPr lang="ar-EG" dirty="0">
                <a:latin typeface="Arial"/>
                <a:cs typeface="Arial"/>
              </a:rPr>
              <a:t> </a:t>
            </a:r>
            <a:r>
              <a:rPr lang="x-none" dirty="0">
                <a:latin typeface="Arial"/>
                <a:cs typeface="Arial"/>
              </a:rPr>
              <a:t>فقد استسلمت لرد الفعل التقويمي!</a:t>
            </a:r>
            <a:endParaRPr lang="en-GB" altLang="en-US" dirty="0">
              <a:ea typeface="HelveticaNeueLT Std Cn"/>
            </a:endParaRPr>
          </a:p>
        </p:txBody>
      </p:sp>
      <p:sp>
        <p:nvSpPr>
          <p:cNvPr id="4" name="TextBox 2"/>
          <p:cNvSpPr txBox="1">
            <a:spLocks noChangeArrowheads="1"/>
          </p:cNvSpPr>
          <p:nvPr/>
        </p:nvSpPr>
        <p:spPr bwMode="auto">
          <a:xfrm>
            <a:off x="5566963" y="6102350"/>
            <a:ext cx="35770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en-GB" altLang="en-US" sz="1000" dirty="0"/>
              <a:t>1. Treasure J. </a:t>
            </a:r>
            <a:r>
              <a:rPr lang="en-GB" altLang="en-US" sz="1000" i="1" dirty="0" err="1"/>
              <a:t>Adv</a:t>
            </a:r>
            <a:r>
              <a:rPr lang="en-GB" altLang="en-US" sz="1000" i="1" dirty="0"/>
              <a:t> </a:t>
            </a:r>
            <a:r>
              <a:rPr lang="en-GB" altLang="en-US" sz="1000" i="1" dirty="0" err="1"/>
              <a:t>Psychiatr</a:t>
            </a:r>
            <a:r>
              <a:rPr lang="en-GB" altLang="en-US" sz="1000" i="1" dirty="0"/>
              <a:t> Treat</a:t>
            </a:r>
            <a:r>
              <a:rPr lang="en-GB" altLang="en-US" sz="1000" dirty="0"/>
              <a:t> 2004;10:331–337.</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الاستجابة </a:t>
            </a:r>
            <a:r>
              <a:rPr lang="x-none" b="1" dirty="0">
                <a:latin typeface="Arial"/>
                <a:ea typeface="Arial"/>
                <a:cs typeface="Arial"/>
              </a:rPr>
              <a:t>الأفضل: </a:t>
            </a:r>
            <a:r>
              <a:rPr lang="ar-EG" b="1" dirty="0">
                <a:latin typeface="Arial"/>
                <a:ea typeface="Arial"/>
                <a:cs typeface="Arial"/>
              </a:rPr>
              <a:t>التكيف </a:t>
            </a:r>
            <a:r>
              <a:rPr lang="x-none" b="1" dirty="0">
                <a:latin typeface="Arial"/>
                <a:ea typeface="Arial"/>
                <a:cs typeface="Arial"/>
              </a:rPr>
              <a:t>مع </a:t>
            </a:r>
            <a:r>
              <a:rPr lang="x-none" sz="2800" b="1" i="0" strike="noStrike" cap="none" spc="0" baseline="0" dirty="0">
                <a:solidFill>
                  <a:srgbClr val="1D2763"/>
                </a:solidFill>
                <a:effectLst/>
                <a:latin typeface="Arial"/>
                <a:ea typeface="Arial"/>
                <a:cs typeface="Arial"/>
              </a:rPr>
              <a:t>المقاومة</a:t>
            </a:r>
          </a:p>
        </p:txBody>
      </p:sp>
      <p:sp>
        <p:nvSpPr>
          <p:cNvPr id="44035" name="Rectangle 3"/>
          <p:cNvSpPr>
            <a:spLocks noGrp="1" noChangeArrowheads="1"/>
          </p:cNvSpPr>
          <p:nvPr>
            <p:ph idx="1"/>
          </p:nvPr>
        </p:nvSpPr>
        <p:spPr>
          <a:xfrm>
            <a:off x="457200" y="1557338"/>
            <a:ext cx="8229600" cy="4311650"/>
          </a:xfrm>
        </p:spPr>
        <p:txBody>
          <a:bodyPr/>
          <a:lstStyle/>
          <a:p>
            <a:pPr algn="r" rtl="1" eaLnBrk="1" hangingPunct="1">
              <a:lnSpc>
                <a:spcPct val="90000"/>
              </a:lnSpc>
            </a:pPr>
            <a:r>
              <a:rPr lang="x-none" sz="2400" b="0" i="0" strike="noStrike" cap="none" spc="0" baseline="0" dirty="0">
                <a:solidFill>
                  <a:srgbClr val="1D2763"/>
                </a:solidFill>
                <a:effectLst/>
                <a:latin typeface="Arial"/>
                <a:ea typeface="Arial"/>
                <a:cs typeface="Arial"/>
              </a:rPr>
              <a:t>لا تستجب للمقاومة بالمواجهة مهما كنت محبطًا!</a:t>
            </a:r>
          </a:p>
          <a:p>
            <a:pPr eaLnBrk="1" hangingPunct="1">
              <a:lnSpc>
                <a:spcPct val="90000"/>
              </a:lnSpc>
            </a:pPr>
            <a:endParaRPr lang="en-US" altLang="en-US" dirty="0">
              <a:ea typeface="HelveticaNeueLT Std Cn"/>
            </a:endParaRPr>
          </a:p>
          <a:p>
            <a:pPr algn="r" rtl="1" eaLnBrk="1" hangingPunct="1">
              <a:lnSpc>
                <a:spcPct val="90000"/>
              </a:lnSpc>
            </a:pPr>
            <a:r>
              <a:rPr lang="x-none" sz="2400" b="0" i="0" strike="noStrike" cap="none" spc="0" baseline="0" dirty="0">
                <a:solidFill>
                  <a:srgbClr val="1D2763"/>
                </a:solidFill>
                <a:effectLst/>
                <a:latin typeface="Arial"/>
                <a:ea typeface="Arial"/>
                <a:cs typeface="Arial"/>
              </a:rPr>
              <a:t>استخدم مهارات الاستماع النشط وعَبّر عن تعاطفك</a:t>
            </a:r>
          </a:p>
          <a:p>
            <a:pPr eaLnBrk="1" hangingPunct="1">
              <a:lnSpc>
                <a:spcPct val="90000"/>
              </a:lnSpc>
            </a:pPr>
            <a:endParaRPr lang="en-GB" altLang="en-US" dirty="0">
              <a:ea typeface="HelveticaNeueLT Std Cn"/>
            </a:endParaRPr>
          </a:p>
          <a:p>
            <a:pPr algn="r" rtl="1" eaLnBrk="1" hangingPunct="1">
              <a:lnSpc>
                <a:spcPct val="90000"/>
              </a:lnSpc>
            </a:pPr>
            <a:r>
              <a:rPr lang="x-none" sz="2400" b="0" i="0" strike="noStrike" cap="none" spc="0" baseline="0" dirty="0">
                <a:solidFill>
                  <a:srgbClr val="1D2763"/>
                </a:solidFill>
                <a:effectLst/>
                <a:latin typeface="Arial"/>
                <a:ea typeface="Arial"/>
                <a:cs typeface="Arial"/>
              </a:rPr>
              <a:t>اعترف بوجود تناقض كالمعتاد</a:t>
            </a:r>
          </a:p>
          <a:p>
            <a:pPr eaLnBrk="1" hangingPunct="1">
              <a:lnSpc>
                <a:spcPct val="90000"/>
              </a:lnSpc>
            </a:pPr>
            <a:endParaRPr lang="en-GB" altLang="en-US" dirty="0">
              <a:ea typeface="HelveticaNeueLT Std Cn"/>
            </a:endParaRPr>
          </a:p>
          <a:p>
            <a:pPr algn="r" rtl="1" eaLnBrk="1" hangingPunct="1">
              <a:lnSpc>
                <a:spcPct val="90000"/>
              </a:lnSpc>
            </a:pPr>
            <a:r>
              <a:rPr lang="ar-EG" dirty="0">
                <a:latin typeface="Arial"/>
                <a:ea typeface="Arial"/>
                <a:cs typeface="Arial"/>
              </a:rPr>
              <a:t>تكيف </a:t>
            </a:r>
            <a:r>
              <a:rPr lang="x-none" dirty="0">
                <a:latin typeface="Arial"/>
                <a:ea typeface="Arial"/>
                <a:cs typeface="Arial"/>
              </a:rPr>
              <a:t>مع المقاومة</a:t>
            </a:r>
          </a:p>
        </p:txBody>
      </p:sp>
      <p:sp>
        <p:nvSpPr>
          <p:cNvPr id="4" name="TextBox 2"/>
          <p:cNvSpPr txBox="1">
            <a:spLocks noChangeArrowheads="1"/>
          </p:cNvSpPr>
          <p:nvPr/>
        </p:nvSpPr>
        <p:spPr bwMode="auto">
          <a:xfrm>
            <a:off x="5566963" y="6115050"/>
            <a:ext cx="3577036"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en-GB" altLang="en-US" sz="1000" dirty="0"/>
              <a:t>Welch G, et al. </a:t>
            </a:r>
            <a:r>
              <a:rPr lang="en-GB" altLang="en-US" sz="1000" i="1" dirty="0"/>
              <a:t>Diabetes Spec</a:t>
            </a:r>
            <a:r>
              <a:rPr lang="en-GB" altLang="en-US" sz="1000" dirty="0"/>
              <a:t> 2006;19:5–11.</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المراجع</a:t>
            </a:r>
          </a:p>
        </p:txBody>
      </p:sp>
      <p:sp>
        <p:nvSpPr>
          <p:cNvPr id="45059" name="Rectangle 3"/>
          <p:cNvSpPr>
            <a:spLocks noGrp="1"/>
          </p:cNvSpPr>
          <p:nvPr>
            <p:ph idx="1"/>
          </p:nvPr>
        </p:nvSpPr>
        <p:spPr>
          <a:xfrm>
            <a:off x="457200" y="1570038"/>
            <a:ext cx="8229600" cy="4311650"/>
          </a:xfrm>
        </p:spPr>
        <p:txBody>
          <a:bodyPr/>
          <a:lstStyle/>
          <a:p>
            <a:pPr eaLnBrk="1" hangingPunct="1"/>
            <a:r>
              <a:rPr lang="de-DE" altLang="en-US" sz="1600" dirty="0">
                <a:ea typeface="HelveticaNeueLT Std Cn"/>
              </a:rPr>
              <a:t>Bowins B. </a:t>
            </a:r>
            <a:r>
              <a:rPr lang="en-GB" altLang="en-US" sz="1600" dirty="0">
                <a:ea typeface="HelveticaNeueLT Std Cn"/>
              </a:rPr>
              <a:t>Psychological </a:t>
            </a:r>
            <a:r>
              <a:rPr lang="en-GB" altLang="en-US" sz="1600" dirty="0" err="1">
                <a:ea typeface="HelveticaNeueLT Std Cn"/>
              </a:rPr>
              <a:t>defense</a:t>
            </a:r>
            <a:r>
              <a:rPr lang="en-GB" altLang="en-US" sz="1600" dirty="0">
                <a:ea typeface="HelveticaNeueLT Std Cn"/>
              </a:rPr>
              <a:t> mechanisms: a new perspective. </a:t>
            </a:r>
            <a:r>
              <a:rPr lang="de-DE" altLang="en-US" sz="1600" i="1" dirty="0">
                <a:ea typeface="HelveticaNeueLT Std Cn"/>
              </a:rPr>
              <a:t>Am J Psychoanal</a:t>
            </a:r>
            <a:r>
              <a:rPr lang="de-DE" altLang="en-US" sz="1600" dirty="0">
                <a:ea typeface="HelveticaNeueLT Std Cn"/>
              </a:rPr>
              <a:t> 2004;64:1–26.</a:t>
            </a:r>
          </a:p>
          <a:p>
            <a:pPr eaLnBrk="1" hangingPunct="1"/>
            <a:r>
              <a:rPr lang="da-DK" altLang="en-US" sz="1600" dirty="0">
                <a:ea typeface="HelveticaNeueLT Std Cn"/>
              </a:rPr>
              <a:t>Egan LC, Santos LR, Bloom P. </a:t>
            </a:r>
            <a:r>
              <a:rPr lang="en-GB" altLang="en-US" sz="1600" dirty="0">
                <a:ea typeface="HelveticaNeueLT Std Cn"/>
              </a:rPr>
              <a:t>The origins of cognitive dissonance. </a:t>
            </a:r>
            <a:r>
              <a:rPr lang="da-DK" altLang="en-US" sz="1600" i="1" dirty="0">
                <a:ea typeface="HelveticaNeueLT Std Cn"/>
              </a:rPr>
              <a:t>Psy Sci </a:t>
            </a:r>
            <a:r>
              <a:rPr lang="da-DK" altLang="en-US" sz="1600" dirty="0">
                <a:ea typeface="HelveticaNeueLT Std Cn"/>
              </a:rPr>
              <a:t>2007;18: 978–983.</a:t>
            </a:r>
          </a:p>
          <a:p>
            <a:pPr eaLnBrk="1" hangingPunct="1"/>
            <a:r>
              <a:rPr lang="en-US" altLang="en-US" sz="1600" dirty="0">
                <a:ea typeface="HelveticaNeueLT Std Cn"/>
              </a:rPr>
              <a:t>Festinger L. </a:t>
            </a:r>
            <a:r>
              <a:rPr lang="en-US" altLang="en-US" sz="1600" i="1" dirty="0">
                <a:ea typeface="HelveticaNeueLT Std Cn"/>
              </a:rPr>
              <a:t>A theory of cognitive dissonance</a:t>
            </a:r>
            <a:r>
              <a:rPr lang="en-US" altLang="en-US" sz="1600" dirty="0">
                <a:ea typeface="HelveticaNeueLT Std Cn"/>
              </a:rPr>
              <a:t>. Stanford, CA: Stanford University Press; 1957.</a:t>
            </a:r>
          </a:p>
          <a:p>
            <a:pPr eaLnBrk="1" hangingPunct="1"/>
            <a:r>
              <a:rPr lang="en-GB" altLang="en-US" sz="1600" dirty="0">
                <a:ea typeface="HelveticaNeueLT Std Cn"/>
              </a:rPr>
              <a:t>Markland D, Ryan RM, Tobin VJ, Rollnick S. Motivational interviewing and self–determination theory. </a:t>
            </a:r>
            <a:r>
              <a:rPr lang="en-GB" altLang="en-US" sz="1600" i="1" dirty="0">
                <a:ea typeface="HelveticaNeueLT Std Cn"/>
              </a:rPr>
              <a:t>J Soc Clin </a:t>
            </a:r>
            <a:r>
              <a:rPr lang="en-GB" altLang="en-US" sz="1600" i="1" dirty="0" err="1">
                <a:ea typeface="HelveticaNeueLT Std Cn"/>
              </a:rPr>
              <a:t>Psychol</a:t>
            </a:r>
            <a:r>
              <a:rPr lang="en-GB" altLang="en-US" sz="1600" dirty="0">
                <a:ea typeface="HelveticaNeueLT Std Cn"/>
              </a:rPr>
              <a:t> 2005;24:811–831.</a:t>
            </a:r>
          </a:p>
          <a:p>
            <a:pPr eaLnBrk="1" hangingPunct="1"/>
            <a:r>
              <a:rPr lang="en-GB" altLang="en-US" sz="1600" dirty="0">
                <a:ea typeface="HelveticaNeueLT Std Cn"/>
              </a:rPr>
              <a:t>Treasure J. Motivational interviewing. </a:t>
            </a:r>
            <a:r>
              <a:rPr lang="en-GB" altLang="en-US" sz="1600" i="1" dirty="0">
                <a:ea typeface="HelveticaNeueLT Std Cn"/>
              </a:rPr>
              <a:t>Adv </a:t>
            </a:r>
            <a:r>
              <a:rPr lang="en-GB" altLang="en-US" sz="1600" i="1" dirty="0" err="1">
                <a:ea typeface="HelveticaNeueLT Std Cn"/>
              </a:rPr>
              <a:t>Psychiatr</a:t>
            </a:r>
            <a:r>
              <a:rPr lang="en-GB" altLang="en-US" sz="1600" i="1" dirty="0">
                <a:ea typeface="HelveticaNeueLT Std Cn"/>
              </a:rPr>
              <a:t> Treat</a:t>
            </a:r>
            <a:r>
              <a:rPr lang="en-GB" altLang="en-US" sz="1600" dirty="0">
                <a:ea typeface="HelveticaNeueLT Std Cn"/>
              </a:rPr>
              <a:t> 2004;10:331–337.</a:t>
            </a:r>
          </a:p>
          <a:p>
            <a:pPr eaLnBrk="1" hangingPunct="1"/>
            <a:r>
              <a:rPr lang="en-GB" altLang="en-US" sz="1600" dirty="0">
                <a:ea typeface="HelveticaNeueLT Std Cn"/>
              </a:rPr>
              <a:t>Welch G, Rose G, Ernst D. Motivational interviewing and diabetes: What is it, how is it used, and does it work? </a:t>
            </a:r>
            <a:r>
              <a:rPr lang="en-GB" altLang="en-US" sz="1600" i="1" dirty="0">
                <a:ea typeface="HelveticaNeueLT Std Cn"/>
              </a:rPr>
              <a:t>Diabetes Spec</a:t>
            </a:r>
            <a:r>
              <a:rPr lang="en-GB" altLang="en-US" sz="1600" dirty="0">
                <a:ea typeface="HelveticaNeueLT Std Cn"/>
              </a:rPr>
              <a:t> 2006;19:5–11.</a:t>
            </a:r>
          </a:p>
          <a:p>
            <a:pPr eaLnBrk="1" hangingPunct="1"/>
            <a:endParaRPr lang="en-GB" altLang="en-US" sz="1600" dirty="0">
              <a:ea typeface="HelveticaNeueLT Std Cn"/>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E864F-06F0-4069-8965-82618F4C7D01}"/>
              </a:ext>
            </a:extLst>
          </p:cNvPr>
          <p:cNvSpPr>
            <a:spLocks noGrp="1"/>
          </p:cNvSpPr>
          <p:nvPr>
            <p:ph type="title"/>
          </p:nvPr>
        </p:nvSpPr>
        <p:spPr/>
        <p:txBody>
          <a:bodyPr/>
          <a:lstStyle/>
          <a:p>
            <a:pPr rtl="1"/>
            <a:r>
              <a:rPr lang="x-none" sz="2800" b="1" i="0" strike="noStrike" cap="none" spc="0" baseline="0" dirty="0">
                <a:solidFill>
                  <a:srgbClr val="1D2763"/>
                </a:solidFill>
                <a:effectLst/>
                <a:latin typeface="Arial"/>
                <a:ea typeface="Arial"/>
                <a:cs typeface="Arial"/>
              </a:rPr>
              <a:t>مقدمة</a:t>
            </a:r>
          </a:p>
        </p:txBody>
      </p:sp>
      <p:sp>
        <p:nvSpPr>
          <p:cNvPr id="3" name="Content Placeholder 2">
            <a:extLst>
              <a:ext uri="{FF2B5EF4-FFF2-40B4-BE49-F238E27FC236}">
                <a16:creationId xmlns:a16="http://schemas.microsoft.com/office/drawing/2014/main" id="{5E0C1946-6961-4F46-9F14-83C66CC06AF8}"/>
              </a:ext>
            </a:extLst>
          </p:cNvPr>
          <p:cNvSpPr>
            <a:spLocks noGrp="1"/>
          </p:cNvSpPr>
          <p:nvPr>
            <p:ph idx="1"/>
          </p:nvPr>
        </p:nvSpPr>
        <p:spPr/>
        <p:txBody>
          <a:bodyPr/>
          <a:lstStyle/>
          <a:p>
            <a:pPr algn="r" rtl="1"/>
            <a:r>
              <a:rPr lang="x-none" sz="2200" b="0" i="0" strike="noStrike" cap="none" spc="0" baseline="0" dirty="0">
                <a:solidFill>
                  <a:srgbClr val="1D2763"/>
                </a:solidFill>
                <a:effectLst/>
                <a:latin typeface="Arial"/>
                <a:ea typeface="Arial"/>
                <a:cs typeface="Arial"/>
              </a:rPr>
              <a:t>أُعدت هذه الوحدات من قبل لجنة توجيهية مكونة من خبراء دوليين متخصصين في التليّف الكيسي لتناول تقنيات المقابلات التحفيزية، والتي يمكن أن تشكل إطارًا فعالاً لتحسين انفتاح المرضى على التغير السلوكي. </a:t>
            </a:r>
          </a:p>
          <a:p>
            <a:pPr algn="r" rtl="1"/>
            <a:r>
              <a:rPr lang="x-none" sz="2200" b="0" i="0" strike="noStrike" cap="none" spc="0" baseline="0" dirty="0">
                <a:solidFill>
                  <a:srgbClr val="1D2763"/>
                </a:solidFill>
                <a:effectLst/>
                <a:latin typeface="Arial"/>
                <a:ea typeface="Arial"/>
                <a:cs typeface="Arial"/>
              </a:rPr>
              <a:t>ينقسم محتوى المقابلات التحفيزية إلى خمس وحدات مصممة لتزويدك بالمعرفة والمهارات اللازمة لتحسين ممارساتك الفردية في المقابلات التحفيزية. يمكن تنزيل جميع الوحدات من </a:t>
            </a:r>
            <a:r>
              <a:rPr lang="en-US" sz="2200" b="0" i="0" strike="noStrike" cap="none" spc="0" baseline="0" dirty="0">
                <a:solidFill>
                  <a:srgbClr val="1D2763"/>
                </a:solidFill>
                <a:effectLst/>
                <a:latin typeface="Arial"/>
                <a:ea typeface="Arial"/>
                <a:cs typeface="Arial"/>
                <a:hlinkClick r:id="rId2"/>
              </a:rPr>
              <a:t>www.cfcare.net</a:t>
            </a:r>
            <a:r>
              <a:rPr lang="ar-EG" sz="2200" b="0" i="0" strike="noStrike" cap="none" spc="0" baseline="0" dirty="0">
                <a:solidFill>
                  <a:srgbClr val="1D2763"/>
                </a:solidFill>
                <a:effectLst/>
                <a:latin typeface="Arial"/>
                <a:ea typeface="Arial"/>
                <a:cs typeface="Arial"/>
              </a:rPr>
              <a:t> </a:t>
            </a:r>
            <a:endParaRPr lang="en-US" sz="2200" b="0" i="0" strike="noStrike" cap="none" spc="0" baseline="0" dirty="0">
              <a:solidFill>
                <a:srgbClr val="1D2763"/>
              </a:solidFill>
              <a:effectLst/>
              <a:latin typeface="Arial"/>
              <a:ea typeface="Arial"/>
              <a:cs typeface="Arial"/>
            </a:endParaRPr>
          </a:p>
          <a:p>
            <a:pPr algn="r" rtl="1"/>
            <a:r>
              <a:rPr lang="x-none" sz="2200" b="0" i="0" strike="noStrike" cap="none" spc="0" baseline="0" dirty="0">
                <a:solidFill>
                  <a:srgbClr val="1D2763"/>
                </a:solidFill>
                <a:effectLst/>
                <a:latin typeface="Arial"/>
                <a:ea typeface="Arial"/>
                <a:cs typeface="Arial"/>
              </a:rPr>
              <a:t>تتناول هذه الوحدة تحديد الأفكار والسلوكيات المتناقضة وإعداد التناقضات. </a:t>
            </a:r>
          </a:p>
          <a:p>
            <a:endParaRPr lang="en-GB" dirty="0"/>
          </a:p>
        </p:txBody>
      </p:sp>
    </p:spTree>
    <p:extLst>
      <p:ext uri="{BB962C8B-B14F-4D97-AF65-F5344CB8AC3E}">
        <p14:creationId xmlns:p14="http://schemas.microsoft.com/office/powerpoint/2010/main" val="253727910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نظرة عامة على الدورة</a:t>
            </a:r>
          </a:p>
        </p:txBody>
      </p:sp>
      <p:sp>
        <p:nvSpPr>
          <p:cNvPr id="19459" name="Rectangle 3"/>
          <p:cNvSpPr>
            <a:spLocks noGrp="1"/>
          </p:cNvSpPr>
          <p:nvPr>
            <p:ph idx="1"/>
          </p:nvPr>
        </p:nvSpPr>
        <p:spPr>
          <a:xfrm>
            <a:off x="457200" y="1570038"/>
            <a:ext cx="8229600" cy="4311650"/>
          </a:xfrm>
        </p:spPr>
        <p:txBody>
          <a:bodyPr/>
          <a:lstStyle/>
          <a:p>
            <a:pPr algn="r" rtl="1" eaLnBrk="1" hangingPunct="1">
              <a:spcBef>
                <a:spcPct val="0"/>
              </a:spcBef>
            </a:pPr>
            <a:r>
              <a:rPr lang="x-none" sz="2400" b="0" i="0" strike="noStrike" cap="none" spc="0" baseline="0">
                <a:solidFill>
                  <a:srgbClr val="1D2763"/>
                </a:solidFill>
                <a:effectLst/>
                <a:latin typeface="Arial"/>
                <a:ea typeface="Arial"/>
                <a:cs typeface="Arial"/>
              </a:rPr>
              <a:t>الإقرار بالتناقض</a:t>
            </a:r>
          </a:p>
          <a:p>
            <a:pPr eaLnBrk="1" hangingPunct="1">
              <a:spcBef>
                <a:spcPct val="0"/>
              </a:spcBef>
            </a:pPr>
            <a:endParaRPr lang="en-GB" altLang="en-US">
              <a:ea typeface="HelveticaNeueLT Std Cn"/>
            </a:endParaRPr>
          </a:p>
          <a:p>
            <a:pPr algn="r" rtl="1" eaLnBrk="1" hangingPunct="1">
              <a:spcBef>
                <a:spcPct val="0"/>
              </a:spcBef>
            </a:pPr>
            <a:r>
              <a:rPr lang="x-none" sz="2400" b="0" i="0" strike="noStrike" cap="none" spc="0" baseline="0">
                <a:solidFill>
                  <a:srgbClr val="1D2763"/>
                </a:solidFill>
                <a:effectLst/>
                <a:latin typeface="Arial"/>
                <a:ea typeface="Arial"/>
                <a:cs typeface="Arial"/>
              </a:rPr>
              <a:t>التعرف على التنافر المعرفي</a:t>
            </a:r>
          </a:p>
          <a:p>
            <a:pPr eaLnBrk="1" hangingPunct="1">
              <a:spcBef>
                <a:spcPct val="0"/>
              </a:spcBef>
            </a:pPr>
            <a:endParaRPr lang="en-GB" altLang="en-US">
              <a:ea typeface="HelveticaNeueLT Std Cn"/>
            </a:endParaRPr>
          </a:p>
          <a:p>
            <a:pPr algn="r" rtl="1" eaLnBrk="1" hangingPunct="1">
              <a:spcBef>
                <a:spcPct val="0"/>
              </a:spcBef>
            </a:pPr>
            <a:r>
              <a:rPr lang="x-none" sz="2400" b="0" i="0" strike="noStrike" cap="none" spc="0" baseline="0">
                <a:solidFill>
                  <a:srgbClr val="1D2763"/>
                </a:solidFill>
                <a:effectLst/>
                <a:latin typeface="Arial"/>
                <a:ea typeface="Arial"/>
                <a:cs typeface="Arial"/>
              </a:rPr>
              <a:t>الإنصات للأفكار والسلوكيات المتضاربة </a:t>
            </a:r>
          </a:p>
          <a:p>
            <a:pPr eaLnBrk="1" hangingPunct="1">
              <a:spcBef>
                <a:spcPct val="0"/>
              </a:spcBef>
            </a:pPr>
            <a:endParaRPr lang="en-GB" altLang="en-US">
              <a:ea typeface="HelveticaNeueLT Std Cn"/>
            </a:endParaRPr>
          </a:p>
          <a:p>
            <a:pPr algn="r" rtl="1" eaLnBrk="1" hangingPunct="1">
              <a:spcBef>
                <a:spcPct val="0"/>
              </a:spcBef>
            </a:pPr>
            <a:r>
              <a:rPr lang="x-none" sz="2400" b="0" i="0" strike="noStrike" cap="none" spc="0" baseline="0">
                <a:solidFill>
                  <a:srgbClr val="1D2763"/>
                </a:solidFill>
                <a:effectLst/>
                <a:latin typeface="Arial"/>
                <a:ea typeface="Arial"/>
                <a:cs typeface="Arial"/>
              </a:rPr>
              <a:t>زيادة الوعي بالأفكار والسلوكيات المتضاربة </a:t>
            </a:r>
          </a:p>
          <a:p>
            <a:pPr eaLnBrk="1" hangingPunct="1">
              <a:spcBef>
                <a:spcPct val="0"/>
              </a:spcBef>
            </a:pPr>
            <a:endParaRPr lang="en-GB" altLang="en-US">
              <a:ea typeface="HelveticaNeueLT Std Cn"/>
            </a:endParaRPr>
          </a:p>
          <a:p>
            <a:pPr algn="r" rtl="1" eaLnBrk="1" hangingPunct="1">
              <a:spcBef>
                <a:spcPct val="0"/>
              </a:spcBef>
            </a:pPr>
            <a:r>
              <a:rPr lang="x-none" sz="2400" b="0" i="0" strike="noStrike" cap="none" spc="0" baseline="0">
                <a:solidFill>
                  <a:srgbClr val="1D2763"/>
                </a:solidFill>
                <a:effectLst/>
                <a:latin typeface="Arial"/>
                <a:ea typeface="Arial"/>
                <a:cs typeface="Arial"/>
              </a:rPr>
              <a:t>تطوير التناقضات</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857500"/>
            <a:ext cx="8229600" cy="1143000"/>
          </a:xfrm>
        </p:spPr>
        <p:txBody>
          <a:bodyPr/>
          <a:lstStyle/>
          <a:p>
            <a:pPr rtl="1" eaLnBrk="1" hangingPunct="1">
              <a:lnSpc>
                <a:spcPct val="80000"/>
              </a:lnSpc>
              <a:defRPr/>
            </a:pPr>
            <a:r>
              <a:rPr lang="x-none" sz="2800" b="1" i="0" strike="noStrike" cap="none" spc="0" baseline="0" dirty="0">
                <a:solidFill>
                  <a:srgbClr val="1D2763"/>
                </a:solidFill>
                <a:effectLst/>
                <a:latin typeface="Arial"/>
                <a:ea typeface="Arial"/>
                <a:cs typeface="Arial"/>
              </a:rPr>
              <a:t>الإقرار بالتناقض</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الإقرار بالتناقض</a:t>
            </a:r>
          </a:p>
        </p:txBody>
      </p:sp>
      <p:sp>
        <p:nvSpPr>
          <p:cNvPr id="21507" name="Rectangle 3"/>
          <p:cNvSpPr>
            <a:spLocks noGrp="1"/>
          </p:cNvSpPr>
          <p:nvPr>
            <p:ph idx="1"/>
          </p:nvPr>
        </p:nvSpPr>
        <p:spPr>
          <a:xfrm>
            <a:off x="457200" y="1570038"/>
            <a:ext cx="8229600" cy="4311650"/>
          </a:xfrm>
        </p:spPr>
        <p:txBody>
          <a:bodyPr/>
          <a:lstStyle/>
          <a:p>
            <a:pPr algn="r" rtl="1" eaLnBrk="1" hangingPunct="1">
              <a:lnSpc>
                <a:spcPct val="90000"/>
              </a:lnSpc>
            </a:pPr>
            <a:r>
              <a:rPr lang="x-none" sz="2400" b="0" i="1" strike="noStrike" cap="none" spc="0" baseline="0" dirty="0">
                <a:solidFill>
                  <a:srgbClr val="1D2763"/>
                </a:solidFill>
                <a:effectLst/>
                <a:latin typeface="Arial"/>
                <a:ea typeface="Arial"/>
                <a:cs typeface="Arial"/>
              </a:rPr>
              <a:t>التناقض</a:t>
            </a:r>
            <a:r>
              <a:rPr lang="x-none" sz="2400" b="0" i="0" strike="noStrike" cap="none" spc="0" baseline="0" dirty="0">
                <a:solidFill>
                  <a:srgbClr val="1D2763"/>
                </a:solidFill>
                <a:effectLst/>
                <a:latin typeface="Arial"/>
                <a:ea typeface="Arial"/>
                <a:cs typeface="Arial"/>
              </a:rPr>
              <a:t> </a:t>
            </a:r>
            <a:r>
              <a:rPr lang="ar-EG" sz="2400" b="0" i="0" strike="noStrike" cap="none" spc="0" baseline="0" dirty="0">
                <a:solidFill>
                  <a:srgbClr val="1D2763"/>
                </a:solidFill>
                <a:effectLst/>
                <a:latin typeface="Arial"/>
                <a:ea typeface="Arial"/>
                <a:cs typeface="Arial"/>
              </a:rPr>
              <a:t>(</a:t>
            </a:r>
            <a:r>
              <a:rPr lang="x-none" sz="2400" b="0" i="0" strike="noStrike" cap="none" spc="0" baseline="0" dirty="0">
                <a:solidFill>
                  <a:srgbClr val="1D2763"/>
                </a:solidFill>
                <a:effectLst/>
                <a:latin typeface="Arial"/>
                <a:ea typeface="Arial"/>
                <a:cs typeface="Arial"/>
              </a:rPr>
              <a:t>تكافؤ القوة</a:t>
            </a:r>
            <a:r>
              <a:rPr lang="ar-EG" sz="2400" b="0" i="0" strike="noStrike" cap="none" spc="0" baseline="0" dirty="0">
                <a:solidFill>
                  <a:srgbClr val="1D2763"/>
                </a:solidFill>
                <a:effectLst/>
                <a:latin typeface="Arial"/>
                <a:ea typeface="Arial"/>
                <a:cs typeface="Arial"/>
              </a:rPr>
              <a:t>)</a:t>
            </a:r>
            <a:r>
              <a:rPr lang="x-none" sz="2400" b="0" i="0" strike="noStrike" cap="none" spc="0" baseline="0" dirty="0">
                <a:solidFill>
                  <a:srgbClr val="1D2763"/>
                </a:solidFill>
                <a:effectLst/>
                <a:latin typeface="Arial"/>
                <a:ea typeface="Arial"/>
                <a:cs typeface="Arial"/>
              </a:rPr>
              <a:t> موجود دائمًا عند التفكير في التغيير وحتى مع بدء حدوث التغيير</a:t>
            </a:r>
          </a:p>
          <a:p>
            <a:pPr eaLnBrk="1" hangingPunct="1">
              <a:lnSpc>
                <a:spcPct val="90000"/>
              </a:lnSpc>
            </a:pPr>
            <a:endParaRPr lang="en-GB" altLang="en-US" dirty="0">
              <a:ea typeface="HelveticaNeueLT Std Cn"/>
            </a:endParaRPr>
          </a:p>
          <a:p>
            <a:pPr algn="r" rtl="1" eaLnBrk="1" hangingPunct="1">
              <a:lnSpc>
                <a:spcPct val="90000"/>
              </a:lnSpc>
            </a:pPr>
            <a:r>
              <a:rPr lang="x-none" sz="2400" b="0" i="0" strike="noStrike" cap="none" spc="0" baseline="0" dirty="0">
                <a:solidFill>
                  <a:srgbClr val="1D2763"/>
                </a:solidFill>
                <a:effectLst/>
                <a:latin typeface="Arial"/>
                <a:ea typeface="Arial"/>
                <a:cs typeface="Arial"/>
              </a:rPr>
              <a:t>الهدف ليس حل التناقض، ولكن منح طرفي الجدال "وقت للتحدث"</a:t>
            </a:r>
          </a:p>
          <a:p>
            <a:pPr eaLnBrk="1" hangingPunct="1">
              <a:lnSpc>
                <a:spcPct val="90000"/>
              </a:lnSpc>
            </a:pPr>
            <a:endParaRPr lang="en-GB" altLang="en-US" dirty="0">
              <a:ea typeface="HelveticaNeueLT Std Cn"/>
            </a:endParaRPr>
          </a:p>
          <a:p>
            <a:pPr algn="r" rtl="1" eaLnBrk="1" hangingPunct="1">
              <a:lnSpc>
                <a:spcPct val="90000"/>
              </a:lnSpc>
            </a:pPr>
            <a:r>
              <a:rPr lang="x-none" sz="2400" b="0" i="0" strike="noStrike" cap="none" spc="0" baseline="0" dirty="0">
                <a:solidFill>
                  <a:srgbClr val="1D2763"/>
                </a:solidFill>
                <a:effectLst/>
                <a:latin typeface="Arial"/>
                <a:ea typeface="Arial"/>
                <a:cs typeface="Arial"/>
              </a:rPr>
              <a:t>التناقض أمر طبيعي ويلزم الاعتراف به خلال المشاورات</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857500"/>
            <a:ext cx="8229600" cy="1143000"/>
          </a:xfrm>
        </p:spPr>
        <p:txBody>
          <a:bodyPr/>
          <a:lstStyle/>
          <a:p>
            <a:pPr rtl="1" eaLnBrk="1" hangingPunct="1">
              <a:lnSpc>
                <a:spcPct val="80000"/>
              </a:lnSpc>
              <a:defRPr/>
            </a:pPr>
            <a:r>
              <a:rPr lang="x-none" sz="2800" b="1" i="0" strike="noStrike" cap="none" spc="0" baseline="0" dirty="0">
                <a:solidFill>
                  <a:srgbClr val="1D2763"/>
                </a:solidFill>
                <a:effectLst/>
                <a:latin typeface="Arial"/>
                <a:ea typeface="Arial"/>
                <a:cs typeface="Arial"/>
              </a:rPr>
              <a:t>التعرف على التنافر المعرفي</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التعرف على التنافر المعرفي</a:t>
            </a:r>
            <a:r>
              <a:rPr lang="en-US" sz="2800" b="1" i="0" strike="noStrike" cap="none" spc="0" baseline="30000" dirty="0">
                <a:solidFill>
                  <a:srgbClr val="1D2763"/>
                </a:solidFill>
                <a:effectLst/>
                <a:latin typeface="Arial"/>
                <a:ea typeface="Arial"/>
                <a:cs typeface="Arial"/>
              </a:rPr>
              <a:t>1,2</a:t>
            </a:r>
            <a:endParaRPr lang="en-US" altLang="en-US" sz="1600" b="1" baseline="30000" dirty="0">
              <a:ea typeface="HelveticaNeueLT Std Med Cn"/>
            </a:endParaRPr>
          </a:p>
        </p:txBody>
      </p:sp>
      <p:sp>
        <p:nvSpPr>
          <p:cNvPr id="23555" name="Rectangle 3"/>
          <p:cNvSpPr>
            <a:spLocks noGrp="1"/>
          </p:cNvSpPr>
          <p:nvPr>
            <p:ph idx="1"/>
          </p:nvPr>
        </p:nvSpPr>
        <p:spPr>
          <a:xfrm>
            <a:off x="457200" y="1570038"/>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يشعر الأشخاص بالانزعاج عندما يعتنقون فكرتين غير متوافقتين</a:t>
            </a:r>
          </a:p>
          <a:p>
            <a:pPr eaLnBrk="1" hangingPunct="1">
              <a:buFont typeface="Arial" pitchFamily="34" charset="0"/>
              <a:buNone/>
            </a:pPr>
            <a:endParaRPr lang="en-US" altLang="en-US">
              <a:ea typeface="HelveticaNeueLT Std Cn"/>
            </a:endParaRPr>
          </a:p>
          <a:p>
            <a:pPr algn="r" rtl="1" eaLnBrk="1" hangingPunct="1"/>
            <a:r>
              <a:rPr lang="x-none" sz="2400" b="0" i="0" strike="noStrike" cap="none" spc="0" baseline="0">
                <a:solidFill>
                  <a:srgbClr val="1D2763"/>
                </a:solidFill>
                <a:effectLst/>
                <a:latin typeface="Arial"/>
                <a:ea typeface="Arial"/>
                <a:cs typeface="Arial"/>
              </a:rPr>
              <a:t>يؤدي الانزعاج إلى الرغبة في فعل شيء تجاه ذلك</a:t>
            </a:r>
          </a:p>
        </p:txBody>
      </p:sp>
      <p:sp>
        <p:nvSpPr>
          <p:cNvPr id="6" name="TextBox 2"/>
          <p:cNvSpPr txBox="1">
            <a:spLocks noChangeArrowheads="1"/>
          </p:cNvSpPr>
          <p:nvPr/>
        </p:nvSpPr>
        <p:spPr bwMode="auto">
          <a:xfrm>
            <a:off x="5681192" y="6102350"/>
            <a:ext cx="34628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None/>
              <a:defRPr/>
            </a:pPr>
            <a:r>
              <a:rPr lang="en-GB" altLang="en-US" sz="1000" dirty="0"/>
              <a:t>1. </a:t>
            </a:r>
            <a:r>
              <a:rPr lang="en-GB" altLang="en-US" sz="1000" dirty="0" err="1"/>
              <a:t>Festinger</a:t>
            </a:r>
            <a:r>
              <a:rPr lang="en-GB" altLang="en-US" sz="1000" dirty="0"/>
              <a:t> L. 1957. 2. Egan LC, et al. </a:t>
            </a:r>
            <a:r>
              <a:rPr lang="en-GB" altLang="en-US" sz="1000" i="1" dirty="0" err="1"/>
              <a:t>Psy</a:t>
            </a:r>
            <a:r>
              <a:rPr lang="en-GB" altLang="en-US" sz="1000" i="1" dirty="0"/>
              <a:t> </a:t>
            </a:r>
            <a:r>
              <a:rPr lang="en-GB" altLang="en-US" sz="1000" i="1" dirty="0" err="1"/>
              <a:t>Sci</a:t>
            </a:r>
            <a:r>
              <a:rPr lang="en-GB" altLang="en-US" sz="1000" i="1" dirty="0"/>
              <a:t> </a:t>
            </a:r>
            <a:r>
              <a:rPr lang="en-GB" altLang="en-US" sz="1000" dirty="0"/>
              <a:t>2007;18:978–983.</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التنافر المعرفي</a:t>
            </a:r>
            <a:br>
              <a:rPr sz="2800" dirty="0"/>
            </a:br>
            <a:endParaRPr lang="en-GB" altLang="en-US" sz="1600" dirty="0">
              <a:ea typeface="HelveticaNeueLT Std Med Cn"/>
            </a:endParaRPr>
          </a:p>
        </p:txBody>
      </p:sp>
      <p:sp>
        <p:nvSpPr>
          <p:cNvPr id="231429" name="AutoShape 5"/>
          <p:cNvSpPr>
            <a:spLocks noChangeArrowheads="1"/>
          </p:cNvSpPr>
          <p:nvPr/>
        </p:nvSpPr>
        <p:spPr bwMode="auto">
          <a:xfrm>
            <a:off x="5292725" y="3860800"/>
            <a:ext cx="3527425" cy="1549400"/>
          </a:xfrm>
          <a:prstGeom prst="cloudCallout">
            <a:avLst>
              <a:gd name="adj1" fmla="val -61477"/>
              <a:gd name="adj2" fmla="val -127769"/>
            </a:avLst>
          </a:prstGeom>
          <a:solidFill>
            <a:schemeClr val="tx2">
              <a:lumMod val="20000"/>
              <a:lumOff val="80000"/>
            </a:schemeClr>
          </a:solidFill>
          <a:ln w="12700">
            <a:solidFill>
              <a:schemeClr val="tx1"/>
            </a:solidFill>
            <a:miter lim="800000"/>
            <a:headEnd type="none" w="sm" len="sm"/>
            <a:tailEnd type="none" w="sm" len="sm"/>
          </a:ln>
        </p:spPr>
        <p:txBody>
          <a:bodyP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algn="ctr" rtl="1" eaLnBrk="1" hangingPunct="1">
              <a:spcBef>
                <a:spcPct val="0"/>
              </a:spcBef>
              <a:buFontTx/>
              <a:buNone/>
              <a:defRPr/>
            </a:pPr>
            <a:r>
              <a:rPr lang="x-none" sz="2400" b="1" i="0" strike="noStrike" cap="none" spc="0" baseline="0">
                <a:solidFill>
                  <a:srgbClr val="000000"/>
                </a:solidFill>
                <a:effectLst/>
                <a:latin typeface="Arial"/>
                <a:ea typeface="Arial"/>
                <a:cs typeface="Arial"/>
              </a:rPr>
              <a:t>أنا أدخن </a:t>
            </a:r>
            <a:r>
              <a:rPr lang="en-US" sz="2400" b="1" i="0" strike="noStrike" cap="none" spc="0" baseline="0" dirty="0">
                <a:solidFill>
                  <a:srgbClr val="000000"/>
                </a:solidFill>
                <a:effectLst/>
                <a:latin typeface="Arial"/>
                <a:ea typeface="Arial"/>
                <a:cs typeface="Arial"/>
              </a:rPr>
              <a:t>20</a:t>
            </a:r>
            <a:r>
              <a:rPr lang="ar-EG" sz="2400" b="1" i="0" strike="noStrike" cap="none" spc="0" baseline="0" dirty="0">
                <a:solidFill>
                  <a:srgbClr val="000000"/>
                </a:solidFill>
                <a:effectLst/>
                <a:latin typeface="Arial"/>
                <a:ea typeface="Arial"/>
                <a:cs typeface="Arial"/>
              </a:rPr>
              <a:t> </a:t>
            </a:r>
            <a:r>
              <a:rPr lang="x-none" sz="2400" b="1" i="0" strike="noStrike" cap="none" spc="0" baseline="0">
                <a:solidFill>
                  <a:srgbClr val="000000"/>
                </a:solidFill>
                <a:effectLst/>
                <a:latin typeface="Arial"/>
                <a:ea typeface="Arial"/>
                <a:cs typeface="Arial"/>
              </a:rPr>
              <a:t>سيجارة في اليوم</a:t>
            </a:r>
          </a:p>
        </p:txBody>
      </p:sp>
      <p:sp>
        <p:nvSpPr>
          <p:cNvPr id="231428" name="AutoShape 4"/>
          <p:cNvSpPr>
            <a:spLocks noChangeArrowheads="1"/>
          </p:cNvSpPr>
          <p:nvPr/>
        </p:nvSpPr>
        <p:spPr bwMode="auto">
          <a:xfrm>
            <a:off x="250824" y="3716338"/>
            <a:ext cx="3297593" cy="1296987"/>
          </a:xfrm>
          <a:prstGeom prst="cloudCallout">
            <a:avLst>
              <a:gd name="adj1" fmla="val 59366"/>
              <a:gd name="adj2" fmla="val -125991"/>
            </a:avLst>
          </a:prstGeom>
          <a:solidFill>
            <a:schemeClr val="tx2">
              <a:lumMod val="20000"/>
              <a:lumOff val="80000"/>
            </a:schemeClr>
          </a:solidFill>
          <a:ln w="12700">
            <a:solidFill>
              <a:schemeClr val="tx1"/>
            </a:solidFill>
            <a:miter lim="800000"/>
            <a:headEnd type="none" w="sm" len="sm"/>
            <a:tailEnd type="none" w="sm" len="sm"/>
          </a:ln>
        </p:spPr>
        <p:txBody>
          <a:bodyP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algn="ctr" rtl="1" eaLnBrk="1" hangingPunct="1">
              <a:spcBef>
                <a:spcPct val="0"/>
              </a:spcBef>
              <a:buFontTx/>
              <a:buNone/>
              <a:defRPr/>
            </a:pPr>
            <a:r>
              <a:rPr lang="x-none" sz="2400" b="1" i="0" strike="noStrike" cap="none" spc="0" baseline="0">
                <a:solidFill>
                  <a:srgbClr val="000000"/>
                </a:solidFill>
                <a:effectLst/>
                <a:latin typeface="Arial"/>
                <a:ea typeface="Arial"/>
                <a:cs typeface="Arial"/>
              </a:rPr>
              <a:t>أنا شخص أتمتع بصحة جيدة ونشاط</a:t>
            </a:r>
          </a:p>
        </p:txBody>
      </p:sp>
      <p:pic>
        <p:nvPicPr>
          <p:cNvPr id="9" name="Picture 1">
            <a:extLst>
              <a:ext uri="{FF2B5EF4-FFF2-40B4-BE49-F238E27FC236}">
                <a16:creationId xmlns:a16="http://schemas.microsoft.com/office/drawing/2014/main" id="{081F8165-318E-4512-9075-75419A7EBD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368675" y="1925638"/>
            <a:ext cx="1863725"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4">
            <a:extLst>
              <a:ext uri="{FF2B5EF4-FFF2-40B4-BE49-F238E27FC236}">
                <a16:creationId xmlns:a16="http://schemas.microsoft.com/office/drawing/2014/main" id="{D7B8432E-FBDC-43FC-BB3E-1067CEA6D0E2}"/>
              </a:ext>
            </a:extLst>
          </p:cNvPr>
          <p:cNvSpPr txBox="1">
            <a:spLocks noChangeArrowheads="1"/>
          </p:cNvSpPr>
          <p:nvPr/>
        </p:nvSpPr>
        <p:spPr bwMode="auto">
          <a:xfrm>
            <a:off x="3262620" y="4379913"/>
            <a:ext cx="2073761"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rtl="1" eaLnBrk="1" hangingPunct="1">
              <a:spcBef>
                <a:spcPct val="0"/>
              </a:spcBef>
              <a:buNone/>
            </a:pPr>
            <a:r>
              <a:rPr lang="x-none" sz="1000" dirty="0">
                <a:solidFill>
                  <a:srgbClr val="000000"/>
                </a:solidFill>
                <a:latin typeface="Arial"/>
              </a:rPr>
              <a:t>مصدر الصورة</a:t>
            </a:r>
            <a:r>
              <a:rPr lang="ar-EG" sz="1000" dirty="0">
                <a:solidFill>
                  <a:srgbClr val="000000"/>
                </a:solidFill>
                <a:latin typeface="Arial"/>
                <a:cs typeface="Arial"/>
              </a:rPr>
              <a:t>: </a:t>
            </a:r>
            <a:r>
              <a:rPr lang="x-none" sz="1000" dirty="0">
                <a:solidFill>
                  <a:srgbClr val="000000"/>
                </a:solidFill>
                <a:latin typeface="Arial"/>
              </a:rPr>
              <a:t> </a:t>
            </a:r>
            <a:r>
              <a:rPr lang="en-US" sz="1000" dirty="0">
                <a:solidFill>
                  <a:srgbClr val="000000"/>
                </a:solidFill>
                <a:latin typeface="Arial"/>
              </a:rPr>
              <a:t>www.pixabay.com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14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14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9" grpId="0" animBg="1"/>
      <p:bldP spid="23142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19.04.30"/>
  <p:tag name="AS_TITLE" val="Aspose.Slides for Java"/>
  <p:tag name="AS_VERSION" val="19.4"/>
</p:tagLst>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1494</Words>
  <Application>Microsoft Office PowerPoint</Application>
  <PresentationFormat>On-screen Show (4:3)</PresentationFormat>
  <Paragraphs>150</Paragraphs>
  <Slides>25</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Calibri</vt:lpstr>
      <vt:lpstr>HelveticaNeueLT Std Med Cn</vt:lpstr>
      <vt:lpstr>Wingdings</vt:lpstr>
      <vt:lpstr>Default Theme</vt:lpstr>
      <vt:lpstr>1_Default Theme</vt:lpstr>
      <vt:lpstr>تطوير التناقضات</vt:lpstr>
      <vt:lpstr>إخلاء المسؤولية</vt:lpstr>
      <vt:lpstr>مقدمة</vt:lpstr>
      <vt:lpstr>نظرة عامة على الدورة</vt:lpstr>
      <vt:lpstr>الإقرار بالتناقض</vt:lpstr>
      <vt:lpstr>الإقرار بالتناقض</vt:lpstr>
      <vt:lpstr>التعرف على التنافر المعرفي</vt:lpstr>
      <vt:lpstr>التعرف على التنافر المعرفي1,2</vt:lpstr>
      <vt:lpstr>التنافر المعرفي </vt:lpstr>
      <vt:lpstr>التنافر المعرفي</vt:lpstr>
      <vt:lpstr>التنافر المعرفي</vt:lpstr>
      <vt:lpstr>الإنصات للأفكار والسلوكيات المتضاربة</vt:lpstr>
      <vt:lpstr>الإنصات للأفكار والسلوكيات المتضاربة</vt:lpstr>
      <vt:lpstr>الإنصات للأفكار والسلوكيات المتضاربة</vt:lpstr>
      <vt:lpstr>زيادة الوعي بالأفكار والسلوكيات المتضاربة</vt:lpstr>
      <vt:lpstr>زيادة الوعي بالأفكار والسلوكيات المتضاربة</vt:lpstr>
      <vt:lpstr>تطوير التناقضات</vt:lpstr>
      <vt:lpstr>تطوير التناقضات</vt:lpstr>
      <vt:lpstr>"مسطرة الاستعداد"</vt:lpstr>
      <vt:lpstr>تطوير التناقضات: مصفوفة القرار1</vt:lpstr>
      <vt:lpstr>تطوير التناقضات:  مصفوفة اتخاذ القرار</vt:lpstr>
      <vt:lpstr>التغيير - مسؤولية مَن؟</vt:lpstr>
      <vt:lpstr>استجابة شائعة: رد الفعل التقويمي1</vt:lpstr>
      <vt:lpstr>الاستجابة الأفضل: التكيف مع المقاومة</vt:lpstr>
      <vt:lpstr>المراجع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dissonance (Festinger L. A theory of cognitive dissonance. 1957. Sanford University Press)</dc:title>
  <dc:creator>Gil Bezzina, PhD</dc:creator>
  <cp:keywords>UK0112534</cp:keywords>
  <cp:lastModifiedBy>Gauthami Jeevakumar</cp:lastModifiedBy>
  <cp:revision>144</cp:revision>
  <cp:lastPrinted>2020-12-28T01:09:23Z</cp:lastPrinted>
  <dcterms:created xsi:type="dcterms:W3CDTF">2006-08-16T00:00:00Z</dcterms:created>
  <dcterms:modified xsi:type="dcterms:W3CDTF">2021-03-25T09:06:24Z</dcterms:modified>
</cp:coreProperties>
</file>