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95" r:id="rId2"/>
    <p:sldId id="288" r:id="rId3"/>
    <p:sldId id="289" r:id="rId4"/>
    <p:sldId id="271" r:id="rId5"/>
    <p:sldId id="257" r:id="rId6"/>
    <p:sldId id="273" r:id="rId7"/>
    <p:sldId id="284" r:id="rId8"/>
    <p:sldId id="268" r:id="rId9"/>
    <p:sldId id="291" r:id="rId10"/>
    <p:sldId id="258" r:id="rId11"/>
    <p:sldId id="261" r:id="rId12"/>
    <p:sldId id="285" r:id="rId13"/>
    <p:sldId id="274" r:id="rId14"/>
    <p:sldId id="262" r:id="rId15"/>
    <p:sldId id="286" r:id="rId16"/>
    <p:sldId id="266" r:id="rId17"/>
    <p:sldId id="287" r:id="rId18"/>
    <p:sldId id="292" r:id="rId19"/>
    <p:sldId id="293" r:id="rId20"/>
    <p:sldId id="279" r:id="rId21"/>
    <p:sldId id="277" r:id="rId22"/>
    <p:sldId id="280" r:id="rId23"/>
    <p:sldId id="281" r:id="rId24"/>
    <p:sldId id="282" r:id="rId25"/>
    <p:sldId id="294" r:id="rId26"/>
    <p:sldId id="2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5"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11" clrIdx="1">
    <p:extLst>
      <p:ext uri="{19B8F6BF-5375-455C-9EA6-DF929625EA0E}">
        <p15:presenceInfo xmlns:p15="http://schemas.microsoft.com/office/powerpoint/2012/main" userId="ApotheCom" providerId="None"/>
      </p:ext>
    </p:extLst>
  </p:cmAuthor>
  <p:cmAuthor id="3" name="Saima Khan" initials="SK" lastIdx="1" clrIdx="2">
    <p:extLst>
      <p:ext uri="{19B8F6BF-5375-455C-9EA6-DF929625EA0E}">
        <p15:presenceInfo xmlns:p15="http://schemas.microsoft.com/office/powerpoint/2012/main" userId="S::Saima.Khan@apothecom.com::62de185d-bfdc-4e17-9f9c-39d9ac5ae7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3388"/>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69" autoAdjust="0"/>
    <p:restoredTop sz="96357" autoAdjust="0"/>
  </p:normalViewPr>
  <p:slideViewPr>
    <p:cSldViewPr snapToGrid="0" snapToObjects="1">
      <p:cViewPr varScale="1">
        <p:scale>
          <a:sx n="59" d="100"/>
          <a:sy n="59" d="100"/>
        </p:scale>
        <p:origin x="1152"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3D3DA-3A5B-4EEE-8AA5-D2758EF14C30}" type="datetimeFigureOut">
              <a:rPr lang="en-GB" smtClean="0"/>
              <a:t>09/08/2021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D9B09-7857-46C5-A37D-2315D06FCC98}" type="slidenum">
              <a:rPr lang="en-GB" smtClean="0"/>
              <a:t>‹#›</a:t>
            </a:fld>
            <a:endParaRPr lang="en-GB"/>
          </a:p>
        </p:txBody>
      </p:sp>
    </p:spTree>
    <p:extLst>
      <p:ext uri="{BB962C8B-B14F-4D97-AF65-F5344CB8AC3E}">
        <p14:creationId xmlns:p14="http://schemas.microsoft.com/office/powerpoint/2010/main" val="89990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ED9B09-7857-46C5-A37D-2315D06FCC98}" type="slidenum">
              <a:rPr lang="en-GB" smtClean="0"/>
              <a:t>8</a:t>
            </a:fld>
            <a:endParaRPr lang="en-GB"/>
          </a:p>
        </p:txBody>
      </p:sp>
    </p:spTree>
    <p:extLst>
      <p:ext uri="{BB962C8B-B14F-4D97-AF65-F5344CB8AC3E}">
        <p14:creationId xmlns:p14="http://schemas.microsoft.com/office/powerpoint/2010/main" val="1954759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54CB6FD4-9C8C-46D6-9870-18CFCA0A50DF}" type="slidenum">
              <a:rPr lang="en-GB" altLang="en-US" sz="1300" smtClean="0">
                <a:latin typeface="Arial" pitchFamily="34" charset="0"/>
              </a:rPr>
              <a:pPr/>
              <a:t>21</a:t>
            </a:fld>
            <a:endParaRPr lang="en-GB" altLang="en-US" sz="1300">
              <a:latin typeface="Arial" pitchFamily="34" charset="0"/>
            </a:endParaRPr>
          </a:p>
        </p:txBody>
      </p:sp>
    </p:spTree>
    <p:extLst>
      <p:ext uri="{BB962C8B-B14F-4D97-AF65-F5344CB8AC3E}">
        <p14:creationId xmlns:p14="http://schemas.microsoft.com/office/powerpoint/2010/main" val="255224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356FC19B-CBE6-4262-84ED-F06CB543269C}" type="slidenum">
              <a:rPr lang="en-GB" altLang="en-US" sz="1300" smtClean="0">
                <a:latin typeface="Arial" pitchFamily="34" charset="0"/>
              </a:rPr>
              <a:pPr/>
              <a:t>22</a:t>
            </a:fld>
            <a:endParaRPr lang="en-GB" altLang="en-US" sz="1300">
              <a:latin typeface="Arial" pitchFamily="34" charset="0"/>
            </a:endParaRPr>
          </a:p>
        </p:txBody>
      </p:sp>
    </p:spTree>
    <p:extLst>
      <p:ext uri="{BB962C8B-B14F-4D97-AF65-F5344CB8AC3E}">
        <p14:creationId xmlns:p14="http://schemas.microsoft.com/office/powerpoint/2010/main" val="663814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A90A8D00-9FCB-4A65-995D-3099A6E11B34}" type="slidenum">
              <a:rPr lang="en-GB" altLang="en-US" sz="1300" smtClean="0">
                <a:latin typeface="Arial" pitchFamily="34" charset="0"/>
              </a:rPr>
              <a:pPr/>
              <a:t>23</a:t>
            </a:fld>
            <a:endParaRPr lang="en-GB" altLang="en-US" sz="1300">
              <a:latin typeface="Arial" pitchFamily="34" charset="0"/>
            </a:endParaRPr>
          </a:p>
        </p:txBody>
      </p:sp>
    </p:spTree>
    <p:extLst>
      <p:ext uri="{BB962C8B-B14F-4D97-AF65-F5344CB8AC3E}">
        <p14:creationId xmlns:p14="http://schemas.microsoft.com/office/powerpoint/2010/main" val="3060559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9EA70EA6-232C-4C54-8AE5-6A35EB8A4030}" type="slidenum">
              <a:rPr lang="en-GB" altLang="en-US" sz="1300" smtClean="0">
                <a:latin typeface="Arial" pitchFamily="34" charset="0"/>
              </a:rPr>
              <a:pPr/>
              <a:t>24</a:t>
            </a:fld>
            <a:endParaRPr lang="en-GB" altLang="en-US" sz="1300">
              <a:latin typeface="Arial" pitchFamily="34" charset="0"/>
            </a:endParaRPr>
          </a:p>
        </p:txBody>
      </p:sp>
    </p:spTree>
    <p:extLst>
      <p:ext uri="{BB962C8B-B14F-4D97-AF65-F5344CB8AC3E}">
        <p14:creationId xmlns:p14="http://schemas.microsoft.com/office/powerpoint/2010/main" val="1447843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ED9B09-7857-46C5-A37D-2315D06FCC98}" type="slidenum">
              <a:rPr lang="en-GB" smtClean="0"/>
              <a:t>26</a:t>
            </a:fld>
            <a:endParaRPr lang="en-GB"/>
          </a:p>
        </p:txBody>
      </p:sp>
    </p:spTree>
    <p:extLst>
      <p:ext uri="{BB962C8B-B14F-4D97-AF65-F5344CB8AC3E}">
        <p14:creationId xmlns:p14="http://schemas.microsoft.com/office/powerpoint/2010/main" val="40691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ED9B09-7857-46C5-A37D-2315D06FCC98}" type="slidenum">
              <a:rPr lang="en-GB" smtClean="0"/>
              <a:t>10</a:t>
            </a:fld>
            <a:endParaRPr lang="en-GB"/>
          </a:p>
        </p:txBody>
      </p:sp>
    </p:spTree>
    <p:extLst>
      <p:ext uri="{BB962C8B-B14F-4D97-AF65-F5344CB8AC3E}">
        <p14:creationId xmlns:p14="http://schemas.microsoft.com/office/powerpoint/2010/main" val="269608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73BECF74-6A3F-4557-B9CA-D4CB19B854E3}" type="slidenum">
              <a:rPr lang="en-GB" altLang="en-US" sz="1300" smtClean="0">
                <a:latin typeface="Arial" pitchFamily="34" charset="0"/>
              </a:rPr>
              <a:pPr/>
              <a:t>11</a:t>
            </a:fld>
            <a:endParaRPr lang="en-GB" altLang="en-US" sz="1300">
              <a:latin typeface="Arial" pitchFamily="34" charset="0"/>
            </a:endParaRPr>
          </a:p>
        </p:txBody>
      </p:sp>
    </p:spTree>
    <p:extLst>
      <p:ext uri="{BB962C8B-B14F-4D97-AF65-F5344CB8AC3E}">
        <p14:creationId xmlns:p14="http://schemas.microsoft.com/office/powerpoint/2010/main" val="216654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AD71DC3E-C2E5-45A7-B972-51DEFA25464A}" type="slidenum">
              <a:rPr lang="en-GB" altLang="en-US" sz="1300" smtClean="0">
                <a:latin typeface="Arial" pitchFamily="34" charset="0"/>
              </a:rPr>
              <a:pPr/>
              <a:t>13</a:t>
            </a:fld>
            <a:endParaRPr lang="en-GB" altLang="en-US" sz="1300">
              <a:latin typeface="Arial" pitchFamily="34" charset="0"/>
            </a:endParaRPr>
          </a:p>
        </p:txBody>
      </p:sp>
    </p:spTree>
    <p:extLst>
      <p:ext uri="{BB962C8B-B14F-4D97-AF65-F5344CB8AC3E}">
        <p14:creationId xmlns:p14="http://schemas.microsoft.com/office/powerpoint/2010/main" val="2902902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37D3B9F0-A12E-4D0D-88E3-B70EFAC7C4FD}" type="slidenum">
              <a:rPr lang="en-GB" altLang="en-US" sz="1300" smtClean="0">
                <a:latin typeface="Arial" pitchFamily="34" charset="0"/>
              </a:rPr>
              <a:pPr/>
              <a:t>14</a:t>
            </a:fld>
            <a:endParaRPr lang="en-GB" altLang="en-US" sz="1300">
              <a:latin typeface="Arial" pitchFamily="34" charset="0"/>
            </a:endParaRPr>
          </a:p>
        </p:txBody>
      </p:sp>
    </p:spTree>
    <p:extLst>
      <p:ext uri="{BB962C8B-B14F-4D97-AF65-F5344CB8AC3E}">
        <p14:creationId xmlns:p14="http://schemas.microsoft.com/office/powerpoint/2010/main" val="2516355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FE2534F3-B121-4623-A977-14CCCB335F65}" type="slidenum">
              <a:rPr lang="en-GB" altLang="en-US" sz="1300" smtClean="0">
                <a:latin typeface="Arial" pitchFamily="34" charset="0"/>
              </a:rPr>
              <a:pPr/>
              <a:t>16</a:t>
            </a:fld>
            <a:endParaRPr lang="en-GB" altLang="en-US" sz="1300">
              <a:latin typeface="Arial" pitchFamily="34" charset="0"/>
            </a:endParaRPr>
          </a:p>
        </p:txBody>
      </p:sp>
    </p:spTree>
    <p:extLst>
      <p:ext uri="{BB962C8B-B14F-4D97-AF65-F5344CB8AC3E}">
        <p14:creationId xmlns:p14="http://schemas.microsoft.com/office/powerpoint/2010/main" val="768402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2FBEFAC1-2EF6-4321-9ADE-FC6B394625F5}" type="slidenum">
              <a:rPr lang="en-GB" altLang="en-US" sz="1300" smtClean="0">
                <a:latin typeface="Arial" pitchFamily="34" charset="0"/>
              </a:rPr>
              <a:pPr/>
              <a:t>18</a:t>
            </a:fld>
            <a:endParaRPr lang="en-GB" altLang="en-US" sz="1300">
              <a:latin typeface="Arial" pitchFamily="34" charset="0"/>
            </a:endParaRPr>
          </a:p>
        </p:txBody>
      </p:sp>
    </p:spTree>
    <p:extLst>
      <p:ext uri="{BB962C8B-B14F-4D97-AF65-F5344CB8AC3E}">
        <p14:creationId xmlns:p14="http://schemas.microsoft.com/office/powerpoint/2010/main" val="120684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F47D863D-D453-4B97-94CB-F04A32548B6F}" type="slidenum">
              <a:rPr lang="en-GB" altLang="en-US" sz="1300" smtClean="0">
                <a:latin typeface="Arial" pitchFamily="34" charset="0"/>
              </a:rPr>
              <a:pPr/>
              <a:t>19</a:t>
            </a:fld>
            <a:endParaRPr lang="en-GB" altLang="en-US" sz="1300">
              <a:latin typeface="Arial" pitchFamily="34" charset="0"/>
            </a:endParaRPr>
          </a:p>
        </p:txBody>
      </p:sp>
    </p:spTree>
    <p:extLst>
      <p:ext uri="{BB962C8B-B14F-4D97-AF65-F5344CB8AC3E}">
        <p14:creationId xmlns:p14="http://schemas.microsoft.com/office/powerpoint/2010/main" val="874119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chemeClr val="tx1"/>
                </a:solidFill>
                <a:latin typeface="Calibri" pitchFamily="34" charset="0"/>
              </a:defRPr>
            </a:lvl1pPr>
            <a:lvl2pPr marL="803275" indent="-307975">
              <a:defRPr sz="1200">
                <a:solidFill>
                  <a:schemeClr val="tx1"/>
                </a:solidFill>
                <a:latin typeface="Calibri" pitchFamily="34" charset="0"/>
              </a:defRPr>
            </a:lvl2pPr>
            <a:lvl3pPr marL="1236663" indent="-246063">
              <a:defRPr sz="1200">
                <a:solidFill>
                  <a:schemeClr val="tx1"/>
                </a:solidFill>
                <a:latin typeface="Calibri" pitchFamily="34" charset="0"/>
              </a:defRPr>
            </a:lvl3pPr>
            <a:lvl4pPr marL="1731963" indent="-246063">
              <a:defRPr sz="1200">
                <a:solidFill>
                  <a:schemeClr val="tx1"/>
                </a:solidFill>
                <a:latin typeface="Calibri" pitchFamily="34" charset="0"/>
              </a:defRPr>
            </a:lvl4pPr>
            <a:lvl5pPr marL="2227263" indent="-246063">
              <a:defRPr sz="1200">
                <a:solidFill>
                  <a:schemeClr val="tx1"/>
                </a:solidFill>
                <a:latin typeface="Calibri" pitchFamily="34" charset="0"/>
              </a:defRPr>
            </a:lvl5pPr>
            <a:lvl6pPr marL="2684463" indent="-246063" eaLnBrk="0" fontAlgn="base" hangingPunct="0">
              <a:spcBef>
                <a:spcPct val="30000"/>
              </a:spcBef>
              <a:spcAft>
                <a:spcPct val="0"/>
              </a:spcAft>
              <a:defRPr sz="1200">
                <a:solidFill>
                  <a:schemeClr val="tx1"/>
                </a:solidFill>
                <a:latin typeface="Calibri" pitchFamily="34" charset="0"/>
              </a:defRPr>
            </a:lvl6pPr>
            <a:lvl7pPr marL="3141663" indent="-246063" eaLnBrk="0" fontAlgn="base" hangingPunct="0">
              <a:spcBef>
                <a:spcPct val="30000"/>
              </a:spcBef>
              <a:spcAft>
                <a:spcPct val="0"/>
              </a:spcAft>
              <a:defRPr sz="1200">
                <a:solidFill>
                  <a:schemeClr val="tx1"/>
                </a:solidFill>
                <a:latin typeface="Calibri" pitchFamily="34" charset="0"/>
              </a:defRPr>
            </a:lvl7pPr>
            <a:lvl8pPr marL="3598863" indent="-246063" eaLnBrk="0" fontAlgn="base" hangingPunct="0">
              <a:spcBef>
                <a:spcPct val="30000"/>
              </a:spcBef>
              <a:spcAft>
                <a:spcPct val="0"/>
              </a:spcAft>
              <a:defRPr sz="1200">
                <a:solidFill>
                  <a:schemeClr val="tx1"/>
                </a:solidFill>
                <a:latin typeface="Calibri" pitchFamily="34" charset="0"/>
              </a:defRPr>
            </a:lvl8pPr>
            <a:lvl9pPr marL="4056063" indent="-246063" eaLnBrk="0" fontAlgn="base" hangingPunct="0">
              <a:spcBef>
                <a:spcPct val="30000"/>
              </a:spcBef>
              <a:spcAft>
                <a:spcPct val="0"/>
              </a:spcAft>
              <a:defRPr sz="1200">
                <a:solidFill>
                  <a:schemeClr val="tx1"/>
                </a:solidFill>
                <a:latin typeface="Calibri" pitchFamily="34" charset="0"/>
              </a:defRPr>
            </a:lvl9pPr>
          </a:lstStyle>
          <a:p>
            <a:fld id="{6FF4535B-9A30-4114-8048-0E42B5BA4155}" type="slidenum">
              <a:rPr lang="en-GB" altLang="en-US" sz="1300" smtClean="0">
                <a:latin typeface="Arial" pitchFamily="34" charset="0"/>
              </a:rPr>
              <a:pPr/>
              <a:t>20</a:t>
            </a:fld>
            <a:endParaRPr lang="en-GB" altLang="en-US" sz="1300">
              <a:latin typeface="Arial" pitchFamily="34" charset="0"/>
            </a:endParaRPr>
          </a:p>
        </p:txBody>
      </p:sp>
    </p:spTree>
    <p:extLst>
      <p:ext uri="{BB962C8B-B14F-4D97-AF65-F5344CB8AC3E}">
        <p14:creationId xmlns:p14="http://schemas.microsoft.com/office/powerpoint/2010/main" val="1383824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id="{41979B8C-52AD-6647-AEAF-687E79C1C8E5}"/>
              </a:ext>
            </a:extLst>
          </p:cNvPr>
          <p:cNvPicPr>
            <a:picLocks noChangeAspect="1"/>
          </p:cNvPicPr>
          <p:nvPr userDrawn="1"/>
        </p:nvPicPr>
        <p:blipFill rotWithShape="1">
          <a:blip r:embed="rId2"/>
          <a:srcRect l="29497" t="11365" r="11925" b="38509"/>
          <a:stretch/>
        </p:blipFill>
        <p:spPr>
          <a:xfrm>
            <a:off x="0" y="0"/>
            <a:ext cx="12192000" cy="6858000"/>
          </a:xfrm>
          <a:prstGeom prst="rect">
            <a:avLst/>
          </a:prstGeom>
        </p:spPr>
      </p:pic>
      <p:sp>
        <p:nvSpPr>
          <p:cNvPr id="2" name="Title 1">
            <a:extLst>
              <a:ext uri="{FF2B5EF4-FFF2-40B4-BE49-F238E27FC236}">
                <a16:creationId xmlns:a16="http://schemas.microsoft.com/office/drawing/2014/main"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dirty="0"/>
              <a:t>Click to edit Master title style</a:t>
            </a:r>
          </a:p>
        </p:txBody>
      </p:sp>
      <p:sp>
        <p:nvSpPr>
          <p:cNvPr id="3" name="Subtitle 2">
            <a:extLst>
              <a:ext uri="{FF2B5EF4-FFF2-40B4-BE49-F238E27FC236}">
                <a16:creationId xmlns:a16="http://schemas.microsoft.com/office/drawing/2014/main"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9" name="Rectangle 8">
            <a:extLst>
              <a:ext uri="{FF2B5EF4-FFF2-40B4-BE49-F238E27FC236}">
                <a16:creationId xmlns:a16="http://schemas.microsoft.com/office/drawing/2014/main"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id="{C5E86249-BF3A-CA4F-821B-8B5B13F22491}"/>
              </a:ext>
            </a:extLst>
          </p:cNvPr>
          <p:cNvPicPr>
            <a:picLocks noChangeAspect="1"/>
          </p:cNvPicPr>
          <p:nvPr userDrawn="1"/>
        </p:nvPicPr>
        <p:blipFill rotWithShape="1">
          <a:blip r:embed="rId3"/>
          <a:srcRect l="7303" t="25182" r="6285" b="21934"/>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C265DB6-7011-5742-AAA7-29308E23DC8D}"/>
              </a:ext>
            </a:extLst>
          </p:cNvPr>
          <p:cNvCxnSpPr>
            <a:cxnSpLocks/>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B08BC2-5CE1-D74F-ADA7-31626E0A36A2}"/>
              </a:ext>
            </a:extLst>
          </p:cNvPr>
          <p:cNvCxnSpPr>
            <a:cxnSpLocks/>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121613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5CDB9405-8AFA-A042-882F-E0AFD46017C8}"/>
              </a:ext>
            </a:extLst>
          </p:cNvPr>
          <p:cNvPicPr>
            <a:picLocks noChangeAspect="1"/>
          </p:cNvPicPr>
          <p:nvPr userDrawn="1"/>
        </p:nvPicPr>
        <p:blipFill rotWithShape="1">
          <a:blip r:embed="rId2"/>
          <a:srcRect l="29497" t="11365" r="11925" b="38509"/>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dirty="0"/>
              <a:t>Click to edit Master title style</a:t>
            </a:r>
          </a:p>
        </p:txBody>
      </p:sp>
      <p:sp>
        <p:nvSpPr>
          <p:cNvPr id="3" name="Text Placeholder 2">
            <a:extLst>
              <a:ext uri="{FF2B5EF4-FFF2-40B4-BE49-F238E27FC236}">
                <a16:creationId xmlns:a16="http://schemas.microsoft.com/office/drawing/2014/main"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68496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pPr/>
              <a:t>‹#›</a:t>
            </a:fld>
            <a:endParaRPr lang="en-GB"/>
          </a:p>
        </p:txBody>
      </p:sp>
      <p:sp>
        <p:nvSpPr>
          <p:cNvPr id="9" name="Text Placeholder 7">
            <a:extLst>
              <a:ext uri="{FF2B5EF4-FFF2-40B4-BE49-F238E27FC236}">
                <a16:creationId xmlns:a16="http://schemas.microsoft.com/office/drawing/2014/main"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1547232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3"/>
              </a:buClr>
              <a:defRPr/>
            </a:lvl1pPr>
            <a:lvl2pPr marL="685800" indent="-228600">
              <a:buClr>
                <a:schemeClr val="accent3"/>
              </a:buClr>
              <a:buFont typeface="System Font Regular"/>
              <a:buChar char="–"/>
              <a:defRPr/>
            </a:lvl2pPr>
            <a:lvl3pPr>
              <a:buClr>
                <a:schemeClr val="accent3"/>
              </a:buClr>
              <a:defRPr/>
            </a:lvl3pPr>
            <a:lvl4pPr marL="1600200" indent="-228600">
              <a:buClr>
                <a:schemeClr val="accent3"/>
              </a:buClr>
              <a:buFont typeface="System Font Regular"/>
              <a:buChar char="–"/>
              <a:defRPr/>
            </a:lvl4pPr>
            <a:lvl5pPr>
              <a:buClr>
                <a:schemeClr val="accent3"/>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1441985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66534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5"/>
              </a:buClr>
              <a:defRPr/>
            </a:lvl1pPr>
            <a:lvl2pPr marL="685800" indent="-228600">
              <a:buClr>
                <a:schemeClr val="accent5"/>
              </a:buClr>
              <a:buFont typeface="System Font Regular"/>
              <a:buChar char="–"/>
              <a:defRPr/>
            </a:lvl2pPr>
            <a:lvl3pPr>
              <a:buClr>
                <a:schemeClr val="accent5"/>
              </a:buClr>
              <a:defRPr/>
            </a:lvl3pPr>
            <a:lvl4pPr marL="1600200" indent="-228600">
              <a:buClr>
                <a:schemeClr val="accent5"/>
              </a:buClr>
              <a:buFont typeface="System Font Regular"/>
              <a:buChar char="–"/>
              <a:defRPr/>
            </a:lvl4pPr>
            <a:lvl5pPr>
              <a:buClr>
                <a:schemeClr val="accent5"/>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406092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pPr/>
              <a:t>‹#›</a:t>
            </a:fld>
            <a:endParaRPr lang="en-GB"/>
          </a:p>
        </p:txBody>
      </p:sp>
      <p:sp>
        <p:nvSpPr>
          <p:cNvPr id="10" name="Text Placeholder 7">
            <a:extLst>
              <a:ext uri="{FF2B5EF4-FFF2-40B4-BE49-F238E27FC236}">
                <a16:creationId xmlns:a16="http://schemas.microsoft.com/office/drawing/2014/main"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dirty="0"/>
          </a:p>
        </p:txBody>
      </p:sp>
    </p:spTree>
    <p:extLst>
      <p:ext uri="{BB962C8B-B14F-4D97-AF65-F5344CB8AC3E}">
        <p14:creationId xmlns:p14="http://schemas.microsoft.com/office/powerpoint/2010/main" val="2292601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4" name="Picture 6" descr="Vertex ppt BG.png"/>
          <p:cNvPicPr>
            <a:picLocks noChangeAspect="1"/>
          </p:cNvPicPr>
          <p:nvPr userDrawn="1"/>
        </p:nvPicPr>
        <p:blipFill>
          <a:blip r:embed="rId2" cstate="print">
            <a:extLst>
              <a:ext uri="{28A0092B-C50C-407E-A947-70E740481C1C}">
                <a14:useLocalDpi xmlns:a14="http://schemas.microsoft.com/office/drawing/2010/main" val="0"/>
              </a:ext>
            </a:extLst>
          </a:blip>
          <a:srcRect t="92735" b="5"/>
          <a:stretch>
            <a:fillRect/>
          </a:stretch>
        </p:blipFill>
        <p:spPr bwMode="auto">
          <a:xfrm>
            <a:off x="0" y="6367464"/>
            <a:ext cx="12192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F Care logo CMYK.png"/>
          <p:cNvPicPr>
            <a:picLocks noChangeAspect="1"/>
          </p:cNvPicPr>
          <p:nvPr userDrawn="1"/>
        </p:nvPicPr>
        <p:blipFill>
          <a:blip r:embed="rId3">
            <a:extLst>
              <a:ext uri="{28A0092B-C50C-407E-A947-70E740481C1C}">
                <a14:useLocalDpi xmlns:a14="http://schemas.microsoft.com/office/drawing/2010/main" val="0"/>
              </a:ext>
            </a:extLst>
          </a:blip>
          <a:srcRect r="31554" b="17529"/>
          <a:stretch>
            <a:fillRect/>
          </a:stretch>
        </p:blipFill>
        <p:spPr bwMode="auto">
          <a:xfrm>
            <a:off x="241301" y="6450014"/>
            <a:ext cx="10816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92870"/>
            <a:ext cx="10972800" cy="772608"/>
          </a:xfrm>
        </p:spPr>
        <p:txBody>
          <a:bodyPr>
            <a:normAutofit/>
          </a:bodyPr>
          <a:lstStyle>
            <a:lvl1pPr>
              <a:defRPr sz="2800" b="1" i="0">
                <a:solidFill>
                  <a:srgbClr val="1D2763"/>
                </a:solidFill>
                <a:latin typeface="+mj-lt"/>
                <a:cs typeface="HelveticaNeueLT Std Med Cn"/>
              </a:defRPr>
            </a:lvl1pPr>
          </a:lstStyle>
          <a:p>
            <a:r>
              <a:rPr lang="en-US" dirty="0"/>
              <a:t>Click to edit Master title style</a:t>
            </a:r>
          </a:p>
        </p:txBody>
      </p:sp>
      <p:sp>
        <p:nvSpPr>
          <p:cNvPr id="3" name="Content Placeholder 2"/>
          <p:cNvSpPr>
            <a:spLocks noGrp="1"/>
          </p:cNvSpPr>
          <p:nvPr>
            <p:ph idx="1"/>
          </p:nvPr>
        </p:nvSpPr>
        <p:spPr>
          <a:xfrm>
            <a:off x="609600" y="1569493"/>
            <a:ext cx="10972800" cy="4312692"/>
          </a:xfrm>
        </p:spPr>
        <p:txBody>
          <a:bodyPr/>
          <a:lstStyle>
            <a:lvl1pPr>
              <a:defRPr sz="2400" b="0" i="0">
                <a:solidFill>
                  <a:srgbClr val="1D2763"/>
                </a:solidFill>
                <a:latin typeface="+mn-lt"/>
                <a:cs typeface="HelveticaNeueLT Std Cn"/>
              </a:defRPr>
            </a:lvl1pPr>
          </a:lstStyle>
          <a:p>
            <a:pPr lvl="0"/>
            <a:r>
              <a:rPr lang="en-US" dirty="0"/>
              <a:t>Click to edit Master text styles</a:t>
            </a:r>
          </a:p>
        </p:txBody>
      </p:sp>
    </p:spTree>
    <p:extLst>
      <p:ext uri="{BB962C8B-B14F-4D97-AF65-F5344CB8AC3E}">
        <p14:creationId xmlns:p14="http://schemas.microsoft.com/office/powerpoint/2010/main" val="390550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a:t>
            </a:fld>
            <a:endParaRPr lang="en-GB"/>
          </a:p>
        </p:txBody>
      </p:sp>
      <p:sp>
        <p:nvSpPr>
          <p:cNvPr id="2" name="Title Placeholder 1">
            <a:extLst>
              <a:ext uri="{FF2B5EF4-FFF2-40B4-BE49-F238E27FC236}">
                <a16:creationId xmlns:a16="http://schemas.microsoft.com/office/drawing/2014/main"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dirty="0"/>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id="{B2B4F364-5D33-2443-8739-1B41881A5B22}"/>
              </a:ext>
            </a:extLst>
          </p:cNvPr>
          <p:cNvPicPr>
            <a:picLocks noChangeAspect="1"/>
          </p:cNvPicPr>
          <p:nvPr userDrawn="1"/>
        </p:nvPicPr>
        <p:blipFill rotWithShape="1">
          <a:blip r:embed="rId10"/>
          <a:srcRect l="8201" t="24911" r="8201" b="26678"/>
          <a:stretch/>
        </p:blipFill>
        <p:spPr>
          <a:xfrm>
            <a:off x="203200" y="6180692"/>
            <a:ext cx="1816100" cy="524907"/>
          </a:xfrm>
          <a:prstGeom prst="rect">
            <a:avLst/>
          </a:prstGeom>
        </p:spPr>
      </p:pic>
    </p:spTree>
    <p:extLst>
      <p:ext uri="{BB962C8B-B14F-4D97-AF65-F5344CB8AC3E}">
        <p14:creationId xmlns:p14="http://schemas.microsoft.com/office/powerpoint/2010/main" val="38900769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0" r:id="rId3"/>
    <p:sldLayoutId id="2147483656" r:id="rId4"/>
    <p:sldLayoutId id="2147483661" r:id="rId5"/>
    <p:sldLayoutId id="2147483662" r:id="rId6"/>
    <p:sldLayoutId id="2147483663" r:id="rId7"/>
    <p:sldLayoutId id="2147483664" r:id="rId8"/>
  </p:sldLayoutIdLst>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D6A4FF-A864-4D2B-82E7-0FE8F95431D9}"/>
              </a:ext>
            </a:extLst>
          </p:cNvPr>
          <p:cNvSpPr>
            <a:spLocks noGrp="1"/>
          </p:cNvSpPr>
          <p:nvPr>
            <p:ph type="ctrTitle"/>
          </p:nvPr>
        </p:nvSpPr>
        <p:spPr>
          <a:xfrm>
            <a:off x="1524000" y="2997136"/>
            <a:ext cx="9144000" cy="1280081"/>
          </a:xfrm>
        </p:spPr>
        <p:txBody>
          <a:bodyPr/>
          <a:lstStyle/>
          <a:p>
            <a:r>
              <a:rPr lang="en-GB" dirty="0"/>
              <a:t>Developing discrepancies</a:t>
            </a:r>
          </a:p>
        </p:txBody>
      </p:sp>
      <p:sp>
        <p:nvSpPr>
          <p:cNvPr id="5" name="Subtitle 4">
            <a:extLst>
              <a:ext uri="{FF2B5EF4-FFF2-40B4-BE49-F238E27FC236}">
                <a16:creationId xmlns:a16="http://schemas.microsoft.com/office/drawing/2014/main" id="{F1EE87A6-A0D8-4521-A152-E54B21035EC8}"/>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E73DDB39-BD74-4290-AD7B-780FAF8CE8A3}"/>
              </a:ext>
            </a:extLst>
          </p:cNvPr>
          <p:cNvSpPr>
            <a:spLocks noGrp="1"/>
          </p:cNvSpPr>
          <p:nvPr>
            <p:ph type="body" sz="quarter" idx="13"/>
          </p:nvPr>
        </p:nvSpPr>
        <p:spPr/>
        <p:txBody>
          <a:bodyPr/>
          <a:lstStyle/>
          <a:p>
            <a:r>
              <a:rPr lang="en-GB" altLang="en-US" sz="1000" b="1" dirty="0">
                <a:solidFill>
                  <a:srgbClr val="803388"/>
                </a:solidFill>
                <a:latin typeface="+mn-lt"/>
              </a:rPr>
              <a:t>Job code: INT-20-2100133	Date of update: August 2021</a:t>
            </a:r>
          </a:p>
        </p:txBody>
      </p:sp>
      <p:sp>
        <p:nvSpPr>
          <p:cNvPr id="7" name="TextBox 6">
            <a:extLst>
              <a:ext uri="{FF2B5EF4-FFF2-40B4-BE49-F238E27FC236}">
                <a16:creationId xmlns:a16="http://schemas.microsoft.com/office/drawing/2014/main" id="{B7C411DB-1CD6-4164-B97C-C23BB1FD3ADF}"/>
              </a:ext>
            </a:extLst>
          </p:cNvPr>
          <p:cNvSpPr txBox="1"/>
          <p:nvPr/>
        </p:nvSpPr>
        <p:spPr>
          <a:xfrm>
            <a:off x="3057896" y="3247303"/>
            <a:ext cx="6115792" cy="369332"/>
          </a:xfrm>
          <a:prstGeom prst="rect">
            <a:avLst/>
          </a:prstGeom>
          <a:noFill/>
        </p:spPr>
        <p:txBody>
          <a:bodyPr wrap="square">
            <a:spAutoFit/>
          </a:bodyPr>
          <a:lstStyle/>
          <a:p>
            <a:endParaRPr lang="en-GB" dirty="0"/>
          </a:p>
        </p:txBody>
      </p:sp>
    </p:spTree>
    <p:extLst>
      <p:ext uri="{BB962C8B-B14F-4D97-AF65-F5344CB8AC3E}">
        <p14:creationId xmlns:p14="http://schemas.microsoft.com/office/powerpoint/2010/main" val="256405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dirty="0">
                <a:ea typeface="HelveticaNeueLT Std Med Cn"/>
              </a:rPr>
              <a:t>Cognitive dissonance</a:t>
            </a:r>
            <a:endParaRPr lang="en-GB" altLang="en-US" sz="1600" baseline="30000" dirty="0">
              <a:ea typeface="HelveticaNeueLT Std Med Cn"/>
            </a:endParaRPr>
          </a:p>
        </p:txBody>
      </p:sp>
      <p:sp>
        <p:nvSpPr>
          <p:cNvPr id="25603" name="Rectangle 3"/>
          <p:cNvSpPr>
            <a:spLocks noGrp="1"/>
          </p:cNvSpPr>
          <p:nvPr>
            <p:ph idx="1"/>
          </p:nvPr>
        </p:nvSpPr>
        <p:spPr/>
        <p:txBody>
          <a:bodyPr/>
          <a:lstStyle/>
          <a:p>
            <a:pPr eaLnBrk="1" hangingPunct="1"/>
            <a:r>
              <a:rPr lang="en-GB" altLang="en-US" dirty="0">
                <a:ea typeface="HelveticaNeueLT Std Cn"/>
              </a:rPr>
              <a:t>When the two beliefs are incompatible, they</a:t>
            </a:r>
            <a:r>
              <a:rPr lang="en-US" altLang="en-US" dirty="0">
                <a:ea typeface="HelveticaNeueLT Std Cn"/>
              </a:rPr>
              <a:t> cannot both </a:t>
            </a:r>
            <a:r>
              <a:rPr lang="en-GB" altLang="en-US" dirty="0">
                <a:ea typeface="HelveticaNeueLT Std Cn"/>
              </a:rPr>
              <a:t>be true, and thus create ‘dissonance’ (discomfort)</a:t>
            </a:r>
            <a:r>
              <a:rPr lang="en-GB" altLang="en-US" baseline="30000" dirty="0">
                <a:ea typeface="HelveticaNeueLT Std Cn"/>
              </a:rPr>
              <a:t>1,2</a:t>
            </a:r>
            <a:endParaRPr lang="en-US" altLang="en-US" baseline="30000" dirty="0">
              <a:ea typeface="HelveticaNeueLT Std Cn"/>
            </a:endParaRPr>
          </a:p>
          <a:p>
            <a:pPr eaLnBrk="1" hangingPunct="1"/>
            <a:endParaRPr lang="en-US" altLang="en-US" dirty="0">
              <a:ea typeface="HelveticaNeueLT Std Cn"/>
            </a:endParaRPr>
          </a:p>
          <a:p>
            <a:pPr eaLnBrk="1" hangingPunct="1"/>
            <a:r>
              <a:rPr lang="en-GB" altLang="en-US" dirty="0">
                <a:ea typeface="HelveticaNeueLT Std Cn"/>
              </a:rPr>
              <a:t>People usually downplay one of the opposing beliefs in o</a:t>
            </a:r>
            <a:r>
              <a:rPr lang="en-US" altLang="en-US" dirty="0">
                <a:ea typeface="HelveticaNeueLT Std Cn"/>
              </a:rPr>
              <a:t>ne of two ways</a:t>
            </a:r>
            <a:endParaRPr lang="en-US" altLang="en-US" baseline="30000" dirty="0">
              <a:ea typeface="HelveticaNeueLT Std Cn"/>
            </a:endParaRPr>
          </a:p>
          <a:p>
            <a:pPr lvl="1" eaLnBrk="1" hangingPunct="1"/>
            <a:r>
              <a:rPr lang="en-GB" altLang="en-US" dirty="0"/>
              <a:t>Change the behaviour</a:t>
            </a:r>
            <a:r>
              <a:rPr lang="en-US" altLang="en-US" dirty="0"/>
              <a:t>/thought</a:t>
            </a:r>
            <a:endParaRPr lang="en-GB" altLang="en-US" dirty="0"/>
          </a:p>
          <a:p>
            <a:pPr lvl="1" eaLnBrk="1" hangingPunct="1"/>
            <a:r>
              <a:rPr lang="en-US" altLang="en-US" dirty="0"/>
              <a:t>Search for the evidence to stay the same</a:t>
            </a:r>
            <a:endParaRPr lang="en-GB" altLang="en-US" dirty="0"/>
          </a:p>
        </p:txBody>
      </p:sp>
      <p:sp>
        <p:nvSpPr>
          <p:cNvPr id="2" name="Text Placeholder 1">
            <a:extLst>
              <a:ext uri="{FF2B5EF4-FFF2-40B4-BE49-F238E27FC236}">
                <a16:creationId xmlns:a16="http://schemas.microsoft.com/office/drawing/2014/main" id="{79BC8E34-BBA1-49C4-AC32-949EE4DC05D3}"/>
              </a:ext>
            </a:extLst>
          </p:cNvPr>
          <p:cNvSpPr>
            <a:spLocks noGrp="1"/>
          </p:cNvSpPr>
          <p:nvPr>
            <p:ph type="body" sz="quarter" idx="13"/>
          </p:nvPr>
        </p:nvSpPr>
        <p:spPr/>
        <p:txBody>
          <a:bodyPr/>
          <a:lstStyle/>
          <a:p>
            <a:r>
              <a:rPr lang="en-GB" altLang="en-US" sz="1000" dirty="0"/>
              <a:t>1. Festinger L. </a:t>
            </a:r>
            <a:r>
              <a:rPr lang="en-GB" altLang="en-US" sz="1000" i="1" dirty="0"/>
              <a:t>A theory of cognitive dissonance</a:t>
            </a:r>
            <a:r>
              <a:rPr lang="en-GB" altLang="en-US" sz="1000" dirty="0"/>
              <a:t>. Stanford University Press, Stanford. 1957;. 2. </a:t>
            </a:r>
            <a:r>
              <a:rPr lang="en-GB" altLang="en-US" sz="1000" dirty="0" err="1">
                <a:latin typeface="+mn-lt"/>
              </a:rPr>
              <a:t>Kaaronen</a:t>
            </a:r>
            <a:r>
              <a:rPr lang="en-GB" altLang="en-US" sz="1000" dirty="0">
                <a:latin typeface="+mn-lt"/>
              </a:rPr>
              <a:t> RO. </a:t>
            </a:r>
            <a:r>
              <a:rPr lang="en-GB" altLang="en-US" sz="1000" i="1" dirty="0">
                <a:latin typeface="+mn-lt"/>
              </a:rPr>
              <a:t>Front Psychol</a:t>
            </a:r>
            <a:r>
              <a:rPr lang="en-GB" altLang="en-US" sz="1000" dirty="0">
                <a:latin typeface="+mn-lt"/>
              </a:rPr>
              <a:t>. 2018;9:2218.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dirty="0"/>
              <a:t>Cognitive dissonance</a:t>
            </a:r>
          </a:p>
        </p:txBody>
      </p:sp>
      <p:sp>
        <p:nvSpPr>
          <p:cNvPr id="2" name="Content Placeholder 1">
            <a:extLst>
              <a:ext uri="{FF2B5EF4-FFF2-40B4-BE49-F238E27FC236}">
                <a16:creationId xmlns:a16="http://schemas.microsoft.com/office/drawing/2014/main" id="{BE309CA6-FECF-46E4-AC24-2BB00C289FAA}"/>
              </a:ext>
            </a:extLst>
          </p:cNvPr>
          <p:cNvSpPr>
            <a:spLocks noGrp="1"/>
          </p:cNvSpPr>
          <p:nvPr>
            <p:ph idx="1"/>
          </p:nvPr>
        </p:nvSpPr>
        <p:spPr/>
        <p:txBody>
          <a:bodyPr/>
          <a:lstStyle/>
          <a:p>
            <a:pPr marL="0" indent="0">
              <a:buNone/>
            </a:pPr>
            <a:r>
              <a:rPr lang="en-GB" dirty="0"/>
              <a:t> </a:t>
            </a:r>
          </a:p>
        </p:txBody>
      </p:sp>
      <p:sp>
        <p:nvSpPr>
          <p:cNvPr id="3" name="Text Placeholder 2">
            <a:extLst>
              <a:ext uri="{FF2B5EF4-FFF2-40B4-BE49-F238E27FC236}">
                <a16:creationId xmlns:a16="http://schemas.microsoft.com/office/drawing/2014/main" id="{56C3E060-3F36-4A6C-9465-92A0EB6A8F68}"/>
              </a:ext>
            </a:extLst>
          </p:cNvPr>
          <p:cNvSpPr>
            <a:spLocks noGrp="1"/>
          </p:cNvSpPr>
          <p:nvPr>
            <p:ph type="body" sz="quarter" idx="13"/>
          </p:nvPr>
        </p:nvSpPr>
        <p:spPr/>
        <p:txBody>
          <a:bodyPr/>
          <a:lstStyle/>
          <a:p>
            <a:r>
              <a:rPr lang="de-DE" altLang="en-US" dirty="0"/>
              <a:t>Image source: www.pixabay.com.</a:t>
            </a:r>
          </a:p>
        </p:txBody>
      </p:sp>
      <p:pic>
        <p:nvPicPr>
          <p:cNvPr id="11" name="Picture 1">
            <a:extLst>
              <a:ext uri="{FF2B5EF4-FFF2-40B4-BE49-F238E27FC236}">
                <a16:creationId xmlns:a16="http://schemas.microsoft.com/office/drawing/2014/main" id="{7360DF18-4E38-3845-8964-28D59A975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9808" y="1761253"/>
            <a:ext cx="2800850" cy="368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5">
            <a:extLst>
              <a:ext uri="{FF2B5EF4-FFF2-40B4-BE49-F238E27FC236}">
                <a16:creationId xmlns:a16="http://schemas.microsoft.com/office/drawing/2014/main" id="{12144055-B81A-834A-AF6F-7CA6B5FCAD08}"/>
              </a:ext>
            </a:extLst>
          </p:cNvPr>
          <p:cNvSpPr>
            <a:spLocks noChangeArrowheads="1"/>
          </p:cNvSpPr>
          <p:nvPr/>
        </p:nvSpPr>
        <p:spPr bwMode="auto">
          <a:xfrm>
            <a:off x="7237141" y="3326544"/>
            <a:ext cx="4003288" cy="2182158"/>
          </a:xfrm>
          <a:prstGeom prst="cloudCallout">
            <a:avLst>
              <a:gd name="adj1" fmla="val -68159"/>
              <a:gd name="adj2" fmla="val -79640"/>
            </a:avLst>
          </a:prstGeom>
          <a:solidFill>
            <a:schemeClr val="accent6"/>
          </a:solidFill>
          <a:ln w="12700">
            <a:noFill/>
            <a:miter lim="800000"/>
            <a:headEnd type="none" w="sm" len="sm"/>
            <a:tailEnd type="none" w="sm" len="sm"/>
          </a:ln>
        </p:spPr>
        <p:txBody>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gn="ctr" eaLnBrk="1" hangingPunct="1">
              <a:spcBef>
                <a:spcPct val="0"/>
              </a:spcBef>
              <a:buFontTx/>
              <a:buNone/>
              <a:defRPr/>
            </a:pPr>
            <a:r>
              <a:rPr lang="en-GB" altLang="en-US" sz="2400" b="1" dirty="0"/>
              <a:t>It’s okay because Uncle Fred smoked heavily and lived to the age of 82</a:t>
            </a:r>
          </a:p>
        </p:txBody>
      </p:sp>
      <p:sp>
        <p:nvSpPr>
          <p:cNvPr id="13" name="AutoShape 4">
            <a:extLst>
              <a:ext uri="{FF2B5EF4-FFF2-40B4-BE49-F238E27FC236}">
                <a16:creationId xmlns:a16="http://schemas.microsoft.com/office/drawing/2014/main" id="{184BB78C-3563-4E4B-9DCF-EA63074C44A3}"/>
              </a:ext>
            </a:extLst>
          </p:cNvPr>
          <p:cNvSpPr>
            <a:spLocks noChangeArrowheads="1"/>
          </p:cNvSpPr>
          <p:nvPr/>
        </p:nvSpPr>
        <p:spPr bwMode="auto">
          <a:xfrm>
            <a:off x="1137828" y="3315647"/>
            <a:ext cx="2952750" cy="1296987"/>
          </a:xfrm>
          <a:prstGeom prst="cloudCallout">
            <a:avLst>
              <a:gd name="adj1" fmla="val 68052"/>
              <a:gd name="adj2" fmla="val -124271"/>
            </a:avLst>
          </a:prstGeom>
          <a:solidFill>
            <a:schemeClr val="accent6"/>
          </a:solidFill>
          <a:ln w="12700">
            <a:noFill/>
            <a:miter lim="800000"/>
            <a:headEnd type="none" w="sm" len="sm"/>
            <a:tailEnd type="none" w="sm" len="sm"/>
          </a:ln>
        </p:spPr>
        <p:txBody>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gn="ctr" eaLnBrk="1" hangingPunct="1">
              <a:spcBef>
                <a:spcPct val="0"/>
              </a:spcBef>
              <a:buFontTx/>
              <a:buNone/>
              <a:defRPr/>
            </a:pPr>
            <a:r>
              <a:rPr lang="en-GB" altLang="en-US" sz="2400" b="1" dirty="0"/>
              <a:t>I’m a healthy,</a:t>
            </a:r>
            <a:r>
              <a:rPr lang="en-US" altLang="en-US" sz="2400" b="1" dirty="0"/>
              <a:t> active </a:t>
            </a:r>
            <a:r>
              <a:rPr lang="en-GB" altLang="en-US" sz="2400" b="1" dirty="0"/>
              <a:t>person</a:t>
            </a:r>
          </a:p>
        </p:txBody>
      </p:sp>
      <p:sp>
        <p:nvSpPr>
          <p:cNvPr id="14" name="AutoShape 4">
            <a:extLst>
              <a:ext uri="{FF2B5EF4-FFF2-40B4-BE49-F238E27FC236}">
                <a16:creationId xmlns:a16="http://schemas.microsoft.com/office/drawing/2014/main" id="{51DE80F1-EF9F-674C-A096-3AF610FE6365}"/>
              </a:ext>
            </a:extLst>
          </p:cNvPr>
          <p:cNvSpPr>
            <a:spLocks noChangeArrowheads="1"/>
          </p:cNvSpPr>
          <p:nvPr/>
        </p:nvSpPr>
        <p:spPr bwMode="auto">
          <a:xfrm>
            <a:off x="8094073" y="1774716"/>
            <a:ext cx="2952750" cy="1296987"/>
          </a:xfrm>
          <a:prstGeom prst="cloudCallout">
            <a:avLst>
              <a:gd name="adj1" fmla="val -112845"/>
              <a:gd name="adj2" fmla="val -23677"/>
            </a:avLst>
          </a:prstGeom>
          <a:solidFill>
            <a:schemeClr val="accent6"/>
          </a:solidFill>
          <a:ln w="12700">
            <a:noFill/>
            <a:miter lim="800000"/>
            <a:headEnd type="none" w="sm" len="sm"/>
            <a:tailEnd type="none" w="sm" len="sm"/>
          </a:ln>
        </p:spPr>
        <p:txBody>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gn="ctr" eaLnBrk="1" hangingPunct="1">
              <a:spcBef>
                <a:spcPct val="0"/>
              </a:spcBef>
              <a:buFontTx/>
              <a:buNone/>
              <a:defRPr/>
            </a:pPr>
            <a:r>
              <a:rPr lang="en-GB" altLang="en-US" sz="2400" b="1" dirty="0"/>
              <a:t>I’m going to </a:t>
            </a:r>
            <a:br>
              <a:rPr lang="en-GB" altLang="en-US" sz="2400" b="1" dirty="0"/>
            </a:br>
            <a:r>
              <a:rPr lang="en-GB" altLang="en-US" sz="2400" b="1" dirty="0"/>
              <a:t>quit smoking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448507" y="1176857"/>
            <a:ext cx="5286703" cy="2973122"/>
          </a:xfrm>
        </p:spPr>
        <p:txBody>
          <a:bodyPr/>
          <a:lstStyle/>
          <a:p>
            <a:pPr eaLnBrk="1" hangingPunct="1">
              <a:lnSpc>
                <a:spcPct val="80000"/>
              </a:lnSpc>
              <a:defRPr/>
            </a:pPr>
            <a:r>
              <a:rPr lang="en-GB" altLang="en-US" dirty="0">
                <a:ea typeface="HelveticaNeueLT Std Med Cn"/>
              </a:rPr>
              <a:t>Listening for discrepant thoughts and behaviours </a:t>
            </a:r>
          </a:p>
        </p:txBody>
      </p:sp>
      <p:sp>
        <p:nvSpPr>
          <p:cNvPr id="2" name="Text Placeholder 1">
            <a:extLst>
              <a:ext uri="{FF2B5EF4-FFF2-40B4-BE49-F238E27FC236}">
                <a16:creationId xmlns:a16="http://schemas.microsoft.com/office/drawing/2014/main" id="{F908DA05-5F9C-4271-A277-FCCC03DC0DC2}"/>
              </a:ext>
            </a:extLst>
          </p:cNvPr>
          <p:cNvSpPr>
            <a:spLocks noGrp="1"/>
          </p:cNvSpPr>
          <p:nvPr>
            <p:ph type="body" idx="1"/>
          </p:nvPr>
        </p:nvSpPr>
        <p:spPr/>
        <p:txBody>
          <a:bodyPr/>
          <a:lstStyle/>
          <a:p>
            <a:endParaRPr lang="en-GB"/>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rtlCol="0"/>
          <a:lstStyle/>
          <a:p>
            <a:pPr>
              <a:defRPr/>
            </a:pPr>
            <a:r>
              <a:rPr lang="en-GB" altLang="en-US" dirty="0"/>
              <a:t>Listening for </a:t>
            </a:r>
            <a:r>
              <a:rPr lang="en-US" altLang="en-US" dirty="0"/>
              <a:t>discrepant thoughts and </a:t>
            </a:r>
            <a:r>
              <a:rPr lang="en-US" altLang="en-US" dirty="0" err="1"/>
              <a:t>behaviours</a:t>
            </a:r>
            <a:endParaRPr lang="en-GB" altLang="en-US" dirty="0"/>
          </a:p>
        </p:txBody>
      </p:sp>
      <p:sp>
        <p:nvSpPr>
          <p:cNvPr id="28675" name="Rectangle 3"/>
          <p:cNvSpPr>
            <a:spLocks noGrp="1"/>
          </p:cNvSpPr>
          <p:nvPr>
            <p:ph idx="1"/>
          </p:nvPr>
        </p:nvSpPr>
        <p:spPr/>
        <p:txBody>
          <a:bodyPr>
            <a:normAutofit lnSpcReduction="10000"/>
          </a:bodyPr>
          <a:lstStyle/>
          <a:p>
            <a:pPr eaLnBrk="1" hangingPunct="1"/>
            <a:r>
              <a:rPr lang="en-GB" altLang="en-US" sz="2400" dirty="0">
                <a:ea typeface="HelveticaNeueLT Std Cn"/>
              </a:rPr>
              <a:t>Use active listening skills to listen out for examples of ‘change talk’:</a:t>
            </a:r>
          </a:p>
          <a:p>
            <a:pPr eaLnBrk="1" hangingPunct="1"/>
            <a:endParaRPr lang="en-GB" altLang="en-US" sz="2400" dirty="0">
              <a:ea typeface="HelveticaNeueLT Std Cn"/>
            </a:endParaRPr>
          </a:p>
          <a:p>
            <a:pPr eaLnBrk="1" hangingPunct="1"/>
            <a:endParaRPr lang="en-GB" altLang="en-US" sz="2400" dirty="0">
              <a:ea typeface="HelveticaNeueLT Std Cn"/>
            </a:endParaRPr>
          </a:p>
          <a:p>
            <a:pPr eaLnBrk="1" hangingPunct="1"/>
            <a:endParaRPr lang="en-GB" altLang="en-US" sz="2400" dirty="0">
              <a:ea typeface="HelveticaNeueLT Std Cn"/>
            </a:endParaRPr>
          </a:p>
          <a:p>
            <a:pPr eaLnBrk="1" hangingPunct="1"/>
            <a:endParaRPr lang="en-GB" altLang="en-US" sz="2400" dirty="0">
              <a:ea typeface="HelveticaNeueLT Std Cn"/>
            </a:endParaRPr>
          </a:p>
          <a:p>
            <a:pPr eaLnBrk="1" hangingPunct="1"/>
            <a:endParaRPr lang="en-GB" altLang="en-US" sz="2400" dirty="0">
              <a:ea typeface="HelveticaNeueLT Std Cn"/>
            </a:endParaRPr>
          </a:p>
          <a:p>
            <a:pPr marL="0" indent="0" eaLnBrk="1" hangingPunct="1">
              <a:buNone/>
            </a:pPr>
            <a:endParaRPr lang="en-GB" altLang="en-US" sz="2400" dirty="0">
              <a:ea typeface="HelveticaNeueLT Std Cn"/>
            </a:endParaRPr>
          </a:p>
          <a:p>
            <a:r>
              <a:rPr lang="en-GB" altLang="en-US" sz="2400" dirty="0"/>
              <a:t>In other words, identify expressions that the person is ambivalent about their current position, and making some expression of the need for change, even if there is still no intention of doing anything about changing</a:t>
            </a:r>
            <a:endParaRPr lang="en-GB" altLang="en-US" sz="2400" i="1" dirty="0"/>
          </a:p>
          <a:p>
            <a:pPr lvl="1" eaLnBrk="1" hangingPunct="1"/>
            <a:endParaRPr lang="en-GB" altLang="en-US" i="1" dirty="0"/>
          </a:p>
        </p:txBody>
      </p:sp>
      <p:sp>
        <p:nvSpPr>
          <p:cNvPr id="3" name="Text Placeholder 2">
            <a:extLst>
              <a:ext uri="{FF2B5EF4-FFF2-40B4-BE49-F238E27FC236}">
                <a16:creationId xmlns:a16="http://schemas.microsoft.com/office/drawing/2014/main" id="{2E1B9FCD-C4E1-EA44-8B38-1A7A28293F0F}"/>
              </a:ext>
            </a:extLst>
          </p:cNvPr>
          <p:cNvSpPr>
            <a:spLocks noGrp="1"/>
          </p:cNvSpPr>
          <p:nvPr>
            <p:ph type="body" sz="quarter" idx="13"/>
          </p:nvPr>
        </p:nvSpPr>
        <p:spPr/>
        <p:txBody>
          <a:bodyPr/>
          <a:lstStyle/>
          <a:p>
            <a:endParaRPr lang="en-GB"/>
          </a:p>
        </p:txBody>
      </p:sp>
      <p:grpSp>
        <p:nvGrpSpPr>
          <p:cNvPr id="19" name="Group 18">
            <a:extLst>
              <a:ext uri="{FF2B5EF4-FFF2-40B4-BE49-F238E27FC236}">
                <a16:creationId xmlns:a16="http://schemas.microsoft.com/office/drawing/2014/main" id="{9D569B7B-CB35-A045-AE38-849747CFE0E9}"/>
              </a:ext>
            </a:extLst>
          </p:cNvPr>
          <p:cNvGrpSpPr/>
          <p:nvPr/>
        </p:nvGrpSpPr>
        <p:grpSpPr>
          <a:xfrm>
            <a:off x="1311007" y="2049138"/>
            <a:ext cx="1570822" cy="1570822"/>
            <a:chOff x="1432193" y="2467778"/>
            <a:chExt cx="1570822" cy="1570822"/>
          </a:xfrm>
        </p:grpSpPr>
        <p:pic>
          <p:nvPicPr>
            <p:cNvPr id="10" name="Graphic 9">
              <a:extLst>
                <a:ext uri="{FF2B5EF4-FFF2-40B4-BE49-F238E27FC236}">
                  <a16:creationId xmlns:a16="http://schemas.microsoft.com/office/drawing/2014/main" id="{C1B168F3-A19D-7D40-904E-84D0662A76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32193" y="2467778"/>
              <a:ext cx="1570822" cy="1570822"/>
            </a:xfrm>
            <a:prstGeom prst="rect">
              <a:avLst/>
            </a:prstGeom>
          </p:spPr>
        </p:pic>
        <p:sp>
          <p:nvSpPr>
            <p:cNvPr id="11" name="Rectangle 10">
              <a:extLst>
                <a:ext uri="{FF2B5EF4-FFF2-40B4-BE49-F238E27FC236}">
                  <a16:creationId xmlns:a16="http://schemas.microsoft.com/office/drawing/2014/main" id="{C5F993B1-224C-1C42-BB2D-7DF4B524B44C}"/>
                </a:ext>
              </a:extLst>
            </p:cNvPr>
            <p:cNvSpPr/>
            <p:nvPr/>
          </p:nvSpPr>
          <p:spPr>
            <a:xfrm>
              <a:off x="1531344" y="3035014"/>
              <a:ext cx="1373024" cy="369332"/>
            </a:xfrm>
            <a:prstGeom prst="rect">
              <a:avLst/>
            </a:prstGeom>
          </p:spPr>
          <p:txBody>
            <a:bodyPr wrap="square" anchor="ctr">
              <a:spAutoFit/>
            </a:bodyPr>
            <a:lstStyle/>
            <a:p>
              <a:pPr marL="9525" lvl="1" algn="ctr"/>
              <a:r>
                <a:rPr lang="en-GB" altLang="en-US" i="1" dirty="0">
                  <a:solidFill>
                    <a:schemeClr val="bg1"/>
                  </a:solidFill>
                </a:rPr>
                <a:t>“I should…”</a:t>
              </a:r>
            </a:p>
          </p:txBody>
        </p:sp>
      </p:grpSp>
      <p:grpSp>
        <p:nvGrpSpPr>
          <p:cNvPr id="18" name="Group 17">
            <a:extLst>
              <a:ext uri="{FF2B5EF4-FFF2-40B4-BE49-F238E27FC236}">
                <a16:creationId xmlns:a16="http://schemas.microsoft.com/office/drawing/2014/main" id="{406064B6-8E31-FB41-94CA-7DED097F6FC2}"/>
              </a:ext>
            </a:extLst>
          </p:cNvPr>
          <p:cNvGrpSpPr/>
          <p:nvPr/>
        </p:nvGrpSpPr>
        <p:grpSpPr>
          <a:xfrm>
            <a:off x="7084763" y="2617424"/>
            <a:ext cx="1849916" cy="1849916"/>
            <a:chOff x="9354238" y="2088614"/>
            <a:chExt cx="1849916" cy="1849916"/>
          </a:xfrm>
        </p:grpSpPr>
        <p:pic>
          <p:nvPicPr>
            <p:cNvPr id="8" name="Graphic 7">
              <a:extLst>
                <a:ext uri="{FF2B5EF4-FFF2-40B4-BE49-F238E27FC236}">
                  <a16:creationId xmlns:a16="http://schemas.microsoft.com/office/drawing/2014/main" id="{BD7217BA-886F-454E-9484-18B80AABE3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54238" y="2088614"/>
              <a:ext cx="1849916" cy="1849916"/>
            </a:xfrm>
            <a:prstGeom prst="rect">
              <a:avLst/>
            </a:prstGeom>
          </p:spPr>
        </p:pic>
        <p:sp>
          <p:nvSpPr>
            <p:cNvPr id="14" name="Rectangle 13">
              <a:extLst>
                <a:ext uri="{FF2B5EF4-FFF2-40B4-BE49-F238E27FC236}">
                  <a16:creationId xmlns:a16="http://schemas.microsoft.com/office/drawing/2014/main" id="{B7A48996-7C99-7048-B2CF-8F8536085E98}"/>
                </a:ext>
              </a:extLst>
            </p:cNvPr>
            <p:cNvSpPr/>
            <p:nvPr/>
          </p:nvSpPr>
          <p:spPr>
            <a:xfrm>
              <a:off x="9459934" y="2464971"/>
              <a:ext cx="1612017" cy="923330"/>
            </a:xfrm>
            <a:prstGeom prst="rect">
              <a:avLst/>
            </a:prstGeom>
          </p:spPr>
          <p:txBody>
            <a:bodyPr wrap="square" anchor="ctr">
              <a:spAutoFit/>
            </a:bodyPr>
            <a:lstStyle/>
            <a:p>
              <a:pPr marL="9525" lvl="1" algn="ctr"/>
              <a:r>
                <a:rPr lang="en-GB" altLang="en-US" i="1" dirty="0">
                  <a:solidFill>
                    <a:schemeClr val="bg1"/>
                  </a:solidFill>
                </a:rPr>
                <a:t>“I know that it’s not good for me, but…”</a:t>
              </a:r>
            </a:p>
          </p:txBody>
        </p:sp>
      </p:grpSp>
      <p:grpSp>
        <p:nvGrpSpPr>
          <p:cNvPr id="12" name="Group 11">
            <a:extLst>
              <a:ext uri="{FF2B5EF4-FFF2-40B4-BE49-F238E27FC236}">
                <a16:creationId xmlns:a16="http://schemas.microsoft.com/office/drawing/2014/main" id="{872A1CCA-E0BC-0241-B118-6D7D18EA4440}"/>
              </a:ext>
            </a:extLst>
          </p:cNvPr>
          <p:cNvGrpSpPr/>
          <p:nvPr/>
        </p:nvGrpSpPr>
        <p:grpSpPr>
          <a:xfrm>
            <a:off x="4825389" y="2165733"/>
            <a:ext cx="1839816" cy="1968090"/>
            <a:chOff x="6224531" y="2077598"/>
            <a:chExt cx="1839816" cy="1968090"/>
          </a:xfrm>
        </p:grpSpPr>
        <p:pic>
          <p:nvPicPr>
            <p:cNvPr id="6" name="Graphic 5">
              <a:extLst>
                <a:ext uri="{FF2B5EF4-FFF2-40B4-BE49-F238E27FC236}">
                  <a16:creationId xmlns:a16="http://schemas.microsoft.com/office/drawing/2014/main" id="{53CBB178-2A12-4D4A-857B-ED706C1E6B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6224531" y="2077598"/>
              <a:ext cx="1839816" cy="1968090"/>
            </a:xfrm>
            <a:prstGeom prst="rect">
              <a:avLst/>
            </a:prstGeom>
          </p:spPr>
        </p:pic>
        <p:sp>
          <p:nvSpPr>
            <p:cNvPr id="15" name="Rectangle 14">
              <a:extLst>
                <a:ext uri="{FF2B5EF4-FFF2-40B4-BE49-F238E27FC236}">
                  <a16:creationId xmlns:a16="http://schemas.microsoft.com/office/drawing/2014/main" id="{68A3CB74-AC35-3748-9D75-DE30E4677A63}"/>
                </a:ext>
              </a:extLst>
            </p:cNvPr>
            <p:cNvSpPr/>
            <p:nvPr/>
          </p:nvSpPr>
          <p:spPr>
            <a:xfrm>
              <a:off x="6312024" y="2420888"/>
              <a:ext cx="1612017" cy="923330"/>
            </a:xfrm>
            <a:prstGeom prst="rect">
              <a:avLst/>
            </a:prstGeom>
          </p:spPr>
          <p:txBody>
            <a:bodyPr wrap="square" anchor="ctr">
              <a:spAutoFit/>
            </a:bodyPr>
            <a:lstStyle/>
            <a:p>
              <a:pPr marL="9525" lvl="1" algn="ctr"/>
              <a:r>
                <a:rPr lang="en-GB" altLang="en-US" i="1" dirty="0">
                  <a:solidFill>
                    <a:schemeClr val="bg1"/>
                  </a:solidFill>
                </a:rPr>
                <a:t>“I know what you are saying, but…”</a:t>
              </a:r>
            </a:p>
          </p:txBody>
        </p:sp>
      </p:grpSp>
      <p:grpSp>
        <p:nvGrpSpPr>
          <p:cNvPr id="13" name="Group 12">
            <a:extLst>
              <a:ext uri="{FF2B5EF4-FFF2-40B4-BE49-F238E27FC236}">
                <a16:creationId xmlns:a16="http://schemas.microsoft.com/office/drawing/2014/main" id="{B45977BD-301C-0840-8703-AA1DB337C5AD}"/>
              </a:ext>
            </a:extLst>
          </p:cNvPr>
          <p:cNvGrpSpPr/>
          <p:nvPr/>
        </p:nvGrpSpPr>
        <p:grpSpPr>
          <a:xfrm>
            <a:off x="9146217" y="2247338"/>
            <a:ext cx="1570822" cy="1570822"/>
            <a:chOff x="7824192" y="1916832"/>
            <a:chExt cx="1570822" cy="1570822"/>
          </a:xfrm>
        </p:grpSpPr>
        <p:pic>
          <p:nvPicPr>
            <p:cNvPr id="16" name="Graphic 15">
              <a:extLst>
                <a:ext uri="{FF2B5EF4-FFF2-40B4-BE49-F238E27FC236}">
                  <a16:creationId xmlns:a16="http://schemas.microsoft.com/office/drawing/2014/main" id="{03969C81-7D28-914F-84D9-7315B4568F2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7824192" y="1916832"/>
              <a:ext cx="1570822" cy="1570822"/>
            </a:xfrm>
            <a:prstGeom prst="rect">
              <a:avLst/>
            </a:prstGeom>
          </p:spPr>
        </p:pic>
        <p:sp>
          <p:nvSpPr>
            <p:cNvPr id="17" name="Rectangle 16">
              <a:extLst>
                <a:ext uri="{FF2B5EF4-FFF2-40B4-BE49-F238E27FC236}">
                  <a16:creationId xmlns:a16="http://schemas.microsoft.com/office/drawing/2014/main" id="{FE88E301-F8A8-B541-8C49-154C375CB31C}"/>
                </a:ext>
              </a:extLst>
            </p:cNvPr>
            <p:cNvSpPr/>
            <p:nvPr/>
          </p:nvSpPr>
          <p:spPr>
            <a:xfrm>
              <a:off x="7923343" y="2345568"/>
              <a:ext cx="1373024" cy="646331"/>
            </a:xfrm>
            <a:prstGeom prst="rect">
              <a:avLst/>
            </a:prstGeom>
          </p:spPr>
          <p:txBody>
            <a:bodyPr wrap="square" anchor="ctr">
              <a:spAutoFit/>
            </a:bodyPr>
            <a:lstStyle/>
            <a:p>
              <a:pPr marL="9525" lvl="1" algn="ctr"/>
              <a:r>
                <a:rPr lang="en-GB" altLang="en-US" i="1" dirty="0">
                  <a:solidFill>
                    <a:schemeClr val="bg1"/>
                  </a:solidFill>
                </a:rPr>
                <a:t>“I ought to…”</a:t>
              </a:r>
            </a:p>
          </p:txBody>
        </p:sp>
      </p:grpSp>
      <p:grpSp>
        <p:nvGrpSpPr>
          <p:cNvPr id="22" name="Group 21">
            <a:extLst>
              <a:ext uri="{FF2B5EF4-FFF2-40B4-BE49-F238E27FC236}">
                <a16:creationId xmlns:a16="http://schemas.microsoft.com/office/drawing/2014/main" id="{363F35A6-2836-374B-A557-DE7CE20F44BF}"/>
              </a:ext>
            </a:extLst>
          </p:cNvPr>
          <p:cNvGrpSpPr/>
          <p:nvPr/>
        </p:nvGrpSpPr>
        <p:grpSpPr>
          <a:xfrm>
            <a:off x="2999036" y="2727591"/>
            <a:ext cx="1583981" cy="1583981"/>
            <a:chOff x="3461745" y="2275900"/>
            <a:chExt cx="1583981" cy="1583981"/>
          </a:xfrm>
        </p:grpSpPr>
        <p:pic>
          <p:nvPicPr>
            <p:cNvPr id="21" name="Graphic 20">
              <a:extLst>
                <a:ext uri="{FF2B5EF4-FFF2-40B4-BE49-F238E27FC236}">
                  <a16:creationId xmlns:a16="http://schemas.microsoft.com/office/drawing/2014/main" id="{06D1346D-1F9D-644F-BD11-D99CA355163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61745" y="2275900"/>
              <a:ext cx="1583981" cy="1583981"/>
            </a:xfrm>
            <a:prstGeom prst="rect">
              <a:avLst/>
            </a:prstGeom>
          </p:spPr>
        </p:pic>
        <p:sp>
          <p:nvSpPr>
            <p:cNvPr id="24" name="Rectangle 23">
              <a:extLst>
                <a:ext uri="{FF2B5EF4-FFF2-40B4-BE49-F238E27FC236}">
                  <a16:creationId xmlns:a16="http://schemas.microsoft.com/office/drawing/2014/main" id="{AD68B12C-BF16-6242-B341-CF90767961EC}"/>
                </a:ext>
              </a:extLst>
            </p:cNvPr>
            <p:cNvSpPr/>
            <p:nvPr/>
          </p:nvSpPr>
          <p:spPr>
            <a:xfrm>
              <a:off x="3556611" y="2762476"/>
              <a:ext cx="1373024" cy="646331"/>
            </a:xfrm>
            <a:prstGeom prst="rect">
              <a:avLst/>
            </a:prstGeom>
          </p:spPr>
          <p:txBody>
            <a:bodyPr wrap="square" anchor="ctr">
              <a:spAutoFit/>
            </a:bodyPr>
            <a:lstStyle/>
            <a:p>
              <a:pPr marL="9525" lvl="1" algn="ctr"/>
              <a:r>
                <a:rPr lang="en-GB" altLang="en-US" i="1" dirty="0">
                  <a:solidFill>
                    <a:schemeClr val="bg1"/>
                  </a:solidFill>
                </a:rPr>
                <a:t>“People say I need to…”</a:t>
              </a:r>
            </a:p>
          </p:txBody>
        </p:sp>
      </p:gr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rtlCol="0"/>
          <a:lstStyle/>
          <a:p>
            <a:pPr>
              <a:defRPr/>
            </a:pPr>
            <a:r>
              <a:rPr lang="en-GB" altLang="en-US" dirty="0"/>
              <a:t>Listening for </a:t>
            </a:r>
            <a:r>
              <a:rPr lang="en-US" altLang="en-US" dirty="0"/>
              <a:t>discrepant thoughts and </a:t>
            </a:r>
            <a:r>
              <a:rPr lang="en-US" altLang="en-US" dirty="0" err="1"/>
              <a:t>behaviours</a:t>
            </a:r>
            <a:endParaRPr lang="en-US" altLang="en-US" dirty="0"/>
          </a:p>
        </p:txBody>
      </p:sp>
      <p:sp>
        <p:nvSpPr>
          <p:cNvPr id="29699" name="Rectangle 3"/>
          <p:cNvSpPr>
            <a:spLocks noGrp="1" noChangeArrowheads="1"/>
          </p:cNvSpPr>
          <p:nvPr>
            <p:ph idx="1"/>
          </p:nvPr>
        </p:nvSpPr>
        <p:spPr/>
        <p:txBody>
          <a:bodyPr/>
          <a:lstStyle/>
          <a:p>
            <a:pPr eaLnBrk="1" hangingPunct="1"/>
            <a:r>
              <a:rPr lang="en-US" altLang="en-US" dirty="0">
                <a:ea typeface="HelveticaNeueLT Std Cn"/>
              </a:rPr>
              <a:t>People often know their problems but keep them away from conscious or ‘public’ awareness</a:t>
            </a:r>
          </a:p>
          <a:p>
            <a:pPr eaLnBrk="1" hangingPunct="1"/>
            <a:endParaRPr lang="en-US" altLang="en-US" dirty="0">
              <a:ea typeface="HelveticaNeueLT Std Cn"/>
            </a:endParaRPr>
          </a:p>
          <a:p>
            <a:pPr eaLnBrk="1" hangingPunct="1"/>
            <a:r>
              <a:rPr lang="en-US" altLang="en-US" dirty="0">
                <a:ea typeface="HelveticaNeueLT Std Cn"/>
              </a:rPr>
              <a:t>They are usually well rehearsed in concealing their true feelings (psychological </a:t>
            </a:r>
            <a:r>
              <a:rPr lang="en-US" altLang="en-US" dirty="0" err="1">
                <a:ea typeface="HelveticaNeueLT Std Cn"/>
              </a:rPr>
              <a:t>defences</a:t>
            </a:r>
            <a:r>
              <a:rPr lang="en-US" altLang="en-US" dirty="0">
                <a:ea typeface="HelveticaNeueLT Std Cn"/>
              </a:rPr>
              <a:t>) as these often raise the discomfort </a:t>
            </a:r>
          </a:p>
          <a:p>
            <a:pPr eaLnBrk="1" hangingPunct="1"/>
            <a:endParaRPr lang="en-US" altLang="en-US" dirty="0">
              <a:ea typeface="HelveticaNeueLT Std Cn"/>
            </a:endParaRPr>
          </a:p>
          <a:p>
            <a:r>
              <a:rPr lang="en-GB" altLang="en-US" dirty="0"/>
              <a:t>There are a large number of defence mechanisms, which can include repression, denial, projection, displacement, regression and sublimation</a:t>
            </a:r>
            <a:endParaRPr lang="en-GB" altLang="en-US" baseline="30000" dirty="0"/>
          </a:p>
          <a:p>
            <a:pPr eaLnBrk="1" hangingPunct="1"/>
            <a:endParaRPr lang="en-US" altLang="en-US" dirty="0">
              <a:ea typeface="HelveticaNeueLT Std Cn"/>
            </a:endParaRPr>
          </a:p>
        </p:txBody>
      </p:sp>
      <p:sp>
        <p:nvSpPr>
          <p:cNvPr id="2" name="Text Placeholder 1">
            <a:extLst>
              <a:ext uri="{FF2B5EF4-FFF2-40B4-BE49-F238E27FC236}">
                <a16:creationId xmlns:a16="http://schemas.microsoft.com/office/drawing/2014/main" id="{1C2905BE-C180-4300-872D-603982A4EEC2}"/>
              </a:ext>
            </a:extLst>
          </p:cNvPr>
          <p:cNvSpPr>
            <a:spLocks noGrp="1"/>
          </p:cNvSpPr>
          <p:nvPr>
            <p:ph type="body" sz="quarter" idx="13"/>
          </p:nvPr>
        </p:nvSpPr>
        <p:spPr/>
        <p:txBody>
          <a:bodyPr/>
          <a:lstStyle/>
          <a:p>
            <a:r>
              <a:rPr lang="en-GB" altLang="en-US" sz="1000" dirty="0" err="1">
                <a:latin typeface="+mn-lt"/>
              </a:rPr>
              <a:t>Bowins</a:t>
            </a:r>
            <a:r>
              <a:rPr lang="en-GB" altLang="en-US" sz="1000" dirty="0">
                <a:latin typeface="+mn-lt"/>
              </a:rPr>
              <a:t> B. </a:t>
            </a:r>
            <a:r>
              <a:rPr lang="en-GB" altLang="en-US" sz="1000" i="1" dirty="0">
                <a:latin typeface="+mn-lt"/>
              </a:rPr>
              <a:t>Am J </a:t>
            </a:r>
            <a:r>
              <a:rPr lang="en-GB" altLang="en-US" sz="1000" i="1" dirty="0" err="1">
                <a:latin typeface="+mn-lt"/>
              </a:rPr>
              <a:t>Psychoanal</a:t>
            </a:r>
            <a:r>
              <a:rPr lang="en-GB" altLang="en-US" i="1" dirty="0"/>
              <a:t>. </a:t>
            </a:r>
            <a:r>
              <a:rPr lang="en-GB" altLang="en-US" sz="1000" dirty="0">
                <a:latin typeface="+mn-lt"/>
              </a:rPr>
              <a:t>2004;64:1–26.</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448507" y="807526"/>
            <a:ext cx="5720236" cy="3711785"/>
          </a:xfrm>
        </p:spPr>
        <p:txBody>
          <a:bodyPr/>
          <a:lstStyle/>
          <a:p>
            <a:pPr eaLnBrk="1" hangingPunct="1">
              <a:lnSpc>
                <a:spcPct val="80000"/>
              </a:lnSpc>
              <a:defRPr/>
            </a:pPr>
            <a:r>
              <a:rPr lang="en-GB" altLang="en-US" dirty="0">
                <a:ea typeface="HelveticaNeueLT Std Med Cn"/>
              </a:rPr>
              <a:t>Raising awareness of discrepant thoughts and behaviours </a:t>
            </a:r>
          </a:p>
        </p:txBody>
      </p:sp>
      <p:sp>
        <p:nvSpPr>
          <p:cNvPr id="2" name="Text Placeholder 1">
            <a:extLst>
              <a:ext uri="{FF2B5EF4-FFF2-40B4-BE49-F238E27FC236}">
                <a16:creationId xmlns:a16="http://schemas.microsoft.com/office/drawing/2014/main" id="{E62DF085-C82D-4871-9611-3D3B50F9D1C8}"/>
              </a:ext>
            </a:extLst>
          </p:cNvPr>
          <p:cNvSpPr>
            <a:spLocks noGrp="1"/>
          </p:cNvSpPr>
          <p:nvPr>
            <p:ph type="body" idx="1"/>
          </p:nvPr>
        </p:nvSpPr>
        <p:spPr/>
        <p:txBody>
          <a:bodyPr/>
          <a:lstStyle/>
          <a:p>
            <a:endParaRPr lang="en-GB"/>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Autofit/>
          </a:bodyPr>
          <a:lstStyle/>
          <a:p>
            <a:pPr eaLnBrk="1" hangingPunct="1">
              <a:defRPr/>
            </a:pPr>
            <a:r>
              <a:rPr lang="en-US" altLang="en-US" sz="3500" dirty="0">
                <a:ea typeface="HelveticaNeueLT Std Med Cn"/>
              </a:rPr>
              <a:t>Raising awareness of discrepant thoughts and </a:t>
            </a:r>
            <a:r>
              <a:rPr lang="en-US" altLang="en-US" sz="3500" dirty="0" err="1">
                <a:ea typeface="HelveticaNeueLT Std Med Cn"/>
              </a:rPr>
              <a:t>behaviours</a:t>
            </a:r>
            <a:endParaRPr lang="en-US" altLang="en-US" sz="3500" dirty="0">
              <a:ea typeface="HelveticaNeueLT Std Med Cn"/>
            </a:endParaRPr>
          </a:p>
        </p:txBody>
      </p:sp>
      <p:sp>
        <p:nvSpPr>
          <p:cNvPr id="31747" name="Rectangle 3"/>
          <p:cNvSpPr>
            <a:spLocks noGrp="1" noChangeArrowheads="1"/>
          </p:cNvSpPr>
          <p:nvPr>
            <p:ph idx="1"/>
          </p:nvPr>
        </p:nvSpPr>
        <p:spPr/>
        <p:txBody>
          <a:bodyPr/>
          <a:lstStyle/>
          <a:p>
            <a:pPr eaLnBrk="1" hangingPunct="1"/>
            <a:r>
              <a:rPr lang="en-GB" altLang="en-US" dirty="0">
                <a:cs typeface="Times New Roman" pitchFamily="18" charset="0"/>
              </a:rPr>
              <a:t>Review objective health o</a:t>
            </a:r>
            <a:r>
              <a:rPr lang="en-US" altLang="en-US" dirty="0" err="1">
                <a:cs typeface="Times New Roman" pitchFamily="18" charset="0"/>
              </a:rPr>
              <a:t>utcome</a:t>
            </a:r>
            <a:r>
              <a:rPr lang="en-US" altLang="en-US" dirty="0">
                <a:cs typeface="Times New Roman" pitchFamily="18" charset="0"/>
              </a:rPr>
              <a:t> </a:t>
            </a:r>
            <a:r>
              <a:rPr lang="en-GB" altLang="en-US" dirty="0" err="1">
                <a:cs typeface="Times New Roman" pitchFamily="18" charset="0"/>
              </a:rPr>
              <a:t>vari</a:t>
            </a:r>
            <a:r>
              <a:rPr lang="en-US" altLang="en-US" dirty="0" err="1">
                <a:cs typeface="Times New Roman" pitchFamily="18" charset="0"/>
              </a:rPr>
              <a:t>ables</a:t>
            </a:r>
            <a:r>
              <a:rPr lang="en-US" altLang="en-US" dirty="0">
                <a:cs typeface="Times New Roman" pitchFamily="18" charset="0"/>
              </a:rPr>
              <a:t> </a:t>
            </a:r>
            <a:r>
              <a:rPr lang="en-GB" altLang="en-US" dirty="0">
                <a:cs typeface="Times New Roman" pitchFamily="18" charset="0"/>
              </a:rPr>
              <a:t>(e.g. </a:t>
            </a:r>
            <a:r>
              <a:rPr lang="en-GB" altLang="en-US" dirty="0" err="1">
                <a:cs typeface="Times New Roman" pitchFamily="18" charset="0"/>
              </a:rPr>
              <a:t>sp</a:t>
            </a:r>
            <a:r>
              <a:rPr lang="en-US" altLang="en-US" dirty="0" err="1">
                <a:cs typeface="Times New Roman" pitchFamily="18" charset="0"/>
              </a:rPr>
              <a:t>irometry</a:t>
            </a:r>
            <a:r>
              <a:rPr lang="en-US" altLang="en-US" dirty="0">
                <a:cs typeface="Times New Roman" pitchFamily="18" charset="0"/>
              </a:rPr>
              <a:t>, growth, days in hospital</a:t>
            </a:r>
            <a:r>
              <a:rPr lang="en-GB" altLang="en-US" dirty="0">
                <a:cs typeface="Times New Roman" pitchFamily="18" charset="0"/>
              </a:rPr>
              <a:t>) during the </a:t>
            </a:r>
            <a:r>
              <a:rPr lang="en-US" altLang="en-US" dirty="0">
                <a:cs typeface="Times New Roman" pitchFamily="18" charset="0"/>
              </a:rPr>
              <a:t>consultation (this would probably occur anyway)</a:t>
            </a:r>
            <a:endParaRPr lang="en-GB" altLang="en-US" dirty="0">
              <a:cs typeface="Times New Roman" pitchFamily="18" charset="0"/>
            </a:endParaRPr>
          </a:p>
          <a:p>
            <a:pPr lvl="1" eaLnBrk="1" hangingPunct="1"/>
            <a:endParaRPr lang="en-GB" altLang="en-US" dirty="0">
              <a:cs typeface="Times New Roman" pitchFamily="18" charset="0"/>
            </a:endParaRPr>
          </a:p>
          <a:p>
            <a:pPr eaLnBrk="1" hangingPunct="1"/>
            <a:r>
              <a:rPr lang="en-GB" altLang="en-US" dirty="0">
                <a:cs typeface="Times New Roman" pitchFamily="18" charset="0"/>
              </a:rPr>
              <a:t>A</a:t>
            </a:r>
            <a:r>
              <a:rPr lang="en-US" altLang="en-US" dirty="0" err="1">
                <a:cs typeface="Times New Roman" pitchFamily="18" charset="0"/>
              </a:rPr>
              <a:t>sking</a:t>
            </a:r>
            <a:r>
              <a:rPr lang="en-US" altLang="en-US" dirty="0">
                <a:cs typeface="Times New Roman" pitchFamily="18" charset="0"/>
              </a:rPr>
              <a:t> for the patient’s view on these results </a:t>
            </a:r>
            <a:r>
              <a:rPr lang="en-GB" altLang="en-US" dirty="0">
                <a:cs typeface="Times New Roman" pitchFamily="18" charset="0"/>
              </a:rPr>
              <a:t>usually raises awareness and ack</a:t>
            </a:r>
            <a:r>
              <a:rPr lang="en-US" altLang="en-US" dirty="0" err="1">
                <a:cs typeface="Times New Roman" pitchFamily="18" charset="0"/>
              </a:rPr>
              <a:t>nowledging</a:t>
            </a:r>
            <a:r>
              <a:rPr lang="en-US" altLang="en-US" dirty="0">
                <a:cs typeface="Times New Roman" pitchFamily="18" charset="0"/>
              </a:rPr>
              <a:t> this </a:t>
            </a:r>
            <a:r>
              <a:rPr lang="en-GB" altLang="en-US" dirty="0">
                <a:cs typeface="Times New Roman" pitchFamily="18" charset="0"/>
              </a:rPr>
              <a:t>can raise </a:t>
            </a:r>
            <a:r>
              <a:rPr lang="en-US" altLang="en-US" dirty="0">
                <a:cs typeface="Times New Roman" pitchFamily="18" charset="0"/>
              </a:rPr>
              <a:t>awareness further</a:t>
            </a:r>
            <a:endParaRPr lang="en-GB" altLang="en-US" dirty="0">
              <a:cs typeface="Times New Roman" pitchFamily="18" charset="0"/>
            </a:endParaRPr>
          </a:p>
          <a:p>
            <a:pPr eaLnBrk="1" hangingPunct="1"/>
            <a:endParaRPr lang="en-GB" altLang="en-US" dirty="0">
              <a:cs typeface="Times New Roman" pitchFamily="18" charset="0"/>
            </a:endParaRPr>
          </a:p>
          <a:p>
            <a:pPr eaLnBrk="1" hangingPunct="1"/>
            <a:r>
              <a:rPr lang="en-GB" altLang="en-US" dirty="0">
                <a:cs typeface="Times New Roman" pitchFamily="18" charset="0"/>
              </a:rPr>
              <a:t>The motivational interviewing framework refers to this p</a:t>
            </a:r>
            <a:r>
              <a:rPr lang="en-US" altLang="en-US" dirty="0" err="1">
                <a:cs typeface="Times New Roman" pitchFamily="18" charset="0"/>
              </a:rPr>
              <a:t>hase</a:t>
            </a:r>
            <a:r>
              <a:rPr lang="en-US" altLang="en-US" dirty="0">
                <a:cs typeface="Times New Roman" pitchFamily="18" charset="0"/>
              </a:rPr>
              <a:t> of contemplating change as ‘developing discrepancies’</a:t>
            </a:r>
            <a:r>
              <a:rPr lang="en-US" altLang="en-US" baseline="30000" dirty="0">
                <a:cs typeface="Times New Roman" pitchFamily="18" charset="0"/>
              </a:rPr>
              <a:t>1</a:t>
            </a:r>
            <a:endParaRPr lang="en-US" altLang="en-US" baseline="30000" dirty="0">
              <a:cs typeface="Courier New" pitchFamily="49" charset="0"/>
            </a:endParaRPr>
          </a:p>
        </p:txBody>
      </p:sp>
      <p:sp>
        <p:nvSpPr>
          <p:cNvPr id="2" name="Text Placeholder 1">
            <a:extLst>
              <a:ext uri="{FF2B5EF4-FFF2-40B4-BE49-F238E27FC236}">
                <a16:creationId xmlns:a16="http://schemas.microsoft.com/office/drawing/2014/main" id="{D2F27573-902D-42B1-9EBA-FC09152356A2}"/>
              </a:ext>
            </a:extLst>
          </p:cNvPr>
          <p:cNvSpPr>
            <a:spLocks noGrp="1"/>
          </p:cNvSpPr>
          <p:nvPr>
            <p:ph type="body" sz="quarter" idx="13"/>
          </p:nvPr>
        </p:nvSpPr>
        <p:spPr/>
        <p:txBody>
          <a:bodyPr/>
          <a:lstStyle/>
          <a:p>
            <a:r>
              <a:rPr lang="en-GB" altLang="en-US" sz="1000" dirty="0">
                <a:latin typeface="+mn-lt"/>
              </a:rPr>
              <a:t>1. Miller W, et al. </a:t>
            </a:r>
            <a:r>
              <a:rPr lang="en-GB" altLang="en-US" sz="1000" i="1" dirty="0" err="1">
                <a:latin typeface="+mn-lt"/>
              </a:rPr>
              <a:t>Behav</a:t>
            </a:r>
            <a:r>
              <a:rPr lang="en-GB" altLang="en-US" sz="1000" i="1" dirty="0">
                <a:latin typeface="+mn-lt"/>
              </a:rPr>
              <a:t> </a:t>
            </a:r>
            <a:r>
              <a:rPr lang="en-GB" altLang="en-US" sz="1000" i="1" dirty="0" err="1">
                <a:latin typeface="+mn-lt"/>
              </a:rPr>
              <a:t>Cogn</a:t>
            </a:r>
            <a:r>
              <a:rPr lang="en-GB" altLang="en-US" sz="1000" i="1" dirty="0">
                <a:latin typeface="+mn-lt"/>
              </a:rPr>
              <a:t> </a:t>
            </a:r>
            <a:r>
              <a:rPr lang="en-GB" altLang="en-US" sz="1000" i="1" dirty="0" err="1">
                <a:latin typeface="+mn-lt"/>
              </a:rPr>
              <a:t>Psychother</a:t>
            </a:r>
            <a:r>
              <a:rPr lang="en-GB" altLang="en-US" i="1" dirty="0"/>
              <a:t>. </a:t>
            </a:r>
            <a:r>
              <a:rPr lang="en-GB" altLang="en-US" sz="1000" dirty="0">
                <a:latin typeface="+mn-lt"/>
              </a:rPr>
              <a:t>2015;43:129–141.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0000"/>
              </a:lnSpc>
              <a:defRPr/>
            </a:pPr>
            <a:r>
              <a:rPr lang="en-GB" altLang="en-US" dirty="0">
                <a:ea typeface="HelveticaNeueLT Std Med Cn"/>
              </a:rPr>
              <a:t>Developing discrepancies</a:t>
            </a:r>
          </a:p>
        </p:txBody>
      </p:sp>
      <p:sp>
        <p:nvSpPr>
          <p:cNvPr id="2" name="Text Placeholder 1">
            <a:extLst>
              <a:ext uri="{FF2B5EF4-FFF2-40B4-BE49-F238E27FC236}">
                <a16:creationId xmlns:a16="http://schemas.microsoft.com/office/drawing/2014/main" id="{C6FF85F8-20BC-47A2-8742-F18EB326DAC1}"/>
              </a:ext>
            </a:extLst>
          </p:cNvPr>
          <p:cNvSpPr>
            <a:spLocks noGrp="1"/>
          </p:cNvSpPr>
          <p:nvPr>
            <p:ph type="body" idx="1"/>
          </p:nvPr>
        </p:nvSpPr>
        <p:spPr/>
        <p:txBody>
          <a:bodyPr/>
          <a:lstStyle/>
          <a:p>
            <a:endParaRPr lang="en-GB"/>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eaLnBrk="1" hangingPunct="1">
              <a:defRPr/>
            </a:pPr>
            <a:r>
              <a:rPr lang="en-US" altLang="en-US" dirty="0">
                <a:ea typeface="HelveticaNeueLT Std Med Cn"/>
              </a:rPr>
              <a:t>Developing discrepancies</a:t>
            </a:r>
            <a:r>
              <a:rPr lang="en-US" altLang="en-US" baseline="30000" dirty="0">
                <a:ea typeface="HelveticaNeueLT Std Med Cn"/>
              </a:rPr>
              <a:t>1,2</a:t>
            </a:r>
          </a:p>
        </p:txBody>
      </p:sp>
      <p:sp>
        <p:nvSpPr>
          <p:cNvPr id="33795" name="Rectangle 3"/>
          <p:cNvSpPr>
            <a:spLocks noGrp="1"/>
          </p:cNvSpPr>
          <p:nvPr>
            <p:ph idx="1"/>
          </p:nvPr>
        </p:nvSpPr>
        <p:spPr/>
        <p:txBody>
          <a:bodyPr/>
          <a:lstStyle/>
          <a:p>
            <a:pPr eaLnBrk="1" hangingPunct="1"/>
            <a:r>
              <a:rPr lang="en-US" altLang="en-US" dirty="0">
                <a:ea typeface="HelveticaNeueLT Std Cn"/>
              </a:rPr>
              <a:t>For change to occur, two things must be present:</a:t>
            </a:r>
          </a:p>
          <a:p>
            <a:pPr lvl="1" eaLnBrk="1" hangingPunct="1"/>
            <a:r>
              <a:rPr lang="en-US" altLang="en-US" dirty="0"/>
              <a:t>Importance (</a:t>
            </a:r>
            <a:r>
              <a:rPr lang="en-US" altLang="en-US" i="1" dirty="0"/>
              <a:t>“I know I </a:t>
            </a:r>
            <a:r>
              <a:rPr lang="en-US" altLang="en-US" b="1" i="1" dirty="0">
                <a:solidFill>
                  <a:schemeClr val="accent3"/>
                </a:solidFill>
              </a:rPr>
              <a:t>ought</a:t>
            </a:r>
            <a:r>
              <a:rPr lang="en-US" altLang="en-US" i="1" dirty="0"/>
              <a:t> to change”)</a:t>
            </a:r>
          </a:p>
          <a:p>
            <a:pPr lvl="1" eaLnBrk="1" hangingPunct="1"/>
            <a:r>
              <a:rPr lang="en-US" altLang="en-US" dirty="0"/>
              <a:t>Confidence (</a:t>
            </a:r>
            <a:r>
              <a:rPr lang="en-US" altLang="en-US" i="1" dirty="0"/>
              <a:t>“I know I </a:t>
            </a:r>
            <a:r>
              <a:rPr lang="en-US" altLang="en-US" b="1" i="1" dirty="0">
                <a:solidFill>
                  <a:schemeClr val="accent3"/>
                </a:solidFill>
              </a:rPr>
              <a:t>can</a:t>
            </a:r>
            <a:r>
              <a:rPr lang="en-US" altLang="en-US" i="1" dirty="0"/>
              <a:t> change”)</a:t>
            </a:r>
          </a:p>
          <a:p>
            <a:pPr eaLnBrk="1" hangingPunct="1"/>
            <a:endParaRPr lang="en-US" altLang="en-US" sz="2800" dirty="0">
              <a:ea typeface="HelveticaNeueLT Std Cn"/>
            </a:endParaRPr>
          </a:p>
          <a:p>
            <a:pPr eaLnBrk="1" hangingPunct="1"/>
            <a:r>
              <a:rPr lang="en-US" altLang="en-US" dirty="0">
                <a:ea typeface="HelveticaNeueLT Std Cn"/>
              </a:rPr>
              <a:t>Together they produce ‘readiness’</a:t>
            </a:r>
            <a:endParaRPr lang="en-US" altLang="en-US" i="1" dirty="0">
              <a:ea typeface="HelveticaNeueLT Std Cn"/>
            </a:endParaRPr>
          </a:p>
        </p:txBody>
      </p:sp>
      <p:sp>
        <p:nvSpPr>
          <p:cNvPr id="2" name="Text Placeholder 1">
            <a:extLst>
              <a:ext uri="{FF2B5EF4-FFF2-40B4-BE49-F238E27FC236}">
                <a16:creationId xmlns:a16="http://schemas.microsoft.com/office/drawing/2014/main" id="{3B24A88A-25C9-4D83-96BD-D32635F386C9}"/>
              </a:ext>
            </a:extLst>
          </p:cNvPr>
          <p:cNvSpPr>
            <a:spLocks noGrp="1"/>
          </p:cNvSpPr>
          <p:nvPr>
            <p:ph type="body" sz="quarter" idx="13"/>
          </p:nvPr>
        </p:nvSpPr>
        <p:spPr/>
        <p:txBody>
          <a:bodyPr/>
          <a:lstStyle/>
          <a:p>
            <a:pPr eaLnBrk="1" hangingPunct="1">
              <a:spcBef>
                <a:spcPct val="0"/>
              </a:spcBef>
              <a:buNone/>
              <a:defRPr/>
            </a:pPr>
            <a:r>
              <a:rPr lang="en-GB" altLang="en-US" sz="1000" dirty="0">
                <a:latin typeface="+mn-lt"/>
              </a:rPr>
              <a:t>1. Treasure J. </a:t>
            </a:r>
            <a:r>
              <a:rPr lang="en-GB" altLang="en-US" sz="1000" i="1" dirty="0">
                <a:latin typeface="+mn-lt"/>
              </a:rPr>
              <a:t>Adv </a:t>
            </a:r>
            <a:r>
              <a:rPr lang="en-GB" altLang="en-US" sz="1000" i="1" dirty="0" err="1">
                <a:latin typeface="+mn-lt"/>
              </a:rPr>
              <a:t>Psychiatr</a:t>
            </a:r>
            <a:r>
              <a:rPr lang="en-GB" altLang="en-US" sz="1000" i="1" dirty="0">
                <a:latin typeface="+mn-lt"/>
              </a:rPr>
              <a:t> Treat</a:t>
            </a:r>
            <a:r>
              <a:rPr lang="en-GB" altLang="en-US" i="1" dirty="0"/>
              <a:t>. </a:t>
            </a:r>
            <a:r>
              <a:rPr lang="en-GB" altLang="en-US" sz="1000" dirty="0">
                <a:latin typeface="+mn-lt"/>
              </a:rPr>
              <a:t>2004;10:331–337; 2. </a:t>
            </a:r>
            <a:r>
              <a:rPr lang="en-GB" altLang="en-US" sz="1000" dirty="0" err="1">
                <a:latin typeface="+mn-lt"/>
              </a:rPr>
              <a:t>Resnicow</a:t>
            </a:r>
            <a:r>
              <a:rPr lang="en-GB" altLang="en-US" sz="1000" dirty="0">
                <a:latin typeface="+mn-lt"/>
              </a:rPr>
              <a:t> K, et al. </a:t>
            </a:r>
            <a:r>
              <a:rPr lang="en-GB" altLang="en-US" sz="1000" i="1" dirty="0">
                <a:latin typeface="+mn-lt"/>
              </a:rPr>
              <a:t>Int J </a:t>
            </a:r>
            <a:r>
              <a:rPr lang="en-GB" altLang="en-US" sz="1000" i="1" dirty="0" err="1">
                <a:latin typeface="+mn-lt"/>
              </a:rPr>
              <a:t>Behav</a:t>
            </a:r>
            <a:r>
              <a:rPr lang="en-GB" altLang="en-US" sz="1000" i="1" dirty="0">
                <a:latin typeface="+mn-lt"/>
              </a:rPr>
              <a:t> </a:t>
            </a:r>
            <a:r>
              <a:rPr lang="en-GB" altLang="en-US" sz="1000" i="1" dirty="0" err="1">
                <a:latin typeface="+mn-lt"/>
              </a:rPr>
              <a:t>Nutr</a:t>
            </a:r>
            <a:r>
              <a:rPr lang="en-GB" altLang="en-US" sz="1000" i="1" dirty="0">
                <a:latin typeface="+mn-lt"/>
              </a:rPr>
              <a:t> Phys Act.</a:t>
            </a:r>
            <a:r>
              <a:rPr lang="en-GB" altLang="en-US" sz="1000" dirty="0">
                <a:latin typeface="+mn-lt"/>
              </a:rPr>
              <a:t> 2012;9:19.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eaLnBrk="1" hangingPunct="1">
              <a:defRPr/>
            </a:pPr>
            <a:r>
              <a:rPr lang="en-GB" altLang="en-US" dirty="0">
                <a:ea typeface="HelveticaNeueLT Std Med Cn"/>
              </a:rPr>
              <a:t>The ‘readiness ruler’</a:t>
            </a:r>
          </a:p>
        </p:txBody>
      </p:sp>
      <p:sp>
        <p:nvSpPr>
          <p:cNvPr id="2" name="Content Placeholder 1">
            <a:extLst>
              <a:ext uri="{FF2B5EF4-FFF2-40B4-BE49-F238E27FC236}">
                <a16:creationId xmlns:a16="http://schemas.microsoft.com/office/drawing/2014/main" id="{85B453C9-D485-AA4A-A696-54B2A0339F7B}"/>
              </a:ext>
            </a:extLst>
          </p:cNvPr>
          <p:cNvSpPr>
            <a:spLocks noGrp="1"/>
          </p:cNvSpPr>
          <p:nvPr>
            <p:ph idx="1"/>
          </p:nvPr>
        </p:nvSpPr>
        <p:spPr/>
        <p:txBody>
          <a:bodyPr/>
          <a:lstStyle/>
          <a:p>
            <a:pPr marL="0" indent="0">
              <a:buNone/>
            </a:pPr>
            <a:r>
              <a:rPr lang="en-GB" dirty="0"/>
              <a:t> </a:t>
            </a:r>
          </a:p>
        </p:txBody>
      </p:sp>
      <p:sp>
        <p:nvSpPr>
          <p:cNvPr id="3" name="Text Placeholder 2">
            <a:extLst>
              <a:ext uri="{FF2B5EF4-FFF2-40B4-BE49-F238E27FC236}">
                <a16:creationId xmlns:a16="http://schemas.microsoft.com/office/drawing/2014/main" id="{5B96B4E6-41BF-4538-89DB-30C3EA9DA542}"/>
              </a:ext>
            </a:extLst>
          </p:cNvPr>
          <p:cNvSpPr>
            <a:spLocks noGrp="1"/>
          </p:cNvSpPr>
          <p:nvPr>
            <p:ph type="body" sz="quarter" idx="13"/>
          </p:nvPr>
        </p:nvSpPr>
        <p:spPr/>
        <p:txBody>
          <a:bodyPr/>
          <a:lstStyle/>
          <a:p>
            <a:r>
              <a:rPr lang="en-GB" altLang="en-US" sz="1000" dirty="0">
                <a:latin typeface="+mn-lt"/>
              </a:rPr>
              <a:t>Adapted from Treasure J. </a:t>
            </a:r>
            <a:r>
              <a:rPr lang="en-GB" altLang="en-US" sz="1000" i="1" dirty="0">
                <a:latin typeface="+mn-lt"/>
              </a:rPr>
              <a:t>Adv </a:t>
            </a:r>
            <a:r>
              <a:rPr lang="en-GB" altLang="en-US" sz="1000" i="1" dirty="0" err="1">
                <a:latin typeface="+mn-lt"/>
              </a:rPr>
              <a:t>Psychiatr</a:t>
            </a:r>
            <a:r>
              <a:rPr lang="en-GB" altLang="en-US" sz="1000" i="1" dirty="0">
                <a:latin typeface="+mn-lt"/>
              </a:rPr>
              <a:t> Treat.</a:t>
            </a:r>
            <a:r>
              <a:rPr lang="en-GB" altLang="en-US" sz="1000" dirty="0">
                <a:latin typeface="+mn-lt"/>
              </a:rPr>
              <a:t> 2004;10:331–337.</a:t>
            </a:r>
          </a:p>
        </p:txBody>
      </p:sp>
      <p:sp>
        <p:nvSpPr>
          <p:cNvPr id="34819" name="Line 4"/>
          <p:cNvSpPr>
            <a:spLocks noChangeShapeType="1"/>
          </p:cNvSpPr>
          <p:nvPr/>
        </p:nvSpPr>
        <p:spPr bwMode="auto">
          <a:xfrm flipH="1">
            <a:off x="2428781" y="2337992"/>
            <a:ext cx="6699177" cy="3168083"/>
          </a:xfrm>
          <a:prstGeom prst="line">
            <a:avLst/>
          </a:prstGeom>
          <a:noFill/>
          <a:ln w="44450">
            <a:solidFill>
              <a:schemeClr val="accent3"/>
            </a:solidFill>
            <a:miter lim="800000"/>
            <a:headEnd type="triangle" w="lg" len="lg"/>
            <a:tailEnd type="none" w="sm" len="sm"/>
          </a:ln>
          <a:extLst>
            <a:ext uri="{909E8E84-426E-40DD-AFC4-6F175D3DCCD1}">
              <a14:hiddenFill xmlns:a14="http://schemas.microsoft.com/office/drawing/2010/main">
                <a:noFill/>
              </a14:hiddenFill>
            </a:ext>
          </a:extLst>
        </p:spPr>
        <p:txBody>
          <a:bodyPr wrap="none"/>
          <a:lstStyle/>
          <a:p>
            <a:endParaRPr lang="en-GB"/>
          </a:p>
        </p:txBody>
      </p:sp>
      <p:sp>
        <p:nvSpPr>
          <p:cNvPr id="34820" name="Line 5"/>
          <p:cNvSpPr>
            <a:spLocks noChangeShapeType="1"/>
          </p:cNvSpPr>
          <p:nvPr/>
        </p:nvSpPr>
        <p:spPr bwMode="auto">
          <a:xfrm>
            <a:off x="2395781" y="5531903"/>
            <a:ext cx="6732177" cy="20087"/>
          </a:xfrm>
          <a:prstGeom prst="line">
            <a:avLst/>
          </a:prstGeom>
          <a:noFill/>
          <a:ln w="44450">
            <a:solidFill>
              <a:schemeClr val="accent6"/>
            </a:solidFill>
            <a:miter lim="800000"/>
            <a:headEnd type="none" w="lg" len="lg"/>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34821" name="Line 6"/>
          <p:cNvSpPr>
            <a:spLocks noChangeShapeType="1"/>
          </p:cNvSpPr>
          <p:nvPr/>
        </p:nvSpPr>
        <p:spPr bwMode="auto">
          <a:xfrm>
            <a:off x="2415868" y="1712410"/>
            <a:ext cx="0" cy="3822361"/>
          </a:xfrm>
          <a:prstGeom prst="line">
            <a:avLst/>
          </a:prstGeom>
          <a:noFill/>
          <a:ln w="44450">
            <a:solidFill>
              <a:schemeClr val="accent2"/>
            </a:solidFill>
            <a:miter lim="800000"/>
            <a:headEnd type="triangle" w="lg" len="lg"/>
            <a:tailEnd type="none" w="sm" len="sm"/>
          </a:ln>
          <a:extLst>
            <a:ext uri="{909E8E84-426E-40DD-AFC4-6F175D3DCCD1}">
              <a14:hiddenFill xmlns:a14="http://schemas.microsoft.com/office/drawing/2010/main">
                <a:noFill/>
              </a14:hiddenFill>
            </a:ext>
          </a:extLst>
        </p:spPr>
        <p:txBody>
          <a:bodyPr wrap="none"/>
          <a:lstStyle/>
          <a:p>
            <a:endParaRPr lang="en-GB"/>
          </a:p>
        </p:txBody>
      </p:sp>
      <p:sp>
        <p:nvSpPr>
          <p:cNvPr id="34822" name="Text Box 7"/>
          <p:cNvSpPr txBox="1">
            <a:spLocks noChangeArrowheads="1"/>
          </p:cNvSpPr>
          <p:nvPr/>
        </p:nvSpPr>
        <p:spPr bwMode="auto">
          <a:xfrm>
            <a:off x="2338388" y="2858832"/>
            <a:ext cx="20187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itchFamily="34" charset="0"/>
              <a:buChar char="»"/>
              <a:defRPr sz="1600">
                <a:solidFill>
                  <a:schemeClr val="tx1"/>
                </a:solidFill>
                <a:latin typeface="Calibri" pitchFamily="34" charset="0"/>
              </a:defRPr>
            </a:lvl6pPr>
            <a:lvl7pPr eaLnBrk="0" fontAlgn="base" hangingPunct="0">
              <a:spcAft>
                <a:spcPct val="0"/>
              </a:spcAft>
              <a:buFont typeface="Arial" pitchFamily="34" charset="0"/>
              <a:buChar char="»"/>
              <a:defRPr sz="1600">
                <a:solidFill>
                  <a:schemeClr val="tx1"/>
                </a:solidFill>
                <a:latin typeface="Calibri" pitchFamily="34" charset="0"/>
              </a:defRPr>
            </a:lvl7pPr>
            <a:lvl8pPr eaLnBrk="0" fontAlgn="base" hangingPunct="0">
              <a:spcAft>
                <a:spcPct val="0"/>
              </a:spcAft>
              <a:buFont typeface="Arial" pitchFamily="34" charset="0"/>
              <a:buChar char="»"/>
              <a:defRPr sz="1600">
                <a:solidFill>
                  <a:schemeClr val="tx1"/>
                </a:solidFill>
                <a:latin typeface="Calibri" pitchFamily="34" charset="0"/>
              </a:defRPr>
            </a:lvl8pPr>
            <a:lvl9pPr eaLnBrk="0" fontAlgn="base" hangingPunct="0">
              <a:spcAft>
                <a:spcPct val="0"/>
              </a:spcAft>
              <a:buFont typeface="Arial" pitchFamily="34" charset="0"/>
              <a:buChar char="»"/>
              <a:defRPr sz="1600">
                <a:solidFill>
                  <a:schemeClr val="tx1"/>
                </a:solidFill>
                <a:latin typeface="Calibri" pitchFamily="34" charset="0"/>
              </a:defRPr>
            </a:lvl9pPr>
          </a:lstStyle>
          <a:p>
            <a:pPr algn="ctr">
              <a:spcBef>
                <a:spcPct val="50000"/>
              </a:spcBef>
            </a:pPr>
            <a:r>
              <a:rPr lang="en-GB" altLang="en-US" sz="2800" dirty="0">
                <a:solidFill>
                  <a:schemeClr val="accent2"/>
                </a:solidFill>
                <a:latin typeface="+mn-lt"/>
              </a:rPr>
              <a:t>Importance</a:t>
            </a:r>
          </a:p>
        </p:txBody>
      </p:sp>
      <p:sp>
        <p:nvSpPr>
          <p:cNvPr id="34823" name="Text Box 8"/>
          <p:cNvSpPr txBox="1">
            <a:spLocks noChangeArrowheads="1"/>
          </p:cNvSpPr>
          <p:nvPr/>
        </p:nvSpPr>
        <p:spPr bwMode="auto">
          <a:xfrm>
            <a:off x="6010094" y="5031150"/>
            <a:ext cx="2213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itchFamily="34" charset="0"/>
              <a:buChar char="»"/>
              <a:defRPr sz="1600">
                <a:solidFill>
                  <a:schemeClr val="tx1"/>
                </a:solidFill>
                <a:latin typeface="Calibri" pitchFamily="34" charset="0"/>
              </a:defRPr>
            </a:lvl6pPr>
            <a:lvl7pPr eaLnBrk="0" fontAlgn="base" hangingPunct="0">
              <a:spcAft>
                <a:spcPct val="0"/>
              </a:spcAft>
              <a:buFont typeface="Arial" pitchFamily="34" charset="0"/>
              <a:buChar char="»"/>
              <a:defRPr sz="1600">
                <a:solidFill>
                  <a:schemeClr val="tx1"/>
                </a:solidFill>
                <a:latin typeface="Calibri" pitchFamily="34" charset="0"/>
              </a:defRPr>
            </a:lvl7pPr>
            <a:lvl8pPr eaLnBrk="0" fontAlgn="base" hangingPunct="0">
              <a:spcAft>
                <a:spcPct val="0"/>
              </a:spcAft>
              <a:buFont typeface="Arial" pitchFamily="34" charset="0"/>
              <a:buChar char="»"/>
              <a:defRPr sz="1600">
                <a:solidFill>
                  <a:schemeClr val="tx1"/>
                </a:solidFill>
                <a:latin typeface="Calibri" pitchFamily="34" charset="0"/>
              </a:defRPr>
            </a:lvl8pPr>
            <a:lvl9pPr eaLnBrk="0" fontAlgn="base" hangingPunct="0">
              <a:spcAft>
                <a:spcPct val="0"/>
              </a:spcAft>
              <a:buFont typeface="Arial" pitchFamily="34" charset="0"/>
              <a:buChar char="»"/>
              <a:defRPr sz="1600">
                <a:solidFill>
                  <a:schemeClr val="tx1"/>
                </a:solidFill>
                <a:latin typeface="Calibri" pitchFamily="34" charset="0"/>
              </a:defRPr>
            </a:lvl9pPr>
          </a:lstStyle>
          <a:p>
            <a:pPr algn="ctr">
              <a:spcBef>
                <a:spcPct val="50000"/>
              </a:spcBef>
            </a:pPr>
            <a:r>
              <a:rPr lang="en-GB" altLang="en-US" sz="2800" dirty="0">
                <a:solidFill>
                  <a:schemeClr val="accent6"/>
                </a:solidFill>
                <a:latin typeface="+mn-lt"/>
              </a:rPr>
              <a:t>Confidence</a:t>
            </a:r>
          </a:p>
        </p:txBody>
      </p:sp>
      <p:sp>
        <p:nvSpPr>
          <p:cNvPr id="34824" name="Text Box 9"/>
          <p:cNvSpPr txBox="1">
            <a:spLocks noChangeArrowheads="1"/>
          </p:cNvSpPr>
          <p:nvPr/>
        </p:nvSpPr>
        <p:spPr bwMode="auto">
          <a:xfrm>
            <a:off x="6905422" y="2089768"/>
            <a:ext cx="2018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itchFamily="34" charset="0"/>
              <a:buChar char="»"/>
              <a:defRPr sz="1600">
                <a:solidFill>
                  <a:schemeClr val="tx1"/>
                </a:solidFill>
                <a:latin typeface="Calibri" pitchFamily="34" charset="0"/>
              </a:defRPr>
            </a:lvl6pPr>
            <a:lvl7pPr eaLnBrk="0" fontAlgn="base" hangingPunct="0">
              <a:spcAft>
                <a:spcPct val="0"/>
              </a:spcAft>
              <a:buFont typeface="Arial" pitchFamily="34" charset="0"/>
              <a:buChar char="»"/>
              <a:defRPr sz="1600">
                <a:solidFill>
                  <a:schemeClr val="tx1"/>
                </a:solidFill>
                <a:latin typeface="Calibri" pitchFamily="34" charset="0"/>
              </a:defRPr>
            </a:lvl7pPr>
            <a:lvl8pPr eaLnBrk="0" fontAlgn="base" hangingPunct="0">
              <a:spcAft>
                <a:spcPct val="0"/>
              </a:spcAft>
              <a:buFont typeface="Arial" pitchFamily="34" charset="0"/>
              <a:buChar char="»"/>
              <a:defRPr sz="1600">
                <a:solidFill>
                  <a:schemeClr val="tx1"/>
                </a:solidFill>
                <a:latin typeface="Calibri" pitchFamily="34" charset="0"/>
              </a:defRPr>
            </a:lvl8pPr>
            <a:lvl9pPr eaLnBrk="0" fontAlgn="base" hangingPunct="0">
              <a:spcAft>
                <a:spcPct val="0"/>
              </a:spcAft>
              <a:buFont typeface="Arial" pitchFamily="34" charset="0"/>
              <a:buChar char="»"/>
              <a:defRPr sz="1600">
                <a:solidFill>
                  <a:schemeClr val="tx1"/>
                </a:solidFill>
                <a:latin typeface="Calibri" pitchFamily="34" charset="0"/>
              </a:defRPr>
            </a:lvl9pPr>
          </a:lstStyle>
          <a:p>
            <a:pPr algn="ctr">
              <a:spcBef>
                <a:spcPct val="50000"/>
              </a:spcBef>
            </a:pPr>
            <a:r>
              <a:rPr lang="en-GB" altLang="en-US" sz="2800" dirty="0">
                <a:solidFill>
                  <a:schemeClr val="accent3"/>
                </a:solidFill>
                <a:latin typeface="+mn-lt"/>
              </a:rPr>
              <a:t>Readiness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dirty="0">
                <a:ea typeface="HelveticaNeueLT Std Med Cn"/>
              </a:rPr>
              <a:t>Disclaimer</a:t>
            </a:r>
          </a:p>
        </p:txBody>
      </p:sp>
      <p:sp>
        <p:nvSpPr>
          <p:cNvPr id="18435" name="Content Placeholder 2"/>
          <p:cNvSpPr>
            <a:spLocks noGrp="1"/>
          </p:cNvSpPr>
          <p:nvPr>
            <p:ph idx="1"/>
          </p:nvPr>
        </p:nvSpPr>
        <p:spPr/>
        <p:txBody>
          <a:bodyPr>
            <a:normAutofit/>
          </a:bodyPr>
          <a:lstStyle/>
          <a:p>
            <a:pPr marL="0" indent="0">
              <a:buNone/>
            </a:pPr>
            <a:endParaRPr lang="en-GB" altLang="en-US" sz="2400" i="1" dirty="0">
              <a:ea typeface="HelveticaNeueLT Std Cn"/>
            </a:endParaRPr>
          </a:p>
          <a:p>
            <a:pPr marL="0" indent="0">
              <a:buNone/>
            </a:pPr>
            <a:endParaRPr lang="en-GB" altLang="en-US" sz="2400" i="1" dirty="0">
              <a:ea typeface="HelveticaNeueLT Std Cn"/>
            </a:endParaRPr>
          </a:p>
          <a:p>
            <a:pPr marL="0" indent="0">
              <a:buNone/>
            </a:pPr>
            <a:r>
              <a:rPr lang="en-GB" altLang="en-US" sz="2400" i="1" dirty="0">
                <a:ea typeface="HelveticaNeueLT Std Cn"/>
              </a:rPr>
              <a:t>CF CARE is funded entirely by Vertex Pharmaceuticals (Europe) Limited. The content has been prepared and developed by the steering committee with logistical and editorial support from the CF CARE secretariat, </a:t>
            </a:r>
            <a:r>
              <a:rPr lang="en-GB" altLang="en-US" sz="2400" i="1" dirty="0" err="1">
                <a:ea typeface="HelveticaNeueLT Std Cn"/>
              </a:rPr>
              <a:t>ApotheCom</a:t>
            </a:r>
            <a:r>
              <a:rPr lang="en-GB" altLang="en-US" sz="2400" i="1" dirty="0">
                <a:ea typeface="HelveticaNeueLT Std Cn"/>
              </a:rPr>
              <a:t>. Vertex has had an opportunity to review the content and tools for accuracy.</a:t>
            </a:r>
          </a:p>
        </p:txBody>
      </p:sp>
      <p:sp>
        <p:nvSpPr>
          <p:cNvPr id="3" name="Text Placeholder 2">
            <a:extLst>
              <a:ext uri="{FF2B5EF4-FFF2-40B4-BE49-F238E27FC236}">
                <a16:creationId xmlns:a16="http://schemas.microsoft.com/office/drawing/2014/main" id="{EC93E97B-E78E-D845-B602-365F0D753444}"/>
              </a:ext>
            </a:extLst>
          </p:cNvPr>
          <p:cNvSpPr>
            <a:spLocks noGrp="1"/>
          </p:cNvSpPr>
          <p:nvPr>
            <p:ph type="body" sz="quarter" idx="13"/>
          </p:nvPr>
        </p:nvSpPr>
        <p:spPr/>
        <p:txBody>
          <a:bodyPr/>
          <a:lstStyle/>
          <a:p>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normAutofit/>
          </a:bodyPr>
          <a:lstStyle/>
          <a:p>
            <a:pPr eaLnBrk="1" hangingPunct="1">
              <a:defRPr/>
            </a:pPr>
            <a:r>
              <a:rPr lang="en-US" altLang="en-US" dirty="0">
                <a:ea typeface="HelveticaNeueLT Std Med Cn"/>
              </a:rPr>
              <a:t>Developing discrepancies</a:t>
            </a:r>
            <a:r>
              <a:rPr lang="en-GB" altLang="en-US" dirty="0">
                <a:ea typeface="HelveticaNeueLT Std Med Cn"/>
              </a:rPr>
              <a:t>: Decisional balance</a:t>
            </a:r>
            <a:endParaRPr lang="en-GB" altLang="en-US" baseline="30000" dirty="0">
              <a:ea typeface="HelveticaNeueLT Std Med Cn"/>
            </a:endParaRPr>
          </a:p>
        </p:txBody>
      </p:sp>
      <p:sp>
        <p:nvSpPr>
          <p:cNvPr id="37891" name="Rectangle 3"/>
          <p:cNvSpPr>
            <a:spLocks noGrp="1"/>
          </p:cNvSpPr>
          <p:nvPr>
            <p:ph idx="1"/>
          </p:nvPr>
        </p:nvSpPr>
        <p:spPr/>
        <p:txBody>
          <a:bodyPr/>
          <a:lstStyle/>
          <a:p>
            <a:pPr eaLnBrk="1" hangingPunct="1">
              <a:lnSpc>
                <a:spcPct val="90000"/>
              </a:lnSpc>
            </a:pPr>
            <a:r>
              <a:rPr lang="en-GB" altLang="en-US" dirty="0">
                <a:ea typeface="HelveticaNeueLT Std Cn"/>
              </a:rPr>
              <a:t>Leading a discussion on the pros and cons of changing can be an incredibly useful way for patients to gain further awareness of their own need to change</a:t>
            </a:r>
            <a:r>
              <a:rPr lang="en-GB" altLang="en-US" baseline="30000" dirty="0">
                <a:ea typeface="HelveticaNeueLT Std Cn"/>
              </a:rPr>
              <a:t>1</a:t>
            </a:r>
          </a:p>
          <a:p>
            <a:pPr eaLnBrk="1" hangingPunct="1">
              <a:lnSpc>
                <a:spcPct val="90000"/>
              </a:lnSpc>
            </a:pPr>
            <a:endParaRPr lang="en-GB" altLang="en-US" dirty="0">
              <a:ea typeface="HelveticaNeueLT Std Cn"/>
            </a:endParaRPr>
          </a:p>
          <a:p>
            <a:pPr eaLnBrk="1" hangingPunct="1">
              <a:lnSpc>
                <a:spcPct val="90000"/>
              </a:lnSpc>
            </a:pPr>
            <a:r>
              <a:rPr lang="en-GB" altLang="en-US" dirty="0">
                <a:ea typeface="HelveticaNeueLT Std Cn"/>
              </a:rPr>
              <a:t>It is important that there is time to reflect on this discussion, rather than it being a ‘task and complete’ one</a:t>
            </a:r>
          </a:p>
          <a:p>
            <a:pPr eaLnBrk="1" hangingPunct="1">
              <a:lnSpc>
                <a:spcPct val="90000"/>
              </a:lnSpc>
            </a:pPr>
            <a:endParaRPr lang="en-GB" altLang="en-US" dirty="0">
              <a:ea typeface="HelveticaNeueLT Std Cn"/>
            </a:endParaRPr>
          </a:p>
          <a:p>
            <a:pPr eaLnBrk="1" hangingPunct="1">
              <a:lnSpc>
                <a:spcPct val="90000"/>
              </a:lnSpc>
            </a:pPr>
            <a:r>
              <a:rPr lang="en-GB" altLang="en-US" dirty="0">
                <a:ea typeface="HelveticaNeueLT Std Cn"/>
              </a:rPr>
              <a:t>Remember that change or increased perceived need to change will take place outside of the consultation</a:t>
            </a:r>
          </a:p>
        </p:txBody>
      </p:sp>
      <p:sp>
        <p:nvSpPr>
          <p:cNvPr id="2" name="Text Placeholder 1">
            <a:extLst>
              <a:ext uri="{FF2B5EF4-FFF2-40B4-BE49-F238E27FC236}">
                <a16:creationId xmlns:a16="http://schemas.microsoft.com/office/drawing/2014/main" id="{8A90AE0B-592E-430E-93C5-2D055605B866}"/>
              </a:ext>
            </a:extLst>
          </p:cNvPr>
          <p:cNvSpPr>
            <a:spLocks noGrp="1"/>
          </p:cNvSpPr>
          <p:nvPr>
            <p:ph type="body" sz="quarter" idx="13"/>
          </p:nvPr>
        </p:nvSpPr>
        <p:spPr/>
        <p:txBody>
          <a:bodyPr/>
          <a:lstStyle/>
          <a:p>
            <a:r>
              <a:rPr lang="en-GB" altLang="en-US" sz="1000" dirty="0">
                <a:latin typeface="+mn-lt"/>
              </a:rPr>
              <a:t>1. Miller W, et al. </a:t>
            </a:r>
            <a:r>
              <a:rPr lang="en-GB" altLang="en-US" sz="1000" i="1" dirty="0" err="1">
                <a:latin typeface="+mn-lt"/>
              </a:rPr>
              <a:t>Behav</a:t>
            </a:r>
            <a:r>
              <a:rPr lang="en-GB" altLang="en-US" sz="1000" i="1" dirty="0">
                <a:latin typeface="+mn-lt"/>
              </a:rPr>
              <a:t> </a:t>
            </a:r>
            <a:r>
              <a:rPr lang="en-GB" altLang="en-US" sz="1000" i="1" dirty="0" err="1">
                <a:latin typeface="+mn-lt"/>
              </a:rPr>
              <a:t>Cogn</a:t>
            </a:r>
            <a:r>
              <a:rPr lang="en-GB" altLang="en-US" sz="1000" i="1" dirty="0">
                <a:latin typeface="+mn-lt"/>
              </a:rPr>
              <a:t> </a:t>
            </a:r>
            <a:r>
              <a:rPr lang="en-GB" altLang="en-US" sz="1000" i="1" dirty="0" err="1">
                <a:latin typeface="+mn-lt"/>
              </a:rPr>
              <a:t>Psychother</a:t>
            </a:r>
            <a:r>
              <a:rPr lang="en-GB" altLang="en-US" i="1" dirty="0"/>
              <a:t>. </a:t>
            </a:r>
            <a:r>
              <a:rPr lang="en-GB" altLang="en-US" sz="1000" dirty="0">
                <a:latin typeface="+mn-lt"/>
              </a:rPr>
              <a:t>2015;43:129–141.</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7">
            <a:extLst>
              <a:ext uri="{FF2B5EF4-FFF2-40B4-BE49-F238E27FC236}">
                <a16:creationId xmlns:a16="http://schemas.microsoft.com/office/drawing/2014/main" id="{7DFDCEA8-9058-4182-9CCB-569FDB634042}"/>
              </a:ext>
            </a:extLst>
          </p:cNvPr>
          <p:cNvSpPr txBox="1">
            <a:spLocks noChangeArrowheads="1"/>
          </p:cNvSpPr>
          <p:nvPr/>
        </p:nvSpPr>
        <p:spPr bwMode="auto">
          <a:xfrm>
            <a:off x="4520535" y="2176451"/>
            <a:ext cx="28239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itchFamily="34" charset="0"/>
              <a:buChar char="»"/>
              <a:defRPr sz="1600">
                <a:solidFill>
                  <a:schemeClr val="tx1"/>
                </a:solidFill>
                <a:latin typeface="Calibri" pitchFamily="34" charset="0"/>
              </a:defRPr>
            </a:lvl6pPr>
            <a:lvl7pPr eaLnBrk="0" fontAlgn="base" hangingPunct="0">
              <a:spcAft>
                <a:spcPct val="0"/>
              </a:spcAft>
              <a:buFont typeface="Arial" pitchFamily="34" charset="0"/>
              <a:buChar char="»"/>
              <a:defRPr sz="1600">
                <a:solidFill>
                  <a:schemeClr val="tx1"/>
                </a:solidFill>
                <a:latin typeface="Calibri" pitchFamily="34" charset="0"/>
              </a:defRPr>
            </a:lvl7pPr>
            <a:lvl8pPr eaLnBrk="0" fontAlgn="base" hangingPunct="0">
              <a:spcAft>
                <a:spcPct val="0"/>
              </a:spcAft>
              <a:buFont typeface="Arial" pitchFamily="34" charset="0"/>
              <a:buChar char="»"/>
              <a:defRPr sz="1600">
                <a:solidFill>
                  <a:schemeClr val="tx1"/>
                </a:solidFill>
                <a:latin typeface="Calibri" pitchFamily="34" charset="0"/>
              </a:defRPr>
            </a:lvl8pPr>
            <a:lvl9pPr eaLnBrk="0" fontAlgn="base" hangingPunct="0">
              <a:spcAft>
                <a:spcPct val="0"/>
              </a:spcAft>
              <a:buFont typeface="Arial" pitchFamily="34" charset="0"/>
              <a:buChar char="»"/>
              <a:defRPr sz="1600">
                <a:solidFill>
                  <a:schemeClr val="tx1"/>
                </a:solidFill>
                <a:latin typeface="Calibri" pitchFamily="34" charset="0"/>
              </a:defRPr>
            </a:lvl9pPr>
          </a:lstStyle>
          <a:p>
            <a:pPr algn="ctr">
              <a:spcBef>
                <a:spcPct val="50000"/>
              </a:spcBef>
            </a:pPr>
            <a:r>
              <a:rPr lang="en-GB" altLang="en-US" sz="2800" dirty="0">
                <a:solidFill>
                  <a:schemeClr val="tx1">
                    <a:lumMod val="50000"/>
                    <a:lumOff val="50000"/>
                  </a:schemeClr>
                </a:solidFill>
                <a:latin typeface="+mn-lt"/>
              </a:rPr>
              <a:t>Staying the same</a:t>
            </a:r>
          </a:p>
        </p:txBody>
      </p:sp>
      <p:sp>
        <p:nvSpPr>
          <p:cNvPr id="15" name="Text Box 7">
            <a:extLst>
              <a:ext uri="{FF2B5EF4-FFF2-40B4-BE49-F238E27FC236}">
                <a16:creationId xmlns:a16="http://schemas.microsoft.com/office/drawing/2014/main" id="{AE7E7874-429C-44F5-BC26-323CF3A103AA}"/>
              </a:ext>
            </a:extLst>
          </p:cNvPr>
          <p:cNvSpPr txBox="1">
            <a:spLocks noChangeArrowheads="1"/>
          </p:cNvSpPr>
          <p:nvPr/>
        </p:nvSpPr>
        <p:spPr bwMode="auto">
          <a:xfrm>
            <a:off x="7547897" y="2176451"/>
            <a:ext cx="28239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itchFamily="34" charset="0"/>
              <a:buChar char="»"/>
              <a:defRPr sz="1600">
                <a:solidFill>
                  <a:schemeClr val="tx1"/>
                </a:solidFill>
                <a:latin typeface="Calibri" pitchFamily="34" charset="0"/>
              </a:defRPr>
            </a:lvl6pPr>
            <a:lvl7pPr eaLnBrk="0" fontAlgn="base" hangingPunct="0">
              <a:spcAft>
                <a:spcPct val="0"/>
              </a:spcAft>
              <a:buFont typeface="Arial" pitchFamily="34" charset="0"/>
              <a:buChar char="»"/>
              <a:defRPr sz="1600">
                <a:solidFill>
                  <a:schemeClr val="tx1"/>
                </a:solidFill>
                <a:latin typeface="Calibri" pitchFamily="34" charset="0"/>
              </a:defRPr>
            </a:lvl7pPr>
            <a:lvl8pPr eaLnBrk="0" fontAlgn="base" hangingPunct="0">
              <a:spcAft>
                <a:spcPct val="0"/>
              </a:spcAft>
              <a:buFont typeface="Arial" pitchFamily="34" charset="0"/>
              <a:buChar char="»"/>
              <a:defRPr sz="1600">
                <a:solidFill>
                  <a:schemeClr val="tx1"/>
                </a:solidFill>
                <a:latin typeface="Calibri" pitchFamily="34" charset="0"/>
              </a:defRPr>
            </a:lvl8pPr>
            <a:lvl9pPr eaLnBrk="0" fontAlgn="base" hangingPunct="0">
              <a:spcAft>
                <a:spcPct val="0"/>
              </a:spcAft>
              <a:buFont typeface="Arial" pitchFamily="34" charset="0"/>
              <a:buChar char="»"/>
              <a:defRPr sz="1600">
                <a:solidFill>
                  <a:schemeClr val="tx1"/>
                </a:solidFill>
                <a:latin typeface="Calibri" pitchFamily="34" charset="0"/>
              </a:defRPr>
            </a:lvl9pPr>
          </a:lstStyle>
          <a:p>
            <a:pPr algn="ctr">
              <a:spcBef>
                <a:spcPct val="50000"/>
              </a:spcBef>
            </a:pPr>
            <a:r>
              <a:rPr lang="en-GB" altLang="en-US" sz="2800" dirty="0">
                <a:solidFill>
                  <a:schemeClr val="tx1">
                    <a:lumMod val="50000"/>
                    <a:lumOff val="50000"/>
                  </a:schemeClr>
                </a:solidFill>
                <a:latin typeface="+mn-lt"/>
              </a:rPr>
              <a:t>Changing</a:t>
            </a:r>
          </a:p>
        </p:txBody>
      </p:sp>
      <p:sp>
        <p:nvSpPr>
          <p:cNvPr id="16" name="Text Box 7">
            <a:extLst>
              <a:ext uri="{FF2B5EF4-FFF2-40B4-BE49-F238E27FC236}">
                <a16:creationId xmlns:a16="http://schemas.microsoft.com/office/drawing/2014/main" id="{1D1E199F-4110-4BBA-ABE7-CE2E68790066}"/>
              </a:ext>
            </a:extLst>
          </p:cNvPr>
          <p:cNvSpPr txBox="1">
            <a:spLocks noChangeArrowheads="1"/>
          </p:cNvSpPr>
          <p:nvPr/>
        </p:nvSpPr>
        <p:spPr bwMode="auto">
          <a:xfrm>
            <a:off x="1989222" y="2941282"/>
            <a:ext cx="28239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itchFamily="34" charset="0"/>
              <a:buChar char="»"/>
              <a:defRPr sz="1600">
                <a:solidFill>
                  <a:schemeClr val="tx1"/>
                </a:solidFill>
                <a:latin typeface="Calibri" pitchFamily="34" charset="0"/>
              </a:defRPr>
            </a:lvl6pPr>
            <a:lvl7pPr eaLnBrk="0" fontAlgn="base" hangingPunct="0">
              <a:spcAft>
                <a:spcPct val="0"/>
              </a:spcAft>
              <a:buFont typeface="Arial" pitchFamily="34" charset="0"/>
              <a:buChar char="»"/>
              <a:defRPr sz="1600">
                <a:solidFill>
                  <a:schemeClr val="tx1"/>
                </a:solidFill>
                <a:latin typeface="Calibri" pitchFamily="34" charset="0"/>
              </a:defRPr>
            </a:lvl7pPr>
            <a:lvl8pPr eaLnBrk="0" fontAlgn="base" hangingPunct="0">
              <a:spcAft>
                <a:spcPct val="0"/>
              </a:spcAft>
              <a:buFont typeface="Arial" pitchFamily="34" charset="0"/>
              <a:buChar char="»"/>
              <a:defRPr sz="1600">
                <a:solidFill>
                  <a:schemeClr val="tx1"/>
                </a:solidFill>
                <a:latin typeface="Calibri" pitchFamily="34" charset="0"/>
              </a:defRPr>
            </a:lvl8pPr>
            <a:lvl9pPr eaLnBrk="0" fontAlgn="base" hangingPunct="0">
              <a:spcAft>
                <a:spcPct val="0"/>
              </a:spcAft>
              <a:buFont typeface="Arial" pitchFamily="34" charset="0"/>
              <a:buChar char="»"/>
              <a:defRPr sz="1600">
                <a:solidFill>
                  <a:schemeClr val="tx1"/>
                </a:solidFill>
                <a:latin typeface="Calibri" pitchFamily="34" charset="0"/>
              </a:defRPr>
            </a:lvl9pPr>
          </a:lstStyle>
          <a:p>
            <a:pPr>
              <a:spcBef>
                <a:spcPct val="50000"/>
              </a:spcBef>
            </a:pPr>
            <a:r>
              <a:rPr lang="en-GB" altLang="en-US" sz="2800" dirty="0">
                <a:solidFill>
                  <a:schemeClr val="tx1">
                    <a:lumMod val="50000"/>
                    <a:lumOff val="50000"/>
                  </a:schemeClr>
                </a:solidFill>
                <a:latin typeface="+mn-lt"/>
              </a:rPr>
              <a:t>Benefits of</a:t>
            </a:r>
          </a:p>
        </p:txBody>
      </p:sp>
      <p:sp>
        <p:nvSpPr>
          <p:cNvPr id="17" name="Text Box 7">
            <a:extLst>
              <a:ext uri="{FF2B5EF4-FFF2-40B4-BE49-F238E27FC236}">
                <a16:creationId xmlns:a16="http://schemas.microsoft.com/office/drawing/2014/main" id="{14F50B0F-3191-4497-8671-8FE44521541C}"/>
              </a:ext>
            </a:extLst>
          </p:cNvPr>
          <p:cNvSpPr txBox="1">
            <a:spLocks noChangeArrowheads="1"/>
          </p:cNvSpPr>
          <p:nvPr/>
        </p:nvSpPr>
        <p:spPr bwMode="auto">
          <a:xfrm>
            <a:off x="1989221" y="3739310"/>
            <a:ext cx="28239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itchFamily="34" charset="0"/>
              <a:buChar char="»"/>
              <a:defRPr sz="1600">
                <a:solidFill>
                  <a:schemeClr val="tx1"/>
                </a:solidFill>
                <a:latin typeface="Calibri" pitchFamily="34" charset="0"/>
              </a:defRPr>
            </a:lvl6pPr>
            <a:lvl7pPr eaLnBrk="0" fontAlgn="base" hangingPunct="0">
              <a:spcAft>
                <a:spcPct val="0"/>
              </a:spcAft>
              <a:buFont typeface="Arial" pitchFamily="34" charset="0"/>
              <a:buChar char="»"/>
              <a:defRPr sz="1600">
                <a:solidFill>
                  <a:schemeClr val="tx1"/>
                </a:solidFill>
                <a:latin typeface="Calibri" pitchFamily="34" charset="0"/>
              </a:defRPr>
            </a:lvl7pPr>
            <a:lvl8pPr eaLnBrk="0" fontAlgn="base" hangingPunct="0">
              <a:spcAft>
                <a:spcPct val="0"/>
              </a:spcAft>
              <a:buFont typeface="Arial" pitchFamily="34" charset="0"/>
              <a:buChar char="»"/>
              <a:defRPr sz="1600">
                <a:solidFill>
                  <a:schemeClr val="tx1"/>
                </a:solidFill>
                <a:latin typeface="Calibri" pitchFamily="34" charset="0"/>
              </a:defRPr>
            </a:lvl8pPr>
            <a:lvl9pPr eaLnBrk="0" fontAlgn="base" hangingPunct="0">
              <a:spcAft>
                <a:spcPct val="0"/>
              </a:spcAft>
              <a:buFont typeface="Arial" pitchFamily="34" charset="0"/>
              <a:buChar char="»"/>
              <a:defRPr sz="1600">
                <a:solidFill>
                  <a:schemeClr val="tx1"/>
                </a:solidFill>
                <a:latin typeface="Calibri" pitchFamily="34" charset="0"/>
              </a:defRPr>
            </a:lvl9pPr>
          </a:lstStyle>
          <a:p>
            <a:pPr>
              <a:spcBef>
                <a:spcPct val="50000"/>
              </a:spcBef>
            </a:pPr>
            <a:r>
              <a:rPr lang="en-GB" altLang="en-US" sz="2800" dirty="0">
                <a:solidFill>
                  <a:schemeClr val="tx1">
                    <a:lumMod val="50000"/>
                    <a:lumOff val="50000"/>
                  </a:schemeClr>
                </a:solidFill>
                <a:latin typeface="+mn-lt"/>
              </a:rPr>
              <a:t>Costs of</a:t>
            </a:r>
          </a:p>
        </p:txBody>
      </p:sp>
      <p:sp>
        <p:nvSpPr>
          <p:cNvPr id="28674" name="Rectangle 2"/>
          <p:cNvSpPr>
            <a:spLocks noGrp="1"/>
          </p:cNvSpPr>
          <p:nvPr>
            <p:ph type="title"/>
          </p:nvPr>
        </p:nvSpPr>
        <p:spPr/>
        <p:txBody>
          <a:bodyPr>
            <a:normAutofit/>
          </a:bodyPr>
          <a:lstStyle/>
          <a:p>
            <a:pPr eaLnBrk="1" hangingPunct="1">
              <a:defRPr/>
            </a:pPr>
            <a:r>
              <a:rPr lang="en-US" altLang="en-US" dirty="0">
                <a:ea typeface="HelveticaNeueLT Std Med Cn"/>
              </a:rPr>
              <a:t>Developing discrepancies: </a:t>
            </a:r>
            <a:r>
              <a:rPr lang="en-GB" altLang="en-US" dirty="0">
                <a:ea typeface="HelveticaNeueLT Std Med Cn"/>
              </a:rPr>
              <a:t>Decisional balance</a:t>
            </a:r>
            <a:endParaRPr lang="en-GB" altLang="en-US" baseline="30000" dirty="0">
              <a:ea typeface="HelveticaNeueLT Std Med Cn"/>
            </a:endParaRPr>
          </a:p>
        </p:txBody>
      </p:sp>
      <p:sp>
        <p:nvSpPr>
          <p:cNvPr id="38915" name="Rectangle 3"/>
          <p:cNvSpPr>
            <a:spLocks noGrp="1"/>
          </p:cNvSpPr>
          <p:nvPr>
            <p:ph idx="1"/>
          </p:nvPr>
        </p:nvSpPr>
        <p:spPr/>
        <p:txBody>
          <a:bodyPr/>
          <a:lstStyle/>
          <a:p>
            <a:pPr eaLnBrk="1" hangingPunct="1">
              <a:buFont typeface="Arial" pitchFamily="34" charset="0"/>
              <a:buNone/>
            </a:pPr>
            <a:r>
              <a:rPr lang="en-GB" altLang="en-US" dirty="0">
                <a:ea typeface="HelveticaNeueLT Std Cn"/>
              </a:rPr>
              <a:t>                                         </a:t>
            </a:r>
          </a:p>
        </p:txBody>
      </p:sp>
      <p:sp>
        <p:nvSpPr>
          <p:cNvPr id="2" name="Text Placeholder 1">
            <a:extLst>
              <a:ext uri="{FF2B5EF4-FFF2-40B4-BE49-F238E27FC236}">
                <a16:creationId xmlns:a16="http://schemas.microsoft.com/office/drawing/2014/main" id="{7B49F221-AC7E-4E97-9FD6-6C83BEDA4E3A}"/>
              </a:ext>
            </a:extLst>
          </p:cNvPr>
          <p:cNvSpPr>
            <a:spLocks noGrp="1"/>
          </p:cNvSpPr>
          <p:nvPr>
            <p:ph type="body" sz="quarter" idx="13"/>
          </p:nvPr>
        </p:nvSpPr>
        <p:spPr/>
        <p:txBody>
          <a:bodyPr/>
          <a:lstStyle/>
          <a:p>
            <a:pPr>
              <a:spcBef>
                <a:spcPct val="0"/>
              </a:spcBef>
              <a:defRPr/>
            </a:pPr>
            <a:r>
              <a:rPr lang="en-GB" altLang="en-US" sz="1000" dirty="0">
                <a:latin typeface="+mn-lt"/>
              </a:rPr>
              <a:t>Adapted from Miller W, et al. </a:t>
            </a:r>
            <a:r>
              <a:rPr lang="en-GB" altLang="en-US" sz="1000" i="1" dirty="0" err="1">
                <a:latin typeface="+mn-lt"/>
              </a:rPr>
              <a:t>Behav</a:t>
            </a:r>
            <a:r>
              <a:rPr lang="en-GB" altLang="en-US" sz="1000" i="1" dirty="0">
                <a:latin typeface="+mn-lt"/>
              </a:rPr>
              <a:t> </a:t>
            </a:r>
            <a:r>
              <a:rPr lang="en-GB" altLang="en-US" sz="1000" i="1" dirty="0" err="1">
                <a:latin typeface="+mn-lt"/>
              </a:rPr>
              <a:t>Cogn</a:t>
            </a:r>
            <a:r>
              <a:rPr lang="en-GB" altLang="en-US" sz="1000" i="1" dirty="0">
                <a:latin typeface="+mn-lt"/>
              </a:rPr>
              <a:t> </a:t>
            </a:r>
            <a:r>
              <a:rPr lang="en-GB" altLang="en-US" sz="1000" i="1" dirty="0" err="1">
                <a:latin typeface="+mn-lt"/>
              </a:rPr>
              <a:t>Psychother</a:t>
            </a:r>
            <a:r>
              <a:rPr lang="en-GB" altLang="en-US" i="1" dirty="0"/>
              <a:t>. </a:t>
            </a:r>
            <a:r>
              <a:rPr lang="en-GB" altLang="en-US" sz="1000" dirty="0">
                <a:latin typeface="+mn-lt"/>
              </a:rPr>
              <a:t>2015;43:129–141.</a:t>
            </a:r>
          </a:p>
        </p:txBody>
      </p:sp>
      <p:grpSp>
        <p:nvGrpSpPr>
          <p:cNvPr id="3" name="Group 2">
            <a:extLst>
              <a:ext uri="{FF2B5EF4-FFF2-40B4-BE49-F238E27FC236}">
                <a16:creationId xmlns:a16="http://schemas.microsoft.com/office/drawing/2014/main" id="{B447F03A-3CA9-49DE-A3BB-752E5C33C81A}"/>
              </a:ext>
            </a:extLst>
          </p:cNvPr>
          <p:cNvGrpSpPr/>
          <p:nvPr/>
        </p:nvGrpSpPr>
        <p:grpSpPr>
          <a:xfrm>
            <a:off x="2060574" y="2044700"/>
            <a:ext cx="8437213" cy="2217830"/>
            <a:chOff x="2024062" y="1681163"/>
            <a:chExt cx="8437213" cy="2217830"/>
          </a:xfrm>
        </p:grpSpPr>
        <p:sp>
          <p:nvSpPr>
            <p:cNvPr id="38916" name="Line 4"/>
            <p:cNvSpPr>
              <a:spLocks noChangeShapeType="1"/>
            </p:cNvSpPr>
            <p:nvPr/>
          </p:nvSpPr>
          <p:spPr bwMode="auto">
            <a:xfrm>
              <a:off x="4256088" y="1681163"/>
              <a:ext cx="0" cy="2217830"/>
            </a:xfrm>
            <a:prstGeom prst="line">
              <a:avLst/>
            </a:prstGeom>
            <a:noFill/>
            <a:ln w="34925">
              <a:solidFill>
                <a:schemeClr val="bg1">
                  <a:lumMod val="50000"/>
                </a:schemeClr>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17" name="Line 5"/>
            <p:cNvSpPr>
              <a:spLocks noChangeShapeType="1"/>
            </p:cNvSpPr>
            <p:nvPr/>
          </p:nvSpPr>
          <p:spPr bwMode="auto">
            <a:xfrm>
              <a:off x="2024063" y="2443163"/>
              <a:ext cx="8437212" cy="0"/>
            </a:xfrm>
            <a:prstGeom prst="line">
              <a:avLst/>
            </a:prstGeom>
            <a:noFill/>
            <a:ln w="34925">
              <a:solidFill>
                <a:schemeClr val="bg1">
                  <a:lumMod val="50000"/>
                </a:schemeClr>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18" name="Line 6"/>
            <p:cNvSpPr>
              <a:spLocks noChangeShapeType="1"/>
            </p:cNvSpPr>
            <p:nvPr/>
          </p:nvSpPr>
          <p:spPr bwMode="auto">
            <a:xfrm>
              <a:off x="2024062" y="3282296"/>
              <a:ext cx="8311227" cy="0"/>
            </a:xfrm>
            <a:prstGeom prst="line">
              <a:avLst/>
            </a:prstGeom>
            <a:noFill/>
            <a:ln w="34925">
              <a:solidFill>
                <a:schemeClr val="bg1">
                  <a:lumMod val="50000"/>
                </a:schemeClr>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8919" name="Line 7"/>
            <p:cNvSpPr>
              <a:spLocks noChangeShapeType="1"/>
            </p:cNvSpPr>
            <p:nvPr/>
          </p:nvSpPr>
          <p:spPr bwMode="auto">
            <a:xfrm>
              <a:off x="7535863" y="1681163"/>
              <a:ext cx="0" cy="2217830"/>
            </a:xfrm>
            <a:prstGeom prst="line">
              <a:avLst/>
            </a:prstGeom>
            <a:noFill/>
            <a:ln w="34925">
              <a:solidFill>
                <a:schemeClr val="bg1">
                  <a:lumMod val="50000"/>
                </a:schemeClr>
              </a:solidFill>
              <a:miter lim="800000"/>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sp>
        <p:nvSpPr>
          <p:cNvPr id="38922" name="Text Box 10"/>
          <p:cNvSpPr txBox="1">
            <a:spLocks noChangeArrowheads="1"/>
          </p:cNvSpPr>
          <p:nvPr/>
        </p:nvSpPr>
        <p:spPr bwMode="auto">
          <a:xfrm>
            <a:off x="5216525" y="4315934"/>
            <a:ext cx="518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alibri" pitchFamily="34" charset="0"/>
              </a:defRPr>
            </a:lvl1pPr>
            <a:lvl2pPr>
              <a:defRPr sz="2200">
                <a:solidFill>
                  <a:schemeClr val="tx1"/>
                </a:solidFill>
                <a:latin typeface="Calibri" pitchFamily="34" charset="0"/>
              </a:defRPr>
            </a:lvl2pPr>
            <a:lvl3pPr>
              <a:defRPr sz="2000">
                <a:solidFill>
                  <a:schemeClr val="tx1"/>
                </a:solidFill>
                <a:latin typeface="Calibri" pitchFamily="34" charset="0"/>
              </a:defRPr>
            </a:lvl3pPr>
            <a:lvl4pPr>
              <a:defRPr>
                <a:solidFill>
                  <a:schemeClr val="tx1"/>
                </a:solidFill>
                <a:latin typeface="Calibri" pitchFamily="34" charset="0"/>
              </a:defRPr>
            </a:lvl4pPr>
            <a:lvl5pPr>
              <a:defRPr sz="1600">
                <a:solidFill>
                  <a:schemeClr val="tx1"/>
                </a:solidFill>
                <a:latin typeface="Calibri" pitchFamily="34" charset="0"/>
              </a:defRPr>
            </a:lvl5pPr>
            <a:lvl6pPr eaLnBrk="0" fontAlgn="base" hangingPunct="0">
              <a:spcAft>
                <a:spcPct val="0"/>
              </a:spcAft>
              <a:buFont typeface="Arial" pitchFamily="34" charset="0"/>
              <a:buChar char="»"/>
              <a:defRPr sz="1600">
                <a:solidFill>
                  <a:schemeClr val="tx1"/>
                </a:solidFill>
                <a:latin typeface="Calibri" pitchFamily="34" charset="0"/>
              </a:defRPr>
            </a:lvl6pPr>
            <a:lvl7pPr eaLnBrk="0" fontAlgn="base" hangingPunct="0">
              <a:spcAft>
                <a:spcPct val="0"/>
              </a:spcAft>
              <a:buFont typeface="Arial" pitchFamily="34" charset="0"/>
              <a:buChar char="»"/>
              <a:defRPr sz="1600">
                <a:solidFill>
                  <a:schemeClr val="tx1"/>
                </a:solidFill>
                <a:latin typeface="Calibri" pitchFamily="34" charset="0"/>
              </a:defRPr>
            </a:lvl7pPr>
            <a:lvl8pPr eaLnBrk="0" fontAlgn="base" hangingPunct="0">
              <a:spcAft>
                <a:spcPct val="0"/>
              </a:spcAft>
              <a:buFont typeface="Arial" pitchFamily="34" charset="0"/>
              <a:buChar char="»"/>
              <a:defRPr sz="1600">
                <a:solidFill>
                  <a:schemeClr val="tx1"/>
                </a:solidFill>
                <a:latin typeface="Calibri" pitchFamily="34" charset="0"/>
              </a:defRPr>
            </a:lvl8pPr>
            <a:lvl9pPr eaLnBrk="0" fontAlgn="base" hangingPunct="0">
              <a:spcAft>
                <a:spcPct val="0"/>
              </a:spcAft>
              <a:buFont typeface="Arial" pitchFamily="34" charset="0"/>
              <a:buChar char="»"/>
              <a:defRPr sz="1600">
                <a:solidFill>
                  <a:schemeClr val="tx1"/>
                </a:solidFill>
                <a:latin typeface="Calibri" pitchFamily="34" charset="0"/>
              </a:defRPr>
            </a:lvl9pPr>
          </a:lstStyle>
          <a:p>
            <a:pPr algn="ctr">
              <a:spcBef>
                <a:spcPct val="50000"/>
              </a:spcBef>
            </a:pPr>
            <a:r>
              <a:rPr lang="en-GB" altLang="en-US" dirty="0">
                <a:solidFill>
                  <a:srgbClr val="898989"/>
                </a:solidFill>
              </a:rPr>
              <a:t>Typically work through in this direction</a:t>
            </a:r>
          </a:p>
        </p:txBody>
      </p:sp>
      <p:sp>
        <p:nvSpPr>
          <p:cNvPr id="18" name="TextBox 17">
            <a:extLst>
              <a:ext uri="{FF2B5EF4-FFF2-40B4-BE49-F238E27FC236}">
                <a16:creationId xmlns:a16="http://schemas.microsoft.com/office/drawing/2014/main" id="{1D55AA9C-7084-4EAD-A414-067D510E7B19}"/>
              </a:ext>
            </a:extLst>
          </p:cNvPr>
          <p:cNvSpPr txBox="1"/>
          <p:nvPr/>
        </p:nvSpPr>
        <p:spPr>
          <a:xfrm>
            <a:off x="990600" y="1559754"/>
            <a:ext cx="6097978" cy="523220"/>
          </a:xfrm>
          <a:prstGeom prst="rect">
            <a:avLst/>
          </a:prstGeom>
          <a:noFill/>
        </p:spPr>
        <p:txBody>
          <a:bodyPr wrap="square">
            <a:spAutoFit/>
          </a:bodyPr>
          <a:lstStyle/>
          <a:p>
            <a:r>
              <a:rPr lang="en-GB" altLang="en-US" sz="2800" dirty="0">
                <a:solidFill>
                  <a:schemeClr val="tx1">
                    <a:lumMod val="50000"/>
                    <a:lumOff val="50000"/>
                  </a:schemeClr>
                </a:solidFill>
              </a:rPr>
              <a:t>Decisional</a:t>
            </a:r>
            <a:r>
              <a:rPr lang="en-GB" altLang="en-US" dirty="0"/>
              <a:t> </a:t>
            </a:r>
            <a:r>
              <a:rPr lang="en-GB" altLang="en-US" sz="2800" dirty="0">
                <a:solidFill>
                  <a:schemeClr val="tx1">
                    <a:lumMod val="50000"/>
                    <a:lumOff val="50000"/>
                  </a:schemeClr>
                </a:solidFill>
              </a:rPr>
              <a:t>matrix</a:t>
            </a:r>
            <a:endParaRPr lang="en-GB" sz="2800" dirty="0">
              <a:solidFill>
                <a:schemeClr val="tx1">
                  <a:lumMod val="50000"/>
                  <a:lumOff val="50000"/>
                </a:schemeClr>
              </a:solidFill>
            </a:endParaRPr>
          </a:p>
        </p:txBody>
      </p:sp>
      <p:sp>
        <p:nvSpPr>
          <p:cNvPr id="7" name="Freeform: Shape 6">
            <a:extLst>
              <a:ext uri="{FF2B5EF4-FFF2-40B4-BE49-F238E27FC236}">
                <a16:creationId xmlns:a16="http://schemas.microsoft.com/office/drawing/2014/main" id="{E2AEE040-1562-437C-BBCE-2A5AAF8690CB}"/>
              </a:ext>
            </a:extLst>
          </p:cNvPr>
          <p:cNvSpPr/>
          <p:nvPr/>
        </p:nvSpPr>
        <p:spPr>
          <a:xfrm>
            <a:off x="5759527" y="3178258"/>
            <a:ext cx="3503215" cy="850804"/>
          </a:xfrm>
          <a:custGeom>
            <a:avLst/>
            <a:gdLst>
              <a:gd name="connsiteX0" fmla="*/ 0 w 3016332"/>
              <a:gd name="connsiteY0" fmla="*/ 0 h 1555667"/>
              <a:gd name="connsiteX1" fmla="*/ 0 w 3016332"/>
              <a:gd name="connsiteY1" fmla="*/ 1555667 h 1555667"/>
              <a:gd name="connsiteX2" fmla="*/ 3016332 w 3016332"/>
              <a:gd name="connsiteY2" fmla="*/ 1555667 h 1555667"/>
              <a:gd name="connsiteX3" fmla="*/ 3016332 w 3016332"/>
              <a:gd name="connsiteY3" fmla="*/ 0 h 1555667"/>
            </a:gdLst>
            <a:ahLst/>
            <a:cxnLst>
              <a:cxn ang="0">
                <a:pos x="connsiteX0" y="connsiteY0"/>
              </a:cxn>
              <a:cxn ang="0">
                <a:pos x="connsiteX1" y="connsiteY1"/>
              </a:cxn>
              <a:cxn ang="0">
                <a:pos x="connsiteX2" y="connsiteY2"/>
              </a:cxn>
              <a:cxn ang="0">
                <a:pos x="connsiteX3" y="connsiteY3"/>
              </a:cxn>
            </a:cxnLst>
            <a:rect l="l" t="t" r="r" b="b"/>
            <a:pathLst>
              <a:path w="3016332" h="1555667">
                <a:moveTo>
                  <a:pt x="0" y="0"/>
                </a:moveTo>
                <a:lnTo>
                  <a:pt x="0" y="1555667"/>
                </a:lnTo>
                <a:lnTo>
                  <a:pt x="3016332" y="1555667"/>
                </a:lnTo>
                <a:lnTo>
                  <a:pt x="3016332" y="0"/>
                </a:lnTo>
              </a:path>
            </a:pathLst>
          </a:custGeom>
          <a:noFill/>
          <a:ln w="76200">
            <a:solidFill>
              <a:schemeClr val="accent3"/>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90F9164-F1D3-474D-AD9D-2ACAEA59C11F}"/>
              </a:ext>
            </a:extLst>
          </p:cNvPr>
          <p:cNvSpPr txBox="1"/>
          <p:nvPr/>
        </p:nvSpPr>
        <p:spPr>
          <a:xfrm>
            <a:off x="1019180" y="4837667"/>
            <a:ext cx="10194917" cy="830997"/>
          </a:xfrm>
          <a:prstGeom prst="rect">
            <a:avLst/>
          </a:prstGeom>
          <a:noFill/>
        </p:spPr>
        <p:txBody>
          <a:bodyPr wrap="square">
            <a:spAutoFit/>
          </a:bodyPr>
          <a:lstStyle/>
          <a:p>
            <a:pPr>
              <a:spcBef>
                <a:spcPct val="50000"/>
              </a:spcBef>
            </a:pPr>
            <a:r>
              <a:rPr lang="en-GB" altLang="en-US" sz="2400" dirty="0">
                <a:solidFill>
                  <a:srgbClr val="898989"/>
                </a:solidFill>
                <a:latin typeface="Calibri" pitchFamily="34" charset="0"/>
              </a:rPr>
              <a:t>The conversation can be ‘left hanging’ between sessions/appointments, with the hope that the patient will continue to develop their thinking and reflect</a:t>
            </a:r>
            <a:endParaRPr lang="en-GB" sz="2400" dirty="0">
              <a:solidFill>
                <a:srgbClr val="898989"/>
              </a:solidFill>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altLang="en-US" dirty="0">
                <a:ea typeface="HelveticaNeueLT Std Med Cn"/>
              </a:rPr>
              <a:t>Change – whose responsibility?</a:t>
            </a:r>
          </a:p>
        </p:txBody>
      </p:sp>
      <p:sp>
        <p:nvSpPr>
          <p:cNvPr id="41987" name="Rectangle 3"/>
          <p:cNvSpPr>
            <a:spLocks noGrp="1" noChangeArrowheads="1"/>
          </p:cNvSpPr>
          <p:nvPr>
            <p:ph idx="1"/>
          </p:nvPr>
        </p:nvSpPr>
        <p:spPr/>
        <p:txBody>
          <a:bodyPr/>
          <a:lstStyle/>
          <a:p>
            <a:pPr eaLnBrk="1" hangingPunct="1">
              <a:lnSpc>
                <a:spcPct val="90000"/>
              </a:lnSpc>
            </a:pPr>
            <a:r>
              <a:rPr lang="en-US" altLang="en-US" dirty="0">
                <a:ea typeface="HelveticaNeueLT Std Cn"/>
              </a:rPr>
              <a:t>Patients decide what to do</a:t>
            </a:r>
          </a:p>
          <a:p>
            <a:pPr eaLnBrk="1" hangingPunct="1">
              <a:lnSpc>
                <a:spcPct val="90000"/>
              </a:lnSpc>
            </a:pPr>
            <a:endParaRPr lang="en-US" altLang="en-US" dirty="0">
              <a:ea typeface="HelveticaNeueLT Std Cn"/>
            </a:endParaRPr>
          </a:p>
          <a:p>
            <a:pPr eaLnBrk="1" hangingPunct="1">
              <a:lnSpc>
                <a:spcPct val="90000"/>
              </a:lnSpc>
            </a:pPr>
            <a:r>
              <a:rPr lang="en-US" altLang="en-US" dirty="0">
                <a:ea typeface="HelveticaNeueLT Std Cn"/>
              </a:rPr>
              <a:t>The team is there to help, but you </a:t>
            </a:r>
            <a:r>
              <a:rPr lang="en-US" altLang="en-US" i="1" dirty="0">
                <a:ea typeface="HelveticaNeueLT Std Cn"/>
              </a:rPr>
              <a:t>cannot change for them</a:t>
            </a:r>
          </a:p>
          <a:p>
            <a:pPr lvl="1"/>
            <a:r>
              <a:rPr lang="en-GB" altLang="en-US" dirty="0"/>
              <a:t>Teams need to act responsibly, but cannot take responsibility </a:t>
            </a:r>
            <a:r>
              <a:rPr lang="en-GB" altLang="en-US" i="1" dirty="0"/>
              <a:t>FOR</a:t>
            </a:r>
            <a:r>
              <a:rPr lang="en-GB" altLang="en-US" dirty="0"/>
              <a:t> the patient’s adherence</a:t>
            </a:r>
            <a:endParaRPr lang="en-US" altLang="en-US" i="1" dirty="0">
              <a:ea typeface="HelveticaNeueLT Std Cn"/>
            </a:endParaRPr>
          </a:p>
          <a:p>
            <a:pPr eaLnBrk="1" hangingPunct="1">
              <a:lnSpc>
                <a:spcPct val="90000"/>
              </a:lnSpc>
            </a:pPr>
            <a:endParaRPr lang="en-US" altLang="en-US" i="1" dirty="0">
              <a:ea typeface="HelveticaNeueLT Std Cn"/>
            </a:endParaRPr>
          </a:p>
          <a:p>
            <a:pPr eaLnBrk="1" hangingPunct="1">
              <a:lnSpc>
                <a:spcPct val="90000"/>
              </a:lnSpc>
            </a:pPr>
            <a:r>
              <a:rPr lang="en-US" altLang="en-US" dirty="0">
                <a:ea typeface="HelveticaNeueLT Std Cn"/>
              </a:rPr>
              <a:t>What happens when someone engages in discussion about change, but continues to be resistant to actually making any changes?</a:t>
            </a:r>
          </a:p>
        </p:txBody>
      </p:sp>
      <p:sp>
        <p:nvSpPr>
          <p:cNvPr id="3" name="Text Placeholder 2">
            <a:extLst>
              <a:ext uri="{FF2B5EF4-FFF2-40B4-BE49-F238E27FC236}">
                <a16:creationId xmlns:a16="http://schemas.microsoft.com/office/drawing/2014/main" id="{1E5FCD99-52E6-0F4F-BDCF-0DA6E3D9D869}"/>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GB" altLang="en-US" dirty="0">
                <a:ea typeface="HelveticaNeueLT Std Med Cn"/>
              </a:rPr>
              <a:t>A common response: the righting reflex</a:t>
            </a:r>
            <a:endParaRPr lang="en-GB" altLang="en-US" baseline="30000" dirty="0">
              <a:ea typeface="HelveticaNeueLT Std Med Cn"/>
            </a:endParaRPr>
          </a:p>
        </p:txBody>
      </p:sp>
      <p:sp>
        <p:nvSpPr>
          <p:cNvPr id="43011" name="Rectangle 3"/>
          <p:cNvSpPr>
            <a:spLocks noGrp="1" noChangeArrowheads="1"/>
          </p:cNvSpPr>
          <p:nvPr>
            <p:ph idx="1"/>
          </p:nvPr>
        </p:nvSpPr>
        <p:spPr/>
        <p:txBody>
          <a:bodyPr/>
          <a:lstStyle/>
          <a:p>
            <a:pPr eaLnBrk="1" hangingPunct="1">
              <a:lnSpc>
                <a:spcPct val="110000"/>
              </a:lnSpc>
              <a:spcBef>
                <a:spcPct val="0"/>
              </a:spcBef>
            </a:pPr>
            <a:r>
              <a:rPr lang="en-US" altLang="en-US" b="1" dirty="0">
                <a:solidFill>
                  <a:schemeClr val="accent3"/>
                </a:solidFill>
                <a:ea typeface="HelveticaNeueLT Std Cn"/>
              </a:rPr>
              <a:t>Why? </a:t>
            </a:r>
            <a:r>
              <a:rPr lang="en-US" altLang="en-US" dirty="0">
                <a:ea typeface="HelveticaNeueLT Std Cn"/>
              </a:rPr>
              <a:t>Our desire to set things right, </a:t>
            </a:r>
            <a:r>
              <a:rPr lang="en-US" altLang="en-US" i="1" dirty="0">
                <a:ea typeface="HelveticaNeueLT Std Cn"/>
              </a:rPr>
              <a:t>“to put them straight”</a:t>
            </a:r>
            <a:endParaRPr lang="en-US" altLang="en-US" baseline="30000" dirty="0">
              <a:ea typeface="HelveticaNeueLT Std Cn"/>
            </a:endParaRPr>
          </a:p>
          <a:p>
            <a:pPr eaLnBrk="1" hangingPunct="1">
              <a:lnSpc>
                <a:spcPct val="110000"/>
              </a:lnSpc>
              <a:spcBef>
                <a:spcPct val="0"/>
              </a:spcBef>
            </a:pPr>
            <a:endParaRPr lang="en-GB" altLang="en-US" sz="2800" dirty="0">
              <a:solidFill>
                <a:srgbClr val="FFFF00"/>
              </a:solidFill>
              <a:ea typeface="HelveticaNeueLT Std Cn"/>
            </a:endParaRPr>
          </a:p>
          <a:p>
            <a:pPr eaLnBrk="1" hangingPunct="1">
              <a:lnSpc>
                <a:spcPct val="110000"/>
              </a:lnSpc>
              <a:spcBef>
                <a:spcPct val="0"/>
              </a:spcBef>
            </a:pPr>
            <a:r>
              <a:rPr lang="en-GB" altLang="en-US" b="1" dirty="0">
                <a:solidFill>
                  <a:schemeClr val="accent3"/>
                </a:solidFill>
                <a:ea typeface="HelveticaNeueLT Std Cn"/>
              </a:rPr>
              <a:t>What happens? </a:t>
            </a:r>
            <a:r>
              <a:rPr lang="en-GB" altLang="en-US" dirty="0">
                <a:ea typeface="HelveticaNeueLT Std Cn"/>
              </a:rPr>
              <a:t>Resistance goes up</a:t>
            </a:r>
          </a:p>
          <a:p>
            <a:pPr lvl="1" eaLnBrk="1" hangingPunct="1">
              <a:lnSpc>
                <a:spcPct val="90000"/>
              </a:lnSpc>
            </a:pPr>
            <a:r>
              <a:rPr lang="en-GB" altLang="en-US" dirty="0"/>
              <a:t>People can feel vindicated by your reaction</a:t>
            </a:r>
          </a:p>
          <a:p>
            <a:pPr lvl="1" eaLnBrk="1" hangingPunct="1">
              <a:lnSpc>
                <a:spcPct val="90000"/>
              </a:lnSpc>
            </a:pPr>
            <a:r>
              <a:rPr lang="en-GB" altLang="en-US" dirty="0"/>
              <a:t>That way, they do not have to think about it any more</a:t>
            </a:r>
          </a:p>
          <a:p>
            <a:pPr eaLnBrk="1" hangingPunct="1">
              <a:lnSpc>
                <a:spcPct val="110000"/>
              </a:lnSpc>
              <a:spcBef>
                <a:spcPct val="0"/>
              </a:spcBef>
            </a:pPr>
            <a:endParaRPr lang="en-US" altLang="en-US" sz="2800" dirty="0">
              <a:ea typeface="HelveticaNeueLT Std Cn"/>
            </a:endParaRPr>
          </a:p>
          <a:p>
            <a:pPr eaLnBrk="1" hangingPunct="1">
              <a:lnSpc>
                <a:spcPct val="110000"/>
              </a:lnSpc>
              <a:spcBef>
                <a:spcPct val="0"/>
              </a:spcBef>
            </a:pPr>
            <a:r>
              <a:rPr lang="en-US" altLang="en-US" dirty="0">
                <a:ea typeface="HelveticaNeueLT Std Cn"/>
              </a:rPr>
              <a:t>Hint: If you get </a:t>
            </a:r>
            <a:r>
              <a:rPr lang="en-US" altLang="en-US" i="1" dirty="0">
                <a:ea typeface="HelveticaNeueLT Std Cn"/>
              </a:rPr>
              <a:t>“yes but…” </a:t>
            </a:r>
            <a:r>
              <a:rPr lang="en-US" altLang="en-US" dirty="0">
                <a:ea typeface="HelveticaNeueLT Std Cn"/>
              </a:rPr>
              <a:t>or </a:t>
            </a:r>
            <a:r>
              <a:rPr lang="en-US" altLang="en-US" i="1" dirty="0">
                <a:ea typeface="HelveticaNeueLT Std Cn"/>
              </a:rPr>
              <a:t>“I have already tried that”</a:t>
            </a:r>
            <a:r>
              <a:rPr lang="en-US" altLang="en-US" dirty="0">
                <a:ea typeface="HelveticaNeueLT Std Cn"/>
              </a:rPr>
              <a:t> you have given in to the righting reflex!</a:t>
            </a:r>
            <a:endParaRPr lang="en-GB" altLang="en-US" dirty="0">
              <a:ea typeface="HelveticaNeueLT Std Cn"/>
            </a:endParaRPr>
          </a:p>
        </p:txBody>
      </p:sp>
      <p:sp>
        <p:nvSpPr>
          <p:cNvPr id="2" name="Text Placeholder 1">
            <a:extLst>
              <a:ext uri="{FF2B5EF4-FFF2-40B4-BE49-F238E27FC236}">
                <a16:creationId xmlns:a16="http://schemas.microsoft.com/office/drawing/2014/main" id="{4534C89A-7599-43A8-A7A6-869B2621FAE0}"/>
              </a:ext>
            </a:extLst>
          </p:cNvPr>
          <p:cNvSpPr>
            <a:spLocks noGrp="1"/>
          </p:cNvSpPr>
          <p:nvPr>
            <p:ph type="body" sz="quarter" idx="13"/>
          </p:nvPr>
        </p:nvSpPr>
        <p:spPr/>
        <p:txBody>
          <a:bodyPr/>
          <a:lstStyle/>
          <a:p>
            <a:r>
              <a:rPr lang="en-GB" altLang="en-US" sz="1000" dirty="0">
                <a:latin typeface="+mn-lt"/>
              </a:rPr>
              <a:t>Pollack</a:t>
            </a:r>
            <a:r>
              <a:rPr lang="en-GB" altLang="en-US" dirty="0"/>
              <a:t> K, et al</a:t>
            </a:r>
            <a:r>
              <a:rPr lang="en-GB" altLang="en-US" sz="1000" dirty="0">
                <a:latin typeface="+mn-lt"/>
              </a:rPr>
              <a:t>. </a:t>
            </a:r>
            <a:r>
              <a:rPr lang="en-GB" altLang="en-US" sz="1000" i="1" dirty="0">
                <a:latin typeface="+mn-lt"/>
              </a:rPr>
              <a:t>J </a:t>
            </a:r>
            <a:r>
              <a:rPr lang="en-GB" altLang="en-US" sz="1000" i="1" dirty="0" err="1">
                <a:latin typeface="+mn-lt"/>
              </a:rPr>
              <a:t>Palliat</a:t>
            </a:r>
            <a:r>
              <a:rPr lang="en-GB" altLang="en-US" sz="1000" i="1" dirty="0">
                <a:latin typeface="+mn-lt"/>
              </a:rPr>
              <a:t> Med</a:t>
            </a:r>
            <a:r>
              <a:rPr lang="en-GB" altLang="en-US" i="1" dirty="0"/>
              <a:t>. </a:t>
            </a:r>
            <a:r>
              <a:rPr lang="en-GB" altLang="en-US" sz="1000" dirty="0">
                <a:latin typeface="+mn-lt"/>
              </a:rPr>
              <a:t>2011;14:587–592.</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GB" altLang="en-US" dirty="0">
                <a:ea typeface="HelveticaNeueLT Std Med Cn"/>
              </a:rPr>
              <a:t>A better response: rolling with resistance</a:t>
            </a:r>
          </a:p>
        </p:txBody>
      </p:sp>
      <p:sp>
        <p:nvSpPr>
          <p:cNvPr id="44035" name="Rectangle 3"/>
          <p:cNvSpPr>
            <a:spLocks noGrp="1" noChangeArrowheads="1"/>
          </p:cNvSpPr>
          <p:nvPr>
            <p:ph idx="1"/>
          </p:nvPr>
        </p:nvSpPr>
        <p:spPr/>
        <p:txBody>
          <a:bodyPr/>
          <a:lstStyle/>
          <a:p>
            <a:pPr eaLnBrk="1" hangingPunct="1">
              <a:lnSpc>
                <a:spcPct val="90000"/>
              </a:lnSpc>
            </a:pPr>
            <a:r>
              <a:rPr lang="en-US" altLang="en-US" dirty="0">
                <a:ea typeface="HelveticaNeueLT Std Cn"/>
              </a:rPr>
              <a:t>Never respond to resistance with confrontation, no matter how frustrated you are!</a:t>
            </a:r>
          </a:p>
          <a:p>
            <a:pPr eaLnBrk="1" hangingPunct="1">
              <a:lnSpc>
                <a:spcPct val="90000"/>
              </a:lnSpc>
            </a:pPr>
            <a:endParaRPr lang="en-US" altLang="en-US" dirty="0">
              <a:ea typeface="HelveticaNeueLT Std Cn"/>
            </a:endParaRPr>
          </a:p>
          <a:p>
            <a:pPr eaLnBrk="1" hangingPunct="1">
              <a:lnSpc>
                <a:spcPct val="90000"/>
              </a:lnSpc>
            </a:pPr>
            <a:r>
              <a:rPr lang="en-US" altLang="en-US" dirty="0">
                <a:ea typeface="HelveticaNeueLT Std Cn"/>
              </a:rPr>
              <a:t>Use active listening skills and express empathy</a:t>
            </a:r>
          </a:p>
          <a:p>
            <a:pPr eaLnBrk="1" hangingPunct="1">
              <a:lnSpc>
                <a:spcPct val="90000"/>
              </a:lnSpc>
            </a:pPr>
            <a:endParaRPr lang="en-GB" altLang="en-US" dirty="0">
              <a:ea typeface="HelveticaNeueLT Std Cn"/>
            </a:endParaRPr>
          </a:p>
          <a:p>
            <a:pPr eaLnBrk="1" hangingPunct="1">
              <a:lnSpc>
                <a:spcPct val="90000"/>
              </a:lnSpc>
            </a:pPr>
            <a:r>
              <a:rPr lang="en-GB" altLang="en-US" dirty="0">
                <a:ea typeface="HelveticaNeueLT Std Cn"/>
              </a:rPr>
              <a:t>Acknowledge ambivalence as normal</a:t>
            </a:r>
          </a:p>
          <a:p>
            <a:pPr eaLnBrk="1" hangingPunct="1">
              <a:lnSpc>
                <a:spcPct val="90000"/>
              </a:lnSpc>
            </a:pPr>
            <a:endParaRPr lang="en-GB" altLang="en-US" dirty="0">
              <a:ea typeface="HelveticaNeueLT Std Cn"/>
            </a:endParaRPr>
          </a:p>
          <a:p>
            <a:pPr eaLnBrk="1" hangingPunct="1">
              <a:lnSpc>
                <a:spcPct val="90000"/>
              </a:lnSpc>
            </a:pPr>
            <a:r>
              <a:rPr lang="en-GB" altLang="en-US" dirty="0">
                <a:ea typeface="HelveticaNeueLT Std Cn"/>
              </a:rPr>
              <a:t>Roll with the resistance</a:t>
            </a:r>
          </a:p>
        </p:txBody>
      </p:sp>
      <p:sp>
        <p:nvSpPr>
          <p:cNvPr id="2" name="Text Placeholder 1">
            <a:extLst>
              <a:ext uri="{FF2B5EF4-FFF2-40B4-BE49-F238E27FC236}">
                <a16:creationId xmlns:a16="http://schemas.microsoft.com/office/drawing/2014/main" id="{8FEC34A0-D031-4309-8531-7CF832F86056}"/>
              </a:ext>
            </a:extLst>
          </p:cNvPr>
          <p:cNvSpPr>
            <a:spLocks noGrp="1"/>
          </p:cNvSpPr>
          <p:nvPr>
            <p:ph type="body" sz="quarter" idx="13"/>
          </p:nvPr>
        </p:nvSpPr>
        <p:spPr/>
        <p:txBody>
          <a:bodyPr/>
          <a:lstStyle/>
          <a:p>
            <a:r>
              <a:rPr lang="en-GB" altLang="en-US" sz="1000" dirty="0">
                <a:latin typeface="+mn-lt"/>
              </a:rPr>
              <a:t>Pollack</a:t>
            </a:r>
            <a:r>
              <a:rPr lang="en-GB" altLang="en-US" dirty="0"/>
              <a:t> K, et al</a:t>
            </a:r>
            <a:r>
              <a:rPr lang="en-GB" altLang="en-US" sz="1000" dirty="0">
                <a:latin typeface="+mn-lt"/>
              </a:rPr>
              <a:t>. </a:t>
            </a:r>
            <a:r>
              <a:rPr lang="en-GB" altLang="en-US" sz="1000" i="1" dirty="0">
                <a:latin typeface="+mn-lt"/>
              </a:rPr>
              <a:t>J </a:t>
            </a:r>
            <a:r>
              <a:rPr lang="en-GB" altLang="en-US" sz="1000" i="1" dirty="0" err="1">
                <a:latin typeface="+mn-lt"/>
              </a:rPr>
              <a:t>Palliat</a:t>
            </a:r>
            <a:r>
              <a:rPr lang="en-GB" altLang="en-US" sz="1000" i="1" dirty="0">
                <a:latin typeface="+mn-lt"/>
              </a:rPr>
              <a:t> Med</a:t>
            </a:r>
            <a:r>
              <a:rPr lang="en-GB" altLang="en-US" i="1" dirty="0"/>
              <a:t>. </a:t>
            </a:r>
            <a:r>
              <a:rPr lang="en-GB" altLang="en-US" sz="1000" dirty="0">
                <a:latin typeface="+mn-lt"/>
              </a:rPr>
              <a:t>2011;14:587–592.</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8BD8-6043-471A-B50F-F2441895DE29}"/>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3D97468B-395D-419D-8E31-0AFCD5341596}"/>
              </a:ext>
            </a:extLst>
          </p:cNvPr>
          <p:cNvSpPr>
            <a:spLocks noGrp="1"/>
          </p:cNvSpPr>
          <p:nvPr>
            <p:ph idx="1"/>
          </p:nvPr>
        </p:nvSpPr>
        <p:spPr/>
        <p:txBody>
          <a:bodyPr>
            <a:normAutofit fontScale="92500" lnSpcReduction="20000"/>
          </a:bodyPr>
          <a:lstStyle/>
          <a:p>
            <a:pPr>
              <a:spcBef>
                <a:spcPts val="0"/>
              </a:spcBef>
            </a:pPr>
            <a:r>
              <a:rPr lang="en-GB" dirty="0"/>
              <a:t>Individuals with CF often display common behaviours, such as ambivalence, cognitive dissonance and discrepant thoughts, when managing their disease</a:t>
            </a:r>
            <a:endParaRPr lang="en-GB" strike="sngStrike" dirty="0">
              <a:highlight>
                <a:srgbClr val="FFFF00"/>
              </a:highlight>
            </a:endParaRPr>
          </a:p>
          <a:p>
            <a:pPr lvl="1">
              <a:spcBef>
                <a:spcPts val="0"/>
              </a:spcBef>
            </a:pPr>
            <a:endParaRPr lang="en-GB" altLang="en-US" dirty="0">
              <a:ea typeface="HelveticaNeueLT Std Cn"/>
            </a:endParaRPr>
          </a:p>
          <a:p>
            <a:pPr>
              <a:spcBef>
                <a:spcPts val="0"/>
              </a:spcBef>
            </a:pPr>
            <a:r>
              <a:rPr lang="en-GB" altLang="en-US" dirty="0">
                <a:ea typeface="HelveticaNeueLT Std Cn"/>
              </a:rPr>
              <a:t>It is important to listen to and acknowledge these behaviours during consultations to create an open environment where patients feel comfortable to explore and discuss their thoughts freely</a:t>
            </a:r>
          </a:p>
          <a:p>
            <a:pPr>
              <a:spcBef>
                <a:spcPts val="0"/>
              </a:spcBef>
            </a:pPr>
            <a:endParaRPr lang="en-GB" altLang="en-US" dirty="0">
              <a:ea typeface="HelveticaNeueLT Std Cn"/>
            </a:endParaRPr>
          </a:p>
          <a:p>
            <a:pPr>
              <a:spcBef>
                <a:spcPts val="0"/>
              </a:spcBef>
            </a:pPr>
            <a:r>
              <a:rPr lang="en-GB" altLang="en-US" dirty="0">
                <a:ea typeface="HelveticaNeueLT Std Cn"/>
              </a:rPr>
              <a:t>Asking for a patient’s feedback on their health outcomes raises awareness of their discrepancies by allowing them to make sense of the data and understand its effect on their health </a:t>
            </a:r>
          </a:p>
          <a:p>
            <a:pPr marL="0" indent="0">
              <a:spcBef>
                <a:spcPts val="0"/>
              </a:spcBef>
              <a:buNone/>
            </a:pPr>
            <a:endParaRPr lang="en-GB" altLang="en-US" dirty="0">
              <a:ea typeface="HelveticaNeueLT Std Cn"/>
            </a:endParaRPr>
          </a:p>
          <a:p>
            <a:pPr>
              <a:spcBef>
                <a:spcPts val="0"/>
              </a:spcBef>
            </a:pPr>
            <a:r>
              <a:rPr lang="en-GB" altLang="en-US" dirty="0">
                <a:ea typeface="HelveticaNeueLT Std Cn"/>
              </a:rPr>
              <a:t>Leading a discussion on the pros and cons of changing can be a useful way for patients to gain further awareness of their own need to change</a:t>
            </a:r>
            <a:endParaRPr lang="en-GB" altLang="en-US" baseline="30000" dirty="0">
              <a:ea typeface="HelveticaNeueLT Std Cn"/>
            </a:endParaRPr>
          </a:p>
        </p:txBody>
      </p:sp>
      <p:sp>
        <p:nvSpPr>
          <p:cNvPr id="4" name="Text Placeholder 3">
            <a:extLst>
              <a:ext uri="{FF2B5EF4-FFF2-40B4-BE49-F238E27FC236}">
                <a16:creationId xmlns:a16="http://schemas.microsoft.com/office/drawing/2014/main" id="{A9AB7B91-32E0-4AF7-BC3A-81B8896EE1AD}"/>
              </a:ext>
            </a:extLst>
          </p:cNvPr>
          <p:cNvSpPr>
            <a:spLocks noGrp="1"/>
          </p:cNvSpPr>
          <p:nvPr>
            <p:ph type="body" sz="quarter" idx="13"/>
          </p:nvPr>
        </p:nvSpPr>
        <p:spPr/>
        <p:txBody>
          <a:bodyPr/>
          <a:lstStyle/>
          <a:p>
            <a:r>
              <a:rPr lang="en-GB" dirty="0"/>
              <a:t>CF, cystic fibrosis</a:t>
            </a:r>
          </a:p>
        </p:txBody>
      </p:sp>
    </p:spTree>
    <p:extLst>
      <p:ext uri="{BB962C8B-B14F-4D97-AF65-F5344CB8AC3E}">
        <p14:creationId xmlns:p14="http://schemas.microsoft.com/office/powerpoint/2010/main" val="1327099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p:txBody>
          <a:bodyPr/>
          <a:lstStyle/>
          <a:p>
            <a:pPr eaLnBrk="1" hangingPunct="1">
              <a:defRPr/>
            </a:pPr>
            <a:r>
              <a:rPr lang="en-GB" altLang="en-US" dirty="0">
                <a:ea typeface="HelveticaNeueLT Std Med Cn"/>
              </a:rPr>
              <a:t>References</a:t>
            </a:r>
          </a:p>
        </p:txBody>
      </p:sp>
      <p:sp>
        <p:nvSpPr>
          <p:cNvPr id="45059" name="Rectangle 3"/>
          <p:cNvSpPr>
            <a:spLocks noGrp="1"/>
          </p:cNvSpPr>
          <p:nvPr>
            <p:ph idx="1"/>
          </p:nvPr>
        </p:nvSpPr>
        <p:spPr/>
        <p:txBody>
          <a:bodyPr/>
          <a:lstStyle/>
          <a:p>
            <a:pPr eaLnBrk="1" hangingPunct="1"/>
            <a:r>
              <a:rPr lang="de-DE" altLang="en-US" sz="1600" dirty="0">
                <a:ea typeface="HelveticaNeueLT Std Cn"/>
              </a:rPr>
              <a:t>Bowins B. </a:t>
            </a:r>
            <a:r>
              <a:rPr lang="en-GB" altLang="en-US" sz="1600" dirty="0">
                <a:ea typeface="HelveticaNeueLT Std Cn"/>
              </a:rPr>
              <a:t>Psychological </a:t>
            </a:r>
            <a:r>
              <a:rPr lang="en-GB" altLang="en-US" sz="1600" dirty="0" err="1">
                <a:ea typeface="HelveticaNeueLT Std Cn"/>
              </a:rPr>
              <a:t>defense</a:t>
            </a:r>
            <a:r>
              <a:rPr lang="en-GB" altLang="en-US" sz="1600" dirty="0">
                <a:ea typeface="HelveticaNeueLT Std Cn"/>
              </a:rPr>
              <a:t> mechanisms: a new perspective. </a:t>
            </a:r>
            <a:r>
              <a:rPr lang="de-DE" altLang="en-US" sz="1600" i="1" dirty="0">
                <a:ea typeface="HelveticaNeueLT Std Cn"/>
              </a:rPr>
              <a:t>Am J Psychoanal. </a:t>
            </a:r>
            <a:r>
              <a:rPr lang="de-DE" altLang="en-US" sz="1600" dirty="0">
                <a:ea typeface="HelveticaNeueLT Std Cn"/>
              </a:rPr>
              <a:t>2004;64:1–26.</a:t>
            </a:r>
            <a:endParaRPr lang="en-GB" altLang="en-US" sz="1600" dirty="0">
              <a:ea typeface="HelveticaNeueLT Std Cn"/>
            </a:endParaRPr>
          </a:p>
          <a:p>
            <a:pPr eaLnBrk="1" hangingPunct="1"/>
            <a:r>
              <a:rPr lang="en-GB" altLang="en-US" sz="1600" dirty="0">
                <a:ea typeface="HelveticaNeueLT Std Cn"/>
              </a:rPr>
              <a:t>Karvonen RO. A Theory of Predictive Dissonance: Predictive Processing Presents a New Take on Cognitive Dissonance. </a:t>
            </a:r>
            <a:r>
              <a:rPr lang="en-GB" altLang="en-US" sz="1600" i="1" dirty="0">
                <a:ea typeface="HelveticaNeueLT Std Cn"/>
              </a:rPr>
              <a:t>Front Psychol. </a:t>
            </a:r>
            <a:r>
              <a:rPr lang="en-GB" altLang="en-US" sz="1600" dirty="0">
                <a:ea typeface="HelveticaNeueLT Std Cn"/>
              </a:rPr>
              <a:t>2018;9:2218. </a:t>
            </a:r>
          </a:p>
          <a:p>
            <a:pPr eaLnBrk="1" hangingPunct="1"/>
            <a:r>
              <a:rPr lang="en-GB" altLang="en-US" sz="1600" dirty="0">
                <a:ea typeface="HelveticaNeueLT Std Cn"/>
              </a:rPr>
              <a:t>Miller WR, Rose GS. Motivational Interviewing and Decisional Balance: Contrasting Responses to Client Ambivalence. </a:t>
            </a:r>
            <a:r>
              <a:rPr lang="en-GB" altLang="en-US" sz="1600" i="1" dirty="0" err="1">
                <a:ea typeface="HelveticaNeueLT Std Cn"/>
              </a:rPr>
              <a:t>Behav</a:t>
            </a:r>
            <a:r>
              <a:rPr lang="en-GB" altLang="en-US" sz="1600" i="1" dirty="0">
                <a:ea typeface="HelveticaNeueLT Std Cn"/>
              </a:rPr>
              <a:t> </a:t>
            </a:r>
            <a:r>
              <a:rPr lang="en-GB" altLang="en-US" sz="1600" i="1" dirty="0" err="1">
                <a:ea typeface="HelveticaNeueLT Std Cn"/>
              </a:rPr>
              <a:t>Cogn</a:t>
            </a:r>
            <a:r>
              <a:rPr lang="en-GB" altLang="en-US" sz="1600" i="1" dirty="0">
                <a:ea typeface="HelveticaNeueLT Std Cn"/>
              </a:rPr>
              <a:t> </a:t>
            </a:r>
            <a:r>
              <a:rPr lang="en-GB" altLang="en-US" sz="1600" i="1" dirty="0" err="1">
                <a:ea typeface="HelveticaNeueLT Std Cn"/>
              </a:rPr>
              <a:t>Psychother</a:t>
            </a:r>
            <a:r>
              <a:rPr lang="en-GB" altLang="en-US" sz="1600" i="1" dirty="0">
                <a:ea typeface="HelveticaNeueLT Std Cn"/>
              </a:rPr>
              <a:t>. </a:t>
            </a:r>
            <a:r>
              <a:rPr lang="en-GB" altLang="en-US" sz="1600" dirty="0">
                <a:ea typeface="HelveticaNeueLT Std Cn"/>
              </a:rPr>
              <a:t>2015;43:129–141. </a:t>
            </a:r>
          </a:p>
          <a:p>
            <a:pPr eaLnBrk="1" hangingPunct="1"/>
            <a:r>
              <a:rPr lang="en-GB" altLang="en-US" sz="1600" dirty="0">
                <a:ea typeface="HelveticaNeueLT Std Cn"/>
              </a:rPr>
              <a:t>Pollak KI, Childers JW, Arnold RM. Applying motivational interviewing techniques to palliative care communication. </a:t>
            </a:r>
            <a:r>
              <a:rPr lang="en-GB" altLang="en-US" sz="1600" i="1" dirty="0">
                <a:ea typeface="HelveticaNeueLT Std Cn"/>
              </a:rPr>
              <a:t>J </a:t>
            </a:r>
            <a:r>
              <a:rPr lang="en-GB" altLang="en-US" sz="1600" i="1" dirty="0" err="1">
                <a:ea typeface="HelveticaNeueLT Std Cn"/>
              </a:rPr>
              <a:t>Palliat</a:t>
            </a:r>
            <a:r>
              <a:rPr lang="en-GB" altLang="en-US" sz="1600" i="1" dirty="0">
                <a:ea typeface="HelveticaNeueLT Std Cn"/>
              </a:rPr>
              <a:t> Med. </a:t>
            </a:r>
            <a:r>
              <a:rPr lang="en-GB" altLang="en-US" sz="1600" dirty="0">
                <a:ea typeface="HelveticaNeueLT Std Cn"/>
              </a:rPr>
              <a:t>2011;14:587–592. </a:t>
            </a:r>
          </a:p>
          <a:p>
            <a:pPr eaLnBrk="1" hangingPunct="1"/>
            <a:r>
              <a:rPr lang="en-GB" altLang="en-US" sz="1600" dirty="0" err="1">
                <a:ea typeface="HelveticaNeueLT Std Cn"/>
              </a:rPr>
              <a:t>Resincow</a:t>
            </a:r>
            <a:r>
              <a:rPr lang="en-GB" altLang="en-US" sz="1600" dirty="0">
                <a:ea typeface="HelveticaNeueLT Std Cn"/>
              </a:rPr>
              <a:t> K, McMaster F. Motivational Interviewing: moving from why to how with autonomy support. </a:t>
            </a:r>
            <a:r>
              <a:rPr lang="en-GB" altLang="en-US" sz="1600" i="1" dirty="0">
                <a:ea typeface="HelveticaNeueLT Std Cn"/>
              </a:rPr>
              <a:t>Int J </a:t>
            </a:r>
            <a:r>
              <a:rPr lang="en-GB" altLang="en-US" sz="1600" i="1" dirty="0" err="1">
                <a:ea typeface="HelveticaNeueLT Std Cn"/>
              </a:rPr>
              <a:t>Behav</a:t>
            </a:r>
            <a:r>
              <a:rPr lang="en-GB" altLang="en-US" sz="1600" i="1" dirty="0">
                <a:ea typeface="HelveticaNeueLT Std Cn"/>
              </a:rPr>
              <a:t> </a:t>
            </a:r>
            <a:r>
              <a:rPr lang="en-GB" altLang="en-US" sz="1600" i="1" dirty="0" err="1">
                <a:ea typeface="HelveticaNeueLT Std Cn"/>
              </a:rPr>
              <a:t>Nutr</a:t>
            </a:r>
            <a:r>
              <a:rPr lang="en-GB" altLang="en-US" sz="1600" i="1" dirty="0">
                <a:ea typeface="HelveticaNeueLT Std Cn"/>
              </a:rPr>
              <a:t> Phys Act. </a:t>
            </a:r>
            <a:r>
              <a:rPr lang="en-GB" altLang="en-US" sz="1600" dirty="0">
                <a:ea typeface="HelveticaNeueLT Std Cn"/>
              </a:rPr>
              <a:t>2012;9:19.</a:t>
            </a:r>
          </a:p>
          <a:p>
            <a:pPr eaLnBrk="1" hangingPunct="1"/>
            <a:r>
              <a:rPr lang="en-US" altLang="en-US" sz="1600" dirty="0">
                <a:ea typeface="HelveticaNeueLT Std Cn"/>
              </a:rPr>
              <a:t>Festinger L. </a:t>
            </a:r>
            <a:r>
              <a:rPr lang="en-US" altLang="en-US" sz="1600" i="1" dirty="0">
                <a:ea typeface="HelveticaNeueLT Std Cn"/>
              </a:rPr>
              <a:t>A theory of cognitive dissonance</a:t>
            </a:r>
            <a:r>
              <a:rPr lang="en-US" altLang="en-US" sz="1600" dirty="0">
                <a:ea typeface="HelveticaNeueLT Std Cn"/>
              </a:rPr>
              <a:t>. Stanford, CA: Stanford University Press. 1957.</a:t>
            </a:r>
          </a:p>
          <a:p>
            <a:pPr eaLnBrk="1" hangingPunct="1"/>
            <a:r>
              <a:rPr lang="en-GB" altLang="en-US" sz="1600" dirty="0">
                <a:ea typeface="HelveticaNeueLT Std Cn"/>
              </a:rPr>
              <a:t>Treasure J. Motivational interviewing. </a:t>
            </a:r>
            <a:r>
              <a:rPr lang="en-GB" altLang="en-US" sz="1600" i="1" dirty="0">
                <a:ea typeface="HelveticaNeueLT Std Cn"/>
              </a:rPr>
              <a:t>Adv </a:t>
            </a:r>
            <a:r>
              <a:rPr lang="en-GB" altLang="en-US" sz="1600" i="1" dirty="0" err="1">
                <a:ea typeface="HelveticaNeueLT Std Cn"/>
              </a:rPr>
              <a:t>Psychiatr</a:t>
            </a:r>
            <a:r>
              <a:rPr lang="en-GB" altLang="en-US" sz="1600" i="1" dirty="0">
                <a:ea typeface="HelveticaNeueLT Std Cn"/>
              </a:rPr>
              <a:t> Treat. </a:t>
            </a:r>
            <a:r>
              <a:rPr lang="en-GB" altLang="en-US" sz="1600" dirty="0">
                <a:ea typeface="HelveticaNeueLT Std Cn"/>
              </a:rPr>
              <a:t>2004;10:331–337.</a:t>
            </a:r>
          </a:p>
          <a:p>
            <a:pPr marL="0" indent="0">
              <a:buNone/>
            </a:pPr>
            <a:endParaRPr lang="en-GB" altLang="en-US" sz="1600" dirty="0">
              <a:ea typeface="HelveticaNeueLT Std Cn"/>
            </a:endParaRPr>
          </a:p>
        </p:txBody>
      </p:sp>
      <p:sp>
        <p:nvSpPr>
          <p:cNvPr id="3" name="Text Placeholder 2">
            <a:extLst>
              <a:ext uri="{FF2B5EF4-FFF2-40B4-BE49-F238E27FC236}">
                <a16:creationId xmlns:a16="http://schemas.microsoft.com/office/drawing/2014/main" id="{92CDBA0B-32E4-E04B-B787-BD969F2BF09D}"/>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E864F-06F0-4069-8965-82618F4C7D01}"/>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5E0C1946-6961-4F46-9F14-83C66CC06AF8}"/>
              </a:ext>
            </a:extLst>
          </p:cNvPr>
          <p:cNvSpPr>
            <a:spLocks noGrp="1"/>
          </p:cNvSpPr>
          <p:nvPr>
            <p:ph idx="1"/>
          </p:nvPr>
        </p:nvSpPr>
        <p:spPr/>
        <p:txBody>
          <a:bodyPr>
            <a:normAutofit lnSpcReduction="10000"/>
          </a:bodyPr>
          <a:lstStyle/>
          <a:p>
            <a:r>
              <a:rPr lang="en-GB" sz="2400" dirty="0"/>
              <a:t>These modules have been developed by a steering committee of international cystic fibrosis experts to cover the motivational interviewing (MI) technique, which can form an effective framework for improving patients’ openness to behavioural change</a:t>
            </a:r>
          </a:p>
          <a:p>
            <a:endParaRPr lang="en-GB" sz="2400" dirty="0"/>
          </a:p>
          <a:p>
            <a:r>
              <a:rPr lang="en-GB" sz="2400" dirty="0"/>
              <a:t>The MI content is organised into five modules, which are designed to provide you with the knowledge and skills to improve your individual practice of MI. All modules can be downloaded from www.cfcare.net</a:t>
            </a:r>
          </a:p>
          <a:p>
            <a:pPr marL="0" indent="0">
              <a:buNone/>
            </a:pPr>
            <a:endParaRPr lang="en-GB" sz="2400" dirty="0"/>
          </a:p>
          <a:p>
            <a:r>
              <a:rPr lang="en-GB" sz="2400" dirty="0"/>
              <a:t>This module covers the identification of discrepant thoughts and behaviours and developing discrepancies </a:t>
            </a:r>
          </a:p>
          <a:p>
            <a:endParaRPr lang="en-GB" dirty="0"/>
          </a:p>
        </p:txBody>
      </p:sp>
      <p:sp>
        <p:nvSpPr>
          <p:cNvPr id="5" name="Text Placeholder 4">
            <a:extLst>
              <a:ext uri="{FF2B5EF4-FFF2-40B4-BE49-F238E27FC236}">
                <a16:creationId xmlns:a16="http://schemas.microsoft.com/office/drawing/2014/main" id="{19559DE0-12AB-7C47-BD3D-6523CEA8744B}"/>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537279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eaLnBrk="1" hangingPunct="1">
              <a:defRPr/>
            </a:pPr>
            <a:r>
              <a:rPr lang="en-GB" altLang="en-US" dirty="0">
                <a:ea typeface="HelveticaNeueLT Std Med Cn"/>
              </a:rPr>
              <a:t>Learning objectives</a:t>
            </a:r>
          </a:p>
        </p:txBody>
      </p:sp>
      <p:sp>
        <p:nvSpPr>
          <p:cNvPr id="19459" name="Rectangle 3"/>
          <p:cNvSpPr>
            <a:spLocks noGrp="1"/>
          </p:cNvSpPr>
          <p:nvPr>
            <p:ph idx="1"/>
          </p:nvPr>
        </p:nvSpPr>
        <p:spPr/>
        <p:txBody>
          <a:bodyPr>
            <a:normAutofit/>
          </a:bodyPr>
          <a:lstStyle/>
          <a:p>
            <a:pPr eaLnBrk="1" hangingPunct="1">
              <a:spcBef>
                <a:spcPct val="0"/>
              </a:spcBef>
            </a:pPr>
            <a:r>
              <a:rPr lang="en-GB" altLang="en-US" dirty="0">
                <a:ea typeface="HelveticaNeueLT Std Cn"/>
              </a:rPr>
              <a:t>Explore the behaviours that are commonly portrayed by individuals with cystic fibrosis:</a:t>
            </a:r>
          </a:p>
          <a:p>
            <a:pPr lvl="1">
              <a:spcBef>
                <a:spcPct val="0"/>
              </a:spcBef>
            </a:pPr>
            <a:r>
              <a:rPr lang="en-GB" altLang="en-US" dirty="0">
                <a:ea typeface="HelveticaNeueLT Std Cn"/>
              </a:rPr>
              <a:t>Ambivalence</a:t>
            </a:r>
          </a:p>
          <a:p>
            <a:pPr lvl="1">
              <a:spcBef>
                <a:spcPct val="0"/>
              </a:spcBef>
            </a:pPr>
            <a:r>
              <a:rPr lang="en-GB" altLang="en-US" dirty="0">
                <a:ea typeface="HelveticaNeueLT Std Cn"/>
              </a:rPr>
              <a:t>Cognitive dissonance</a:t>
            </a:r>
          </a:p>
          <a:p>
            <a:pPr lvl="1">
              <a:spcBef>
                <a:spcPct val="0"/>
              </a:spcBef>
            </a:pPr>
            <a:r>
              <a:rPr lang="en-GB" altLang="en-US" dirty="0">
                <a:ea typeface="HelveticaNeueLT Std Cn"/>
              </a:rPr>
              <a:t>Discrepant thoughts </a:t>
            </a:r>
          </a:p>
          <a:p>
            <a:pPr marL="457200" lvl="1" indent="0">
              <a:spcBef>
                <a:spcPct val="0"/>
              </a:spcBef>
              <a:buNone/>
            </a:pPr>
            <a:endParaRPr lang="en-GB" altLang="en-US" dirty="0">
              <a:ea typeface="HelveticaNeueLT Std Cn"/>
            </a:endParaRPr>
          </a:p>
          <a:p>
            <a:pPr>
              <a:spcBef>
                <a:spcPct val="0"/>
              </a:spcBef>
            </a:pPr>
            <a:r>
              <a:rPr lang="en-GB" sz="2800" dirty="0"/>
              <a:t>Identify</a:t>
            </a:r>
            <a:r>
              <a:rPr lang="en-GB" dirty="0"/>
              <a:t> patients’ discrepant thoughts and behaviours as an opportunity to harness those patients who are </a:t>
            </a:r>
            <a:r>
              <a:rPr lang="en-US" altLang="en-US" dirty="0">
                <a:cs typeface="Times New Roman" pitchFamily="18" charset="0"/>
              </a:rPr>
              <a:t>contemplating change and raise awareness</a:t>
            </a:r>
            <a:endParaRPr lang="en-GB" altLang="en-US" strike="sngStrike" dirty="0">
              <a:ea typeface="HelveticaNeueLT Std Cn"/>
            </a:endParaRPr>
          </a:p>
        </p:txBody>
      </p:sp>
      <p:sp>
        <p:nvSpPr>
          <p:cNvPr id="3" name="Text Placeholder 2">
            <a:extLst>
              <a:ext uri="{FF2B5EF4-FFF2-40B4-BE49-F238E27FC236}">
                <a16:creationId xmlns:a16="http://schemas.microsoft.com/office/drawing/2014/main" id="{DF79C436-A911-3746-B6C6-8D8925D835F8}"/>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D1754A-8A7C-2844-A1B3-B9DB44513BEE}"/>
              </a:ext>
            </a:extLst>
          </p:cNvPr>
          <p:cNvSpPr>
            <a:spLocks noGrp="1"/>
          </p:cNvSpPr>
          <p:nvPr>
            <p:ph type="title"/>
          </p:nvPr>
        </p:nvSpPr>
        <p:spPr>
          <a:xfrm>
            <a:off x="5448507" y="1915521"/>
            <a:ext cx="5286703" cy="1495794"/>
          </a:xfrm>
        </p:spPr>
        <p:txBody>
          <a:bodyPr/>
          <a:lstStyle/>
          <a:p>
            <a:r>
              <a:rPr lang="en-GB" altLang="en-US" dirty="0">
                <a:ea typeface="HelveticaNeueLT Std Med Cn"/>
              </a:rPr>
              <a:t>Acknowledging ambivalence</a:t>
            </a:r>
            <a:endParaRPr lang="en-GB" dirty="0"/>
          </a:p>
        </p:txBody>
      </p:sp>
      <p:sp>
        <p:nvSpPr>
          <p:cNvPr id="5" name="Text Placeholder 4">
            <a:extLst>
              <a:ext uri="{FF2B5EF4-FFF2-40B4-BE49-F238E27FC236}">
                <a16:creationId xmlns:a16="http://schemas.microsoft.com/office/drawing/2014/main" id="{9B172DC7-6EAC-0340-BED8-21E9C7B394A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94694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defRPr/>
            </a:pPr>
            <a:r>
              <a:rPr lang="en-GB" altLang="en-US" dirty="0">
                <a:ea typeface="HelveticaNeueLT Std Med Cn"/>
              </a:rPr>
              <a:t>Acknowledging ambivalence</a:t>
            </a:r>
          </a:p>
        </p:txBody>
      </p:sp>
      <p:sp>
        <p:nvSpPr>
          <p:cNvPr id="21507" name="Rectangle 3"/>
          <p:cNvSpPr>
            <a:spLocks noGrp="1"/>
          </p:cNvSpPr>
          <p:nvPr>
            <p:ph idx="1"/>
          </p:nvPr>
        </p:nvSpPr>
        <p:spPr/>
        <p:txBody>
          <a:bodyPr/>
          <a:lstStyle/>
          <a:p>
            <a:pPr eaLnBrk="1" hangingPunct="1">
              <a:lnSpc>
                <a:spcPct val="90000"/>
              </a:lnSpc>
            </a:pPr>
            <a:r>
              <a:rPr lang="en-GB" altLang="en-US" i="1" dirty="0" err="1">
                <a:ea typeface="HelveticaNeueLT Std Cn"/>
              </a:rPr>
              <a:t>Ambi</a:t>
            </a:r>
            <a:r>
              <a:rPr lang="en-GB" altLang="en-US" i="1" dirty="0">
                <a:ea typeface="HelveticaNeueLT Std Cn"/>
              </a:rPr>
              <a:t> </a:t>
            </a:r>
            <a:r>
              <a:rPr lang="en-GB" altLang="en-US" dirty="0">
                <a:ea typeface="HelveticaNeueLT Std Cn"/>
              </a:rPr>
              <a:t>(both) </a:t>
            </a:r>
            <a:r>
              <a:rPr lang="en-GB" altLang="en-US" i="1" dirty="0">
                <a:ea typeface="HelveticaNeueLT Std Cn"/>
              </a:rPr>
              <a:t>valence</a:t>
            </a:r>
            <a:r>
              <a:rPr lang="en-GB" altLang="en-US" dirty="0">
                <a:ea typeface="HelveticaNeueLT Std Cn"/>
              </a:rPr>
              <a:t> (force) is ever present when considering change and even once change has taken place</a:t>
            </a:r>
          </a:p>
          <a:p>
            <a:pPr eaLnBrk="1" hangingPunct="1">
              <a:lnSpc>
                <a:spcPct val="90000"/>
              </a:lnSpc>
            </a:pPr>
            <a:endParaRPr lang="en-GB" altLang="en-US" dirty="0">
              <a:ea typeface="HelveticaNeueLT Std Cn"/>
            </a:endParaRPr>
          </a:p>
          <a:p>
            <a:pPr eaLnBrk="1" hangingPunct="1">
              <a:lnSpc>
                <a:spcPct val="90000"/>
              </a:lnSpc>
            </a:pPr>
            <a:r>
              <a:rPr lang="en-GB" altLang="en-US" dirty="0">
                <a:ea typeface="HelveticaNeueLT Std Cn"/>
              </a:rPr>
              <a:t>The aim is never to resolve ambivalence, but to give both sides of the argument ‘air-time’</a:t>
            </a:r>
          </a:p>
          <a:p>
            <a:pPr eaLnBrk="1" hangingPunct="1">
              <a:lnSpc>
                <a:spcPct val="90000"/>
              </a:lnSpc>
            </a:pPr>
            <a:endParaRPr lang="en-GB" altLang="en-US" dirty="0">
              <a:ea typeface="HelveticaNeueLT Std Cn"/>
            </a:endParaRPr>
          </a:p>
          <a:p>
            <a:pPr eaLnBrk="1" hangingPunct="1">
              <a:lnSpc>
                <a:spcPct val="90000"/>
              </a:lnSpc>
            </a:pPr>
            <a:r>
              <a:rPr lang="en-GB" altLang="en-US" dirty="0">
                <a:ea typeface="HelveticaNeueLT Std Cn"/>
              </a:rPr>
              <a:t>Ambivalence is normal and needs to be acknowledged during consultations</a:t>
            </a:r>
          </a:p>
        </p:txBody>
      </p:sp>
      <p:sp>
        <p:nvSpPr>
          <p:cNvPr id="3" name="Text Placeholder 2">
            <a:extLst>
              <a:ext uri="{FF2B5EF4-FFF2-40B4-BE49-F238E27FC236}">
                <a16:creationId xmlns:a16="http://schemas.microsoft.com/office/drawing/2014/main" id="{3D70FDA7-C716-DF4B-92B3-8110CCE4D5C4}"/>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448507" y="1546189"/>
            <a:ext cx="5286703" cy="2234458"/>
          </a:xfrm>
        </p:spPr>
        <p:txBody>
          <a:bodyPr/>
          <a:lstStyle/>
          <a:p>
            <a:pPr eaLnBrk="1" hangingPunct="1">
              <a:lnSpc>
                <a:spcPct val="80000"/>
              </a:lnSpc>
              <a:defRPr/>
            </a:pPr>
            <a:r>
              <a:rPr lang="en-GB" altLang="en-US" dirty="0">
                <a:ea typeface="HelveticaNeueLT Std Med Cn"/>
              </a:rPr>
              <a:t>Exploring cognitive dissonance</a:t>
            </a:r>
          </a:p>
        </p:txBody>
      </p:sp>
      <p:sp>
        <p:nvSpPr>
          <p:cNvPr id="2" name="Text Placeholder 1">
            <a:extLst>
              <a:ext uri="{FF2B5EF4-FFF2-40B4-BE49-F238E27FC236}">
                <a16:creationId xmlns:a16="http://schemas.microsoft.com/office/drawing/2014/main" id="{C90D22E5-CDC2-4690-85EC-B70A1D1AA8D1}"/>
              </a:ext>
            </a:extLst>
          </p:cNvPr>
          <p:cNvSpPr>
            <a:spLocks noGrp="1"/>
          </p:cNvSpPr>
          <p:nvPr>
            <p:ph type="body" idx="1"/>
          </p:nvPr>
        </p:nvSpPr>
        <p:spPr/>
        <p:txBody>
          <a:bodyPr/>
          <a:lstStyle/>
          <a:p>
            <a:endParaRPr lang="en-GB"/>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hangingPunct="1">
              <a:defRPr/>
            </a:pPr>
            <a:r>
              <a:rPr lang="en-US" altLang="en-US" dirty="0">
                <a:ea typeface="HelveticaNeueLT Std Med Cn"/>
              </a:rPr>
              <a:t>Exploring cognitive dissonance</a:t>
            </a:r>
            <a:r>
              <a:rPr lang="en-US" altLang="en-US" baseline="30000" dirty="0">
                <a:ea typeface="HelveticaNeueLT Std Med Cn"/>
              </a:rPr>
              <a:t>1,2</a:t>
            </a:r>
            <a:endParaRPr lang="en-US" altLang="en-US" sz="1600" baseline="30000" dirty="0">
              <a:ea typeface="HelveticaNeueLT Std Med Cn"/>
            </a:endParaRPr>
          </a:p>
        </p:txBody>
      </p:sp>
      <p:sp>
        <p:nvSpPr>
          <p:cNvPr id="23555" name="Rectangle 3"/>
          <p:cNvSpPr>
            <a:spLocks noGrp="1"/>
          </p:cNvSpPr>
          <p:nvPr>
            <p:ph idx="1"/>
          </p:nvPr>
        </p:nvSpPr>
        <p:spPr/>
        <p:txBody>
          <a:bodyPr/>
          <a:lstStyle/>
          <a:p>
            <a:pPr eaLnBrk="1" hangingPunct="1"/>
            <a:r>
              <a:rPr lang="en-US" altLang="en-US" dirty="0">
                <a:ea typeface="HelveticaNeueLT Std Cn"/>
              </a:rPr>
              <a:t>People feel uncomfortable when they hold two incompatible beliefs</a:t>
            </a:r>
          </a:p>
          <a:p>
            <a:pPr eaLnBrk="1" hangingPunct="1">
              <a:buFont typeface="Arial" pitchFamily="34" charset="0"/>
              <a:buNone/>
            </a:pPr>
            <a:endParaRPr lang="en-US" altLang="en-US" dirty="0">
              <a:ea typeface="HelveticaNeueLT Std Cn"/>
            </a:endParaRPr>
          </a:p>
          <a:p>
            <a:pPr eaLnBrk="1" hangingPunct="1"/>
            <a:r>
              <a:rPr lang="en-US" altLang="en-US" dirty="0">
                <a:ea typeface="HelveticaNeueLT Std Cn"/>
              </a:rPr>
              <a:t>The discomfort creates an urge to do something about it</a:t>
            </a:r>
          </a:p>
        </p:txBody>
      </p:sp>
      <p:sp>
        <p:nvSpPr>
          <p:cNvPr id="2" name="Text Placeholder 1">
            <a:extLst>
              <a:ext uri="{FF2B5EF4-FFF2-40B4-BE49-F238E27FC236}">
                <a16:creationId xmlns:a16="http://schemas.microsoft.com/office/drawing/2014/main" id="{048CC40B-754D-492C-934D-BBF919E1AF40}"/>
              </a:ext>
            </a:extLst>
          </p:cNvPr>
          <p:cNvSpPr>
            <a:spLocks noGrp="1"/>
          </p:cNvSpPr>
          <p:nvPr>
            <p:ph type="body" sz="quarter" idx="13"/>
          </p:nvPr>
        </p:nvSpPr>
        <p:spPr/>
        <p:txBody>
          <a:bodyPr/>
          <a:lstStyle/>
          <a:p>
            <a:r>
              <a:rPr lang="en-GB" altLang="en-US" sz="1000" dirty="0"/>
              <a:t>1. Festinger L. </a:t>
            </a:r>
            <a:r>
              <a:rPr lang="en-GB" altLang="en-US" sz="1000" i="1" dirty="0"/>
              <a:t>A theory of cognitive dissonance</a:t>
            </a:r>
            <a:r>
              <a:rPr lang="en-GB" altLang="en-US" sz="1000" dirty="0"/>
              <a:t>. Stanford University Press, Stanford. 1957; 2. </a:t>
            </a:r>
            <a:r>
              <a:rPr lang="en-GB" altLang="en-US" sz="1000" dirty="0" err="1">
                <a:latin typeface="+mn-lt"/>
              </a:rPr>
              <a:t>Kaaronen</a:t>
            </a:r>
            <a:r>
              <a:rPr lang="en-GB" altLang="en-US" sz="1000" dirty="0">
                <a:latin typeface="+mn-lt"/>
              </a:rPr>
              <a:t> RO. </a:t>
            </a:r>
            <a:r>
              <a:rPr lang="en-GB" altLang="en-US" sz="1000" i="1" dirty="0">
                <a:latin typeface="+mn-lt"/>
              </a:rPr>
              <a:t>Front Psychol</a:t>
            </a:r>
            <a:r>
              <a:rPr lang="en-GB" altLang="en-US" sz="1000" dirty="0">
                <a:latin typeface="+mn-lt"/>
              </a:rPr>
              <a:t>. 2018;9:2218.</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altLang="en-US" dirty="0"/>
              <a:t>Cognitive dissonance</a:t>
            </a:r>
            <a:endParaRPr lang="en-GB" altLang="en-US" dirty="0"/>
          </a:p>
        </p:txBody>
      </p:sp>
      <p:sp>
        <p:nvSpPr>
          <p:cNvPr id="2" name="Content Placeholder 1">
            <a:extLst>
              <a:ext uri="{FF2B5EF4-FFF2-40B4-BE49-F238E27FC236}">
                <a16:creationId xmlns:a16="http://schemas.microsoft.com/office/drawing/2014/main" id="{D2630041-6E9B-4DA3-8CBE-35B02852128D}"/>
              </a:ext>
            </a:extLst>
          </p:cNvPr>
          <p:cNvSpPr>
            <a:spLocks noGrp="1"/>
          </p:cNvSpPr>
          <p:nvPr>
            <p:ph idx="1"/>
          </p:nvPr>
        </p:nvSpPr>
        <p:spPr/>
        <p:txBody>
          <a:bodyPr/>
          <a:lstStyle/>
          <a:p>
            <a:pPr marL="0" indent="0">
              <a:buNone/>
            </a:pPr>
            <a:r>
              <a:rPr lang="en-GB" dirty="0"/>
              <a:t>  </a:t>
            </a:r>
          </a:p>
        </p:txBody>
      </p:sp>
      <p:sp>
        <p:nvSpPr>
          <p:cNvPr id="3" name="Text Placeholder 2">
            <a:extLst>
              <a:ext uri="{FF2B5EF4-FFF2-40B4-BE49-F238E27FC236}">
                <a16:creationId xmlns:a16="http://schemas.microsoft.com/office/drawing/2014/main" id="{55AC0D7A-8223-4BF5-9904-BA8FE12D94A0}"/>
              </a:ext>
            </a:extLst>
          </p:cNvPr>
          <p:cNvSpPr>
            <a:spLocks noGrp="1"/>
          </p:cNvSpPr>
          <p:nvPr>
            <p:ph type="body" sz="quarter" idx="13"/>
          </p:nvPr>
        </p:nvSpPr>
        <p:spPr/>
        <p:txBody>
          <a:bodyPr/>
          <a:lstStyle/>
          <a:p>
            <a:r>
              <a:rPr lang="de-DE" altLang="en-US" dirty="0"/>
              <a:t>Image source: www.pixabay.com.</a:t>
            </a:r>
          </a:p>
        </p:txBody>
      </p:sp>
      <p:sp>
        <p:nvSpPr>
          <p:cNvPr id="231429" name="AutoShape 5"/>
          <p:cNvSpPr>
            <a:spLocks noChangeArrowheads="1"/>
          </p:cNvSpPr>
          <p:nvPr/>
        </p:nvSpPr>
        <p:spPr bwMode="auto">
          <a:xfrm>
            <a:off x="7535917" y="3326544"/>
            <a:ext cx="3527425" cy="1549400"/>
          </a:xfrm>
          <a:prstGeom prst="cloudCallout">
            <a:avLst>
              <a:gd name="adj1" fmla="val -84871"/>
              <a:gd name="adj2" fmla="val -129208"/>
            </a:avLst>
          </a:prstGeom>
          <a:solidFill>
            <a:schemeClr val="accent6"/>
          </a:solidFill>
          <a:ln w="12700">
            <a:noFill/>
            <a:miter lim="800000"/>
            <a:headEnd type="none" w="sm" len="sm"/>
            <a:tailEnd type="none" w="sm" len="sm"/>
          </a:ln>
        </p:spPr>
        <p:txBody>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gn="ctr" eaLnBrk="1" hangingPunct="1">
              <a:spcBef>
                <a:spcPct val="0"/>
              </a:spcBef>
              <a:buFontTx/>
              <a:buNone/>
              <a:defRPr/>
            </a:pPr>
            <a:r>
              <a:rPr lang="en-GB" altLang="en-US" sz="2400" b="1" dirty="0"/>
              <a:t>I smoke 20 cigarettes a day</a:t>
            </a:r>
          </a:p>
        </p:txBody>
      </p:sp>
      <p:sp>
        <p:nvSpPr>
          <p:cNvPr id="231428" name="AutoShape 4"/>
          <p:cNvSpPr>
            <a:spLocks noChangeArrowheads="1"/>
          </p:cNvSpPr>
          <p:nvPr/>
        </p:nvSpPr>
        <p:spPr bwMode="auto">
          <a:xfrm>
            <a:off x="1137828" y="3315647"/>
            <a:ext cx="2952750" cy="1296987"/>
          </a:xfrm>
          <a:prstGeom prst="cloudCallout">
            <a:avLst>
              <a:gd name="adj1" fmla="val 68052"/>
              <a:gd name="adj2" fmla="val -124271"/>
            </a:avLst>
          </a:prstGeom>
          <a:solidFill>
            <a:schemeClr val="accent6"/>
          </a:solidFill>
          <a:ln w="12700">
            <a:noFill/>
            <a:miter lim="800000"/>
            <a:headEnd type="none" w="sm" len="sm"/>
            <a:tailEnd type="none" w="sm" len="sm"/>
          </a:ln>
        </p:spPr>
        <p:txBody>
          <a:bodyPr/>
          <a:lstStyle>
            <a:lvl1pPr eaLnBrk="0" hangingPunct="0">
              <a:spcBef>
                <a:spcPct val="20000"/>
              </a:spcBef>
              <a:buFont typeface="Arial" pitchFamily="34" charset="0"/>
              <a:buChar char="•"/>
              <a:defRPr sz="3200">
                <a:solidFill>
                  <a:schemeClr val="bg1"/>
                </a:solidFill>
                <a:latin typeface="Calibri" pitchFamily="34" charset="0"/>
              </a:defRPr>
            </a:lvl1pPr>
            <a:lvl2pPr marL="742950" indent="-285750" eaLnBrk="0" hangingPunct="0">
              <a:spcBef>
                <a:spcPct val="20000"/>
              </a:spcBef>
              <a:buFont typeface="Arial" pitchFamily="34" charset="0"/>
              <a:buChar char="–"/>
              <a:defRPr sz="2800">
                <a:solidFill>
                  <a:schemeClr val="bg1"/>
                </a:solidFill>
                <a:latin typeface="Calibri" pitchFamily="34" charset="0"/>
              </a:defRPr>
            </a:lvl2pPr>
            <a:lvl3pPr marL="1143000" indent="-228600" eaLnBrk="0" hangingPunct="0">
              <a:spcBef>
                <a:spcPct val="20000"/>
              </a:spcBef>
              <a:buFont typeface="Arial" pitchFamily="34" charset="0"/>
              <a:buChar char="•"/>
              <a:defRPr sz="2400">
                <a:solidFill>
                  <a:schemeClr val="bg1"/>
                </a:solidFill>
                <a:latin typeface="Calibri" pitchFamily="34" charset="0"/>
              </a:defRPr>
            </a:lvl3pPr>
            <a:lvl4pPr marL="1600200" indent="-228600" eaLnBrk="0" hangingPunct="0">
              <a:spcBef>
                <a:spcPct val="20000"/>
              </a:spcBef>
              <a:buFont typeface="Arial" pitchFamily="34" charset="0"/>
              <a:buChar char="–"/>
              <a:defRPr sz="2000">
                <a:solidFill>
                  <a:schemeClr val="bg1"/>
                </a:solidFill>
                <a:latin typeface="Calibri" pitchFamily="34" charset="0"/>
              </a:defRPr>
            </a:lvl4pPr>
            <a:lvl5pPr marL="2057400" indent="-228600" eaLnBrk="0" hangingPunct="0">
              <a:spcBef>
                <a:spcPct val="20000"/>
              </a:spcBef>
              <a:buFont typeface="Arial" pitchFamily="34" charset="0"/>
              <a:buChar char="»"/>
              <a:defRPr sz="2000">
                <a:solidFill>
                  <a:schemeClr val="bg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bg1"/>
                </a:solidFill>
                <a:latin typeface="Calibri" pitchFamily="34" charset="0"/>
              </a:defRPr>
            </a:lvl9pPr>
          </a:lstStyle>
          <a:p>
            <a:pPr algn="ctr" eaLnBrk="1" hangingPunct="1">
              <a:spcBef>
                <a:spcPct val="0"/>
              </a:spcBef>
              <a:buFontTx/>
              <a:buNone/>
              <a:defRPr/>
            </a:pPr>
            <a:r>
              <a:rPr lang="en-GB" altLang="en-US" sz="2400" b="1" dirty="0"/>
              <a:t>I’m a healthy,</a:t>
            </a:r>
            <a:r>
              <a:rPr lang="en-US" altLang="en-US" sz="2400" b="1" dirty="0"/>
              <a:t> active </a:t>
            </a:r>
            <a:r>
              <a:rPr lang="en-GB" altLang="en-US" sz="2400" b="1" dirty="0"/>
              <a:t>person</a:t>
            </a:r>
          </a:p>
        </p:txBody>
      </p:sp>
      <p:pic>
        <p:nvPicPr>
          <p:cNvPr id="9" name="Picture 1">
            <a:extLst>
              <a:ext uri="{FF2B5EF4-FFF2-40B4-BE49-F238E27FC236}">
                <a16:creationId xmlns:a16="http://schemas.microsoft.com/office/drawing/2014/main" id="{081F8165-318E-4512-9075-75419A7EBD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89808" y="1761253"/>
            <a:ext cx="2800850" cy="368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animBg="1"/>
      <p:bldP spid="231428" grpId="0" animBg="1"/>
    </p:bldLst>
  </p:timing>
</p:sld>
</file>

<file path=ppt/theme/theme1.xml><?xml version="1.0" encoding="utf-8"?>
<a:theme xmlns:a="http://schemas.openxmlformats.org/drawingml/2006/main" name="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TotalTime>
  <Words>1421</Words>
  <Application>Microsoft Office PowerPoint</Application>
  <PresentationFormat>Widescreen</PresentationFormat>
  <Paragraphs>167</Paragraphs>
  <Slides>26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System Font Regular</vt:lpstr>
      <vt:lpstr>Office Theme</vt:lpstr>
      <vt:lpstr>Developing discrepancies</vt:lpstr>
      <vt:lpstr>Disclaimer</vt:lpstr>
      <vt:lpstr>Introduction</vt:lpstr>
      <vt:lpstr>Learning objectives</vt:lpstr>
      <vt:lpstr>Acknowledging ambivalence</vt:lpstr>
      <vt:lpstr>Acknowledging ambivalence</vt:lpstr>
      <vt:lpstr>Exploring cognitive dissonance</vt:lpstr>
      <vt:lpstr>Exploring cognitive dissonance1,2</vt:lpstr>
      <vt:lpstr>Cognitive dissonance</vt:lpstr>
      <vt:lpstr>Cognitive dissonance</vt:lpstr>
      <vt:lpstr>Cognitive dissonance</vt:lpstr>
      <vt:lpstr>Listening for discrepant thoughts and behaviours </vt:lpstr>
      <vt:lpstr>Listening for discrepant thoughts and behaviours</vt:lpstr>
      <vt:lpstr>Listening for discrepant thoughts and behaviours</vt:lpstr>
      <vt:lpstr>Raising awareness of discrepant thoughts and behaviours </vt:lpstr>
      <vt:lpstr>Raising awareness of discrepant thoughts and behaviours</vt:lpstr>
      <vt:lpstr>Developing discrepancies</vt:lpstr>
      <vt:lpstr>Developing discrepancies1,2</vt:lpstr>
      <vt:lpstr>The ‘readiness ruler’</vt:lpstr>
      <vt:lpstr>Developing discrepancies: Decisional balance</vt:lpstr>
      <vt:lpstr>Developing discrepancies: Decisional balance</vt:lpstr>
      <vt:lpstr>Change – whose responsibility?</vt:lpstr>
      <vt:lpstr>A common response: the righting reflex</vt:lpstr>
      <vt:lpstr>A better response: rolling with resistance</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ApotheCom</cp:lastModifiedBy>
  <cp:revision>60</cp:revision>
  <dcterms:created xsi:type="dcterms:W3CDTF">2021-07-06T11:43:32Z</dcterms:created>
  <dcterms:modified xsi:type="dcterms:W3CDTF">2021-08-09T09:27:01Z</dcterms:modified>
</cp:coreProperties>
</file>