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  <p:sldMasterId id="2147483908" r:id="rId2"/>
  </p:sldMasterIdLst>
  <p:notesMasterIdLst>
    <p:notesMasterId r:id="rId28"/>
  </p:notesMasterIdLst>
  <p:sldIdLst>
    <p:sldId id="267" r:id="rId3"/>
    <p:sldId id="288" r:id="rId4"/>
    <p:sldId id="289" r:id="rId5"/>
    <p:sldId id="271" r:id="rId6"/>
    <p:sldId id="283" r:id="rId7"/>
    <p:sldId id="273" r:id="rId8"/>
    <p:sldId id="284" r:id="rId9"/>
    <p:sldId id="268" r:id="rId10"/>
    <p:sldId id="257" r:id="rId11"/>
    <p:sldId id="258" r:id="rId12"/>
    <p:sldId id="261" r:id="rId13"/>
    <p:sldId id="285" r:id="rId14"/>
    <p:sldId id="274" r:id="rId15"/>
    <p:sldId id="262" r:id="rId16"/>
    <p:sldId id="286" r:id="rId17"/>
    <p:sldId id="266" r:id="rId18"/>
    <p:sldId id="287" r:id="rId19"/>
    <p:sldId id="264" r:id="rId20"/>
    <p:sldId id="265" r:id="rId21"/>
    <p:sldId id="279" r:id="rId22"/>
    <p:sldId id="277" r:id="rId23"/>
    <p:sldId id="280" r:id="rId24"/>
    <p:sldId id="281" r:id="rId25"/>
    <p:sldId id="282" r:id="rId26"/>
    <p:sldId id="272" r:id="rId27"/>
  </p:sldIdLst>
  <p:sldSz cx="9144000" cy="6858000" type="screen4x3"/>
  <p:notesSz cx="7099300" cy="10234613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nisha Dosanjh" initials="MD" lastIdx="0" clrIdx="0">
    <p:extLst>
      <p:ext uri="{19B8F6BF-5375-455C-9EA6-DF929625EA0E}">
        <p15:presenceInfo xmlns:p15="http://schemas.microsoft.com/office/powerpoint/2012/main" userId="S-1-5-21-183313008-3152611123-150256408-19317" providerId="AD"/>
      </p:ext>
    </p:extLst>
  </p:cmAuthor>
  <p:cmAuthor id="2" name="Jessica Wong" initials="JW" lastIdx="0" clrIdx="1">
    <p:extLst>
      <p:ext uri="{19B8F6BF-5375-455C-9EA6-DF929625EA0E}">
        <p15:presenceInfo xmlns:p15="http://schemas.microsoft.com/office/powerpoint/2012/main" userId="S-1-5-21-183313008-3152611123-150256408-19273" providerId="AD"/>
      </p:ext>
    </p:extLst>
  </p:cmAuthor>
  <p:cmAuthor id="3" name="Dagmar Cernohorska" initials="DC" lastIdx="17" clrIdx="2">
    <p:extLst>
      <p:ext uri="{19B8F6BF-5375-455C-9EA6-DF929625EA0E}">
        <p15:presenceInfo xmlns:p15="http://schemas.microsoft.com/office/powerpoint/2012/main" userId="S::cernohor@vrtx.com::92d1dc29-bc06-4202-8840-522f9211edf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85" autoAdjust="0"/>
    <p:restoredTop sz="83314" autoAdjust="0"/>
  </p:normalViewPr>
  <p:slideViewPr>
    <p:cSldViewPr snapToGrid="0">
      <p:cViewPr varScale="1">
        <p:scale>
          <a:sx n="71" d="100"/>
          <a:sy n="71" d="100"/>
        </p:scale>
        <p:origin x="207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7FE44475-375F-4C13-9F97-D96B9BE5A0CE}" type="datetimeFigureOut">
              <a:rPr lang="en-GB"/>
              <a:pPr>
                <a:defRPr/>
              </a:pPr>
              <a:t>13/07/2021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89038F6E-BFEE-4D2B-A989-5AC29058ED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8240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9038F6E-BFEE-4D2B-A989-5AC29058ED2F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0441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z="1800" b="0" i="0" strike="noStrike" cap="none" spc="0" baseline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Je důležité, aby to, že pacient vyjádří ambivalenci (nebo důležitost) ohledně změny, aniž by skutečně cokoli změnil, nevyvolávalo ve členech týmu frustraci.  Je opravdu důležité být při používání tohoto nového přístupu konzistentní a nesklouznout zpět k přesvědčovací, přemlouvací nebo úplatkářské reakci.  Protože změna je pacientovou odpovědností.  Týmy musí jednat zodpovědně, ale nemohou PŘEVZÍT ODPOVĚDNOST za dodržování pokynů pacientem.</a:t>
            </a: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803275" indent="-307975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236663" indent="-246063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731963" indent="-246063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227263" indent="-246063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6844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1416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5988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40560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356FC19B-CBE6-4262-84ED-F06CB543269C}" type="slidenum">
              <a:rPr lang="en-GB" altLang="en-US" sz="1300" smtClean="0">
                <a:latin typeface="Arial" pitchFamily="34" charset="0"/>
              </a:rPr>
              <a:t>22</a:t>
            </a:fld>
            <a:endParaRPr lang="en-GB" altLang="en-US" sz="13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8147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z="1800" b="0" i="0" strike="noStrike" cap="none" spc="0" baseline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Pokud se tak stane, vypovídá to víc o pacientově potřebě dát věci do pořádku ve chvíli, kdy se pacient nedokáže vyrovnat s tím, co změna obnáší. Naše nejlepší úsilí je zmařeno tím, že se zvýší odpor vůči změnám.</a:t>
            </a: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803275" indent="-307975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236663" indent="-246063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731963" indent="-246063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227263" indent="-246063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6844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1416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5988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40560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A90A8D00-9FCB-4A65-995D-3099A6E11B34}" type="slidenum">
              <a:rPr lang="en-GB" altLang="en-US" sz="1300" smtClean="0">
                <a:latin typeface="Arial" pitchFamily="34" charset="0"/>
              </a:rPr>
              <a:t>23</a:t>
            </a:fld>
            <a:endParaRPr lang="en-GB" altLang="en-US" sz="13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5591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9EA70EA6-232C-4C54-8AE5-6A35EB8A4030}" type="slidenum">
              <a:rPr lang="en-GB" altLang="en-US" sz="1300" smtClean="0">
                <a:latin typeface="Arial" pitchFamily="34" charset="0"/>
              </a:rPr>
              <a:t>24</a:t>
            </a:fld>
            <a:endParaRPr lang="en-GB" altLang="en-US" sz="13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843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z="1800" b="0" i="0" strike="noStrike" cap="none" spc="0" baseline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Myšlenka na to, že „jsem zdravá aktivní osoba“ a „kouřím 20krát denně“, vyvolává nepříjemné pocity (disonanci). Pro zmírnění kognitivní disonance si musíme vybrat jednu ze dvou možností: ZMĚNU („Přestanu kouřit.“) nebo ZŮSTANU STEJNÝ/STEJNÁ („Je to v pořádku, protože...“).  Často se stává, že když jsme pod tlakem a změna vyžaduje příliš mnoho úsilí, začneme prokazovat, proč bychom měli zůstat stejní.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803275" indent="-307975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236663" indent="-246063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731963" indent="-246063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227263" indent="-246063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6844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1416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5988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40560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73BECF74-6A3F-4557-B9CA-D4CB19B854E3}" type="slidenum">
              <a:rPr lang="en-GB" altLang="en-US" sz="1300" smtClean="0">
                <a:latin typeface="Arial" pitchFamily="34" charset="0"/>
              </a:rPr>
              <a:t>11</a:t>
            </a:fld>
            <a:endParaRPr lang="en-GB" altLang="en-US" sz="13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548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z="1800" b="0" i="0" strike="noStrike" cap="none" spc="0" baseline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Uvádíme několik příkladů „rozhovorů o změně“, které se mohou při konverzaci s pacientem objevit.  Jinými slovy jde o výrazy, které ukazují rozporuplné myšlenky pacienta ohledně jeho stávající situace, a výrazy o tom, že se pacient potřebuje změnit, aniž by musel být přítomen záměr cokoli změnit.</a:t>
            </a: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803275" indent="-307975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236663" indent="-246063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731963" indent="-246063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227263" indent="-246063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6844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1416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5988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40560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AD71DC3E-C2E5-45A7-B972-51DEFA25464A}" type="slidenum">
              <a:rPr lang="en-GB" altLang="en-US" sz="1300" smtClean="0">
                <a:latin typeface="Arial" pitchFamily="34" charset="0"/>
              </a:rPr>
              <a:t>13</a:t>
            </a:fld>
            <a:endParaRPr lang="en-GB" altLang="en-US" sz="13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902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z="1800" b="0" i="0" strike="noStrike" cap="none" spc="0" baseline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Je důležité, abyste těmto částem hovoru věnovali dostatek času, protože pacienti budou mít dostatek zkušeností s tím, jak své skutečné pocity nebo obavy skrývat.  Ty se ovšem nevyhnutelně projevují nejrůznějším psychologickým obranným jednáním.</a:t>
            </a:r>
          </a:p>
          <a:p>
            <a:pPr eaLnBrk="1" hangingPunct="1">
              <a:spcBef>
                <a:spcPct val="0"/>
              </a:spcBef>
            </a:pPr>
            <a:endParaRPr lang="en-GB" altLang="en-US"/>
          </a:p>
          <a:p>
            <a:pPr eaLnBrk="1" hangingPunct="1">
              <a:spcBef>
                <a:spcPct val="0"/>
              </a:spcBef>
            </a:pPr>
            <a:r>
              <a:rPr lang="cs-CZ" sz="1800" b="0" i="0" strike="noStrike" cap="none" spc="0" baseline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Existuje velké množství obranných mechanismů, mezi hlavní patří represe, popření, projekce, odsunutí, regrese a sublimace.</a:t>
            </a:r>
            <a:endParaRPr lang="en-GB" altLang="en-US" baseline="30000"/>
          </a:p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803275" indent="-307975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236663" indent="-246063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731963" indent="-246063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227263" indent="-246063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6844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1416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5988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40560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37D3B9F0-A12E-4D0D-88E3-B70EFAC7C4FD}" type="slidenum">
              <a:rPr lang="en-GB" altLang="en-US" sz="1300" smtClean="0">
                <a:latin typeface="Arial" pitchFamily="34" charset="0"/>
              </a:rPr>
              <a:t>14</a:t>
            </a:fld>
            <a:endParaRPr lang="en-GB" altLang="en-US" sz="13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355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z="1800" b="0" i="0" strike="noStrike" cap="none" spc="0" baseline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Získáním zpětné vazby k údajům o zdravotním stavu od pacienta se konzultace mohou zaměřit na to, jaký smysl pacientovi tyto údaje dávají a jak rozumí jejich vlivu na zdravotní stav.  Tímto způsobem se rozpor rozšíří, což dále zvýší kognitivní tíseň (disonanci), což pak může pacienta přimět k tomu, aby s tím něco udělal (tj. změnil se), namísto toho, aby uváděl důvody, proč zůstat stejný.  Tato fáze motivačního pohovoru se označuje jako rozvíjení rozporu a lékař se musí držet zpátky a nechat pacienta vyjádřit své ambivalentní pocity ohledně pro a proti.  To však lze dále využít při posuzování připravenosti na změnu.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803275" indent="-307975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236663" indent="-246063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731963" indent="-246063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227263" indent="-246063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6844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1416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5988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40560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FE2534F3-B121-4623-A977-14CCCB335F65}" type="slidenum">
              <a:rPr lang="en-GB" altLang="en-US" sz="1300" smtClean="0">
                <a:latin typeface="Arial" pitchFamily="34" charset="0"/>
              </a:rPr>
              <a:t>16</a:t>
            </a:fld>
            <a:endParaRPr lang="en-GB" altLang="en-US" sz="13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402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z="1800" b="0" i="0" strike="noStrike" cap="none" spc="0" baseline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Připravenost na změnu závisí na důležitosti (změny) a sebejistotě (ohledně vlastní schopnosti změnit se).  Jak je vidět na následující animaci, s narůstající důležitostí a sebejistotou roste i připravenost na změnu.</a:t>
            </a: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803275" indent="-307975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236663" indent="-246063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731963" indent="-246063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227263" indent="-246063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6844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1416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5988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40560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2FBEFAC1-2EF6-4321-9ADE-FC6B394625F5}" type="slidenum">
              <a:rPr lang="en-GB" altLang="en-US" sz="1300" smtClean="0">
                <a:latin typeface="Arial" pitchFamily="34" charset="0"/>
              </a:rPr>
              <a:t>18</a:t>
            </a:fld>
            <a:endParaRPr lang="en-GB" altLang="en-US" sz="13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8477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803275" indent="-307975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236663" indent="-246063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731963" indent="-246063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227263" indent="-246063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6844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1416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5988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40560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F47D863D-D453-4B97-94CB-F04A32548B6F}" type="slidenum">
              <a:rPr lang="en-GB" altLang="en-US" sz="1300" smtClean="0">
                <a:latin typeface="Arial" pitchFamily="34" charset="0"/>
              </a:rPr>
              <a:t>19</a:t>
            </a:fld>
            <a:endParaRPr lang="en-GB" altLang="en-US" sz="13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1199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z="1800" b="0" i="0" strike="noStrike" cap="none" spc="0" baseline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Toto může být dále rozvíjeno zaměřením na rozhodovací matici.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803275" indent="-307975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236663" indent="-246063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731963" indent="-246063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227263" indent="-246063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6844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1416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5988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40560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6FF4535B-9A30-4114-8048-0E42B5BA4155}" type="slidenum">
              <a:rPr lang="en-GB" altLang="en-US" sz="1300" smtClean="0">
                <a:latin typeface="Arial" pitchFamily="34" charset="0"/>
              </a:rPr>
              <a:t>20</a:t>
            </a:fld>
            <a:endParaRPr lang="en-GB" altLang="en-US" sz="13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8247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z="1800" b="0" i="0" strike="noStrike" cap="none" spc="0" baseline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Pamatujte na to, že tento list je třeba začít vyplňovat tak, že začneme s přínosy toho, když pacient zůstane stejný, poté probereme zápory toho, když zůstane stejný, poté zápory toho, když se změní, a nakonec přínosy toho, když se změní.  Tuto konverzaci můžeme „nechávat doznít“ mezi jednotlivými sezeními/schůzkami s nadějí, že pacient bude mezitím pokračovat v přemýšlení a reflektování kladů a záporů.</a:t>
            </a: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803275" indent="-307975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236663" indent="-246063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731963" indent="-246063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227263" indent="-246063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6844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1416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5988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4056063" indent="-2460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54CB6FD4-9C8C-46D6-9870-18CFCA0A50DF}" type="slidenum">
              <a:rPr lang="en-GB" altLang="en-US" sz="1300" smtClean="0">
                <a:latin typeface="Arial" pitchFamily="34" charset="0"/>
              </a:rPr>
              <a:t>21</a:t>
            </a:fld>
            <a:endParaRPr lang="en-GB" altLang="en-US" sz="13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246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F Care logo CMY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350" y="233363"/>
            <a:ext cx="4043363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+mn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bg1"/>
                </a:solidFill>
                <a:latin typeface="+mn-lt"/>
                <a:cs typeface="HelveticaNeueLT Std Med C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5725361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Vertex ppt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35" b="5"/>
          <a:stretch>
            <a:fillRect/>
          </a:stretch>
        </p:blipFill>
        <p:spPr bwMode="auto">
          <a:xfrm>
            <a:off x="0" y="6367463"/>
            <a:ext cx="91440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CF Care logo 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554" b="17529"/>
          <a:stretch>
            <a:fillRect/>
          </a:stretch>
        </p:blipFill>
        <p:spPr bwMode="auto">
          <a:xfrm>
            <a:off x="180975" y="6450013"/>
            <a:ext cx="811213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870"/>
            <a:ext cx="8229600" cy="772608"/>
          </a:xfrm>
        </p:spPr>
        <p:txBody>
          <a:bodyPr>
            <a:normAutofit/>
          </a:bodyPr>
          <a:lstStyle>
            <a:lvl1pPr>
              <a:defRPr sz="2800" b="1" i="0">
                <a:solidFill>
                  <a:srgbClr val="1D2763"/>
                </a:solidFill>
                <a:latin typeface="+mj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9493"/>
            <a:ext cx="8229600" cy="4312692"/>
          </a:xfrm>
        </p:spPr>
        <p:txBody>
          <a:bodyPr/>
          <a:lstStyle>
            <a:lvl1pPr>
              <a:defRPr sz="2400" b="0" i="0">
                <a:solidFill>
                  <a:srgbClr val="1D2763"/>
                </a:solidFill>
                <a:latin typeface="+mn-lt"/>
                <a:cs typeface="HelveticaNeueLT Std Cn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34568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Vertex ppt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35" b="5"/>
          <a:stretch>
            <a:fillRect/>
          </a:stretch>
        </p:blipFill>
        <p:spPr bwMode="auto">
          <a:xfrm>
            <a:off x="0" y="6367463"/>
            <a:ext cx="91440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CF Care logo 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554" b="17529"/>
          <a:stretch>
            <a:fillRect/>
          </a:stretch>
        </p:blipFill>
        <p:spPr bwMode="auto">
          <a:xfrm>
            <a:off x="180975" y="6450013"/>
            <a:ext cx="811213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92870"/>
            <a:ext cx="8229600" cy="772608"/>
          </a:xfrm>
        </p:spPr>
        <p:txBody>
          <a:bodyPr>
            <a:normAutofit/>
          </a:bodyPr>
          <a:lstStyle>
            <a:lvl1pPr>
              <a:defRPr sz="2800" b="1" i="0">
                <a:solidFill>
                  <a:srgbClr val="1D2763"/>
                </a:solidFill>
                <a:latin typeface="+mn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569493"/>
            <a:ext cx="8229600" cy="4312692"/>
          </a:xfrm>
        </p:spPr>
        <p:txBody>
          <a:bodyPr/>
          <a:lstStyle>
            <a:lvl1pPr>
              <a:defRPr sz="2400" b="0" i="0">
                <a:solidFill>
                  <a:srgbClr val="1D2763"/>
                </a:solidFill>
                <a:latin typeface="+mn-lt"/>
                <a:cs typeface="HelveticaNeueLT Std Cn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477249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0791DE-0C6B-4D3A-973D-F2C7F1340369}" type="datetimeFigureOut">
              <a:rPr lang="en-US"/>
              <a:pPr>
                <a:defRPr/>
              </a:pPr>
              <a:t>7/13/2021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BFEFC0F6-E27F-44A4-B154-03EC2E99D6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766177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 defTabSz="914400"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1279FD48-2D10-4A7D-B1EC-1CD173C1F7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2255341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C84A16-1971-4429-A784-3DCC96941477}" type="datetimeFigureOut">
              <a:rPr lang="en-US"/>
              <a:pPr>
                <a:defRPr/>
              </a:pPr>
              <a:t>7/13/2021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FF082402-8985-4F01-8F5C-B8F6083C7F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891708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F Care logo CMY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350" y="233363"/>
            <a:ext cx="4043363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+mn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bg1"/>
                </a:solidFill>
                <a:latin typeface="+mn-lt"/>
                <a:cs typeface="HelveticaNeueLT Std Med C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0114961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Vertex ppt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35" b="5"/>
          <a:stretch>
            <a:fillRect/>
          </a:stretch>
        </p:blipFill>
        <p:spPr bwMode="auto">
          <a:xfrm>
            <a:off x="0" y="6367463"/>
            <a:ext cx="91440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CF Care logo 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554" b="17529"/>
          <a:stretch>
            <a:fillRect/>
          </a:stretch>
        </p:blipFill>
        <p:spPr bwMode="auto">
          <a:xfrm>
            <a:off x="180975" y="6450013"/>
            <a:ext cx="811213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870"/>
            <a:ext cx="8229600" cy="772608"/>
          </a:xfrm>
        </p:spPr>
        <p:txBody>
          <a:bodyPr>
            <a:normAutofit/>
          </a:bodyPr>
          <a:lstStyle>
            <a:lvl1pPr>
              <a:defRPr sz="2800" b="0" i="0">
                <a:solidFill>
                  <a:srgbClr val="1D2763"/>
                </a:solidFill>
                <a:latin typeface="+mn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9493"/>
            <a:ext cx="8229600" cy="4312692"/>
          </a:xfrm>
        </p:spPr>
        <p:txBody>
          <a:bodyPr/>
          <a:lstStyle>
            <a:lvl1pPr>
              <a:defRPr sz="2400" b="0" i="0">
                <a:solidFill>
                  <a:srgbClr val="1D2763"/>
                </a:solidFill>
                <a:latin typeface="+mn-lt"/>
                <a:cs typeface="HelveticaNeueLT Std Cn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194621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Vertex ppt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35" b="5"/>
          <a:stretch>
            <a:fillRect/>
          </a:stretch>
        </p:blipFill>
        <p:spPr bwMode="auto">
          <a:xfrm>
            <a:off x="0" y="6367463"/>
            <a:ext cx="91440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CF Care logo 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554" b="17529"/>
          <a:stretch>
            <a:fillRect/>
          </a:stretch>
        </p:blipFill>
        <p:spPr bwMode="auto">
          <a:xfrm>
            <a:off x="180975" y="6450013"/>
            <a:ext cx="811213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870"/>
            <a:ext cx="8229600" cy="772608"/>
          </a:xfrm>
        </p:spPr>
        <p:txBody>
          <a:bodyPr>
            <a:normAutofit/>
          </a:bodyPr>
          <a:lstStyle>
            <a:lvl1pPr>
              <a:defRPr sz="2800" b="0" i="0">
                <a:solidFill>
                  <a:srgbClr val="1D2763"/>
                </a:solidFill>
                <a:latin typeface="+mn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9493"/>
            <a:ext cx="8229600" cy="4312692"/>
          </a:xfrm>
        </p:spPr>
        <p:txBody>
          <a:bodyPr/>
          <a:lstStyle>
            <a:lvl1pPr>
              <a:defRPr sz="2400" b="0" i="0">
                <a:solidFill>
                  <a:srgbClr val="1D2763"/>
                </a:solidFill>
                <a:latin typeface="+mn-lt"/>
                <a:cs typeface="HelveticaNeueLT Std Cn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8410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Vertex ppt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35" b="5"/>
          <a:stretch>
            <a:fillRect/>
          </a:stretch>
        </p:blipFill>
        <p:spPr bwMode="auto">
          <a:xfrm>
            <a:off x="0" y="6367463"/>
            <a:ext cx="91440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CF Care logo 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554" b="17529"/>
          <a:stretch>
            <a:fillRect/>
          </a:stretch>
        </p:blipFill>
        <p:spPr bwMode="auto">
          <a:xfrm>
            <a:off x="180975" y="6450013"/>
            <a:ext cx="811213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92870"/>
            <a:ext cx="8229600" cy="772608"/>
          </a:xfrm>
        </p:spPr>
        <p:txBody>
          <a:bodyPr>
            <a:normAutofit/>
          </a:bodyPr>
          <a:lstStyle>
            <a:lvl1pPr>
              <a:defRPr sz="2800" b="0" i="0">
                <a:solidFill>
                  <a:srgbClr val="1D2763"/>
                </a:solidFill>
                <a:latin typeface="+mn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569493"/>
            <a:ext cx="8229600" cy="4312692"/>
          </a:xfrm>
        </p:spPr>
        <p:txBody>
          <a:bodyPr/>
          <a:lstStyle>
            <a:lvl1pPr>
              <a:defRPr sz="2400" b="0" i="0">
                <a:solidFill>
                  <a:srgbClr val="1D2763"/>
                </a:solidFill>
                <a:latin typeface="+mn-lt"/>
                <a:cs typeface="HelveticaNeueLT Std Cn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952504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F9C061FB-817C-4F44-8D29-1A4CD570475A}" type="datetimeFigureOut">
              <a:rPr lang="en-US"/>
              <a:pPr>
                <a:defRPr/>
              </a:pPr>
              <a:t>7/13/2021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7E0696F-885D-4C37-B6EE-925C4CF80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79381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F Care logo CMY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350" y="233363"/>
            <a:ext cx="4043363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+mn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bg1"/>
                </a:solidFill>
                <a:latin typeface="+mn-lt"/>
                <a:cs typeface="HelveticaNeueLT Std Med C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9687945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F Care logo CMY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350" y="233363"/>
            <a:ext cx="4043363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HelveticaNeueLT Std Med Cn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bg1"/>
                </a:solidFill>
                <a:latin typeface="HelveticaNeueLT Std Med Cn"/>
                <a:cs typeface="HelveticaNeueLT Std Med C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4594069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Vertex ppt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35" b="5"/>
          <a:stretch>
            <a:fillRect/>
          </a:stretch>
        </p:blipFill>
        <p:spPr bwMode="auto">
          <a:xfrm>
            <a:off x="0" y="6367463"/>
            <a:ext cx="91440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CF Care logo 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554" b="17529"/>
          <a:stretch>
            <a:fillRect/>
          </a:stretch>
        </p:blipFill>
        <p:spPr bwMode="auto">
          <a:xfrm>
            <a:off x="180975" y="6450013"/>
            <a:ext cx="811213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870"/>
            <a:ext cx="8229600" cy="772608"/>
          </a:xfrm>
        </p:spPr>
        <p:txBody>
          <a:bodyPr>
            <a:normAutofit/>
          </a:bodyPr>
          <a:lstStyle>
            <a:lvl1pPr>
              <a:defRPr sz="2800" b="1" i="0">
                <a:solidFill>
                  <a:srgbClr val="1D2763"/>
                </a:solidFill>
                <a:latin typeface="+mj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9493"/>
            <a:ext cx="8229600" cy="4312692"/>
          </a:xfrm>
        </p:spPr>
        <p:txBody>
          <a:bodyPr/>
          <a:lstStyle>
            <a:lvl1pPr>
              <a:defRPr sz="2400" b="0" i="0">
                <a:solidFill>
                  <a:srgbClr val="1D2763"/>
                </a:solidFill>
                <a:latin typeface="+mn-lt"/>
                <a:cs typeface="HelveticaNeueLT Std Cn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087977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 fontAlgn="auto">
              <a:spcBef>
                <a:spcPct val="0"/>
              </a:spcBef>
              <a:spcAft>
                <a:spcPct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B436D00B-8FC4-402F-A241-01E6C1428372}" type="datetimeFigureOut">
              <a:rPr lang="en-US"/>
              <a:pPr>
                <a:defRPr/>
              </a:pPr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fontAlgn="auto">
              <a:spcBef>
                <a:spcPct val="0"/>
              </a:spcBef>
              <a:spcAft>
                <a:spcPct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457200" fontAlgn="auto">
              <a:spcBef>
                <a:spcPct val="0"/>
              </a:spcBef>
              <a:spcAft>
                <a:spcPct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AF1297E3-DA48-4F03-AEB0-2947128BE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7" r:id="rId1"/>
    <p:sldLayoutId id="2147484128" r:id="rId2"/>
    <p:sldLayoutId id="2147484129" r:id="rId3"/>
    <p:sldLayoutId id="2147484130" r:id="rId4"/>
    <p:sldLayoutId id="2147484131" r:id="rId5"/>
    <p:sldLayoutId id="2147484132" r:id="rId6"/>
  </p:sldLayoutIdLst>
  <p:transition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 eaLnBrk="1" fontAlgn="auto" hangingPunct="1">
              <a:spcBef>
                <a:spcPct val="0"/>
              </a:spcBef>
              <a:spcAft>
                <a:spcPct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Arial"/>
              </a:defRPr>
            </a:lvl1pPr>
          </a:lstStyle>
          <a:p>
            <a:pPr>
              <a:defRPr/>
            </a:pPr>
            <a:fld id="{44353FD2-FF46-450B-945D-417B0D97F65C}" type="datetimeFigureOut">
              <a:rPr lang="en-US"/>
              <a:pPr>
                <a:defRPr/>
              </a:pPr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eaLnBrk="1" fontAlgn="auto" hangingPunct="1">
              <a:spcBef>
                <a:spcPct val="0"/>
              </a:spcBef>
              <a:spcAft>
                <a:spcPct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457200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FE32CB3-CA83-406C-8D0F-7CD9FC9491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</p:sldLayoutIdLst>
  <p:transition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i="0" strike="noStrike" cap="none" spc="0" baseline="0" dirty="0">
                <a:solidFill>
                  <a:srgbClr val="FFFFFF"/>
                </a:solidFill>
                <a:effectLst/>
                <a:latin typeface="Calibri"/>
                <a:ea typeface="Calibri"/>
                <a:cs typeface="Calibri"/>
              </a:rPr>
              <a:t>Rozvíjení rozporu</a:t>
            </a:r>
            <a:endParaRPr lang="en-GB" altLang="en-US" sz="4000" dirty="0">
              <a:ea typeface="HelveticaNeueLT Std Med Cn"/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0" y="6581775"/>
            <a:ext cx="451618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sz="1000" b="1" i="0" strike="noStrike" cap="none" spc="0" baseline="0" dirty="0">
                <a:solidFill>
                  <a:srgbClr val="FFFFFF"/>
                </a:solidFill>
                <a:effectLst/>
                <a:latin typeface="Calibri"/>
                <a:ea typeface="Calibri"/>
                <a:cs typeface="Calibri"/>
              </a:rPr>
              <a:t>Pracovní kód: </a:t>
            </a:r>
            <a:r>
              <a:rPr lang="cs-CZ" sz="1000" b="1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INT-20-2100256</a:t>
            </a:r>
            <a:r>
              <a:rPr lang="en-US" sz="1000" b="1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         </a:t>
            </a:r>
            <a:r>
              <a:rPr lang="cs-CZ" sz="1000" b="1" i="0" strike="noStrike" cap="none" spc="0" baseline="0" dirty="0">
                <a:solidFill>
                  <a:srgbClr val="FFFFFF"/>
                </a:solidFill>
                <a:effectLst/>
                <a:latin typeface="Calibri"/>
                <a:ea typeface="Calibri"/>
                <a:cs typeface="Calibri"/>
              </a:rPr>
              <a:t>Datum vyhotovení: </a:t>
            </a:r>
            <a:r>
              <a:rPr lang="cs-CZ" sz="1000" b="1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červen 2021</a:t>
            </a:r>
            <a:endParaRPr lang="cs-CZ" sz="1000" b="1" i="0" strike="noStrike" cap="none" spc="0" baseline="0" dirty="0">
              <a:solidFill>
                <a:srgbClr val="FFFFFF"/>
              </a:solidFill>
              <a:effectLst/>
              <a:latin typeface="Calibri"/>
              <a:ea typeface="Calibri"/>
              <a:cs typeface="Calibri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Kognitivní disonance</a:t>
            </a:r>
            <a:endParaRPr lang="en-GB" altLang="en-US" sz="1600" b="1" baseline="30000">
              <a:ea typeface="HelveticaNeueLT Std Med Cn"/>
            </a:endParaRPr>
          </a:p>
        </p:txBody>
      </p:sp>
      <p:sp>
        <p:nvSpPr>
          <p:cNvPr id="25603" name="Rectangle 3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Když jsou oba názory neslučitelné, nemohou být oba pravdivé, čímž vytvářejí „disonanci“ (nepříjemné pocity).</a:t>
            </a:r>
            <a:r>
              <a:rPr lang="cs-CZ" sz="2400" b="0" i="0" strike="noStrike" cap="none" spc="0" baseline="3000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1,2</a:t>
            </a:r>
            <a:endParaRPr lang="en-US" altLang="en-US" baseline="30000" dirty="0">
              <a:ea typeface="HelveticaNeueLT Std Cn"/>
            </a:endParaRPr>
          </a:p>
          <a:p>
            <a:pPr eaLnBrk="1" hangingPunct="1"/>
            <a:endParaRPr lang="en-US" altLang="en-US" dirty="0">
              <a:ea typeface="HelveticaNeueLT Std Cn"/>
            </a:endParaRPr>
          </a:p>
          <a:p>
            <a:pPr eaLnBrk="1" hangingPunct="1"/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Lidé obvykle bagatelizují jeden z protichůdných názorů jedním ze dvou způsobů:</a:t>
            </a:r>
            <a:endParaRPr lang="en-US" altLang="en-US" baseline="30000" dirty="0">
              <a:ea typeface="HelveticaNeueLT Std Cn"/>
            </a:endParaRPr>
          </a:p>
          <a:p>
            <a:pPr lvl="1" eaLnBrk="1" hangingPunct="1"/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změní své chování / své myšlení,</a:t>
            </a:r>
            <a:endParaRPr lang="en-GB" altLang="en-US" dirty="0"/>
          </a:p>
          <a:p>
            <a:pPr lvl="1" eaLnBrk="1" hangingPunct="1"/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hledají důkazy, aby mohli zůstat stejní.</a:t>
            </a:r>
            <a:endParaRPr lang="en-GB" altLang="en-US" dirty="0"/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1994285" y="6102350"/>
            <a:ext cx="71497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cs-CZ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1. Festinger, L</a:t>
            </a:r>
            <a:r>
              <a:rPr lang="en-GB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 </a:t>
            </a:r>
            <a:r>
              <a:rPr lang="en-GB" sz="1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A theory of cognitive dissonance</a:t>
            </a:r>
            <a:r>
              <a:rPr lang="en-GB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 </a:t>
            </a:r>
            <a:r>
              <a:rPr lang="cs-CZ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1957</a:t>
            </a:r>
            <a:r>
              <a:rPr lang="en-GB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;</a:t>
            </a:r>
            <a:r>
              <a:rPr lang="cs-CZ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2. Egan, LC a kol. </a:t>
            </a:r>
            <a:r>
              <a:rPr lang="en-GB" sz="1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The origins of cognitive dissonance</a:t>
            </a:r>
            <a:r>
              <a:rPr lang="en-GB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 </a:t>
            </a:r>
            <a:r>
              <a:rPr lang="cs-CZ" sz="10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Psy Sci</a:t>
            </a:r>
            <a:r>
              <a:rPr lang="en-GB" sz="10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 </a:t>
            </a:r>
            <a:r>
              <a:rPr lang="cs-CZ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2007;18:978–983.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Kognitivní disonance</a:t>
            </a:r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107950" y="3429000"/>
            <a:ext cx="3024188" cy="1439863"/>
          </a:xfrm>
          <a:prstGeom prst="cloudCallout">
            <a:avLst>
              <a:gd name="adj1" fmla="val 52975"/>
              <a:gd name="adj2" fmla="val -102781"/>
            </a:avLst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Arial"/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/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/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/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>
                <a:srgbClr val="CCFFFF"/>
              </a:buClr>
              <a:buSzPct val="70000"/>
              <a:buFont typeface="Wingdings" pitchFamily="2" charset="2"/>
              <a:buNone/>
              <a:defRPr/>
            </a:pPr>
            <a:r>
              <a:rPr lang="cs-CZ" sz="2400" b="1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cs-CZ" sz="2000" b="1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Jsem zdravá, aktivní osoba.</a:t>
            </a: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6088063" y="2000250"/>
            <a:ext cx="2881312" cy="1512888"/>
          </a:xfrm>
          <a:prstGeom prst="cloudCallout">
            <a:avLst>
              <a:gd name="adj1" fmla="val -104727"/>
              <a:gd name="adj2" fmla="val -13296"/>
            </a:avLst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GB" altLang="en-US" sz="2000" b="1">
              <a:solidFill>
                <a:srgbClr val="000000"/>
              </a:solidFill>
            </a:endParaRP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524352" y="2462213"/>
            <a:ext cx="1818234" cy="396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 sz="2000" b="1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Přestanu kouřit.</a:t>
            </a:r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5462588" y="3789363"/>
            <a:ext cx="3529012" cy="2417762"/>
          </a:xfrm>
          <a:prstGeom prst="cloudCallout">
            <a:avLst>
              <a:gd name="adj1" fmla="val -57514"/>
              <a:gd name="adj2" fmla="val -66940"/>
            </a:avLst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Arial"/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/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/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/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cs-CZ" sz="2000" b="1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Je to v pořádku, protože strejda Tonda byl silný kuřák a dožil se 82 let.</a:t>
            </a:r>
            <a:endParaRPr lang="en-GB" altLang="en-US" sz="2000" b="1">
              <a:solidFill>
                <a:srgbClr val="000000"/>
              </a:solidFill>
              <a:latin typeface="+mn-lt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GB" altLang="en-US" sz="2400" b="1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8" name="Picture 1">
            <a:extLst>
              <a:ext uri="{FF2B5EF4-FFF2-40B4-BE49-F238E27FC236}">
                <a16:creationId xmlns:a16="http://schemas.microsoft.com/office/drawing/2014/main" id="{23517ED8-5E15-4AD9-BCAC-3C786C0C68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68675" y="1925638"/>
            <a:ext cx="1863725" cy="245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4">
            <a:extLst>
              <a:ext uri="{FF2B5EF4-FFF2-40B4-BE49-F238E27FC236}">
                <a16:creationId xmlns:a16="http://schemas.microsoft.com/office/drawing/2014/main" id="{461E00A2-EFF3-4277-85FA-9DCBD523D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4692" y="4379913"/>
            <a:ext cx="2073761" cy="24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cs-CZ" sz="1000" b="0" i="0" strike="noStrike" cap="none" spc="0" baseline="0">
                <a:solidFill>
                  <a:srgbClr val="000000"/>
                </a:solidFill>
                <a:effectLst/>
                <a:latin typeface="HelveticaNeueLT Std Cn"/>
                <a:ea typeface="HelveticaNeueLT Std Cn"/>
                <a:cs typeface="HelveticaNeueLT Std Cn"/>
              </a:rPr>
              <a:t>Zdroj obrázku: www.pixabay.com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2782888"/>
            <a:ext cx="8229600" cy="12922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Naslouchání rozporuplným myšlenkám a způsobům chování 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ct val="0"/>
              </a:spcAft>
              <a:defRPr/>
            </a:pPr>
            <a:r>
              <a:rPr lang="cs-CZ" sz="2800" b="1" i="0" strike="noStrike" cap="none" spc="0" baseline="0">
                <a:solidFill>
                  <a:srgbClr val="002060"/>
                </a:solidFill>
                <a:effectLst/>
                <a:latin typeface="Calibri"/>
                <a:ea typeface="Calibri"/>
                <a:cs typeface="Calibri"/>
              </a:rPr>
              <a:t>Naslouchání rozporuplným myšlenkám a způsobům chování</a:t>
            </a:r>
            <a:endParaRPr lang="en-GB" altLang="en-US" b="1">
              <a:solidFill>
                <a:srgbClr val="002060"/>
              </a:solidFill>
            </a:endParaRPr>
          </a:p>
        </p:txBody>
      </p:sp>
      <p:sp>
        <p:nvSpPr>
          <p:cNvPr id="28675" name="Rectangle 3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Využijte schopnost aktivního naslouchání a všímejte si výrazů jako:</a:t>
            </a:r>
          </a:p>
          <a:p>
            <a:pPr lvl="1" eaLnBrk="1" hangingPunct="1"/>
            <a:r>
              <a:rPr lang="cs-CZ" sz="2200" b="0" i="1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„Možná bych...“</a:t>
            </a:r>
          </a:p>
          <a:p>
            <a:pPr lvl="1" eaLnBrk="1" hangingPunct="1"/>
            <a:r>
              <a:rPr lang="cs-CZ" sz="2200" b="0" i="1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„Měl/a bych...“</a:t>
            </a:r>
          </a:p>
          <a:p>
            <a:pPr lvl="1" eaLnBrk="1" hangingPunct="1"/>
            <a:r>
              <a:rPr lang="cs-CZ" sz="2200" b="0" i="1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„Lidé říkají, že bych měl/a...“</a:t>
            </a:r>
          </a:p>
          <a:p>
            <a:pPr lvl="1" eaLnBrk="1" hangingPunct="1"/>
            <a:r>
              <a:rPr lang="cs-CZ" sz="2200" b="0" i="1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„Vím, že to pro mě není dobré, ale...“</a:t>
            </a:r>
          </a:p>
          <a:p>
            <a:pPr lvl="1" eaLnBrk="1" hangingPunct="1"/>
            <a:r>
              <a:rPr lang="cs-CZ" sz="2200" b="0" i="1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„Rozumím tomu, co říkáte, ale...“</a:t>
            </a: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ct val="0"/>
              </a:spcAft>
              <a:defRPr/>
            </a:pPr>
            <a:r>
              <a:rPr lang="cs-CZ" sz="2800" b="1" i="0" strike="noStrike" cap="none" spc="0" baseline="0">
                <a:solidFill>
                  <a:srgbClr val="002060"/>
                </a:solidFill>
                <a:effectLst/>
                <a:latin typeface="Calibri"/>
                <a:ea typeface="Calibri"/>
                <a:cs typeface="Calibri"/>
              </a:rPr>
              <a:t>Naslouchání rozporuplným myšlenkám a způsobům chování</a:t>
            </a:r>
            <a:endParaRPr lang="en-US" altLang="en-US" b="1">
              <a:solidFill>
                <a:srgbClr val="002060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Lidé jsou si svých problémů často vědomi, ale před sebou a veřejností je mohou odsouvat do pozadí.</a:t>
            </a:r>
          </a:p>
          <a:p>
            <a:pPr eaLnBrk="1" hangingPunct="1"/>
            <a:endParaRPr lang="en-US" altLang="en-US">
              <a:ea typeface="HelveticaNeueLT Std Cn"/>
            </a:endParaRPr>
          </a:p>
          <a:p>
            <a:pPr eaLnBrk="1" hangingPunct="1"/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Zatajování svých skutečných pocitů mohou mít dobře nacvičeno (psychologická obrana), aby se vyhnuli nepříjemným pocitům, které vyvolávají.</a:t>
            </a: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3860180" y="6126163"/>
            <a:ext cx="528381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cs-CZ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Bowiny, B. </a:t>
            </a:r>
            <a:r>
              <a:rPr lang="en-GB" sz="1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Psychological </a:t>
            </a:r>
            <a:r>
              <a:rPr lang="en-GB" sz="1000" b="0" i="1" strike="noStrike" cap="none" spc="0" baseline="0" dirty="0" err="1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defense</a:t>
            </a:r>
            <a:r>
              <a:rPr lang="en-GB" sz="1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mechanisms: a new perspective. </a:t>
            </a:r>
            <a:r>
              <a:rPr lang="cs-CZ" sz="10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Am J Psychoanal</a:t>
            </a:r>
            <a:r>
              <a:rPr lang="en-GB" sz="10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</a:t>
            </a:r>
            <a:r>
              <a:rPr lang="cs-CZ" sz="10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cs-CZ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2004;64:1–26.</a:t>
            </a: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2782888"/>
            <a:ext cx="8229600" cy="12922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Zvyšování povědomí o rozporuplných myšlenkách a způsobech chování </a:t>
            </a: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5900" y="292100"/>
            <a:ext cx="8712200" cy="77311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2800" b="1" i="0" strike="noStrike" cap="none" spc="0" baseline="0">
                <a:solidFill>
                  <a:srgbClr val="002060"/>
                </a:solidFill>
                <a:effectLst/>
                <a:latin typeface="Calibri"/>
                <a:ea typeface="Calibri"/>
                <a:cs typeface="Calibri"/>
              </a:rPr>
              <a:t>Zvyšování povědomí o rozporuplných myšlenkách a způsobech chování</a:t>
            </a:r>
            <a:endParaRPr lang="en-US" altLang="en-US" b="1">
              <a:solidFill>
                <a:srgbClr val="002060"/>
              </a:solidFill>
              <a:ea typeface="HelveticaNeueLT Std Med Cn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Projděte si objektivní ukazatele zdravotních výsledků (např. výsledků spirometrie, kultivace, počtu dní v nemocnici) během konzultace (pravděpodobně k tomu i tak dojde...).</a:t>
            </a:r>
            <a:endParaRPr lang="en-GB" altLang="en-US" dirty="0">
              <a:cs typeface="Times New Roman" panose="02020603050405020304" pitchFamily="18" charset="0"/>
            </a:endParaRPr>
          </a:p>
          <a:p>
            <a:pPr lvl="1" eaLnBrk="1" hangingPunct="1"/>
            <a:endParaRPr lang="en-GB" altLang="en-US" sz="2400" dirty="0">
              <a:cs typeface="Times New Roman" panose="02020603050405020304" pitchFamily="18" charset="0"/>
            </a:endParaRPr>
          </a:p>
          <a:p>
            <a:pPr eaLnBrk="1" hangingPunct="1"/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Tím, že se pacienta zeptáte na jeho názor na tyto výsledky, obvykle zvýšíte jeho povědomí o nemoci a přijetí tohoto názoru může jeho povědomí ještě zvýšit.</a:t>
            </a:r>
            <a:endParaRPr lang="en-GB" altLang="en-US" dirty="0">
              <a:cs typeface="Times New Roman" panose="02020603050405020304" pitchFamily="18" charset="0"/>
            </a:endParaRPr>
          </a:p>
          <a:p>
            <a:pPr eaLnBrk="1" hangingPunct="1"/>
            <a:endParaRPr lang="en-GB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Rámec motivačního </a:t>
            </a:r>
            <a:r>
              <a:rPr lang="cs-CZ" dirty="0">
                <a:latin typeface="Calibri"/>
                <a:ea typeface="Calibri"/>
                <a:cs typeface="Calibri"/>
              </a:rPr>
              <a:t>rozhovoru</a:t>
            </a: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(MR) označuje tuto fázi uvažování o změně jako „rozvíjení rozporu“.</a:t>
            </a:r>
            <a:r>
              <a:rPr lang="cs-CZ" sz="2400" b="0" i="0" strike="noStrike" cap="none" spc="0" baseline="3000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1</a:t>
            </a:r>
            <a:endParaRPr lang="en-US" altLang="en-US" baseline="30000" dirty="0">
              <a:cs typeface="Courier New" panose="02070309020205020404" pitchFamily="49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2840019" y="6126163"/>
            <a:ext cx="630398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cs-CZ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Markland, D. a kol.</a:t>
            </a:r>
            <a:r>
              <a:rPr lang="en-GB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GB" sz="1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Motivational interviewing and self-determination theory</a:t>
            </a:r>
            <a:r>
              <a:rPr lang="en-GB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</a:t>
            </a:r>
            <a:r>
              <a:rPr lang="cs-CZ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cs-CZ" sz="10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J Soc Clin Psychol</a:t>
            </a:r>
            <a:r>
              <a:rPr lang="en-GB" sz="10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</a:t>
            </a:r>
            <a:r>
              <a:rPr lang="cs-CZ" sz="10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cs-CZ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2005;24:811–831.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2782888"/>
            <a:ext cx="8229600" cy="12922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Rozvíjení rozporu</a:t>
            </a: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Rozvíjení rozporu</a:t>
            </a:r>
          </a:p>
        </p:txBody>
      </p:sp>
      <p:sp>
        <p:nvSpPr>
          <p:cNvPr id="33795" name="Rectangle 3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Aby došlo ke změně, musí být přítomny dvě věci:</a:t>
            </a:r>
          </a:p>
          <a:p>
            <a:pPr lvl="1" eaLnBrk="1" hangingPunct="1"/>
            <a:r>
              <a:rPr lang="cs-CZ" sz="22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důležitost (</a:t>
            </a:r>
            <a:r>
              <a:rPr lang="cs-CZ" sz="2200" b="0" i="1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„Vím, že </a:t>
            </a:r>
            <a:r>
              <a:rPr lang="cs-CZ" sz="2200" b="1" i="1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bych se měl/a</a:t>
            </a:r>
            <a:r>
              <a:rPr lang="cs-CZ" sz="2200" b="0" i="1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změnit.“),</a:t>
            </a:r>
          </a:p>
          <a:p>
            <a:pPr lvl="1" eaLnBrk="1" hangingPunct="1"/>
            <a:r>
              <a:rPr lang="cs-CZ" sz="22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sebejistota (</a:t>
            </a:r>
            <a:r>
              <a:rPr lang="cs-CZ" sz="2200" b="0" i="1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„Vím, že se </a:t>
            </a:r>
            <a:r>
              <a:rPr lang="cs-CZ" sz="2200" b="1" i="1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mohu</a:t>
            </a:r>
            <a:r>
              <a:rPr lang="cs-CZ" sz="2200" b="0" i="1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změnit.“).</a:t>
            </a:r>
          </a:p>
          <a:p>
            <a:pPr eaLnBrk="1" hangingPunct="1"/>
            <a:endParaRPr lang="en-US" altLang="en-US" sz="2800">
              <a:ea typeface="HelveticaNeueLT Std Cn"/>
            </a:endParaRPr>
          </a:p>
          <a:p>
            <a:pPr eaLnBrk="1" hangingPunct="1"/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Společně vytvářejí „připravenost“.</a:t>
            </a:r>
            <a:endParaRPr lang="en-US" altLang="en-US" i="1">
              <a:ea typeface="HelveticaNeueLT Std Cn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4378362" y="6102350"/>
            <a:ext cx="47656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cs-CZ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Treasure, J. </a:t>
            </a:r>
            <a:r>
              <a:rPr lang="cs-CZ" sz="1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Motivational interviewing</a:t>
            </a:r>
            <a:r>
              <a:rPr lang="cs-CZ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 </a:t>
            </a:r>
            <a:r>
              <a:rPr lang="cs-CZ" sz="10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Adv Psychiatr Treat</a:t>
            </a:r>
            <a:r>
              <a:rPr lang="en-GB" sz="1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</a:t>
            </a:r>
            <a:r>
              <a:rPr lang="cs-CZ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2004;10:331–337.</a:t>
            </a: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Graf připravenosti</a:t>
            </a:r>
          </a:p>
        </p:txBody>
      </p:sp>
      <p:sp>
        <p:nvSpPr>
          <p:cNvPr id="34819" name="Line 4"/>
          <p:cNvSpPr>
            <a:spLocks noChangeShapeType="1"/>
          </p:cNvSpPr>
          <p:nvPr/>
        </p:nvSpPr>
        <p:spPr bwMode="auto">
          <a:xfrm flipH="1">
            <a:off x="914400" y="2105025"/>
            <a:ext cx="7412038" cy="3505200"/>
          </a:xfrm>
          <a:prstGeom prst="line">
            <a:avLst/>
          </a:prstGeom>
          <a:noFill/>
          <a:ln w="44450">
            <a:solidFill>
              <a:srgbClr val="002060"/>
            </a:solidFill>
            <a:miter lim="800000"/>
            <a:headEnd type="triangle" w="lg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4820" name="Line 5"/>
          <p:cNvSpPr>
            <a:spLocks noChangeShapeType="1"/>
          </p:cNvSpPr>
          <p:nvPr/>
        </p:nvSpPr>
        <p:spPr bwMode="auto">
          <a:xfrm>
            <a:off x="877888" y="5638800"/>
            <a:ext cx="7448550" cy="22225"/>
          </a:xfrm>
          <a:prstGeom prst="line">
            <a:avLst/>
          </a:prstGeom>
          <a:noFill/>
          <a:ln w="44450">
            <a:solidFill>
              <a:srgbClr val="002060"/>
            </a:solidFill>
            <a:miter lim="800000"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4821" name="Line 6"/>
          <p:cNvSpPr>
            <a:spLocks noChangeShapeType="1"/>
          </p:cNvSpPr>
          <p:nvPr/>
        </p:nvSpPr>
        <p:spPr bwMode="auto">
          <a:xfrm flipH="1">
            <a:off x="900113" y="1412875"/>
            <a:ext cx="0" cy="4229100"/>
          </a:xfrm>
          <a:prstGeom prst="line">
            <a:avLst/>
          </a:prstGeom>
          <a:noFill/>
          <a:ln w="44450">
            <a:solidFill>
              <a:srgbClr val="002060"/>
            </a:solidFill>
            <a:miter lim="800000"/>
            <a:headEnd type="triangle" w="lg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4822" name="Text Box 7"/>
          <p:cNvSpPr txBox="1">
            <a:spLocks noChangeArrowheads="1"/>
          </p:cNvSpPr>
          <p:nvPr/>
        </p:nvSpPr>
        <p:spPr bwMode="auto">
          <a:xfrm>
            <a:off x="813271" y="2681288"/>
            <a:ext cx="2235846" cy="518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sz="2800" b="0" i="0" strike="noStrike" cap="none" spc="0" baseline="0">
                <a:solidFill>
                  <a:srgbClr val="002060"/>
                </a:solidFill>
                <a:effectLst/>
                <a:latin typeface="Calibri"/>
                <a:ea typeface="Calibri"/>
                <a:cs typeface="Calibri"/>
              </a:rPr>
              <a:t>Důležitost</a:t>
            </a:r>
          </a:p>
        </p:txBody>
      </p:sp>
      <p:sp>
        <p:nvSpPr>
          <p:cNvPr id="34823" name="Text Box 8"/>
          <p:cNvSpPr txBox="1">
            <a:spLocks noChangeArrowheads="1"/>
          </p:cNvSpPr>
          <p:nvPr/>
        </p:nvSpPr>
        <p:spPr bwMode="auto">
          <a:xfrm>
            <a:off x="4875576" y="5084763"/>
            <a:ext cx="2451963" cy="518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sz="2800" b="0" i="0" strike="noStrike" cap="none" spc="0" baseline="0">
                <a:solidFill>
                  <a:srgbClr val="002060"/>
                </a:solidFill>
                <a:effectLst/>
                <a:latin typeface="Calibri"/>
                <a:ea typeface="Calibri"/>
                <a:cs typeface="Calibri"/>
              </a:rPr>
              <a:t>Sebejistota</a:t>
            </a:r>
          </a:p>
        </p:txBody>
      </p:sp>
      <p:sp>
        <p:nvSpPr>
          <p:cNvPr id="34824" name="Text Box 9"/>
          <p:cNvSpPr txBox="1">
            <a:spLocks noChangeArrowheads="1"/>
          </p:cNvSpPr>
          <p:nvPr/>
        </p:nvSpPr>
        <p:spPr bwMode="auto">
          <a:xfrm>
            <a:off x="5866283" y="1830388"/>
            <a:ext cx="2235847" cy="518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sz="2800" b="0" i="0" strike="noStrike" cap="none" spc="0" baseline="0">
                <a:solidFill>
                  <a:srgbClr val="002060"/>
                </a:solidFill>
                <a:effectLst/>
                <a:latin typeface="Calibri"/>
                <a:ea typeface="Calibri"/>
                <a:cs typeface="Calibri"/>
              </a:rPr>
              <a:t>Připravenost</a:t>
            </a:r>
          </a:p>
        </p:txBody>
      </p:sp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4184725" y="6102350"/>
            <a:ext cx="495927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cs-CZ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Převzato z Treasure, J. </a:t>
            </a:r>
            <a:r>
              <a:rPr lang="cs-CZ" sz="1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Motivational interviewing</a:t>
            </a:r>
            <a:r>
              <a:rPr lang="cs-CZ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 </a:t>
            </a:r>
            <a:r>
              <a:rPr lang="cs-CZ" sz="10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Adv Psychiatr Treat</a:t>
            </a:r>
            <a:r>
              <a:rPr lang="en-GB" sz="1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</a:t>
            </a:r>
            <a:r>
              <a:rPr lang="cs-CZ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2004;10:331–337.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r>
              <a:rPr lang="cs-CZ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Vyloučení odpovědnosti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marL="0" indent="0">
              <a:buNone/>
            </a:pPr>
            <a:r>
              <a:rPr lang="cs-CZ" sz="2000" b="0" i="1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CF CARE je plně financováno společností Vertex </a:t>
            </a:r>
            <a:r>
              <a:rPr lang="cs-CZ" sz="2000" b="0" i="1" strike="noStrike" cap="none" spc="0" baseline="0" dirty="0" err="1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Pharmaceuticals</a:t>
            </a:r>
            <a:r>
              <a:rPr lang="cs-CZ" sz="2000" b="0" i="1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(Europe) Limited. Obsah byl připraven a vyvinut řídící komisí s logistickou a redakční podporou sekretariátu CF CARE, </a:t>
            </a:r>
            <a:r>
              <a:rPr lang="cs-CZ" sz="2000" b="0" i="1" strike="noStrike" cap="none" spc="0" baseline="0" dirty="0" err="1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ApotheCom</a:t>
            </a:r>
            <a:r>
              <a:rPr lang="cs-CZ" sz="2000" b="0" i="1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. Společnost Vertex měla možnost zkontrolovat správnost obsahu a nástrojů.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Rozvíjení rozporu:</a:t>
            </a:r>
            <a:br>
              <a:rPr sz="2800"/>
            </a:br>
            <a:r>
              <a:rPr lang="cs-CZ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Rozhodovací matice</a:t>
            </a:r>
            <a:r>
              <a:rPr lang="cs-CZ" sz="2800" b="1" i="0" strike="noStrike" cap="none" spc="0" baseline="3000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1</a:t>
            </a:r>
          </a:p>
        </p:txBody>
      </p:sp>
      <p:sp>
        <p:nvSpPr>
          <p:cNvPr id="37891" name="Rectangle 3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Vedení diskuse o výhodách a nevýhodách změny může být pro pacienty neuvěřitelně užitečným způsobem, jak získat další povědomí o vlastní potřebě změny.</a:t>
            </a:r>
          </a:p>
          <a:p>
            <a:pPr eaLnBrk="1" hangingPunct="1">
              <a:lnSpc>
                <a:spcPct val="90000"/>
              </a:lnSpc>
            </a:pPr>
            <a:endParaRPr lang="en-GB" altLang="en-US" dirty="0">
              <a:ea typeface="HelveticaNeueLT Std Cn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Je důležité, aby byl poskytnut dostatek času k reflektování diskuse, nejde o pouhé odškrtávání položek se splněnými úkoly.</a:t>
            </a:r>
          </a:p>
          <a:p>
            <a:pPr eaLnBrk="1" hangingPunct="1">
              <a:lnSpc>
                <a:spcPct val="90000"/>
              </a:lnSpc>
            </a:pPr>
            <a:endParaRPr lang="en-GB" altLang="en-US" dirty="0">
              <a:ea typeface="HelveticaNeueLT Std Cn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Nezapomeňte, že ke změně nebo ke zvýšení vnímání potřeby změny dojde mimo konzultaci.</a:t>
            </a: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2162287" y="6115050"/>
            <a:ext cx="69817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cs-CZ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Welch, G. a kol. </a:t>
            </a:r>
            <a:r>
              <a:rPr lang="en-GB" sz="1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Motivational interviewing and diabetes: What is it, how is it used, and does it work? </a:t>
            </a:r>
            <a:r>
              <a:rPr lang="cs-CZ" sz="10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Diabetes Spec</a:t>
            </a:r>
            <a:r>
              <a:rPr lang="en-GB" sz="10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</a:t>
            </a:r>
            <a:r>
              <a:rPr lang="cs-CZ" sz="10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cs-CZ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2006;19:5–11</a:t>
            </a: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Rozvíjení rozporu: </a:t>
            </a:r>
            <a:br>
              <a:rPr sz="2800"/>
            </a:br>
            <a:r>
              <a:rPr lang="cs-CZ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rozhodovací matice</a:t>
            </a:r>
            <a:endParaRPr lang="en-GB" altLang="en-US" b="1" baseline="30000">
              <a:ea typeface="HelveticaNeueLT Std Med Cn"/>
            </a:endParaRPr>
          </a:p>
        </p:txBody>
      </p:sp>
      <p:sp>
        <p:nvSpPr>
          <p:cNvPr id="38915" name="Rectangle 3"/>
          <p:cNvSpPr>
            <a:spLocks noGrp="1"/>
          </p:cNvSpPr>
          <p:nvPr>
            <p:ph idx="1"/>
          </p:nvPr>
        </p:nvSpPr>
        <p:spPr>
          <a:xfrm>
            <a:off x="457200" y="1782763"/>
            <a:ext cx="8229600" cy="4525962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                                     Zůstat stejný/stejná     		    Změnit se</a:t>
            </a:r>
          </a:p>
          <a:p>
            <a:pPr eaLnBrk="1" hangingPunct="1">
              <a:buFont typeface="Arial" pitchFamily="34" charset="0"/>
              <a:buNone/>
            </a:pPr>
            <a:r>
              <a:rPr lang="en-GB" altLang="en-US" dirty="0">
                <a:ea typeface="HelveticaNeueLT Std Cn"/>
              </a:rPr>
              <a:t>       				</a:t>
            </a:r>
          </a:p>
          <a:p>
            <a:pPr eaLnBrk="1" hangingPunct="1">
              <a:buFont typeface="Arial" pitchFamily="34" charset="0"/>
              <a:buNone/>
            </a:pP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Co mi to přinese</a:t>
            </a:r>
          </a:p>
          <a:p>
            <a:pPr eaLnBrk="1" hangingPunct="1">
              <a:buFont typeface="Arial" pitchFamily="34" charset="0"/>
              <a:buNone/>
            </a:pPr>
            <a:endParaRPr lang="en-GB" altLang="en-US" dirty="0">
              <a:ea typeface="HelveticaNeueLT Std Cn"/>
            </a:endParaRPr>
          </a:p>
          <a:p>
            <a:pPr eaLnBrk="1" hangingPunct="1">
              <a:buFont typeface="Arial" pitchFamily="34" charset="0"/>
              <a:buNone/>
            </a:pPr>
            <a:endParaRPr lang="en-GB" altLang="en-US" dirty="0">
              <a:ea typeface="HelveticaNeueLT Std Cn"/>
            </a:endParaRPr>
          </a:p>
          <a:p>
            <a:pPr eaLnBrk="1" hangingPunct="1">
              <a:buFont typeface="Arial" pitchFamily="34" charset="0"/>
              <a:buNone/>
            </a:pP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Co mi to vezme</a:t>
            </a: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 flipH="1">
            <a:off x="2732088" y="1681163"/>
            <a:ext cx="0" cy="2984500"/>
          </a:xfrm>
          <a:prstGeom prst="line">
            <a:avLst/>
          </a:prstGeom>
          <a:noFill/>
          <a:ln w="349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>
            <a:off x="500063" y="2443163"/>
            <a:ext cx="8070850" cy="0"/>
          </a:xfrm>
          <a:prstGeom prst="line">
            <a:avLst/>
          </a:prstGeom>
          <a:noFill/>
          <a:ln w="349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>
            <a:off x="500063" y="3536950"/>
            <a:ext cx="8070850" cy="0"/>
          </a:xfrm>
          <a:prstGeom prst="line">
            <a:avLst/>
          </a:prstGeom>
          <a:noFill/>
          <a:ln w="349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 flipH="1">
            <a:off x="6011863" y="1681163"/>
            <a:ext cx="0" cy="2984500"/>
          </a:xfrm>
          <a:prstGeom prst="line">
            <a:avLst/>
          </a:prstGeom>
          <a:noFill/>
          <a:ln w="349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 flipH="1">
            <a:off x="4333875" y="2759075"/>
            <a:ext cx="0" cy="15843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 flipH="1" flipV="1">
            <a:off x="7399338" y="2759075"/>
            <a:ext cx="0" cy="16573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3508958" y="4867275"/>
            <a:ext cx="5189960" cy="457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sz="2400" b="0" i="0" strike="noStrike" cap="none" spc="0" baseline="0">
                <a:solidFill>
                  <a:srgbClr val="002060"/>
                </a:solidFill>
                <a:effectLst/>
                <a:latin typeface="Calibri"/>
                <a:ea typeface="Calibri"/>
                <a:cs typeface="Calibri"/>
              </a:rPr>
              <a:t>Obvykle se pracuje v tomto směru.</a:t>
            </a:r>
          </a:p>
        </p:txBody>
      </p:sp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1247890" y="6115050"/>
            <a:ext cx="789611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cs-CZ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Upraveno podle Welch, G. a kol. </a:t>
            </a:r>
            <a:r>
              <a:rPr lang="en-GB" sz="1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Motivational interviewing and diabetes: What is it, how is it used, and does it work? </a:t>
            </a:r>
            <a:r>
              <a:rPr lang="cs-CZ" sz="10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Diabetes Spec</a:t>
            </a:r>
            <a:r>
              <a:rPr lang="en-GB" sz="10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</a:t>
            </a:r>
            <a:r>
              <a:rPr lang="cs-CZ" sz="10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cs-CZ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2006;19:5–11.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Změna – čí je to zodpovědnost?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8788" y="1565275"/>
            <a:ext cx="8229600" cy="41878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Pacient rozhoduje, co udělá.</a:t>
            </a:r>
          </a:p>
          <a:p>
            <a:pPr eaLnBrk="1" hangingPunct="1">
              <a:lnSpc>
                <a:spcPct val="90000"/>
              </a:lnSpc>
            </a:pPr>
            <a:endParaRPr lang="en-US" altLang="en-US">
              <a:ea typeface="HelveticaNeueLT Std Cn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Tým je tu proto, aby pomohl, ale </a:t>
            </a:r>
            <a:r>
              <a:rPr lang="cs-CZ" sz="2400" b="0" i="1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nemůžete se změnit místo pacienta</a:t>
            </a:r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i="1">
              <a:ea typeface="HelveticaNeueLT Std Cn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Co se stane, když se někdo zapojí do diskuse o změně, ale skutečnému provedení změn bude i nadále odolávat?</a:t>
            </a:r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Běžná reakce: </a:t>
            </a:r>
            <a:r>
              <a:rPr lang="cs-CZ" b="1" dirty="0">
                <a:latin typeface="Calibri"/>
                <a:ea typeface="Calibri"/>
                <a:cs typeface="Calibri"/>
              </a:rPr>
              <a:t>nápravný</a:t>
            </a:r>
            <a:r>
              <a:rPr lang="cs-CZ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reflex</a:t>
            </a:r>
            <a:r>
              <a:rPr lang="cs-CZ" sz="2800" b="1" i="0" strike="noStrike" cap="none" spc="0" baseline="3000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1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06538"/>
            <a:ext cx="8229600" cy="431165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cs-CZ" sz="2400" b="1" i="1" strike="noStrike" cap="none" spc="0" baseline="0" dirty="0">
                <a:solidFill>
                  <a:srgbClr val="002060"/>
                </a:solidFill>
                <a:effectLst/>
                <a:latin typeface="Calibri"/>
                <a:ea typeface="Calibri"/>
                <a:cs typeface="Calibri"/>
              </a:rPr>
              <a:t>Proč?</a:t>
            </a:r>
            <a:r>
              <a:rPr lang="cs-CZ" sz="2400" b="1" i="0" strike="noStrike" cap="none" spc="0" baseline="0" dirty="0">
                <a:solidFill>
                  <a:srgbClr val="00206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Máme touhu dávat věci do pořádku a </a:t>
            </a:r>
            <a:r>
              <a:rPr lang="cs-CZ" sz="2400" b="0" i="1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„napravovat je“.</a:t>
            </a:r>
            <a:r>
              <a:rPr lang="cs-CZ" sz="2400" b="0" i="0" strike="noStrike" cap="none" spc="0" baseline="3000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1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endParaRPr lang="en-GB" altLang="en-US" sz="2800" dirty="0">
              <a:solidFill>
                <a:srgbClr val="FFFF00"/>
              </a:solidFill>
              <a:ea typeface="HelveticaNeueLT Std Cn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cs-CZ" sz="2400" b="1" i="1" strike="noStrike" cap="none" spc="0" baseline="0" dirty="0">
                <a:solidFill>
                  <a:srgbClr val="002060"/>
                </a:solidFill>
                <a:effectLst/>
                <a:latin typeface="Calibri"/>
                <a:ea typeface="Calibri"/>
                <a:cs typeface="Calibri"/>
              </a:rPr>
              <a:t>Co se stane? </a:t>
            </a: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Odpor se zvýší.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Vaše reakce může pacienta zbavit pocitu odpovědnosti.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Nemusí už o věcech dál přemýšlet.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endParaRPr lang="en-US" altLang="en-US" sz="2800" dirty="0">
              <a:ea typeface="HelveticaNeueLT Std Cn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Nápověda: Pokud uslyšíte </a:t>
            </a:r>
            <a:r>
              <a:rPr lang="cs-CZ" sz="2400" b="0" i="1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„ano, ale...“ </a:t>
            </a: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nebo </a:t>
            </a:r>
            <a:r>
              <a:rPr lang="cs-CZ" sz="2400" b="0" i="1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„již jsem to vyzkoušel/a“</a:t>
            </a: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, podlehli jste napravovacímu reflexu.</a:t>
            </a:r>
            <a:endParaRPr lang="en-GB" altLang="en-US" dirty="0">
              <a:ea typeface="HelveticaNeueLT Std Cn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4335332" y="6102350"/>
            <a:ext cx="480866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cs-CZ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1. Treasure, J. </a:t>
            </a:r>
            <a:r>
              <a:rPr lang="cs-CZ" sz="1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Motivational interviewing.</a:t>
            </a:r>
            <a:r>
              <a:rPr lang="en-GB" sz="1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cs-CZ" sz="10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Adv Psychiatr Treat</a:t>
            </a:r>
            <a:r>
              <a:rPr lang="en-GB" sz="1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 </a:t>
            </a:r>
            <a:r>
              <a:rPr lang="cs-CZ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2004;10:331–337.</a:t>
            </a:r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Lepší reakce: vyrovnávání se s odporem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7338"/>
            <a:ext cx="8229600" cy="4311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Nikdy nereagujte na odpor konfrontací, bez ohledu na to, jak frustrovaný/frustrovaná jste!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ea typeface="HelveticaNeueLT Std Cn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Používejte dovednosti aktivního naslouchání a vyjadřujte empatii.</a:t>
            </a:r>
          </a:p>
          <a:p>
            <a:pPr eaLnBrk="1" hangingPunct="1">
              <a:lnSpc>
                <a:spcPct val="90000"/>
              </a:lnSpc>
            </a:pPr>
            <a:endParaRPr lang="en-GB" altLang="en-US" dirty="0">
              <a:ea typeface="HelveticaNeueLT Std Cn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Uvědomte si, že ambivalence je normální.</a:t>
            </a:r>
          </a:p>
          <a:p>
            <a:pPr eaLnBrk="1" hangingPunct="1">
              <a:lnSpc>
                <a:spcPct val="90000"/>
              </a:lnSpc>
            </a:pPr>
            <a:endParaRPr lang="en-GB" altLang="en-US" dirty="0">
              <a:ea typeface="HelveticaNeueLT Std Cn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Vyrovnejte se s odporem</a:t>
            </a: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1699708" y="6115050"/>
            <a:ext cx="744429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cs-CZ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Welch, G. a kol. </a:t>
            </a:r>
            <a:r>
              <a:rPr lang="en-GB" sz="1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Motivational interviewing and diabetes: What is it, how is it used, and does it work? </a:t>
            </a:r>
            <a:r>
              <a:rPr lang="cs-CZ" sz="10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Diabetes Spec</a:t>
            </a:r>
            <a:r>
              <a:rPr lang="en-GB" sz="10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</a:t>
            </a:r>
            <a:r>
              <a:rPr lang="cs-CZ" sz="10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cs-CZ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2006;19:5–11.</a:t>
            </a:r>
          </a:p>
        </p:txBody>
      </p: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Použitá literatura</a:t>
            </a:r>
          </a:p>
        </p:txBody>
      </p:sp>
      <p:sp>
        <p:nvSpPr>
          <p:cNvPr id="45059" name="Rectangle 3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cs-CZ" sz="16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Bowins, B. Psychological defense mechanisms: a new perspective. </a:t>
            </a:r>
            <a:r>
              <a:rPr lang="cs-CZ" sz="1600" b="0" i="1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Am J Psychoanal</a:t>
            </a:r>
            <a:r>
              <a:rPr lang="cs-CZ" sz="16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2004;64:1–26.</a:t>
            </a:r>
          </a:p>
          <a:p>
            <a:pPr eaLnBrk="1" hangingPunct="1"/>
            <a:r>
              <a:rPr lang="cs-CZ" sz="16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Egan, LC, Santos, LR, Bloom, P. The origins of cognitive dissonance. </a:t>
            </a:r>
            <a:r>
              <a:rPr lang="cs-CZ" sz="1600" b="0" i="1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Psy Sci </a:t>
            </a:r>
            <a:r>
              <a:rPr lang="cs-CZ" sz="16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2007;18: 978–983.</a:t>
            </a:r>
          </a:p>
          <a:p>
            <a:pPr eaLnBrk="1" hangingPunct="1"/>
            <a:r>
              <a:rPr lang="cs-CZ" sz="16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Festinger, L. </a:t>
            </a:r>
            <a:r>
              <a:rPr lang="cs-CZ" sz="1600" b="0" i="1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A theory of cognitive dissonance</a:t>
            </a:r>
            <a:r>
              <a:rPr lang="cs-CZ" sz="16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. Stanford, CA: Stanford University Press; 1957.</a:t>
            </a:r>
          </a:p>
          <a:p>
            <a:pPr eaLnBrk="1" hangingPunct="1"/>
            <a:r>
              <a:rPr lang="cs-CZ" sz="16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Markland, D., Ryan, RM, Tobin, VJ, Rollnick, S. Motivational interviewing and self-determination theory. </a:t>
            </a:r>
            <a:r>
              <a:rPr lang="cs-CZ" sz="1600" b="0" i="1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J Soc Clin Psychol</a:t>
            </a:r>
            <a:r>
              <a:rPr lang="cs-CZ" sz="16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2005;24:811–831.</a:t>
            </a:r>
          </a:p>
          <a:p>
            <a:pPr eaLnBrk="1" hangingPunct="1"/>
            <a:r>
              <a:rPr lang="cs-CZ" sz="16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Treasure, J. Motivational interviewing. </a:t>
            </a:r>
            <a:r>
              <a:rPr lang="cs-CZ" sz="1600" b="0" i="1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Adv Psychiatr Treat</a:t>
            </a:r>
            <a:r>
              <a:rPr lang="cs-CZ" sz="16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2004;10:331–337.</a:t>
            </a:r>
          </a:p>
          <a:p>
            <a:pPr eaLnBrk="1" hangingPunct="1"/>
            <a:r>
              <a:rPr lang="cs-CZ" sz="16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Welch, G., Rose, G., Ernst, D. Motivational interviewing and diabetes: What is it, how is it used, and does it work? </a:t>
            </a:r>
            <a:r>
              <a:rPr lang="cs-CZ" sz="1600" b="0" i="1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Diabetes Spec</a:t>
            </a:r>
            <a:r>
              <a:rPr lang="cs-CZ" sz="16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2006;19:5–11.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E864F-06F0-4069-8965-82618F4C7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Úvod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C1946-6961-4F46-9F14-83C66CC06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Tyto moduly byly vyvinuty řídicí komisí mezinárodních odborníků na cystickou fibrózu (CF) a pokrývají techniky motivačního </a:t>
            </a:r>
            <a:r>
              <a:rPr lang="cs-CZ" sz="2200" dirty="0">
                <a:latin typeface="Calibri"/>
                <a:ea typeface="Calibri"/>
                <a:cs typeface="Calibri"/>
              </a:rPr>
              <a:t>rozhovoru</a:t>
            </a:r>
            <a:r>
              <a:rPr lang="cs-CZ" sz="22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(MR), které mohou vytvořit účinný rámec pro zlepšení otevřenosti pacientů ke změně chování. </a:t>
            </a:r>
          </a:p>
          <a:p>
            <a:r>
              <a:rPr lang="cs-CZ" sz="22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Obsah MR je uspořádán do pěti modulů, které jsou navrženy tak, aby vám poskytovaly znalosti a dovednosti vedoucí ke zkvalitnění vašich individuálních metod při MR. Všechny moduly si můžete stáhnout na webu www.cfcare.net.</a:t>
            </a:r>
          </a:p>
          <a:p>
            <a:r>
              <a:rPr lang="cs-CZ" sz="22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Tento modul se zabývá rozpoznáním rozporuplných myšlenek a způsobů chování a rozvíjením rozporu.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727910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Přehled relace</a:t>
            </a:r>
          </a:p>
        </p:txBody>
      </p:sp>
      <p:sp>
        <p:nvSpPr>
          <p:cNvPr id="19459" name="Rectangle 3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Přijetí ambivalence</a:t>
            </a:r>
          </a:p>
          <a:p>
            <a:pPr eaLnBrk="1" hangingPunct="1">
              <a:spcBef>
                <a:spcPct val="0"/>
              </a:spcBef>
            </a:pPr>
            <a:endParaRPr lang="en-GB" altLang="en-US">
              <a:ea typeface="HelveticaNeueLT Std Cn"/>
            </a:endParaRPr>
          </a:p>
          <a:p>
            <a:pPr eaLnBrk="1" hangingPunct="1">
              <a:spcBef>
                <a:spcPct val="0"/>
              </a:spcBef>
            </a:pPr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Zkoumání kognitivní disonance</a:t>
            </a:r>
          </a:p>
          <a:p>
            <a:pPr eaLnBrk="1" hangingPunct="1">
              <a:spcBef>
                <a:spcPct val="0"/>
              </a:spcBef>
            </a:pPr>
            <a:endParaRPr lang="en-GB" altLang="en-US">
              <a:ea typeface="HelveticaNeueLT Std Cn"/>
            </a:endParaRPr>
          </a:p>
          <a:p>
            <a:pPr eaLnBrk="1" hangingPunct="1">
              <a:spcBef>
                <a:spcPct val="0"/>
              </a:spcBef>
            </a:pPr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Naslouchání rozporuplným myšlenkám a způsobům chování </a:t>
            </a:r>
          </a:p>
          <a:p>
            <a:pPr eaLnBrk="1" hangingPunct="1">
              <a:spcBef>
                <a:spcPct val="0"/>
              </a:spcBef>
            </a:pPr>
            <a:endParaRPr lang="en-GB" altLang="en-US">
              <a:ea typeface="HelveticaNeueLT Std Cn"/>
            </a:endParaRPr>
          </a:p>
          <a:p>
            <a:pPr eaLnBrk="1" hangingPunct="1">
              <a:spcBef>
                <a:spcPct val="0"/>
              </a:spcBef>
            </a:pPr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Zvyšování povědomí o rozporuplných myšlenkách a způsobech chování </a:t>
            </a:r>
          </a:p>
          <a:p>
            <a:pPr eaLnBrk="1" hangingPunct="1">
              <a:spcBef>
                <a:spcPct val="0"/>
              </a:spcBef>
            </a:pPr>
            <a:endParaRPr lang="en-GB" altLang="en-US">
              <a:ea typeface="HelveticaNeueLT Std Cn"/>
            </a:endParaRPr>
          </a:p>
          <a:p>
            <a:pPr eaLnBrk="1" hangingPunct="1">
              <a:spcBef>
                <a:spcPct val="0"/>
              </a:spcBef>
            </a:pPr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Rozvíjení rozporu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Přijetí ambivalence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Přijetí ambivalence</a:t>
            </a:r>
          </a:p>
        </p:txBody>
      </p:sp>
      <p:sp>
        <p:nvSpPr>
          <p:cNvPr id="21507" name="Rectangle 3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b="0" i="1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Ambi </a:t>
            </a:r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(obojí) </a:t>
            </a:r>
            <a:r>
              <a:rPr lang="cs-CZ" sz="2400" b="0" i="1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valence</a:t>
            </a:r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(platnost) je při uvažování o změně všudy přítomna, a to i po jejím provedení.</a:t>
            </a:r>
          </a:p>
          <a:p>
            <a:pPr eaLnBrk="1" hangingPunct="1">
              <a:lnSpc>
                <a:spcPct val="90000"/>
              </a:lnSpc>
            </a:pPr>
            <a:endParaRPr lang="en-GB" altLang="en-US">
              <a:ea typeface="HelveticaNeueLT Std Cn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Cílem nikdy není snažit se ambivalenci vyřešit, ale poskytnout oběma stranám prostor.</a:t>
            </a:r>
          </a:p>
          <a:p>
            <a:pPr eaLnBrk="1" hangingPunct="1">
              <a:lnSpc>
                <a:spcPct val="90000"/>
              </a:lnSpc>
            </a:pPr>
            <a:endParaRPr lang="en-GB" altLang="en-US">
              <a:ea typeface="HelveticaNeueLT Std Cn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Ambivalence je normální a během konzultací je třeba ji vzít na vědomí.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Zkoumání kognitivní disonance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Zkoumání kognitivní disonance</a:t>
            </a:r>
            <a:r>
              <a:rPr lang="cs-CZ" sz="2800" b="1" i="0" strike="noStrike" cap="none" spc="0" baseline="3000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1,2</a:t>
            </a:r>
            <a:endParaRPr lang="en-US" altLang="en-US" sz="1600" b="1" baseline="30000">
              <a:ea typeface="HelveticaNeueLT Std Med Cn"/>
            </a:endParaRPr>
          </a:p>
        </p:txBody>
      </p:sp>
      <p:sp>
        <p:nvSpPr>
          <p:cNvPr id="23555" name="Rectangle 3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Lidé se cítí nepříjemně, když mají dva navzájem neslučitelné názory.</a:t>
            </a:r>
          </a:p>
          <a:p>
            <a:pPr eaLnBrk="1" hangingPunct="1">
              <a:buFont typeface="Arial" pitchFamily="34" charset="0"/>
              <a:buNone/>
            </a:pPr>
            <a:endParaRPr lang="en-US" altLang="en-US" dirty="0">
              <a:ea typeface="HelveticaNeueLT Std Cn"/>
            </a:endParaRPr>
          </a:p>
          <a:p>
            <a:pPr eaLnBrk="1" hangingPunct="1"/>
            <a:r>
              <a:rPr lang="cs-CZ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Tento nepříjemný pocit vytváří potřebu něco s tím udělat.</a:t>
            </a: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1975049" y="6102350"/>
            <a:ext cx="716895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cs-CZ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1. Festinger, </a:t>
            </a:r>
            <a:r>
              <a:rPr lang="cs-CZ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L.</a:t>
            </a:r>
            <a:r>
              <a:rPr lang="en-GB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GB" sz="1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A theory of cognitive dissonance</a:t>
            </a:r>
            <a:r>
              <a:rPr lang="en-GB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 </a:t>
            </a:r>
            <a:r>
              <a:rPr lang="cs-CZ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1957</a:t>
            </a:r>
            <a:r>
              <a:rPr lang="en-GB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; </a:t>
            </a:r>
            <a:r>
              <a:rPr lang="cs-CZ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2. Egan, LC a kol. </a:t>
            </a:r>
            <a:r>
              <a:rPr lang="en-GB" sz="1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The origins of cognitive dissonance</a:t>
            </a:r>
            <a:r>
              <a:rPr lang="en-GB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 </a:t>
            </a:r>
            <a:r>
              <a:rPr lang="cs-CZ" sz="10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Psy Sci</a:t>
            </a:r>
            <a:r>
              <a:rPr lang="en-GB" sz="1000" b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 </a:t>
            </a:r>
            <a:r>
              <a:rPr lang="cs-CZ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2007;18:978–983.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Kognitivní disonance</a:t>
            </a:r>
            <a:br>
              <a:rPr sz="2800"/>
            </a:br>
            <a:endParaRPr lang="en-GB" altLang="en-US" sz="1600">
              <a:ea typeface="HelveticaNeueLT Std Med Cn"/>
            </a:endParaRPr>
          </a:p>
        </p:txBody>
      </p:sp>
      <p:sp>
        <p:nvSpPr>
          <p:cNvPr id="231429" name="AutoShape 5"/>
          <p:cNvSpPr>
            <a:spLocks noChangeArrowheads="1"/>
          </p:cNvSpPr>
          <p:nvPr/>
        </p:nvSpPr>
        <p:spPr bwMode="auto">
          <a:xfrm>
            <a:off x="5292725" y="3860800"/>
            <a:ext cx="3527425" cy="1549400"/>
          </a:xfrm>
          <a:prstGeom prst="cloudCallout">
            <a:avLst>
              <a:gd name="adj1" fmla="val -61477"/>
              <a:gd name="adj2" fmla="val -127769"/>
            </a:avLst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cs-CZ" sz="2000" b="1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Kouřím 20 cigaret denně.</a:t>
            </a:r>
          </a:p>
        </p:txBody>
      </p:sp>
      <p:sp>
        <p:nvSpPr>
          <p:cNvPr id="231428" name="AutoShape 4"/>
          <p:cNvSpPr>
            <a:spLocks noChangeArrowheads="1"/>
          </p:cNvSpPr>
          <p:nvPr/>
        </p:nvSpPr>
        <p:spPr bwMode="auto">
          <a:xfrm>
            <a:off x="311942" y="3731419"/>
            <a:ext cx="2952750" cy="1296987"/>
          </a:xfrm>
          <a:prstGeom prst="cloudCallout">
            <a:avLst>
              <a:gd name="adj1" fmla="val 59366"/>
              <a:gd name="adj2" fmla="val -125991"/>
            </a:avLst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cs-CZ" sz="2000" b="1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Jsem zdravá,</a:t>
            </a:r>
            <a:r>
              <a:rPr lang="cs-CZ" sz="2000" b="1" i="0" strike="noStrike" cap="none" spc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cs-CZ" sz="2000" b="1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aktivní osoba.</a:t>
            </a:r>
          </a:p>
        </p:txBody>
      </p:sp>
      <p:pic>
        <p:nvPicPr>
          <p:cNvPr id="9" name="Picture 1">
            <a:extLst>
              <a:ext uri="{FF2B5EF4-FFF2-40B4-BE49-F238E27FC236}">
                <a16:creationId xmlns:a16="http://schemas.microsoft.com/office/drawing/2014/main" id="{081F8165-318E-4512-9075-75419A7EBD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68675" y="1925638"/>
            <a:ext cx="1863725" cy="245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4">
            <a:extLst>
              <a:ext uri="{FF2B5EF4-FFF2-40B4-BE49-F238E27FC236}">
                <a16:creationId xmlns:a16="http://schemas.microsoft.com/office/drawing/2014/main" id="{D7B8432E-FBDC-43FC-BB3E-1067CEA6D0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4692" y="4379913"/>
            <a:ext cx="2073761" cy="24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cs-CZ" sz="1000" b="0" i="0" strike="noStrike" cap="none" spc="0" baseline="0">
                <a:solidFill>
                  <a:srgbClr val="000000"/>
                </a:solidFill>
                <a:effectLst/>
                <a:latin typeface="HelveticaNeueLT Std Cn"/>
                <a:ea typeface="HelveticaNeueLT Std Cn"/>
                <a:cs typeface="HelveticaNeueLT Std Cn"/>
              </a:rPr>
              <a:t>Zdroj obrázku: www.pixabay.com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9" grpId="0" animBg="1"/>
      <p:bldP spid="23142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19.04.30"/>
  <p:tag name="AS_TITLE" val="Aspose.Slides for Java"/>
  <p:tag name="AS_VERSION" val="19.4"/>
</p:tagLst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1800</Words>
  <Application>Microsoft Office PowerPoint</Application>
  <PresentationFormat>On-screen Show (4:3)</PresentationFormat>
  <Paragraphs>151</Paragraphs>
  <Slides>25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HelveticaNeueLT Std Cn</vt:lpstr>
      <vt:lpstr>HelveticaNeueLT Std Med Cn</vt:lpstr>
      <vt:lpstr>Wingdings</vt:lpstr>
      <vt:lpstr>Default Theme</vt:lpstr>
      <vt:lpstr>1_Default Theme</vt:lpstr>
      <vt:lpstr>Rozvíjení rozporu</vt:lpstr>
      <vt:lpstr>Vyloučení odpovědnosti</vt:lpstr>
      <vt:lpstr>Úvod</vt:lpstr>
      <vt:lpstr>Přehled relace</vt:lpstr>
      <vt:lpstr>Přijetí ambivalence</vt:lpstr>
      <vt:lpstr>Přijetí ambivalence</vt:lpstr>
      <vt:lpstr>Zkoumání kognitivní disonance</vt:lpstr>
      <vt:lpstr>Zkoumání kognitivní disonance1,2</vt:lpstr>
      <vt:lpstr>Kognitivní disonance </vt:lpstr>
      <vt:lpstr>Kognitivní disonance</vt:lpstr>
      <vt:lpstr>Kognitivní disonance</vt:lpstr>
      <vt:lpstr>Naslouchání rozporuplným myšlenkám a způsobům chování </vt:lpstr>
      <vt:lpstr>Naslouchání rozporuplným myšlenkám a způsobům chování</vt:lpstr>
      <vt:lpstr>Naslouchání rozporuplným myšlenkám a způsobům chování</vt:lpstr>
      <vt:lpstr>Zvyšování povědomí o rozporuplných myšlenkách a způsobech chování </vt:lpstr>
      <vt:lpstr>Zvyšování povědomí o rozporuplných myšlenkách a způsobech chování</vt:lpstr>
      <vt:lpstr>Rozvíjení rozporu</vt:lpstr>
      <vt:lpstr>Rozvíjení rozporu</vt:lpstr>
      <vt:lpstr>Graf připravenosti</vt:lpstr>
      <vt:lpstr>Rozvíjení rozporu: Rozhodovací matice1</vt:lpstr>
      <vt:lpstr>Rozvíjení rozporu:  rozhodovací matice</vt:lpstr>
      <vt:lpstr>Změna – čí je to zodpovědnost?</vt:lpstr>
      <vt:lpstr>Běžná reakce: nápravný reflex1</vt:lpstr>
      <vt:lpstr>Lepší reakce: vyrovnávání se s odporem</vt:lpstr>
      <vt:lpstr>Použitá 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Cognitive dissonance (Festinger L. A theory of cognitive dissonance. 1957. Sanford University Press)</dc:title>
  <dc:creator>Gil Bezzina, PhD</dc:creator>
  <cp:keywords>UK0117429</cp:keywords>
  <cp:lastModifiedBy>Gauthami Jeevakumar</cp:lastModifiedBy>
  <cp:revision>139</cp:revision>
  <cp:lastPrinted>2014-04-09T16:02:50Z</cp:lastPrinted>
  <dcterms:created xsi:type="dcterms:W3CDTF">2006-08-16T00:00:00Z</dcterms:created>
  <dcterms:modified xsi:type="dcterms:W3CDTF">2021-07-13T13:49:03Z</dcterms:modified>
</cp:coreProperties>
</file>