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924" r:id="rId2"/>
  </p:sldMasterIdLst>
  <p:notesMasterIdLst>
    <p:notesMasterId r:id="rId28"/>
  </p:notesMasterIdLst>
  <p:sldIdLst>
    <p:sldId id="256" r:id="rId3"/>
    <p:sldId id="352" r:id="rId4"/>
    <p:sldId id="354" r:id="rId5"/>
    <p:sldId id="351" r:id="rId6"/>
    <p:sldId id="326" r:id="rId7"/>
    <p:sldId id="287" r:id="rId8"/>
    <p:sldId id="288" r:id="rId9"/>
    <p:sldId id="349" r:id="rId10"/>
    <p:sldId id="291" r:id="rId11"/>
    <p:sldId id="292" r:id="rId12"/>
    <p:sldId id="350" r:id="rId13"/>
    <p:sldId id="293" r:id="rId14"/>
    <p:sldId id="294" r:id="rId15"/>
    <p:sldId id="295" r:id="rId16"/>
    <p:sldId id="297" r:id="rId17"/>
    <p:sldId id="299" r:id="rId18"/>
    <p:sldId id="300" r:id="rId19"/>
    <p:sldId id="301" r:id="rId20"/>
    <p:sldId id="329" r:id="rId21"/>
    <p:sldId id="344" r:id="rId22"/>
    <p:sldId id="345" r:id="rId23"/>
    <p:sldId id="332" r:id="rId24"/>
    <p:sldId id="333" r:id="rId25"/>
    <p:sldId id="336" r:id="rId26"/>
    <p:sldId id="353" r:id="rId27"/>
  </p:sldIdLst>
  <p:sldSz cx="9144000" cy="6858000" type="screen4x3"/>
  <p:notesSz cx="6858000" cy="9313863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sha Dosanjh" initials="MD" lastIdx="0" clrIdx="0">
    <p:extLst>
      <p:ext uri="{19B8F6BF-5375-455C-9EA6-DF929625EA0E}">
        <p15:presenceInfo xmlns:p15="http://schemas.microsoft.com/office/powerpoint/2012/main" userId="S-1-5-21-183313008-3152611123-150256408-19317" providerId="AD"/>
      </p:ext>
    </p:extLst>
  </p:cmAuthor>
  <p:cmAuthor id="2" name="Jessica Wong" initials="JW" lastIdx="0" clrIdx="1">
    <p:extLst>
      <p:ext uri="{19B8F6BF-5375-455C-9EA6-DF929625EA0E}">
        <p15:presenceInfo xmlns:p15="http://schemas.microsoft.com/office/powerpoint/2012/main" userId="S-1-5-21-183313008-3152611123-150256408-192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04" autoAdjust="0"/>
    <p:restoredTop sz="93593" autoAdjust="0"/>
  </p:normalViewPr>
  <p:slideViewPr>
    <p:cSldViewPr snapToGrid="0">
      <p:cViewPr varScale="1">
        <p:scale>
          <a:sx n="80" d="100"/>
          <a:sy n="80" d="100"/>
        </p:scale>
        <p:origin x="176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65187"/>
          </a:xfrm>
          <a:prstGeom prst="rect">
            <a:avLst/>
          </a:prstGeom>
        </p:spPr>
        <p:txBody>
          <a:bodyPr vert="horz" lIns="92402" tIns="46201" rIns="92402" bIns="46201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63" y="1"/>
            <a:ext cx="2972004" cy="465187"/>
          </a:xfrm>
          <a:prstGeom prst="rect">
            <a:avLst/>
          </a:prstGeom>
        </p:spPr>
        <p:txBody>
          <a:bodyPr vert="horz" lIns="92402" tIns="46201" rIns="92402" bIns="46201" rtlCol="0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92AC32-3BD1-4D78-9506-3453AA200B9B}" type="datetimeFigureOut">
              <a:rPr lang="en-GB"/>
              <a:pPr>
                <a:defRPr/>
              </a:pPr>
              <a:t>11/05/2021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94" y="4423615"/>
            <a:ext cx="5487013" cy="4191022"/>
          </a:xfrm>
          <a:prstGeom prst="rect">
            <a:avLst/>
          </a:prstGeom>
        </p:spPr>
        <p:txBody>
          <a:bodyPr vert="horz" lIns="92402" tIns="46201" rIns="92402" bIns="4620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7231"/>
            <a:ext cx="2972004" cy="465187"/>
          </a:xfrm>
          <a:prstGeom prst="rect">
            <a:avLst/>
          </a:prstGeom>
        </p:spPr>
        <p:txBody>
          <a:bodyPr vert="horz" lIns="92402" tIns="46201" rIns="92402" bIns="46201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63" y="8847231"/>
            <a:ext cx="2972004" cy="465187"/>
          </a:xfrm>
          <a:prstGeom prst="rect">
            <a:avLst/>
          </a:prstGeom>
        </p:spPr>
        <p:txBody>
          <a:bodyPr vert="horz" wrap="square" lIns="92402" tIns="46201" rIns="92402" bIns="462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5CC772-BBB1-400A-8190-93824B1ED5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7372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Não se </a:t>
            </a:r>
            <a:r>
              <a:rPr lang="pt-PT" sz="1700" u="none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preocupe excessivamente </a:t>
            </a:r>
            <a:r>
              <a:rPr lang="pt-PT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em recordar as diferentes técnicas ou os seus nomes, o importante </a:t>
            </a:r>
            <a:r>
              <a:rPr lang="pt-PT" sz="1700" u="none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é o espírito com que aborda </a:t>
            </a:r>
            <a:r>
              <a:rPr lang="pt-PT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o tempo com um doente, para fomentar um sentido de colaboração.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9375" indent="-28731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53683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15748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77814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04336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30857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357379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783901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C3AA5AC3-4EC7-4C30-BA45-AD131DD484EB}" type="slidenum">
              <a:rPr lang="en-GB" altLang="en-US" smtClean="0"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079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Um gráfico de definição </a:t>
            </a:r>
            <a:r>
              <a:rPr lang="pt-PT" sz="1700" u="none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da agenda </a:t>
            </a:r>
            <a:r>
              <a:rPr lang="pt-PT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é uma boa forma de começar uma sessão; pode listar as coisas que acha importantes, mas também é importante ter alguns círculos vazios para que o doente possa listar as coisas das quais quer falar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9375" indent="-28731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53683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15748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77814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04336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30857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357379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783901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F716EC2F-2F6F-4784-94E5-0461760F40C0}" type="slidenum">
              <a:rPr lang="en-GB" altLang="en-US" smtClean="0"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3634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7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Perguntas fechadas: chegou aqui de comboio?</a:t>
            </a:r>
          </a:p>
          <a:p>
            <a:r>
              <a:rPr lang="pt-PT" sz="17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Perguntas abertas: como é que chegou aqui?</a:t>
            </a:r>
          </a:p>
          <a:p>
            <a:endParaRPr lang="en-GB" altLang="en-US"/>
          </a:p>
          <a:p>
            <a:r>
              <a:rPr lang="pt-PT" sz="17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As perguntas abertas são muito melhores para iniciar uma conversa...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9375" indent="-28731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53683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15748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77814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04336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30857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357379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783901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D7491752-3308-4929-A94D-0AD21DE261F8}" type="slidenum">
              <a:rPr lang="en-GB" altLang="en-US" smtClean="0"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667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7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Este slide ilustra como a escuta reflexiva pode ser muito simples e bastante complicada, e como quanto mais investir nela, mais profunda será a conversa...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9375" indent="-28731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53683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15748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77814" indent="-229552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04336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30857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357379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783901" indent="-2295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26C271BA-3B82-4339-A157-D1CA7A01480D}" type="slidenum">
              <a:rPr lang="en-GB" altLang="en-US" smtClean="0"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0528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749375" indent="-28731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153683" indent="-229552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615748" indent="-229552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2077814" indent="-229552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504336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930857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357379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783901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C61AAEF-0031-45CB-9F8E-5792DA0EB413}" type="slidenum">
              <a:rPr lang="en-GB" altLang="en-US" sz="1200"/>
              <a:pPr>
                <a:spcBef>
                  <a:spcPct val="0"/>
                </a:spcBef>
              </a:pPr>
              <a:t>20</a:t>
            </a:fld>
            <a:endParaRPr lang="en-GB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6250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749375" indent="-28731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153683" indent="-229552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615748" indent="-229552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2077814" indent="-229552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504336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930857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357379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783901" indent="-22955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9AAD-6F0B-499E-BC21-ED7E8AC2D04D}" type="slidenum">
              <a:rPr lang="en-GB" altLang="en-US" sz="1200"/>
              <a:pPr>
                <a:spcBef>
                  <a:spcPct val="0"/>
                </a:spcBef>
              </a:pPr>
              <a:t>21</a:t>
            </a:fld>
            <a:endParaRPr lang="en-GB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6726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Exemplos:</a:t>
            </a:r>
          </a:p>
          <a:p>
            <a:pPr marL="1168493" lvl="1" indent="-426522" eaLnBrk="1" hangingPunct="1">
              <a:buFontTx/>
              <a:buAutoNum type="arabicPeriod"/>
            </a:pPr>
            <a:r>
              <a:rPr lang="pt-PT" sz="17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Recolha</a:t>
            </a:r>
            <a:r>
              <a:rPr lang="pt-PT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então, se puder fazer uma pausa por um segundo para ter a certeza de que compreendi tudo... sente-se... </a:t>
            </a:r>
            <a:r>
              <a:rPr lang="pt-PT" sz="17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etc</a:t>
            </a:r>
            <a:endParaRPr lang="pt-PT" sz="17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1168493" lvl="1" indent="-426522" eaLnBrk="1" hangingPunct="1">
              <a:buFontTx/>
              <a:buAutoNum type="arabicPeriod"/>
            </a:pPr>
            <a:r>
              <a:rPr lang="pt-PT" sz="17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Ligação</a:t>
            </a:r>
            <a:r>
              <a:rPr lang="pt-PT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então, para resumir o que disse, acha que é difícil arranjar tempo para tomar os seus medicamentos, mas está a ficar mais preocupado com isso... </a:t>
            </a:r>
            <a:r>
              <a:rPr lang="pt-PT" sz="1700" u="none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correto</a:t>
            </a:r>
            <a:r>
              <a:rPr lang="pt-PT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?</a:t>
            </a:r>
          </a:p>
          <a:p>
            <a:pPr marL="1168493" lvl="1" indent="-426522" eaLnBrk="1" hangingPunct="1">
              <a:buFontTx/>
              <a:buAutoNum type="arabicPeriod"/>
            </a:pPr>
            <a:r>
              <a:rPr lang="pt-PT" sz="17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Transições</a:t>
            </a:r>
            <a:r>
              <a:rPr lang="pt-PT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Então, se pudéssemos </a:t>
            </a:r>
            <a:r>
              <a:rPr lang="pt-PT" sz="1700" u="none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reunir</a:t>
            </a:r>
            <a:r>
              <a:rPr lang="pt-PT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aquilo de que falámos até agora........, seria uma boa utilização do nosso tempo falar agora sobre X?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693098" indent="-266576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066305" indent="-21326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492827" indent="-21326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1919348" indent="-21326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21543897-D906-46D2-9F1D-8B399B442C35}" type="slidenum">
              <a:rPr lang="en-GB" altLang="en-US" smtClean="0"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0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2091777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0912807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92444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8054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39520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AB0541-49EE-4A37-B30B-0C0B1223867C}" type="datetimeFigureOut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CB6E9EA8-D889-4ECA-8BEE-BC0511B13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53142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42D70C8-A0C4-4852-911E-0B549C0F70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201211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E5D85F-0E57-47FC-841D-DB6A325968F0}" type="datetimeFigureOut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0DBD1B2-395F-4092-A8D6-1C2E6A9E3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1327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902082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95761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21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90095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defTabSz="914400" eaLnBrk="1" fontAlgn="auto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defTabSz="914400" eaLnBrk="1" fontAlgn="auto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F23046B-0EFE-42AC-9F51-1B525A10A4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58234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60AD0F5-0AB5-4ADD-8550-F8F841AC9A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13096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8FACFC-F49C-4341-ACAF-552472EAD41D}" type="datetimeFigureOut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EA98D20-0E0F-4A63-96B9-0BBA82222B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8124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342090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BA13690-FF8E-45AC-A13E-4D7565EF0ADF}" type="datetimeFigureOut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F2A1E4C-E1B9-446B-A70A-3E8E991555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fld id="{CBBE8F00-E0F7-4F12-9599-6245F30EC19F}" type="datetimeFigureOut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5E9D29-CC39-4829-B37B-F9876012E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4000" b="0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Expressar empatia e </a:t>
            </a:r>
            <a:r>
              <a:rPr lang="pt-PT" sz="4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iniciar</a:t>
            </a:r>
            <a:r>
              <a:rPr lang="pt-PT" sz="4000" b="0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 uma conversa</a:t>
            </a:r>
            <a:endParaRPr lang="en-GB" altLang="en-US" sz="4000" dirty="0">
              <a:ea typeface="HelveticaNeueLT Std Med Cn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6581775"/>
            <a:ext cx="509286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t-PT" sz="1000" b="1" i="0" strike="noStrike" cap="none" spc="0" baseline="0" dirty="0">
                <a:solidFill>
                  <a:schemeClr val="bg1"/>
                </a:solidFill>
                <a:effectLst/>
                <a:latin typeface="Calibri"/>
                <a:ea typeface="Calibri"/>
                <a:cs typeface="Calibri"/>
              </a:rPr>
              <a:t>Código do projeto: </a:t>
            </a:r>
            <a:r>
              <a:rPr lang="pt-PT" sz="10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INT-20-2100076 </a:t>
            </a:r>
            <a:r>
              <a:rPr lang="pt-PT" sz="1000" b="1" i="0" strike="noStrike" cap="none" spc="0" baseline="0" dirty="0">
                <a:solidFill>
                  <a:schemeClr val="bg1"/>
                </a:solidFill>
                <a:effectLst/>
                <a:latin typeface="Calibri"/>
                <a:ea typeface="Calibri"/>
                <a:cs typeface="Calibri"/>
              </a:rPr>
              <a:t>	Data de </a:t>
            </a:r>
            <a:r>
              <a:rPr lang="pt-PT" sz="10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elaboração: março de 2021</a:t>
            </a:r>
            <a:endParaRPr lang="pt-PT" sz="1000" b="1" i="0" strike="noStrike" cap="none" spc="0" baseline="0" dirty="0">
              <a:solidFill>
                <a:schemeClr val="bg1"/>
              </a:solidFill>
              <a:effectLst/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Abordagem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Coloque o doente à vontade</a:t>
            </a: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Evite confrontar ou dizer aos doentes o que fazer</a:t>
            </a: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Incentive uma conversa sobre a mudança</a:t>
            </a:r>
          </a:p>
          <a:p>
            <a:pPr lvl="1" eaLnBrk="1" hangingPunct="1"/>
            <a:r>
              <a:rPr lang="pt-PT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Inclua aspetos da mudança que podem ser difíceis ou preocupantes</a:t>
            </a: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Algumas técnicas simples, quando utilizadas da forma correta, podem ser muito poderosas...</a:t>
            </a:r>
            <a:endParaRPr lang="en-US" altLang="en-US">
              <a:ea typeface="HelveticaNeueLT Std Cn"/>
            </a:endParaRPr>
          </a:p>
          <a:p>
            <a:pPr eaLnBrk="1" hangingPunct="1"/>
            <a:endParaRPr lang="en-US" altLang="en-US">
              <a:ea typeface="HelveticaNeueLT Std Cn"/>
            </a:endParaRPr>
          </a:p>
          <a:p>
            <a:pPr eaLnBrk="1" hangingPunct="1"/>
            <a:endParaRPr lang="en-US" altLang="en-US"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b="1" dirty="0">
                <a:latin typeface="Calibri"/>
                <a:ea typeface="Calibri"/>
                <a:cs typeface="Calibri"/>
              </a:rPr>
              <a:t>Os elementos constituintes da </a:t>
            </a: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EM:</a:t>
            </a:r>
            <a:br>
              <a:rPr sz="2800" dirty="0"/>
            </a:b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PAER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 que fazer – PAER: os alicerces da EM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533525"/>
            <a:ext cx="8229600" cy="4311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t-PT" sz="2600" b="0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Perguntas abertas</a:t>
            </a:r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t-PT" sz="2600" b="0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Afirmações</a:t>
            </a:r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t-PT" sz="2600" b="0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Escuta reflexiva</a:t>
            </a:r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t-PT" sz="2600" b="0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Resumos</a:t>
            </a:r>
          </a:p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endParaRPr lang="en-US" altLang="en-US" i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748" name="TextBox 1"/>
          <p:cNvSpPr txBox="1">
            <a:spLocks noChangeArrowheads="1"/>
          </p:cNvSpPr>
          <p:nvPr/>
        </p:nvSpPr>
        <p:spPr bwMode="auto">
          <a:xfrm>
            <a:off x="6815668" y="6115050"/>
            <a:ext cx="2328331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 L, Skinner W. 2005; MINT. 2013.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Perguntas abertas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Ajudam a começar conversas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Melhoram a </a:t>
            </a:r>
            <a:r>
              <a:rPr lang="pt-PT" dirty="0">
                <a:latin typeface="Calibri"/>
                <a:ea typeface="Calibri"/>
                <a:cs typeface="Calibri"/>
              </a:rPr>
              <a:t>compreensão e permitem obter 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 ponto de vista do doente 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Evitam conclusões e julgamentos prematuros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por ex.</a:t>
            </a: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“Está a sentir-se muito melhor desde que mudámos a sua medicação?”</a:t>
            </a:r>
          </a:p>
        </p:txBody>
      </p:sp>
      <p:sp>
        <p:nvSpPr>
          <p:cNvPr id="32772" name="TextBox 1"/>
          <p:cNvSpPr txBox="1">
            <a:spLocks noChangeArrowheads="1"/>
          </p:cNvSpPr>
          <p:nvPr/>
        </p:nvSpPr>
        <p:spPr bwMode="auto">
          <a:xfrm>
            <a:off x="7483086" y="6115050"/>
            <a:ext cx="1660914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 L, Skinner W. 2005.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Afirmações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Precisamos de manter a moral elevada, para que as pessoas se sintam confiantes para mudar quando chega o momento certo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Declarações de afirmação reforçam isto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Declarações de reconhecimento dos pontos fortes do doente</a:t>
            </a:r>
          </a:p>
          <a:p>
            <a:pPr lvl="2" eaLnBrk="1" hangingPunct="1"/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por exemplo, </a:t>
            </a:r>
            <a:r>
              <a:rPr lang="pt-PT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“Consegue </a:t>
            </a:r>
            <a:r>
              <a:rPr lang="pt-PT" i="1" dirty="0">
                <a:ea typeface="Calibri"/>
                <a:cs typeface="Calibri"/>
              </a:rPr>
              <a:t>vir sempre </a:t>
            </a:r>
            <a:r>
              <a:rPr lang="pt-PT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às consultas.”</a:t>
            </a:r>
            <a:endParaRPr lang="en-US" altLang="en-US" i="1" dirty="0"/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Constroem confiança na capacidade de mudar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Devem ser congruentes e genuínas</a:t>
            </a:r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7483086" y="6115050"/>
            <a:ext cx="1660914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 L, Skinner W. 2005.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Escuta reflexiva ou ativa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Isto refere-se a refletir o que um doente disse em vez de fazer uma pergunta ou dar conselhos, etc.</a:t>
            </a:r>
            <a:endParaRPr lang="en-US" altLang="en-US">
              <a:ea typeface="HelveticaNeueLT Std Cn"/>
            </a:endParaRP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Mostra que está a ouvir o doente</a:t>
            </a: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Mantém a conversa em curso e expande-a</a:t>
            </a: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 resposta mais simples à resistência </a:t>
            </a:r>
            <a:endParaRPr lang="en-US" altLang="en-US">
              <a:ea typeface="HelveticaNeueLT Std Cn"/>
            </a:endParaRPr>
          </a:p>
        </p:txBody>
      </p:sp>
      <p:sp>
        <p:nvSpPr>
          <p:cNvPr id="34820" name="TextBox 1"/>
          <p:cNvSpPr txBox="1">
            <a:spLocks noChangeArrowheads="1"/>
          </p:cNvSpPr>
          <p:nvPr/>
        </p:nvSpPr>
        <p:spPr bwMode="auto">
          <a:xfrm>
            <a:off x="6815668" y="6115050"/>
            <a:ext cx="2328331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 L, Skinner W. 2005; MINT. 2013.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Reflexão de conteúdo (simples)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 forma mais simples de reflexão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Reflete a essência do que alguém disse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Por exemplo:</a:t>
            </a:r>
          </a:p>
          <a:p>
            <a:pPr lvl="2" eaLnBrk="1" hangingPunct="1"/>
            <a:r>
              <a:rPr lang="pt-PT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“Parece que...”</a:t>
            </a:r>
          </a:p>
          <a:p>
            <a:pPr lvl="2" eaLnBrk="1" hangingPunct="1"/>
            <a:r>
              <a:rPr lang="pt-PT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“Sente-se como...”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Doente: </a:t>
            </a: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“Tive tantas discussões esta semana em casa”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Entrevistador: </a:t>
            </a: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“Parece que </a:t>
            </a:r>
            <a:r>
              <a:rPr lang="pt-PT" sz="2200" b="0" i="1" strike="noStrike" cap="none" spc="0" baseline="0" dirty="0">
                <a:effectLst/>
                <a:latin typeface="Calibri"/>
                <a:ea typeface="Calibri"/>
                <a:cs typeface="Calibri"/>
              </a:rPr>
              <a:t>se</a:t>
            </a:r>
            <a:r>
              <a:rPr lang="pt-PT" sz="2200" b="0" i="1" strike="noStrike" cap="none" spc="0" baseline="0" dirty="0">
                <a:solidFill>
                  <a:srgbClr val="FF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i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tem desentendido </a:t>
            </a: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com toda a gente”</a:t>
            </a:r>
          </a:p>
        </p:txBody>
      </p:sp>
      <p:sp>
        <p:nvSpPr>
          <p:cNvPr id="35844" name="TextBox 1"/>
          <p:cNvSpPr txBox="1">
            <a:spLocks noChangeArrowheads="1"/>
          </p:cNvSpPr>
          <p:nvPr/>
        </p:nvSpPr>
        <p:spPr bwMode="auto">
          <a:xfrm>
            <a:off x="8323713" y="6115050"/>
            <a:ext cx="820287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 2013.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Reflexão de significado (complexa)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Mais complicada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Reflete o que pensa ser o conteúdo emocional principal do que foi dito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Realmente </a:t>
            </a:r>
            <a:r>
              <a:rPr lang="pt-PT" dirty="0">
                <a:latin typeface="Calibri"/>
                <a:ea typeface="Calibri"/>
                <a:cs typeface="Calibri"/>
              </a:rPr>
              <a:t>abre uma conversa para além de uma declaração factual dos acontecimentos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, em direção ao significado, emoção e crença do que foi dito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Isto funciona mesmo que se engane. Se </a:t>
            </a:r>
            <a:r>
              <a:rPr lang="pt-PT" dirty="0">
                <a:latin typeface="Calibri"/>
                <a:ea typeface="Calibri"/>
                <a:cs typeface="Calibri"/>
              </a:rPr>
              <a:t>estiver errado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, os doentes dizem-lhe!</a:t>
            </a:r>
          </a:p>
          <a:p>
            <a:pPr lvl="1" eaLnBrk="1" hangingPunct="1"/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p. ex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., responda com: </a:t>
            </a: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“Sente... porque”</a:t>
            </a:r>
            <a:endParaRPr lang="en-GB" altLang="en-US" i="1" dirty="0">
              <a:cs typeface="Courier New" pitchFamily="49" charset="0"/>
            </a:endParaRPr>
          </a:p>
          <a:p>
            <a:pPr eaLnBrk="1" hangingPunct="1"/>
            <a:endParaRPr lang="en-GB" altLang="en-US" sz="2800" dirty="0"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altLang="en-US" sz="2800" dirty="0">
              <a:cs typeface="Courier New" pitchFamily="49" charset="0"/>
            </a:endParaRPr>
          </a:p>
          <a:p>
            <a:pPr eaLnBrk="1" hangingPunct="1"/>
            <a:endParaRPr lang="en-US" altLang="en-US" sz="2800" dirty="0">
              <a:ea typeface="HelveticaNeueLT Std Cn"/>
            </a:endParaRPr>
          </a:p>
          <a:p>
            <a:pPr eaLnBrk="1" hangingPunct="1"/>
            <a:endParaRPr lang="en-US" altLang="en-US" dirty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altLang="en-US" dirty="0">
              <a:ea typeface="HelveticaNeueLT Std Cn"/>
            </a:endParaRPr>
          </a:p>
          <a:p>
            <a:pPr lvl="1" eaLnBrk="1" hangingPunct="1"/>
            <a:endParaRPr lang="en-US" altLang="en-US" dirty="0"/>
          </a:p>
        </p:txBody>
      </p:sp>
      <p:sp>
        <p:nvSpPr>
          <p:cNvPr id="36868" name="TextBox 1"/>
          <p:cNvSpPr txBox="1">
            <a:spLocks noChangeArrowheads="1"/>
          </p:cNvSpPr>
          <p:nvPr/>
        </p:nvSpPr>
        <p:spPr bwMode="auto">
          <a:xfrm>
            <a:off x="8323713" y="6121400"/>
            <a:ext cx="820287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 2013.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Reflexão de significado (complexa): Exemplo</a:t>
            </a:r>
            <a:endParaRPr lang="en-US" altLang="en-US" b="1">
              <a:cs typeface="Courier New" pitchFamily="49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Doente</a:t>
            </a:r>
            <a:r>
              <a:rPr lang="pt-PT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:</a:t>
            </a:r>
          </a:p>
          <a:p>
            <a:pPr lvl="1" eaLnBrk="1" hangingPunct="1"/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“Tomei bem a medicação toda a semana, depois fartei-me e não tomei nada durante o fim de semana”</a:t>
            </a:r>
          </a:p>
          <a:p>
            <a:pPr eaLnBrk="1" hangingPunct="1"/>
            <a:endParaRPr lang="en-US" altLang="en-US" dirty="0">
              <a:solidFill>
                <a:srgbClr val="009900"/>
              </a:solidFill>
              <a:ea typeface="HelveticaNeueLT Std Cn"/>
            </a:endParaRP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Entrevistador</a:t>
            </a:r>
            <a:r>
              <a:rPr lang="pt-PT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: </a:t>
            </a:r>
          </a:p>
          <a:p>
            <a:pPr lvl="1" eaLnBrk="1" hangingPunct="1"/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“Sente-se aborrecido porque se desapontou a si próprio”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Reflexões – resumo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455613" y="1611313"/>
            <a:ext cx="6283325" cy="43116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t-PT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Escuta reflexiva</a:t>
            </a:r>
            <a:endParaRPr lang="en-GB" altLang="en-US" dirty="0">
              <a:solidFill>
                <a:srgbClr val="002060"/>
              </a:solidFill>
            </a:endParaRPr>
          </a:p>
          <a:p>
            <a:pPr lvl="1" eaLnBrk="1" fontAlgn="auto" hangingPunct="1">
              <a:spcAft>
                <a:spcPct val="0"/>
              </a:spcAft>
              <a:buFont typeface="Arial"/>
              <a:buChar char="–"/>
              <a:defRPr/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Conteúdo (simples)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Não se afaste muito </a:t>
            </a: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do que o doente disse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Transmite atenção e interesse</a:t>
            </a:r>
          </a:p>
          <a:p>
            <a:pPr lvl="1" eaLnBrk="1" fontAlgn="auto" hangingPunct="1">
              <a:spcAft>
                <a:spcPct val="0"/>
              </a:spcAft>
              <a:buFont typeface="Arial"/>
              <a:buChar char="–"/>
              <a:defRPr/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Significado (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complexa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)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Pode ir 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muito</a:t>
            </a: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além do que foi dito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Pode incluir referência a emoções ou contrastar elementos diferentes (“</a:t>
            </a:r>
            <a:r>
              <a:rPr lang="pt-PT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Está a sentir-se realmente em baixo neste momento”)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Pode levar a mais autoconsciência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Pode ser uma metáfora (“</a:t>
            </a:r>
            <a:r>
              <a:rPr lang="pt-PT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Então, é como um jogo em que alguém está sempre a mudar as regras”)</a:t>
            </a:r>
          </a:p>
          <a:p>
            <a:pPr lvl="2" eaLnBrk="1" fontAlgn="auto" hangingPunct="1">
              <a:spcAft>
                <a:spcPct val="0"/>
              </a:spcAft>
              <a:buFont typeface="Arial"/>
              <a:buChar char="•"/>
              <a:defRPr/>
            </a:pPr>
            <a:endParaRPr lang="en-US" altLang="en-US" dirty="0"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spcAft>
                <a:spcPct val="0"/>
              </a:spcAft>
              <a:buFont typeface="Arial" pitchFamily="34" charset="0"/>
              <a:buNone/>
              <a:defRPr/>
            </a:pPr>
            <a:endParaRPr lang="en-US" altLang="en-US" sz="2800" i="1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390675" y="3505200"/>
            <a:ext cx="14492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PT" sz="1400" b="1" i="0" strike="noStrike" cap="none" spc="0" baseline="0" dirty="0">
                <a:solidFill>
                  <a:srgbClr val="1F497D"/>
                </a:solidFill>
                <a:effectLst/>
                <a:latin typeface="Calibri"/>
                <a:ea typeface="Calibri"/>
                <a:cs typeface="Calibri"/>
              </a:rPr>
              <a:t>MAIOR PROFUNDIDADE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7245350" y="2008508"/>
            <a:ext cx="0" cy="3240000"/>
          </a:xfrm>
          <a:prstGeom prst="line">
            <a:avLst/>
          </a:prstGeom>
          <a:noFill/>
          <a:ln w="190500">
            <a:solidFill>
              <a:srgbClr val="FFFF00"/>
            </a:solidFill>
            <a:rou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GB">
              <a:latin typeface="Arial"/>
            </a:endParaRPr>
          </a:p>
        </p:txBody>
      </p:sp>
      <p:sp>
        <p:nvSpPr>
          <p:cNvPr id="38920" name="TextBox 1"/>
          <p:cNvSpPr txBox="1">
            <a:spLocks noChangeArrowheads="1"/>
          </p:cNvSpPr>
          <p:nvPr/>
        </p:nvSpPr>
        <p:spPr bwMode="auto">
          <a:xfrm>
            <a:off x="8323713" y="6115050"/>
            <a:ext cx="820287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 2013.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Isenção de responsabilidade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marL="0" indent="0">
              <a:buNone/>
            </a:pPr>
            <a:r>
              <a:rPr lang="pt-PT" sz="2000" i="1" dirty="0">
                <a:latin typeface="Calibri"/>
                <a:ea typeface="Calibri"/>
                <a:cs typeface="Calibri"/>
              </a:rPr>
              <a:t>O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CF CARE é </a:t>
            </a:r>
            <a:r>
              <a:rPr lang="pt-PT" sz="2000" i="1" dirty="0">
                <a:latin typeface="Calibri"/>
                <a:ea typeface="Calibri"/>
                <a:cs typeface="Calibri"/>
              </a:rPr>
              <a:t>financiado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inteiramente pela </a:t>
            </a:r>
            <a:r>
              <a:rPr lang="pt-PT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Vertex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Pharmaceuticals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(</a:t>
            </a:r>
            <a:r>
              <a:rPr lang="pt-PT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Europe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) </a:t>
            </a:r>
            <a:r>
              <a:rPr lang="pt-PT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Limited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O conteúdo foi preparado e desenvolvido pelo </a:t>
            </a:r>
            <a:r>
              <a:rPr lang="pt-PT" sz="2000" i="1" dirty="0">
                <a:ea typeface="Calibri"/>
                <a:cs typeface="Calibri"/>
              </a:rPr>
              <a:t>grupo de trabalho de especialistas em fibrose quística </a:t>
            </a:r>
            <a:r>
              <a:rPr lang="pt-PT" sz="2000" b="0" i="1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com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o apoio logístico e editorial do secretariado </a:t>
            </a:r>
            <a:r>
              <a:rPr lang="pt-PT" sz="2000" i="1" dirty="0">
                <a:latin typeface="Calibri"/>
                <a:ea typeface="Calibri"/>
                <a:cs typeface="Calibri"/>
              </a:rPr>
              <a:t>do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CF CARE, ApotheCom. A </a:t>
            </a:r>
            <a:r>
              <a:rPr lang="pt-PT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Vertex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teve a oportunidade de analisar o conteúdo e as ferramentas para verificar a sua exatidão.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Reflexão amplificada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66863"/>
            <a:ext cx="8229600" cy="487680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Mais avançada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Refletindo uma afirmação de forma exagerada – diga-a de uma forma mais extrema, mas sem sarcasmo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Por vezes, isto pode provocar uma reavaliação – o doente reage </a:t>
            </a:r>
            <a:r>
              <a:rPr lang="pt-PT" dirty="0">
                <a:latin typeface="Calibri"/>
                <a:ea typeface="Calibri"/>
                <a:cs typeface="Calibri"/>
              </a:rPr>
              <a:t>rejeitando a reflexão amplificada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Isto pode, </a:t>
            </a:r>
            <a:r>
              <a:rPr lang="pt-PT" dirty="0">
                <a:latin typeface="Calibri"/>
                <a:ea typeface="Calibri"/>
                <a:cs typeface="Calibri"/>
              </a:rPr>
              <a:t>portanto, fazer avançar 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 doente na direção de uma mudança positiva em vez de resistência</a:t>
            </a:r>
          </a:p>
        </p:txBody>
      </p:sp>
      <p:sp>
        <p:nvSpPr>
          <p:cNvPr id="39940" name="TextBox 1"/>
          <p:cNvSpPr txBox="1">
            <a:spLocks noChangeArrowheads="1"/>
          </p:cNvSpPr>
          <p:nvPr/>
        </p:nvSpPr>
        <p:spPr bwMode="auto">
          <a:xfrm>
            <a:off x="8323713" y="6115050"/>
            <a:ext cx="820287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 2013.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Reflexão amplificada: Exemplo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Doente: </a:t>
            </a:r>
          </a:p>
          <a:p>
            <a:pPr lvl="1" eaLnBrk="1" hangingPunct="1"/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“O médico está </a:t>
            </a:r>
            <a:r>
              <a:rPr lang="pt-PT" i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sempre a importunar-me por causa da minha medicação e da minha alimentação, e a minha família também, todos se juntam contra </a:t>
            </a: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mim.”</a:t>
            </a:r>
          </a:p>
          <a:p>
            <a:pPr eaLnBrk="1" hangingPunct="1"/>
            <a:endParaRPr lang="en-US" altLang="en-US" dirty="0">
              <a:solidFill>
                <a:srgbClr val="002060"/>
              </a:solidFill>
              <a:ea typeface="HelveticaNeueLT Std Cn"/>
            </a:endParaRP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Entrevistador: </a:t>
            </a:r>
          </a:p>
          <a:p>
            <a:pPr lvl="1" eaLnBrk="1" hangingPunct="1"/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“Sente que ninguém se importa consigo?”</a:t>
            </a:r>
            <a:endParaRPr lang="en-GB" altLang="en-US" i="1" dirty="0"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/>
            <a:endParaRPr lang="en-US" altLang="en-US" i="1" dirty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Reflexão bilateral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Mais difícil!</a:t>
            </a:r>
          </a:p>
          <a:p>
            <a:pPr eaLnBrk="1" hangingPunct="1"/>
            <a:endParaRPr lang="en-US" altLang="en-US" dirty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Envolve o </a:t>
            </a:r>
            <a:r>
              <a:rPr lang="pt-PT" dirty="0">
                <a:latin typeface="Calibri"/>
                <a:ea typeface="Calibri"/>
                <a:cs typeface="Calibri"/>
              </a:rPr>
              <a:t>reconhecimento do que o doente disse, mas também indicar coisas contrárias que ele também 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disse – nesta ou em consultas anteriores</a:t>
            </a:r>
          </a:p>
          <a:p>
            <a:pPr eaLnBrk="1" hangingPunct="1"/>
            <a:endParaRPr lang="en-US" altLang="en-US" dirty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 ordem pela qual as coloca pode ter um impacto significativo no que é dito a seguir</a:t>
            </a:r>
          </a:p>
          <a:p>
            <a:pPr eaLnBrk="1" hangingPunct="1"/>
            <a:endParaRPr lang="en-US" altLang="en-US" sz="2600" dirty="0">
              <a:ea typeface="HelveticaNeueLT Std Cn"/>
            </a:endParaRPr>
          </a:p>
        </p:txBody>
      </p:sp>
      <p:sp>
        <p:nvSpPr>
          <p:cNvPr id="41988" name="TextBox 1"/>
          <p:cNvSpPr txBox="1">
            <a:spLocks noChangeArrowheads="1"/>
          </p:cNvSpPr>
          <p:nvPr/>
        </p:nvSpPr>
        <p:spPr bwMode="auto">
          <a:xfrm>
            <a:off x="8323713" y="6115050"/>
            <a:ext cx="820287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MINT. 2013.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Reflexão bilateral: Exemplo</a:t>
            </a:r>
            <a:endParaRPr lang="en-US" altLang="en-US" b="1">
              <a:ea typeface="HelveticaNeueLT Std Med Cn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1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“Então está a dizer que, por um lado, pensa que tem de deixar de fumar, mas, por outro lado, não consegue imaginar estar sem um cigarro.”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solidFill>
                <a:srgbClr val="002060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pt-PT" sz="2400" b="0" i="1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“Então está a dizer que, por um lado, não consegue imaginar estar sem um cigarro, mas por outro lado pensa que tem de deixar de fumar.”</a:t>
            </a:r>
          </a:p>
          <a:p>
            <a:pPr eaLnBrk="1" hangingPunct="1"/>
            <a:endParaRPr lang="en-US" altLang="en-US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Resumos</a:t>
            </a:r>
            <a:endParaRPr lang="en-US" altLang="en-US" b="1">
              <a:solidFill>
                <a:srgbClr val="FF0000"/>
              </a:solidFill>
              <a:ea typeface="HelveticaNeueLT Std Med Cn"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 rtlCol="0">
            <a:normAutofit/>
          </a:bodyPr>
          <a:lstStyle/>
          <a:p>
            <a:pPr marL="533400" indent="-533400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Podem ser muito úteis para ajudar alguém a organizar os seus pensamentos</a:t>
            </a:r>
            <a:r>
              <a:rPr lang="pt-PT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marL="514350" indent="-457200" eaLnBrk="1" fontAlgn="auto" hangingPunct="1">
              <a:spcAft>
                <a:spcPct val="0"/>
              </a:spcAft>
              <a:buFont typeface="Arial"/>
              <a:buChar char="•"/>
              <a:defRPr/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Existem três tipos de resumos:</a:t>
            </a:r>
            <a:r>
              <a:rPr lang="pt-PT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</a:t>
            </a:r>
          </a:p>
          <a:p>
            <a:pPr marL="1252538" lvl="1" indent="-457200" eaLnBrk="1" fontAlgn="auto" hangingPunct="1">
              <a:spcAft>
                <a:spcPct val="0"/>
              </a:spcAft>
              <a:buFont typeface="Arial"/>
              <a:buAutoNum type="arabicPeriod"/>
              <a:defRPr/>
            </a:pPr>
            <a:r>
              <a:rPr lang="pt-PT" sz="22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Recolha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reúna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informações em 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conjunto e transmita-as, para manter a conversa a fluir</a:t>
            </a:r>
          </a:p>
          <a:p>
            <a:pPr marL="1252538" lvl="1" indent="-457200" eaLnBrk="1" fontAlgn="auto" hangingPunct="1">
              <a:spcAft>
                <a:spcPct val="0"/>
              </a:spcAft>
              <a:buFont typeface="Arial"/>
              <a:buAutoNum type="arabicPeriod"/>
              <a:defRPr/>
            </a:pPr>
            <a:r>
              <a:rPr lang="pt-PT" sz="22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Ligação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contraste elementos que acabaram de lhe ser comunicados com 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informações partilhadas anteriormente (pode destacar discrepâncias)</a:t>
            </a:r>
          </a:p>
          <a:p>
            <a:pPr marL="1252538" lvl="1" indent="-457200" eaLnBrk="1" fontAlgn="auto" hangingPunct="1">
              <a:spcAft>
                <a:spcPct val="0"/>
              </a:spcAft>
              <a:buFont typeface="Arial"/>
              <a:buAutoNum type="arabicPeriod"/>
              <a:defRPr/>
            </a:pPr>
            <a:r>
              <a:rPr lang="pt-PT" sz="22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Transições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junte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tudo para encerrar essa parte da discussão para permitir uma nova direção</a:t>
            </a:r>
            <a:endParaRPr lang="en-US" altLang="en-US" dirty="0"/>
          </a:p>
          <a:p>
            <a:pPr marL="533400" indent="-533400" eaLnBrk="1" fontAlgn="auto" hangingPunct="1">
              <a:spcAft>
                <a:spcPct val="0"/>
              </a:spcAft>
              <a:buFont typeface="Arial"/>
              <a:buChar char="•"/>
              <a:defRPr/>
            </a:pPr>
            <a:endParaRPr lang="en-US" altLang="en-US" sz="2800" i="1" dirty="0"/>
          </a:p>
        </p:txBody>
      </p:sp>
      <p:sp>
        <p:nvSpPr>
          <p:cNvPr id="44036" name="TextBox 1"/>
          <p:cNvSpPr txBox="1">
            <a:spLocks noChangeArrowheads="1"/>
          </p:cNvSpPr>
          <p:nvPr/>
        </p:nvSpPr>
        <p:spPr bwMode="auto">
          <a:xfrm>
            <a:off x="6566181" y="6115050"/>
            <a:ext cx="2577818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Sagorsky L, Skinner W. 2005. 2. MINT. 2013.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Referências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r>
              <a:rPr lang="en-GB" altLang="en-US" sz="1800" dirty="0">
                <a:ea typeface="HelveticaNeueLT Std Cn"/>
              </a:rPr>
              <a:t>Motivational Interviewing Network of Trainers (MINT). Glossary of Motivational Interviewing Terms. 2013. Available at: </a:t>
            </a:r>
            <a:r>
              <a:rPr lang="en-GB" altLang="en-US" sz="1800" u="sng" dirty="0">
                <a:ea typeface="HelveticaNeueLT Std Cn"/>
              </a:rPr>
              <a:t>www.motivationalinterviewing.org/sites/default/files/glossary_of_mi_terms-1.pdf</a:t>
            </a:r>
            <a:r>
              <a:rPr lang="en-GB" altLang="en-US" sz="1800" dirty="0">
                <a:ea typeface="HelveticaNeueLT Std Cn"/>
              </a:rPr>
              <a:t>. Accessed April 2014.</a:t>
            </a:r>
          </a:p>
          <a:p>
            <a:r>
              <a:rPr lang="en-GB" altLang="en-US" sz="1800" dirty="0" err="1">
                <a:ea typeface="HelveticaNeueLT Std Cn"/>
              </a:rPr>
              <a:t>Sagorsky</a:t>
            </a:r>
            <a:r>
              <a:rPr lang="en-GB" altLang="en-US" sz="1800" dirty="0">
                <a:ea typeface="HelveticaNeueLT Std Cn"/>
              </a:rPr>
              <a:t> L, Skinner W. Using motivational interviewing with clients who have concurrent disorders. In Skinner W (</a:t>
            </a:r>
            <a:r>
              <a:rPr lang="en-GB" altLang="en-US" sz="1800" dirty="0" err="1">
                <a:ea typeface="HelveticaNeueLT Std Cn"/>
              </a:rPr>
              <a:t>ed</a:t>
            </a:r>
            <a:r>
              <a:rPr lang="en-GB" altLang="en-US" sz="1800" dirty="0">
                <a:ea typeface="HelveticaNeueLT Std Cn"/>
              </a:rPr>
              <a:t>). </a:t>
            </a:r>
            <a:r>
              <a:rPr lang="en-GB" altLang="en-US" sz="1800" i="1" dirty="0">
                <a:ea typeface="HelveticaNeueLT Std Cn"/>
              </a:rPr>
              <a:t>Treating concurrent disorders: a guide for </a:t>
            </a:r>
            <a:r>
              <a:rPr lang="en-GB" altLang="en-US" sz="1800" i="1" dirty="0" err="1">
                <a:ea typeface="HelveticaNeueLT Std Cn"/>
              </a:rPr>
              <a:t>councellors</a:t>
            </a:r>
            <a:r>
              <a:rPr lang="en-GB" altLang="en-US" sz="1800" i="1" dirty="0">
                <a:ea typeface="HelveticaNeueLT Std Cn"/>
              </a:rPr>
              <a:t>.</a:t>
            </a:r>
            <a:r>
              <a:rPr lang="en-GB" altLang="en-US" sz="1800" dirty="0">
                <a:ea typeface="HelveticaNeueLT Std Cn"/>
              </a:rPr>
              <a:t> Toronto: Centre for Addiction and Mental Health; 2005.</a:t>
            </a:r>
          </a:p>
          <a:p>
            <a:r>
              <a:rPr lang="en-GB" altLang="en-US" sz="1800" dirty="0">
                <a:ea typeface="HelveticaNeueLT Std Cn"/>
              </a:rPr>
              <a:t>Treasure J. Motivational interviewing. </a:t>
            </a:r>
            <a:r>
              <a:rPr lang="en-GB" altLang="en-US" sz="1800" i="1" dirty="0" err="1">
                <a:ea typeface="HelveticaNeueLT Std Cn"/>
              </a:rPr>
              <a:t>Adv</a:t>
            </a:r>
            <a:r>
              <a:rPr lang="en-GB" altLang="en-US" sz="1800" i="1" dirty="0">
                <a:ea typeface="HelveticaNeueLT Std Cn"/>
              </a:rPr>
              <a:t> </a:t>
            </a:r>
            <a:r>
              <a:rPr lang="en-GB" altLang="en-US" sz="1800" i="1" dirty="0" err="1">
                <a:ea typeface="HelveticaNeueLT Std Cn"/>
              </a:rPr>
              <a:t>Psychiatr</a:t>
            </a:r>
            <a:r>
              <a:rPr lang="en-GB" altLang="en-US" sz="1800" i="1" dirty="0">
                <a:ea typeface="HelveticaNeueLT Std Cn"/>
              </a:rPr>
              <a:t> Treat</a:t>
            </a:r>
            <a:r>
              <a:rPr lang="en-GB" altLang="en-US" sz="1800" dirty="0">
                <a:ea typeface="HelveticaNeueLT Std Cn"/>
              </a:rPr>
              <a:t> 2004;10:331–337.</a:t>
            </a:r>
          </a:p>
          <a:p>
            <a:endParaRPr lang="en-GB" altLang="en-US" sz="1800" dirty="0">
              <a:ea typeface="HelveticaNeueLT Std Cn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74AF-00A3-4F2B-8007-ABBD78055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Introdução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5F06-C1F5-4A2E-AE25-24BE4775D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Estes módulos foram desenvolvidos </a:t>
            </a:r>
            <a:r>
              <a:rPr lang="pt-PT" sz="2200" dirty="0">
                <a:latin typeface="Calibri"/>
                <a:ea typeface="Calibri"/>
                <a:cs typeface="Calibri"/>
              </a:rPr>
              <a:t>por um </a:t>
            </a:r>
            <a:r>
              <a:rPr lang="pt-PT" sz="2200" dirty="0">
                <a:ea typeface="Calibri"/>
                <a:cs typeface="Calibri"/>
              </a:rPr>
              <a:t>grupo de trabalho </a:t>
            </a:r>
            <a:r>
              <a:rPr lang="pt-PT" sz="2200" dirty="0">
                <a:latin typeface="Calibri"/>
                <a:ea typeface="Calibri"/>
                <a:cs typeface="Calibri"/>
              </a:rPr>
              <a:t>de especialistas internacionais em Fibrose Quística (FQ) para </a:t>
            </a:r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abordar a técnica de Entrevista Motivacional (EM), que pode formar um quadro eficaz para melhorar a abertura dos doentes à mudança de comportamento. </a:t>
            </a:r>
          </a:p>
          <a:p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 conteúdo da EM está organizado em cinco módulos concebidos para lhe facultar os conhecimentos e competências que lhe permitem melhorar a sua prática individual da EM. Todos os módulos podem ser </a:t>
            </a:r>
            <a:r>
              <a:rPr lang="pt-PT" sz="2200" dirty="0">
                <a:latin typeface="Calibri"/>
                <a:ea typeface="Calibri"/>
                <a:cs typeface="Calibri"/>
              </a:rPr>
              <a:t>descarregados</a:t>
            </a:r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em www.cfcare.net</a:t>
            </a:r>
          </a:p>
          <a:p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Este módulo fornece orientações práticas sobre como iniciar sessões e </a:t>
            </a:r>
            <a:r>
              <a:rPr lang="pt-PT" sz="2200" dirty="0">
                <a:latin typeface="Calibri"/>
                <a:ea typeface="Calibri"/>
                <a:cs typeface="Calibri"/>
              </a:rPr>
              <a:t>estimular a discussão</a:t>
            </a:r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53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Descrição geral da sessão</a:t>
            </a:r>
            <a:endParaRPr lang="en-GB" altLang="en-US">
              <a:ea typeface="HelveticaNeueLT Std Med Cn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Começar uma sessão – definição da agenda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Os </a:t>
            </a:r>
            <a:r>
              <a:rPr lang="pt-PT" dirty="0">
                <a:latin typeface="Calibri"/>
                <a:ea typeface="Calibri"/>
                <a:cs typeface="Calibri"/>
              </a:rPr>
              <a:t>elementos constituintes da entrevista 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motivacional (EM):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PAER</a:t>
            </a:r>
          </a:p>
          <a:p>
            <a:pPr lvl="2" eaLnBrk="1" hangingPunct="1"/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Perguntas abertas</a:t>
            </a:r>
          </a:p>
          <a:p>
            <a:pPr lvl="2" eaLnBrk="1" hangingPunct="1"/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Afirmações</a:t>
            </a:r>
          </a:p>
          <a:p>
            <a:pPr lvl="2" eaLnBrk="1" hangingPunct="1"/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Escuta reflexiva</a:t>
            </a:r>
          </a:p>
          <a:p>
            <a:pPr lvl="2" eaLnBrk="1" hangingPunct="1"/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Resumos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 espírito da 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5956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ct val="0"/>
              </a:spcAft>
              <a:buFont typeface="Arial"/>
              <a:buChar char="•"/>
              <a:defRPr/>
            </a:pPr>
            <a:endParaRPr lang="en-US" altLang="en-US" sz="2600"/>
          </a:p>
          <a:p>
            <a:pPr marL="0" indent="0" algn="ctr" eaLnBrk="1" fontAlgn="auto" hangingPunct="1">
              <a:spcAft>
                <a:spcPct val="0"/>
              </a:spcAft>
              <a:buFont typeface="Arial"/>
              <a:buNone/>
              <a:defRPr/>
            </a:pPr>
            <a:r>
              <a:rPr lang="pt-PT" sz="26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 entrevista motivacional não é uma série de técnicas para fazer a terapia, mas sim uma forma de estar com os doentes</a:t>
            </a:r>
          </a:p>
          <a:p>
            <a:pPr marL="400050" lvl="1" indent="0" eaLnBrk="1" fontAlgn="auto" hangingPunct="1">
              <a:spcAft>
                <a:spcPct val="0"/>
              </a:spcAft>
              <a:buFont typeface="Arial"/>
              <a:buNone/>
              <a:defRPr/>
            </a:pPr>
            <a:r>
              <a:rPr lang="pt-PT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								– William Miller e Stephen Rollnick</a:t>
            </a:r>
          </a:p>
        </p:txBody>
      </p:sp>
      <p:pic>
        <p:nvPicPr>
          <p:cNvPr id="24580" name="Picture 4" descr="angela_hovering_with_pixie_harp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7775" y="1066800"/>
            <a:ext cx="1566863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7483086" y="6115050"/>
            <a:ext cx="1660914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Sagorsky L, Skinner W. 2005.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Quais são os principais ingredientes da EM?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4495800" cy="431165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Expressar empatia e começar uma conversa 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PT" sz="2400" b="0" i="0" cap="none" spc="0" baseline="0" dirty="0">
                <a:effectLst/>
                <a:latin typeface="Calibri"/>
                <a:ea typeface="Calibri"/>
                <a:cs typeface="Calibri"/>
              </a:rPr>
              <a:t>Levantar objeções 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 orientar a conversa para a mudança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PT" dirty="0">
                <a:latin typeface="Calibri"/>
                <a:ea typeface="Calibri"/>
                <a:cs typeface="Calibri"/>
              </a:rPr>
              <a:t>Adaptar-se à resist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ência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Apoiar a autoeficácia e planear a mudança de comportamento</a:t>
            </a:r>
          </a:p>
        </p:txBody>
      </p:sp>
      <p:pic>
        <p:nvPicPr>
          <p:cNvPr id="25604" name="Picture 8" descr="http://www.redkid.net/generator/cake/newsign.php?line1=The&amp;line2=Ingredients&amp;line3=of+MI&amp;Icing=Ic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1600" y="1752600"/>
            <a:ext cx="351472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566963" y="6102350"/>
            <a:ext cx="3577036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Treasure J. </a:t>
            </a:r>
            <a:r>
              <a:rPr lang="pt-PT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Adv Psychiatr Treat</a:t>
            </a: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2004;10:331–337.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40309" y="2176463"/>
            <a:ext cx="1597305" cy="132720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800" b="0" i="1" strike="noStrike" cap="none" spc="0" baseline="0" dirty="0">
                <a:solidFill>
                  <a:srgbClr val="C00000"/>
                </a:solidFill>
                <a:effectLst/>
                <a:latin typeface="Comic Sans MS"/>
                <a:ea typeface="Comic Sans MS"/>
                <a:cs typeface="Comic Sans MS"/>
              </a:rPr>
              <a:t>Os ingredientes da EM</a:t>
            </a:r>
            <a:endParaRPr lang="en-US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 importância de uma relação de colaboração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 colaboração é quando...</a:t>
            </a:r>
          </a:p>
          <a:p>
            <a:pPr lvl="1" eaLnBrk="1" hangingPunct="1"/>
            <a:r>
              <a:rPr lang="pt-PT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 doente e o profissional de saúde trabalham para alcançar objetivos comuns</a:t>
            </a:r>
          </a:p>
          <a:p>
            <a:pPr lvl="1" eaLnBrk="1" hangingPunct="1"/>
            <a:r>
              <a:rPr lang="pt-PT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Confiam um no outro para serem honestos</a:t>
            </a: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Caso contrário, o tempo e o esforço são desperdiçados...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193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Começar uma sessão – definição da agenda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ct val="0"/>
              </a:spcAft>
              <a:defRPr/>
            </a:pPr>
            <a:r>
              <a:rPr lang="pt-PT" sz="36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Começar uma consulta – o gráfico de definição da agenda</a:t>
            </a:r>
          </a:p>
        </p:txBody>
      </p:sp>
      <p:sp>
        <p:nvSpPr>
          <p:cNvPr id="409603" name="Oval 3"/>
          <p:cNvSpPr>
            <a:spLocks noChangeArrowheads="1"/>
          </p:cNvSpPr>
          <p:nvPr/>
        </p:nvSpPr>
        <p:spPr bwMode="auto">
          <a:xfrm>
            <a:off x="827088" y="1511300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4" name="Oval 4"/>
          <p:cNvSpPr>
            <a:spLocks noChangeArrowheads="1"/>
          </p:cNvSpPr>
          <p:nvPr/>
        </p:nvSpPr>
        <p:spPr bwMode="auto">
          <a:xfrm>
            <a:off x="5410200" y="1600200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5" name="Oval 5"/>
          <p:cNvSpPr>
            <a:spLocks noChangeArrowheads="1"/>
          </p:cNvSpPr>
          <p:nvPr/>
        </p:nvSpPr>
        <p:spPr bwMode="auto">
          <a:xfrm>
            <a:off x="993775" y="3832225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6" name="Oval 6"/>
          <p:cNvSpPr>
            <a:spLocks noChangeArrowheads="1"/>
          </p:cNvSpPr>
          <p:nvPr/>
        </p:nvSpPr>
        <p:spPr bwMode="auto">
          <a:xfrm>
            <a:off x="6858000" y="3248025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7" name="Oval 7"/>
          <p:cNvSpPr>
            <a:spLocks noChangeArrowheads="1"/>
          </p:cNvSpPr>
          <p:nvPr/>
        </p:nvSpPr>
        <p:spPr bwMode="auto">
          <a:xfrm>
            <a:off x="3406775" y="2808288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08" name="Text Box 8"/>
          <p:cNvSpPr txBox="1">
            <a:spLocks noChangeArrowheads="1"/>
          </p:cNvSpPr>
          <p:nvPr/>
        </p:nvSpPr>
        <p:spPr bwMode="auto">
          <a:xfrm>
            <a:off x="1733550" y="4422775"/>
            <a:ext cx="689982" cy="36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t-PT" sz="1800" b="1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Dieta</a:t>
            </a:r>
          </a:p>
        </p:txBody>
      </p:sp>
      <p:sp>
        <p:nvSpPr>
          <p:cNvPr id="409609" name="Text Box 9"/>
          <p:cNvSpPr txBox="1">
            <a:spLocks noChangeArrowheads="1"/>
          </p:cNvSpPr>
          <p:nvPr/>
        </p:nvSpPr>
        <p:spPr bwMode="auto">
          <a:xfrm>
            <a:off x="1370013" y="2119313"/>
            <a:ext cx="790094" cy="36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t-PT" sz="1800" b="1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Fumar</a:t>
            </a:r>
          </a:p>
        </p:txBody>
      </p:sp>
      <p:sp>
        <p:nvSpPr>
          <p:cNvPr id="409610" name="Text Box 10"/>
          <p:cNvSpPr txBox="1">
            <a:spLocks noChangeArrowheads="1"/>
          </p:cNvSpPr>
          <p:nvPr/>
        </p:nvSpPr>
        <p:spPr bwMode="auto">
          <a:xfrm>
            <a:off x="3718599" y="3287713"/>
            <a:ext cx="1509951" cy="64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PT" sz="1800" b="1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Adesão a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PT" sz="1800" b="1" i="0" strike="noStrike" cap="none" spc="0" baseline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nebulizadores</a:t>
            </a:r>
          </a:p>
        </p:txBody>
      </p:sp>
      <p:sp>
        <p:nvSpPr>
          <p:cNvPr id="409611" name="Text Box 11"/>
          <p:cNvSpPr txBox="1">
            <a:spLocks noChangeArrowheads="1"/>
          </p:cNvSpPr>
          <p:nvPr/>
        </p:nvSpPr>
        <p:spPr bwMode="auto">
          <a:xfrm>
            <a:off x="5480891" y="2068513"/>
            <a:ext cx="19477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PT" sz="1800" b="1" i="0" strike="noStrike" cap="none" spc="0" baseline="0" dirty="0">
                <a:solidFill>
                  <a:srgbClr val="17375E"/>
                </a:solidFill>
                <a:effectLst/>
                <a:latin typeface="Calibri"/>
                <a:ea typeface="Calibri"/>
                <a:cs typeface="Calibri"/>
              </a:rPr>
              <a:t>Consultas em falta</a:t>
            </a: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4800600" y="4579938"/>
            <a:ext cx="2089150" cy="1584325"/>
          </a:xfrm>
          <a:prstGeom prst="ellipse">
            <a:avLst/>
          </a:prstGeom>
          <a:noFill/>
          <a:ln w="15875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animBg="1"/>
      <p:bldP spid="409604" grpId="0" animBg="1"/>
      <p:bldP spid="409605" grpId="0" animBg="1"/>
      <p:bldP spid="409606" grpId="0" animBg="1"/>
      <p:bldP spid="409607" grpId="0" animBg="1"/>
      <p:bldP spid="409608" grpId="0"/>
      <p:bldP spid="409609" grpId="0"/>
      <p:bldP spid="409610" grpId="0"/>
      <p:bldP spid="409611" grpId="0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9.04.30"/>
  <p:tag name="AS_TITLE" val="Aspose.Slides for Java"/>
  <p:tag name="AS_VERSION" val="19.4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1518</Words>
  <Application>Microsoft Office PowerPoint</Application>
  <PresentationFormat>On-screen Show (4:3)</PresentationFormat>
  <Paragraphs>164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Unicode MS</vt:lpstr>
      <vt:lpstr>Calibri</vt:lpstr>
      <vt:lpstr>Comic Sans MS</vt:lpstr>
      <vt:lpstr>HelveticaNeueLT Std Med Cn</vt:lpstr>
      <vt:lpstr>Wingdings</vt:lpstr>
      <vt:lpstr>Default Theme</vt:lpstr>
      <vt:lpstr>1_Default Theme</vt:lpstr>
      <vt:lpstr>Expressar empatia e iniciar uma conversa</vt:lpstr>
      <vt:lpstr>Isenção de responsabilidade</vt:lpstr>
      <vt:lpstr>Introdução</vt:lpstr>
      <vt:lpstr>Descrição geral da sessão</vt:lpstr>
      <vt:lpstr>O espírito da EM</vt:lpstr>
      <vt:lpstr>Quais são os principais ingredientes da EM?</vt:lpstr>
      <vt:lpstr>A importância de uma relação de colaboração</vt:lpstr>
      <vt:lpstr>Começar uma sessão – definição da agenda</vt:lpstr>
      <vt:lpstr>Começar uma consulta – o gráfico de definição da agenda</vt:lpstr>
      <vt:lpstr>Abordagem</vt:lpstr>
      <vt:lpstr>Os elementos constituintes da EM: PAER</vt:lpstr>
      <vt:lpstr>O que fazer – PAER: os alicerces da EM</vt:lpstr>
      <vt:lpstr>Perguntas abertas</vt:lpstr>
      <vt:lpstr>Afirmações</vt:lpstr>
      <vt:lpstr>Escuta reflexiva ou ativa</vt:lpstr>
      <vt:lpstr>Reflexão de conteúdo (simples)</vt:lpstr>
      <vt:lpstr>Reflexão de significado (complexa)</vt:lpstr>
      <vt:lpstr>Reflexão de significado (complexa): Exemplo</vt:lpstr>
      <vt:lpstr>Reflexões – resumo</vt:lpstr>
      <vt:lpstr>Reflexão amplificada</vt:lpstr>
      <vt:lpstr>Reflexão amplificada: Exemplo</vt:lpstr>
      <vt:lpstr>Reflexão bilateral</vt:lpstr>
      <vt:lpstr>Reflexão bilateral: Exemplo</vt:lpstr>
      <vt:lpstr>Resumos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 &amp; connect</dc:title>
  <dc:creator>Gil Bezzina, PhD</dc:creator>
  <cp:keywords>UK0112534</cp:keywords>
  <cp:lastModifiedBy>Gauthami Jeevakumar</cp:lastModifiedBy>
  <cp:revision>129</cp:revision>
  <cp:lastPrinted>2020-11-24T04:27:23Z</cp:lastPrinted>
  <dcterms:created xsi:type="dcterms:W3CDTF">2006-08-16T00:00:00Z</dcterms:created>
  <dcterms:modified xsi:type="dcterms:W3CDTF">2021-05-11T10:19:55Z</dcterms:modified>
</cp:coreProperties>
</file>