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4"/>
    <p:sldMasterId id="2147483924" r:id="rId5"/>
  </p:sldMasterIdLst>
  <p:notesMasterIdLst>
    <p:notesMasterId r:id="rId31"/>
  </p:notesMasterIdLst>
  <p:sldIdLst>
    <p:sldId id="256" r:id="rId6"/>
    <p:sldId id="352" r:id="rId7"/>
    <p:sldId id="354" r:id="rId8"/>
    <p:sldId id="351" r:id="rId9"/>
    <p:sldId id="326" r:id="rId10"/>
    <p:sldId id="287" r:id="rId11"/>
    <p:sldId id="288" r:id="rId12"/>
    <p:sldId id="349" r:id="rId13"/>
    <p:sldId id="291" r:id="rId14"/>
    <p:sldId id="292" r:id="rId15"/>
    <p:sldId id="350" r:id="rId16"/>
    <p:sldId id="293" r:id="rId17"/>
    <p:sldId id="294" r:id="rId18"/>
    <p:sldId id="295" r:id="rId19"/>
    <p:sldId id="297" r:id="rId20"/>
    <p:sldId id="299" r:id="rId21"/>
    <p:sldId id="300" r:id="rId22"/>
    <p:sldId id="301" r:id="rId23"/>
    <p:sldId id="329" r:id="rId24"/>
    <p:sldId id="344" r:id="rId25"/>
    <p:sldId id="345" r:id="rId26"/>
    <p:sldId id="332" r:id="rId27"/>
    <p:sldId id="333" r:id="rId28"/>
    <p:sldId id="336" r:id="rId29"/>
    <p:sldId id="353" r:id="rId30"/>
  </p:sldIdLst>
  <p:sldSz cx="9144000" cy="6858000" type="screen4x3"/>
  <p:notesSz cx="6858000" cy="9313863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Jessica Wong" initials="JW" lastIdx="0" clrIdx="1">
    <p:extLst>
      <p:ext uri="{19B8F6BF-5375-455C-9EA6-DF929625EA0E}">
        <p15:presenceInfo xmlns:p15="http://schemas.microsoft.com/office/powerpoint/2012/main" userId="S-1-5-21-183313008-3152611123-150256408-19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79391" autoAdjust="0"/>
  </p:normalViewPr>
  <p:slideViewPr>
    <p:cSldViewPr snapToGrid="0">
      <p:cViewPr varScale="1">
        <p:scale>
          <a:sx n="133" d="100"/>
          <a:sy n="133" d="100"/>
        </p:scale>
        <p:origin x="225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63" y="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2AC32-3BD1-4D78-9506-3453AA200B9B}" type="datetimeFigureOut">
              <a:rPr lang="en-GB"/>
              <a:pPr>
                <a:defRPr/>
              </a:pPr>
              <a:t>01/07/2021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94" y="4423615"/>
            <a:ext cx="5487013" cy="4191022"/>
          </a:xfrm>
          <a:prstGeom prst="rect">
            <a:avLst/>
          </a:prstGeom>
        </p:spPr>
        <p:txBody>
          <a:bodyPr vert="horz" lIns="92402" tIns="46201" rIns="92402" bIns="4620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723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63" y="8847231"/>
            <a:ext cx="2972004" cy="465187"/>
          </a:xfrm>
          <a:prstGeom prst="rect">
            <a:avLst/>
          </a:prstGeom>
        </p:spPr>
        <p:txBody>
          <a:bodyPr vert="horz" wrap="square" lIns="92402" tIns="46201" rIns="92402" bIns="462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5CC772-BBB1-400A-8190-93824B1ED5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7372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CC772-BBB1-400A-8190-93824B1ED539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89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Nie należy skupiać się na zapamiętywaniu różnych strategii ani ich nazw, ważne jest nastawienie z jakim podchodzi się do czasu spędzonego z pacjentem, wzmocnienie poczucia współpracy.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3AA5AC3-4EC7-4C30-BA45-AD131DD484EB}" type="slidenum">
              <a:rPr lang="en-GB" altLang="en-US" smtClean="0"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79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Schemat ustalania programu to dobry sposób na rozpoczęcie sesji. Można spisać rzeczy, które uważa się za ważne, ale ważne jest również, aby pozostawić puste kółka, w które pacjent będzie mógł wpisać tematy, na które chce porozmawiać.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F716EC2F-2F6F-4784-94E5-0461760F40C0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634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Pytania zamknięte: Czy przyjechał/a Pan/Pani tu pociągiem?</a:t>
            </a:r>
          </a:p>
          <a:p>
            <a:r>
              <a:rPr lang="pl-PL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Pytania otwarte: Jak Pan/Pani tu dotarł/a?</a:t>
            </a:r>
          </a:p>
          <a:p>
            <a:endParaRPr lang="en-GB" altLang="en-US"/>
          </a:p>
          <a:p>
            <a:r>
              <a:rPr lang="pl-PL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Pytania otwarte są znacznie lepsze, aby rozpocząć rozmowę...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D7491752-3308-4929-A94D-0AD21DE261F8}" type="slidenum">
              <a:rPr lang="en-GB" altLang="en-US" smtClean="0"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66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Ten slajd ukazuje, w jaki sposób słuchanie z odzwierciedlaniem może być bardzo proste i bardzo trudne oraz, że im więcej w nie inwestujesz, tym głębsza będzie rozmowa...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6C271BA-3B82-4339-A157-D1CA7A01480D}" type="slidenum">
              <a:rPr lang="en-GB" altLang="en-US" smtClean="0"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0528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49375" indent="-28731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153683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615748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2077814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504336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930857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357379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783901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C61AAEF-0031-45CB-9F8E-5792DA0EB413}" type="slidenum">
              <a:rPr lang="en-GB" altLang="en-US" sz="1200"/>
              <a:pPr>
                <a:spcBef>
                  <a:spcPct val="0"/>
                </a:spcBef>
              </a:pPr>
              <a:t>20</a:t>
            </a:fld>
            <a:endParaRPr lang="en-GB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6250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49375" indent="-28731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153683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615748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2077814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504336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930857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357379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783901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9AAD-6F0B-499E-BC21-ED7E8AC2D04D}" type="slidenum">
              <a:rPr lang="en-GB" altLang="en-US" sz="1200"/>
              <a:pPr>
                <a:spcBef>
                  <a:spcPct val="0"/>
                </a:spcBef>
              </a:pPr>
              <a:t>21</a:t>
            </a:fld>
            <a:endParaRPr lang="en-GB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726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Przykłady:</a:t>
            </a:r>
          </a:p>
          <a:p>
            <a:pPr marL="1168493" lvl="1" indent="-426522" eaLnBrk="1" hangingPunct="1">
              <a:buFontTx/>
              <a:buAutoNum type="arabicPeriod"/>
            </a:pPr>
            <a:r>
              <a:rPr lang="pl-PL" sz="17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Zebranie</a:t>
            </a:r>
            <a:r>
              <a:rPr lang="pl-PL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„Więc jeśli mogę zatrzymać się na </a:t>
            </a:r>
            <a:r>
              <a:rPr lang="en-GB" sz="17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chwil</a:t>
            </a:r>
            <a:r>
              <a:rPr lang="pl-PL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ę, aby upewnić się, że wszystko zrozumiałem/-am... czuje Pan/Pani...” itp.</a:t>
            </a:r>
          </a:p>
          <a:p>
            <a:pPr marL="1168493" lvl="1" indent="-426522" eaLnBrk="1" hangingPunct="1">
              <a:buFontTx/>
              <a:buAutoNum type="arabicPeriod"/>
            </a:pPr>
            <a:r>
              <a:rPr lang="pl-PL" sz="17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Powiązanie</a:t>
            </a:r>
            <a:r>
              <a:rPr lang="pl-PL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„Więc, aby podsumować to, co Pana/Pani powiedział/a, jest Panu/Pani trudno znaleźć czas na przyjęcie leków, ale coraz bardziej Pana/Panią to martwi... czy to prawda?”</a:t>
            </a:r>
          </a:p>
          <a:p>
            <a:pPr marL="1168493" lvl="1" indent="-426522" eaLnBrk="1" hangingPunct="1">
              <a:buFontTx/>
              <a:buAutoNum type="arabicPeriod"/>
            </a:pPr>
            <a:r>
              <a:rPr lang="pl-PL" sz="17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Przekształcenie:</a:t>
            </a:r>
            <a:r>
              <a:rPr lang="pl-PL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„A więc, żeby zebrać wszystko to, o czym rozmawialiśmy do tej pory.… czy moglibyśmy teraz wykorzystać nasz czas na rozmowę o X?”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693098" indent="-266576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066305" indent="-21326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492827" indent="-21326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1919348" indent="-21326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1543897-D906-46D2-9F1D-8B399B442C35}" type="slidenum">
              <a:rPr lang="en-GB" altLang="en-US" smtClean="0"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09177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91280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2444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805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39520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AB0541-49EE-4A37-B30B-0C0B1223867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B6E9EA8-D889-4ECA-8BEE-BC0511B13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53142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42D70C8-A0C4-4852-911E-0B549C0F7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201211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E5D85F-0E57-47FC-841D-DB6A325968F0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0DBD1B2-395F-4092-A8D6-1C2E6A9E3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1327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02082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576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21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90095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23046B-0EFE-42AC-9F51-1B525A10A4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8234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0AD0F5-0AB5-4ADD-8550-F8F841AC9A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13096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FACFC-F49C-4341-ACAF-552472EAD41D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EA98D20-0E0F-4A63-96B9-0BBA82222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8124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342090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A13690-FF8E-45AC-A13E-4D7565EF0ADF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2A1E4C-E1B9-446B-A70A-3E8E99155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CBBE8F00-E0F7-4F12-9599-6245F30EC19F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5E9D29-CC39-4829-B37B-F9876012E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b="0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Empatyczne reagowanie i podtrzymywanie rozmowy</a:t>
            </a:r>
            <a:endParaRPr lang="en-GB" altLang="en-US" sz="4000">
              <a:ea typeface="HelveticaNeueLT Std Med Cn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81775"/>
            <a:ext cx="49271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Kod opracowania: 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INT-20-2100034	</a:t>
            </a: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	Data przygotowania: </a:t>
            </a:r>
            <a:r>
              <a:rPr lang="en-US" sz="1000" b="1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luty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2021 r.</a:t>
            </a:r>
            <a:endParaRPr lang="pl-PL" sz="1000" b="1" dirty="0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Podejście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Dołożenie starań żeby pacjent czuł się swobodnie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Unikanie sporów i mówienia pacjentom, co mają robić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Zachęcanie do rozmowy na temat zmiany</a:t>
            </a:r>
          </a:p>
          <a:p>
            <a:pPr lvl="1" eaLnBrk="1" hangingPunct="1"/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 uwzględnieniem aspektów zmiany, które mogą być trudne lub niepokojące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Niektóre proste metody, stosowane w odpowiedni sposób, mogą być bardzo skuteczne...</a:t>
            </a:r>
            <a:endParaRPr lang="en-US" altLang="en-US">
              <a:ea typeface="HelveticaNeueLT Std Cn"/>
            </a:endParaRPr>
          </a:p>
          <a:p>
            <a:pPr eaLnBrk="1" hangingPunct="1"/>
            <a:endParaRPr lang="en-US" altLang="en-US">
              <a:ea typeface="HelveticaNeueLT Std Cn"/>
            </a:endParaRPr>
          </a:p>
          <a:p>
            <a:pPr eaLnBrk="1" hangingPunct="1"/>
            <a:endParaRPr lang="en-US" altLang="en-US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Elementy składowe dialogu motywującego:</a:t>
            </a:r>
            <a:br>
              <a:rPr sz="2800" dirty="0"/>
            </a:b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OARS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8615"/>
            <a:ext cx="8229600" cy="7731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trzeba robić – OARS: elementy składowe dialogu motywującego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3323"/>
            <a:ext cx="8229600" cy="4311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Pytania otwarte (</a:t>
            </a:r>
            <a:r>
              <a:rPr lang="pl-PL" sz="26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o</a:t>
            </a:r>
            <a:r>
              <a:rPr lang="pl-PL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pen-ended questions)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Dowartościowania (</a:t>
            </a:r>
            <a:r>
              <a:rPr lang="pl-PL" sz="26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a</a:t>
            </a:r>
            <a:r>
              <a:rPr lang="pl-PL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ffirmations)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Słuchanie z odzwierciedlaniem</a:t>
            </a:r>
            <a:r>
              <a:rPr lang="en-GB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 (</a:t>
            </a:r>
            <a:r>
              <a:rPr lang="en-GB" sz="26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r</a:t>
            </a:r>
            <a:r>
              <a:rPr lang="en-GB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eflective</a:t>
            </a:r>
            <a:r>
              <a:rPr lang="en-GB" sz="2600" b="0" i="0" strike="noStrike" cap="none" spc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 listening)</a:t>
            </a:r>
            <a:endParaRPr lang="pl-PL" sz="2600" b="0" i="0" strike="noStrike" cap="none" spc="0" baseline="0" dirty="0">
              <a:solidFill>
                <a:srgbClr val="17375E"/>
              </a:solidFill>
              <a:effectLst/>
              <a:latin typeface="Calibri"/>
              <a:ea typeface="Calibri"/>
              <a:cs typeface="Calibri"/>
            </a:endParaRP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Podsumowania (</a:t>
            </a:r>
            <a:r>
              <a:rPr lang="pl-PL" sz="26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s</a:t>
            </a:r>
            <a:r>
              <a:rPr lang="pl-PL" sz="2600" b="0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ummaries)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748" name="TextBox 1"/>
          <p:cNvSpPr txBox="1">
            <a:spLocks noChangeArrowheads="1"/>
          </p:cNvSpPr>
          <p:nvPr/>
        </p:nvSpPr>
        <p:spPr bwMode="auto">
          <a:xfrm>
            <a:off x="6752105" y="6115050"/>
            <a:ext cx="2391895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 L., Skinner W. 2005; MINT. 2013.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Pytania otwarte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Pomagają podtrzymywać rozmowę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Ułatwiają zrozumienie i poznanie punktu widzenia pacjenta 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Pozwalają uniknąć stawiania przedwczesnych wniosków i oceniania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np.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„Czy czuje się Pan/Pani o wiele lepiej od czasu, gdy zmieniliśmy przyjmowane leki?”</a:t>
            </a:r>
          </a:p>
        </p:txBody>
      </p:sp>
      <p:sp>
        <p:nvSpPr>
          <p:cNvPr id="32772" name="TextBox 1"/>
          <p:cNvSpPr txBox="1">
            <a:spLocks noChangeArrowheads="1"/>
          </p:cNvSpPr>
          <p:nvPr/>
        </p:nvSpPr>
        <p:spPr bwMode="auto">
          <a:xfrm>
            <a:off x="7451304" y="6115050"/>
            <a:ext cx="1692696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 L., Skinner W. 2005.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Dowartościowania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Musimy podnieść morale, aby ludzie czuli się pewnie, że mogą zmienić się w odpowiednim czasie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Twierdzenia dowartościowujące wzmacniają to poczucie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Twierdzenia potwierdzające mocne strony pacjenta</a:t>
            </a:r>
          </a:p>
          <a:p>
            <a:pPr lvl="2" eaLnBrk="1" hangingPunct="1"/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np.</a:t>
            </a:r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„Zawsze udaje się Panu/Pani przyjść na spotkanie”</a:t>
            </a:r>
            <a:endParaRPr lang="en-US" altLang="en-US" i="1" dirty="0"/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Budowanie pewności co do zdolności do dokonania zmiany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Muszą być zgodne i autentyczne</a:t>
            </a: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7451304" y="6115050"/>
            <a:ext cx="1692696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 L., Skinner W. 2005.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Słuchanie z odzwierciedlaniem lub słuchanie aktywne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Polega na odzwierciedlaniu tego co powiedział pacjent, a nie zadawaniu pytań lub udzielaniu porad, itp.</a:t>
            </a:r>
            <a:endParaRPr lang="en-US" altLang="en-US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Pokazuje, że słucha się pacjenta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Podtrzymuje rozmowę i ją otwiera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Jest najprostszą reakcją na opór </a:t>
            </a:r>
            <a:endParaRPr lang="en-US" altLang="en-US">
              <a:ea typeface="HelveticaNeueLT Std Cn"/>
            </a:endParaRPr>
          </a:p>
        </p:txBody>
      </p:sp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6752105" y="6115050"/>
            <a:ext cx="2391895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 L., Skinner W. 2005; MINT. 2013.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treści (proste)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Najprostsza forma odzwierciedlenia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istoty tego, co ktoś powiedział</a:t>
            </a:r>
          </a:p>
          <a:p>
            <a:pPr lvl="1" eaLnBrk="1" hangingPunct="1"/>
            <a:r>
              <a:rPr lang="en-GB" sz="22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 </a:t>
            </a:r>
            <a:r>
              <a:rPr lang="en-GB" sz="2200" b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przyk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ł</a:t>
            </a:r>
            <a:r>
              <a:rPr lang="en-GB" dirty="0">
                <a:solidFill>
                  <a:srgbClr val="000000"/>
                </a:solidFill>
                <a:ea typeface="Calibri"/>
                <a:cs typeface="Calibri"/>
              </a:rPr>
              <a:t>ad:</a:t>
            </a:r>
            <a:endParaRPr lang="pl-PL" sz="2200" b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lvl="2" eaLnBrk="1" hangingPunct="1"/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</a:t>
            </a:r>
            <a:r>
              <a:rPr lang="pl-PL" i="1" dirty="0">
                <a:solidFill>
                  <a:srgbClr val="000000"/>
                </a:solidFill>
                <a:ea typeface="Calibri"/>
                <a:cs typeface="Calibri"/>
              </a:rPr>
              <a:t> Wygląda na to</a:t>
            </a:r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...”</a:t>
            </a:r>
          </a:p>
          <a:p>
            <a:pPr lvl="2" eaLnBrk="1" hangingPunct="1"/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„Czujesz się jak...”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Pacjent: 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„W tym tygodniu miałem </a:t>
            </a:r>
            <a:r>
              <a:rPr lang="en-GB" sz="22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tyle</a:t>
            </a:r>
            <a:r>
              <a:rPr lang="en-GB" sz="2200" b="0" i="1" strike="noStrike" cap="none" spc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kłótni w domu”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Osoba prowadząca rozmowę: 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„Wygląda na to, że pokłócił/a się Pan/Pani ze wszystkimi”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8291931" y="6115050"/>
            <a:ext cx="852069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znaczenia (złożone)</a:t>
            </a:r>
            <a:endParaRPr lang="en-US" altLang="en-US" b="1" dirty="0">
              <a:ea typeface="HelveticaNeueLT Std Med Cn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Trudniejsze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tego, co uważa się za główną emocjonalną treść wypowiedzi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Naprawdę otwiera rozmowę poprzez odejście od rzeczywistego opisu zdarzeń i zbliżeniu się do ich znaczenia, emocji i przekonań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To się sprawdza, nawet w przypadku popełnienia pomyłki – pacjent ją sprostuje!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np. odpowiedź: 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„Czuje Pan/Pani... ponieważ”</a:t>
            </a:r>
            <a:endParaRPr lang="en-GB" altLang="en-US" i="1" dirty="0">
              <a:cs typeface="Courier New" pitchFamily="49" charset="0"/>
            </a:endParaRPr>
          </a:p>
          <a:p>
            <a:pPr eaLnBrk="1" hangingPunct="1"/>
            <a:endParaRPr lang="en-GB" altLang="en-US" sz="2800" dirty="0"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altLang="en-US" sz="2800" dirty="0">
              <a:cs typeface="Courier New" pitchFamily="49" charset="0"/>
            </a:endParaRPr>
          </a:p>
          <a:p>
            <a:pPr eaLnBrk="1" hangingPunct="1"/>
            <a:endParaRPr lang="en-US" altLang="en-US" sz="2800" dirty="0">
              <a:ea typeface="HelveticaNeueLT Std Cn"/>
            </a:endParaRPr>
          </a:p>
          <a:p>
            <a:pPr eaLnBrk="1" hangingPunct="1"/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altLang="en-US" dirty="0">
              <a:ea typeface="HelveticaNeueLT Std Cn"/>
            </a:endParaRPr>
          </a:p>
          <a:p>
            <a:pPr lvl="1" eaLnBrk="1" hangingPunct="1"/>
            <a:endParaRPr lang="en-US" altLang="en-US" dirty="0"/>
          </a:p>
        </p:txBody>
      </p:sp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8316529" y="6121400"/>
            <a:ext cx="8274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</a:t>
            </a:r>
            <a:r>
              <a:rPr lang="en-GB" sz="1000" b="0" i="0" strike="noStrike" cap="none" spc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2013.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znaczenia (złożone): przykład</a:t>
            </a:r>
            <a:endParaRPr lang="en-US" altLang="en-US" b="1">
              <a:cs typeface="Courier New" pitchFamily="49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Pacjent</a:t>
            </a:r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:</a:t>
            </a:r>
          </a:p>
          <a:p>
            <a:pPr lvl="1" eaLnBrk="1" hangingPunct="1"/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„Przyjmowałem/-am leki zgodnie z zaleceniami, ale potem zniechęciłem/-am się i nie brałem ich przez cały weekend”</a:t>
            </a:r>
          </a:p>
          <a:p>
            <a:pPr eaLnBrk="1" hangingPunct="1"/>
            <a:endParaRPr lang="en-US" altLang="en-US" dirty="0">
              <a:solidFill>
                <a:srgbClr val="009900"/>
              </a:solidFill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Osoba prowadząca rozmowę</a:t>
            </a:r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: </a:t>
            </a:r>
          </a:p>
          <a:p>
            <a:pPr lvl="1" eaLnBrk="1" hangingPunct="1"/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„Jest Panu/Pani przykro, ponieważ czuje się Pan/Pani, jakby zawiódł/-odła Pan/Pani samego/samą siebie”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Odzwierciedlenia – podsumowanie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5613" y="1611313"/>
            <a:ext cx="6283325" cy="43116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Słuchanie z odzwierciedlaniem</a:t>
            </a:r>
            <a:endParaRPr lang="en-GB" altLang="en-US" dirty="0">
              <a:solidFill>
                <a:srgbClr val="002060"/>
              </a:solidFill>
            </a:endParaRPr>
          </a:p>
          <a:p>
            <a:pPr lvl="1" eaLnBrk="1" fontAlgn="auto" hangingPunct="1">
              <a:spcAft>
                <a:spcPct val="0"/>
              </a:spcAft>
              <a:buFont typeface="Arial"/>
              <a:buChar char="–"/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Odzwierciedlenie treści (proste)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Trzymanie się tego, co powiedział pacjent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Komunikuje uwagę i zainteresowanie</a:t>
            </a:r>
          </a:p>
          <a:p>
            <a:pPr lvl="1" eaLnBrk="1" fontAlgn="auto" hangingPunct="1">
              <a:spcAft>
                <a:spcPct val="0"/>
              </a:spcAft>
              <a:buFont typeface="Arial"/>
              <a:buChar char="–"/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Odzwierciedlenie znaczenia (złożone)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Może mocno wykraczać poza to, co zostało powiedziane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Może zawierać odniesienia do emocji lub wzmacniać różne elementy (</a:t>
            </a:r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„Czuje się Pan/Pani teraz naprawdę przygnębiony/-a</a:t>
            </a: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”)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Może prowadzić do większej samoświadomości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Może być metaforą („</a:t>
            </a:r>
            <a:r>
              <a:rPr lang="pl-PL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Więc jest to jak gra, w której ktoś ciągle zmienia zasady.”)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ct val="0"/>
              </a:spcAft>
              <a:buFont typeface="Arial" pitchFamily="34" charset="0"/>
              <a:buNone/>
              <a:defRPr/>
            </a:pPr>
            <a:endParaRPr lang="en-US" altLang="en-US" sz="2800" i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390675" y="3505200"/>
            <a:ext cx="1449248" cy="5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sz="2800" b="1" i="0" strike="noStrike" cap="none" spc="0" baseline="0">
                <a:solidFill>
                  <a:srgbClr val="1F497D"/>
                </a:solidFill>
                <a:effectLst/>
                <a:latin typeface="Calibri"/>
                <a:ea typeface="Calibri"/>
                <a:cs typeface="Calibri"/>
              </a:rPr>
              <a:t>GŁĘBIEJ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7245350" y="2008508"/>
            <a:ext cx="0" cy="3240000"/>
          </a:xfrm>
          <a:prstGeom prst="line">
            <a:avLst/>
          </a:prstGeom>
          <a:noFill/>
          <a:ln w="190500">
            <a:solidFill>
              <a:srgbClr val="FFFF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>
              <a:latin typeface="Arial"/>
            </a:endParaRPr>
          </a:p>
        </p:txBody>
      </p:sp>
      <p:sp>
        <p:nvSpPr>
          <p:cNvPr id="38920" name="TextBox 1"/>
          <p:cNvSpPr txBox="1">
            <a:spLocks noChangeArrowheads="1"/>
          </p:cNvSpPr>
          <p:nvPr/>
        </p:nvSpPr>
        <p:spPr bwMode="auto">
          <a:xfrm>
            <a:off x="8291931" y="6115050"/>
            <a:ext cx="852069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Oświadczenie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pl-PL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Inicjatywa CF CARE jest w pełni finansowana przez spółkę Vertex Pharmaceuticals (Europe) Limited. Treść została przygotowana i opracowana przez komitet sterujący przy wsparciu logistycznym i redakcyjnym ze strony sekretariatu CF CARE, ApotheCom. Spółka Vertex miała możliwość oceny stosowności treści i narzędzi.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ze wzmocnieniem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6863"/>
            <a:ext cx="8229600" cy="487680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Bardziej zaawansowane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twierdzenia w przesadnej formie – trzeba przeformułować na bardziej ekstremalne, ale nie sarkastyczne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Usłyszenie tego może czasem pobudzić ponowną ocenę – pacjenci reagują poprzez odrzucenie odzwierciedleni</a:t>
            </a:r>
            <a:r>
              <a:rPr lang="en-GB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ze wzmocnieniem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Może to więc popchnąć pacjenta w kierunku pozytywnej zmiany, a nie oporu</a:t>
            </a:r>
          </a:p>
        </p:txBody>
      </p:sp>
      <p:sp>
        <p:nvSpPr>
          <p:cNvPr id="39940" name="TextBox 1"/>
          <p:cNvSpPr txBox="1">
            <a:spLocks noChangeArrowheads="1"/>
          </p:cNvSpPr>
          <p:nvPr/>
        </p:nvSpPr>
        <p:spPr bwMode="auto">
          <a:xfrm>
            <a:off x="8291931" y="6115050"/>
            <a:ext cx="852069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ze wzmocnieniem: przykład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Pacjent: </a:t>
            </a:r>
          </a:p>
          <a:p>
            <a:pPr lvl="1" eaLnBrk="1" hangingPunct="1"/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„Lekarz zawsze mnie krytykuje odnośnie przyjmowania leków i diety, tak samo moja rodzina, </a:t>
            </a:r>
            <a:r>
              <a:rPr lang="en-GB" sz="22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zmawiaj</a:t>
            </a:r>
            <a:r>
              <a:rPr lang="pl-PL" i="1" dirty="0">
                <a:solidFill>
                  <a:srgbClr val="000000"/>
                </a:solidFill>
                <a:ea typeface="Calibri"/>
                <a:cs typeface="Calibri"/>
              </a:rPr>
              <a:t>ą</a:t>
            </a:r>
            <a:r>
              <a:rPr lang="en-GB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22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</a:t>
            </a:r>
            <a:r>
              <a:rPr lang="pl-PL" i="1" dirty="0">
                <a:solidFill>
                  <a:srgbClr val="000000"/>
                </a:solidFill>
                <a:ea typeface="Calibri"/>
                <a:cs typeface="Calibri"/>
              </a:rPr>
              <a:t>ę</a:t>
            </a:r>
            <a:r>
              <a:rPr lang="en-GB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22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przeciwko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mnie”</a:t>
            </a:r>
          </a:p>
          <a:p>
            <a:pPr eaLnBrk="1" hangingPunct="1"/>
            <a:endParaRPr lang="en-US" altLang="en-US" dirty="0">
              <a:solidFill>
                <a:srgbClr val="002060"/>
              </a:solidFill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Osoba prowadząca rozmowę: </a:t>
            </a:r>
          </a:p>
          <a:p>
            <a:pPr lvl="1" eaLnBrk="1" hangingPunct="1"/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„Czuje Pan/Pani, że nikt się o Pana/Panią nie troszczy?”</a:t>
            </a:r>
            <a:endParaRPr lang="en-GB" altLang="en-US" i="1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/>
            <a:endParaRPr lang="en-US" altLang="en-US" i="1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dwustronne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Bardziej podchwytliwe!</a:t>
            </a:r>
          </a:p>
          <a:p>
            <a:pPr eaLnBrk="1" hangingPunct="1"/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Okazanie zrozumienia tego, co powiedział pacjent, ale następnie powiedzenie czegoś przeciwnego, co także mówił pacjent – podczas tej samej lub wcześniejszej wizyty</a:t>
            </a:r>
          </a:p>
          <a:p>
            <a:pPr eaLnBrk="1" hangingPunct="1"/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Kolejność wypowiedzi może mieć znaczący wpływ na to, co zostanie powiedziane później</a:t>
            </a:r>
          </a:p>
          <a:p>
            <a:pPr eaLnBrk="1" hangingPunct="1"/>
            <a:endParaRPr lang="en-US" altLang="en-US" sz="2600" dirty="0">
              <a:ea typeface="HelveticaNeueLT Std Cn"/>
            </a:endParaRPr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8291931" y="6115050"/>
            <a:ext cx="852069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Odzwierciedlenie dwustronne: przykład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1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„Więc mówi Pan/Pani, że z jednej strony uważa Pan/Pani, że musi rzucić palenie, ale z drugiej strony nie może Pan/Pani sobie wyobrazić życia bez papierosów”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rgbClr val="00206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pl-PL" sz="2400" b="0" i="1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„Więc mówi Pan/Pani, że z jednej strony nie może Pan/Pani wyobrazić sobie życia bez papierosów, a z drugiej strony uważa Pan/Pani, że musi rzucić palenie”</a:t>
            </a:r>
          </a:p>
          <a:p>
            <a:pPr eaLnBrk="1" hangingPunct="1"/>
            <a:endParaRPr lang="en-US" alt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Podsumowania</a:t>
            </a:r>
            <a:endParaRPr lang="en-US" altLang="en-US" b="1" dirty="0">
              <a:solidFill>
                <a:srgbClr val="FF0000"/>
              </a:solidFill>
              <a:ea typeface="HelveticaNeueLT Std Med Cn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Mogą być naprawdę przydatne, aby pomóc pacjentowi uporządkować myśli</a:t>
            </a:r>
            <a:r>
              <a:rPr lang="pl-PL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marL="514350" indent="-457200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Istnieją trzy rodzaje podsumowań:</a:t>
            </a:r>
            <a:r>
              <a:rPr lang="pl-PL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pl-PL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Zebranie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zebranie wszystkich informacji i przekazywanie ich z powrotem w celu podtrzymania toku rozmowy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pl-PL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Powiązanie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zestawienie rzeczy właśnie usłyszanych z informacjami przekazanymi wcześniej (może wskazać rozbieżność)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pl-PL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Przekształcenie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zebranie wszystkich informacji w celu zakończenia pewnej części rozmowy i obrania nowego jej kierunku</a:t>
            </a:r>
            <a:endParaRPr lang="en-US" altLang="en-US" dirty="0"/>
          </a:p>
          <a:p>
            <a:pPr marL="533400" indent="-533400"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sz="2800" i="1" dirty="0"/>
          </a:p>
        </p:txBody>
      </p:sp>
      <p:sp>
        <p:nvSpPr>
          <p:cNvPr id="44036" name="TextBox 1"/>
          <p:cNvSpPr txBox="1">
            <a:spLocks noChangeArrowheads="1"/>
          </p:cNvSpPr>
          <p:nvPr/>
        </p:nvSpPr>
        <p:spPr bwMode="auto">
          <a:xfrm>
            <a:off x="6502618" y="6115050"/>
            <a:ext cx="264138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Sagorsky L., Skinner W. 2005. 2. MINT. 2013.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Piśmiennictwo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r>
              <a:rPr lang="en-GB" altLang="en-US" sz="1800" dirty="0">
                <a:ea typeface="HelveticaNeueLT Std Cn"/>
              </a:rPr>
              <a:t>Motivational Interviewing Network of Trainers (MINT). Glossary of Motivational Interviewing Terms. 2013. Available at: </a:t>
            </a:r>
            <a:r>
              <a:rPr lang="en-GB" altLang="en-US" sz="1800" u="sng" dirty="0">
                <a:ea typeface="HelveticaNeueLT Std Cn"/>
              </a:rPr>
              <a:t>www.motivationalinterviewing.org/sites/default/files/glossary_of_mi_terms-1.pdf</a:t>
            </a:r>
            <a:r>
              <a:rPr lang="en-GB" altLang="en-US" sz="1800" dirty="0">
                <a:ea typeface="HelveticaNeueLT Std Cn"/>
              </a:rPr>
              <a:t>. Accessed April 2014.</a:t>
            </a:r>
          </a:p>
          <a:p>
            <a:r>
              <a:rPr lang="en-GB" altLang="en-US" sz="1800" dirty="0" err="1">
                <a:ea typeface="HelveticaNeueLT Std Cn"/>
              </a:rPr>
              <a:t>Sagorsky</a:t>
            </a:r>
            <a:r>
              <a:rPr lang="en-GB" altLang="en-US" sz="1800" dirty="0">
                <a:ea typeface="HelveticaNeueLT Std Cn"/>
              </a:rPr>
              <a:t> L, Skinner W. Using motivational interviewing with clients who have concurrent disorders. In Skinner W (ed). </a:t>
            </a:r>
            <a:r>
              <a:rPr lang="en-GB" altLang="en-US" sz="1800" i="1" dirty="0">
                <a:ea typeface="HelveticaNeueLT Std Cn"/>
              </a:rPr>
              <a:t>Treating concurrent disorders: a guide for </a:t>
            </a:r>
            <a:r>
              <a:rPr lang="en-GB" altLang="en-US" sz="1800" i="1" dirty="0" err="1">
                <a:ea typeface="HelveticaNeueLT Std Cn"/>
              </a:rPr>
              <a:t>councellors</a:t>
            </a:r>
            <a:r>
              <a:rPr lang="en-GB" altLang="en-US" sz="1800" i="1" dirty="0">
                <a:ea typeface="HelveticaNeueLT Std Cn"/>
              </a:rPr>
              <a:t>.</a:t>
            </a:r>
            <a:r>
              <a:rPr lang="en-GB" altLang="en-US" sz="1800" dirty="0">
                <a:ea typeface="HelveticaNeueLT Std Cn"/>
              </a:rPr>
              <a:t> Toronto: Centre for Addiction and Mental Health; 2005.</a:t>
            </a:r>
          </a:p>
          <a:p>
            <a:r>
              <a:rPr lang="en-GB" altLang="en-US" sz="1800" dirty="0">
                <a:ea typeface="HelveticaNeueLT Std Cn"/>
              </a:rPr>
              <a:t>Treasure J. Motivational interviewing. </a:t>
            </a:r>
            <a:r>
              <a:rPr lang="en-GB" altLang="en-US" sz="1800" i="1" dirty="0">
                <a:ea typeface="HelveticaNeueLT Std Cn"/>
              </a:rPr>
              <a:t>Adv </a:t>
            </a:r>
            <a:r>
              <a:rPr lang="en-GB" altLang="en-US" sz="1800" i="1" dirty="0" err="1">
                <a:ea typeface="HelveticaNeueLT Std Cn"/>
              </a:rPr>
              <a:t>Psychiatr</a:t>
            </a:r>
            <a:r>
              <a:rPr lang="en-GB" altLang="en-US" sz="1800" i="1" dirty="0">
                <a:ea typeface="HelveticaNeueLT Std Cn"/>
              </a:rPr>
              <a:t> Treat</a:t>
            </a:r>
            <a:r>
              <a:rPr lang="en-GB" altLang="en-US" sz="1800" dirty="0">
                <a:ea typeface="HelveticaNeueLT Std Cn"/>
              </a:rPr>
              <a:t> 2004;10:331–337.</a:t>
            </a:r>
          </a:p>
          <a:p>
            <a:endParaRPr lang="en-GB" altLang="en-US" sz="1800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74AF-00A3-4F2B-8007-ABBD7805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Wprowadzenie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5F06-C1F5-4A2E-AE25-24BE4775D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529"/>
            <a:ext cx="8229600" cy="4312692"/>
          </a:xfrm>
        </p:spPr>
        <p:txBody>
          <a:bodyPr/>
          <a:lstStyle/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Prezentowane moduły zostały opracowane przez komitet sterujący składający się z międzynarodowych ekspertów w dziedzinie mukowiscydozy (ang. cystic fibrosis, CF) w celu przedstawienia metod prowadzenia dialogu motywującego (ang. motivational interviewing, MI), który może stanowić skuteczny program pomocy pacjentom w otwarciu się na zmianę zachowania. </a:t>
            </a:r>
          </a:p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Informacje dotyczące dialogu motywującego podzielono na pięć modułów, które przygotowano, aby przekazać Państwu wiedzę i umożliwić nabycie umiejętności niezbędnych do prowadzenia dialogu motywującego. Wszystkie moduły można pobrać ze strony www.cfcare.net</a:t>
            </a:r>
          </a:p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 tym module przedstawiono praktyczne wskazówki dotyczące rozpoczynania sesji i zachęcania do rozmowy.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Przegląd sesji</a:t>
            </a:r>
            <a:endParaRPr lang="en-GB" altLang="en-US" dirty="0">
              <a:ea typeface="HelveticaNeueLT Std Med C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Rozpoczynanie sesji – ustalenie programu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Elementy składowe dialogu motywującego: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OARS</a:t>
            </a:r>
          </a:p>
          <a:p>
            <a:pPr lvl="2" eaLnBrk="1" hangingPunct="1"/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Pytania otwarte (</a:t>
            </a:r>
            <a:r>
              <a:rPr lang="pl-PL" sz="2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</a:t>
            </a: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pen questions)</a:t>
            </a:r>
          </a:p>
          <a:p>
            <a:pPr lvl="2" eaLnBrk="1" hangingPunct="1"/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Dowartościowania (</a:t>
            </a:r>
            <a:r>
              <a:rPr lang="pl-PL" sz="2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</a:t>
            </a: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ffirmations)</a:t>
            </a:r>
          </a:p>
          <a:p>
            <a:pPr lvl="2" eaLnBrk="1" hangingPunct="1"/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Słuchanie z odzwierciedlaniem (</a:t>
            </a:r>
            <a:r>
              <a:rPr lang="pl-PL" sz="2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</a:t>
            </a: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eflective listning)</a:t>
            </a:r>
          </a:p>
          <a:p>
            <a:pPr lvl="2" eaLnBrk="1" hangingPunct="1"/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Podsumowania (</a:t>
            </a:r>
            <a:r>
              <a:rPr lang="pl-PL" sz="2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</a:t>
            </a:r>
            <a:r>
              <a:rPr lang="pl-PL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ummaries)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Istota dialogu motywującego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595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sz="2600" dirty="0"/>
          </a:p>
          <a:p>
            <a:pPr marL="0" indent="0" algn="ctr" eaLnBrk="1" fontAlgn="auto" hangingPunct="1">
              <a:spcAft>
                <a:spcPct val="0"/>
              </a:spcAft>
              <a:buFont typeface="Arial"/>
              <a:buNone/>
              <a:defRPr/>
            </a:pPr>
            <a:r>
              <a:rPr lang="pl-PL" sz="2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Dialog motywujący nie jest zbiorem metod prowadzenia terapii, ale raczej sposobem bycia z pacjentem</a:t>
            </a:r>
          </a:p>
          <a:p>
            <a:pPr marL="400050" lvl="1" indent="0" eaLnBrk="1" fontAlgn="auto" hangingPunct="1">
              <a:spcAft>
                <a:spcPct val="0"/>
              </a:spcAft>
              <a:buFont typeface="Arial"/>
              <a:buNone/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								– William Miller i Stephen Rollnick</a:t>
            </a:r>
          </a:p>
        </p:txBody>
      </p:sp>
      <p:pic>
        <p:nvPicPr>
          <p:cNvPr id="24580" name="Picture 4" descr="angela_hovering_with_pixie_harp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7775" y="1066800"/>
            <a:ext cx="156686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7451304" y="6115050"/>
            <a:ext cx="1692696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 L., Skinner W. 2005.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Jakie są główne składowe dialogu motywującego?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4495800" cy="431165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Empatyczne reagowanie i podtrzymywanie rozmowy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Rozwijanie rozbieżności i ukierunkowanie rozmowy w stronę zmiany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Podążanie za oporem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Wspieranie sprawczości i planowanie zmiany zachowania</a:t>
            </a:r>
          </a:p>
        </p:txBody>
      </p:sp>
      <p:pic>
        <p:nvPicPr>
          <p:cNvPr id="25604" name="Picture 8" descr="http://www.redkid.net/generator/cake/newsign.php?line1=The&amp;line2=Ingredients&amp;line3=of+MI&amp;Icing=I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1752600"/>
            <a:ext cx="35147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566963" y="6102350"/>
            <a:ext cx="3577036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Treasure J.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Adv Psychiatr Treat 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2004;10:331–337.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86795" y="2177897"/>
            <a:ext cx="1704334" cy="13388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800" b="0" i="1" strike="noStrike" cap="none" spc="0" baseline="0" dirty="0">
                <a:solidFill>
                  <a:srgbClr val="C00000"/>
                </a:solidFill>
                <a:effectLst/>
                <a:latin typeface="Comic Sans MS"/>
                <a:ea typeface="Comic Sans MS"/>
                <a:cs typeface="Comic Sans MS"/>
              </a:rPr>
              <a:t>Składniki dialogu motywującego</a:t>
            </a:r>
            <a:endParaRPr lang="en-US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Znaczenie relacji opartej na współpracy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Współpraca polega na tym, że...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pacjent i pracownik służby zdrowia pracują w celu osiągnięcia wspólnych celów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ufają sobie nawzajem, że są szczerzy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 przeciwnym razie marnowany jest czas i wysiłek...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19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Rozpoczynanie sesji – ustalenie programu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pl-PL" sz="36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Rozpoczęcie spotkania – schemat ustalania programu</a:t>
            </a:r>
          </a:p>
        </p:txBody>
      </p:sp>
      <p:sp>
        <p:nvSpPr>
          <p:cNvPr id="409603" name="Oval 3"/>
          <p:cNvSpPr>
            <a:spLocks noChangeArrowheads="1"/>
          </p:cNvSpPr>
          <p:nvPr/>
        </p:nvSpPr>
        <p:spPr bwMode="auto">
          <a:xfrm>
            <a:off x="827088" y="1511300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4" name="Oval 4"/>
          <p:cNvSpPr>
            <a:spLocks noChangeArrowheads="1"/>
          </p:cNvSpPr>
          <p:nvPr/>
        </p:nvSpPr>
        <p:spPr bwMode="auto">
          <a:xfrm>
            <a:off x="5410200" y="1600200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5" name="Oval 5"/>
          <p:cNvSpPr>
            <a:spLocks noChangeArrowheads="1"/>
          </p:cNvSpPr>
          <p:nvPr/>
        </p:nvSpPr>
        <p:spPr bwMode="auto">
          <a:xfrm>
            <a:off x="993775" y="3832225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6" name="Oval 6"/>
          <p:cNvSpPr>
            <a:spLocks noChangeArrowheads="1"/>
          </p:cNvSpPr>
          <p:nvPr/>
        </p:nvSpPr>
        <p:spPr bwMode="auto">
          <a:xfrm>
            <a:off x="6858000" y="3248025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7" name="Oval 7"/>
          <p:cNvSpPr>
            <a:spLocks noChangeArrowheads="1"/>
          </p:cNvSpPr>
          <p:nvPr/>
        </p:nvSpPr>
        <p:spPr bwMode="auto">
          <a:xfrm>
            <a:off x="3406775" y="2808288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1733550" y="4422775"/>
            <a:ext cx="689982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Dieta</a:t>
            </a: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1023984" y="2120399"/>
            <a:ext cx="1622776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Palenie tytoniu</a:t>
            </a:r>
          </a:p>
        </p:txBody>
      </p:sp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3646162" y="3000285"/>
            <a:ext cx="16103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Stosowanie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nebulizatorów </a:t>
            </a:r>
            <a:endParaRPr lang="en-GB" sz="1800" b="1" i="0" strike="noStrike" cap="none" spc="0" baseline="0" dirty="0">
              <a:solidFill>
                <a:srgbClr val="17375E"/>
              </a:solidFill>
              <a:effectLst/>
              <a:latin typeface="Calibri"/>
              <a:ea typeface="Calibri"/>
              <a:cs typeface="Calibri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zgodnie </a:t>
            </a:r>
            <a:endParaRPr lang="en-GB" sz="1800" b="1" i="0" strike="noStrike" cap="none" spc="0" baseline="0" dirty="0">
              <a:solidFill>
                <a:srgbClr val="17375E"/>
              </a:solidFill>
              <a:effectLst/>
              <a:latin typeface="Calibri"/>
              <a:ea typeface="Calibri"/>
              <a:cs typeface="Calibri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z zaleceniami</a:t>
            </a:r>
          </a:p>
        </p:txBody>
      </p:sp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5452696" y="1976892"/>
            <a:ext cx="2004157" cy="64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Opuszczanie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wizyt w przychodni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4800600" y="4579938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nimBg="1"/>
      <p:bldP spid="409604" grpId="0" animBg="1"/>
      <p:bldP spid="409605" grpId="0" animBg="1"/>
      <p:bldP spid="409606" grpId="0" animBg="1"/>
      <p:bldP spid="409607" grpId="0" animBg="1"/>
      <p:bldP spid="409608" grpId="0"/>
      <p:bldP spid="409609" grpId="0"/>
      <p:bldP spid="409610" grpId="0"/>
      <p:bldP spid="409611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D01F718650B84A9884460C5AFE6F93" ma:contentTypeVersion="10" ma:contentTypeDescription="Create a new document." ma:contentTypeScope="" ma:versionID="fc8bfbf9406065832d540f46c6e1e12a">
  <xsd:schema xmlns:xsd="http://www.w3.org/2001/XMLSchema" xmlns:xs="http://www.w3.org/2001/XMLSchema" xmlns:p="http://schemas.microsoft.com/office/2006/metadata/properties" xmlns:ns3="f7f3a51c-44f8-4c11-81fd-6401f4b3bf35" targetNamespace="http://schemas.microsoft.com/office/2006/metadata/properties" ma:root="true" ma:fieldsID="010bdfe50ce983f4f1204669b516a4ae" ns3:_="">
    <xsd:import namespace="f7f3a51c-44f8-4c11-81fd-6401f4b3bf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3a51c-44f8-4c11-81fd-6401f4b3b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BA0D18-9F97-44A9-AD9D-67E807D395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F1E662-176E-4C3B-BE3D-DE5B18EEE7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f3a51c-44f8-4c11-81fd-6401f4b3b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601D68-B214-40DA-97E0-11397F0183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1533</Words>
  <Application>Microsoft Office PowerPoint</Application>
  <PresentationFormat>On-screen Show (4:3)</PresentationFormat>
  <Paragraphs>168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Unicode MS</vt:lpstr>
      <vt:lpstr>Calibri</vt:lpstr>
      <vt:lpstr>Comic Sans MS</vt:lpstr>
      <vt:lpstr>HelveticaNeueLT Std Med Cn</vt:lpstr>
      <vt:lpstr>Wingdings</vt:lpstr>
      <vt:lpstr>Default Theme</vt:lpstr>
      <vt:lpstr>1_Default Theme</vt:lpstr>
      <vt:lpstr>Empatyczne reagowanie i podtrzymywanie rozmowy</vt:lpstr>
      <vt:lpstr>Oświadczenie</vt:lpstr>
      <vt:lpstr>Wprowadzenie</vt:lpstr>
      <vt:lpstr>Przegląd sesji</vt:lpstr>
      <vt:lpstr>Istota dialogu motywującego</vt:lpstr>
      <vt:lpstr>Jakie są główne składowe dialogu motywującego?</vt:lpstr>
      <vt:lpstr>Znaczenie relacji opartej na współpracy</vt:lpstr>
      <vt:lpstr>Rozpoczynanie sesji – ustalenie programu</vt:lpstr>
      <vt:lpstr>Rozpoczęcie spotkania – schemat ustalania programu</vt:lpstr>
      <vt:lpstr>Podejście</vt:lpstr>
      <vt:lpstr>Elementy składowe dialogu motywującego: OARS</vt:lpstr>
      <vt:lpstr>Co trzeba robić – OARS: elementy składowe dialogu motywującego</vt:lpstr>
      <vt:lpstr>Pytania otwarte</vt:lpstr>
      <vt:lpstr>Dowartościowania</vt:lpstr>
      <vt:lpstr>Słuchanie z odzwierciedlaniem lub słuchanie aktywne</vt:lpstr>
      <vt:lpstr>Odzwierciedlenie treści (proste)</vt:lpstr>
      <vt:lpstr>Odzwierciedlenie znaczenia (złożone)</vt:lpstr>
      <vt:lpstr>Odzwierciedlenie znaczenia (złożone): przykład</vt:lpstr>
      <vt:lpstr>Odzwierciedlenia – podsumowanie</vt:lpstr>
      <vt:lpstr>Odzwierciedlenie ze wzmocnieniem</vt:lpstr>
      <vt:lpstr>Odzwierciedlenie ze wzmocnieniem: przykład</vt:lpstr>
      <vt:lpstr>Odzwierciedlenie dwustronne</vt:lpstr>
      <vt:lpstr>Odzwierciedlenie dwustronne: przykład</vt:lpstr>
      <vt:lpstr>Podsumowania</vt:lpstr>
      <vt:lpstr>Piśmiennictwo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 &amp; connect</dc:title>
  <dc:creator>Gil Bezzina, PhD</dc:creator>
  <cp:keywords>UK0112534</cp:keywords>
  <cp:lastModifiedBy>Louis Delia</cp:lastModifiedBy>
  <cp:revision>116</cp:revision>
  <cp:lastPrinted>2020-11-24T17:28:41Z</cp:lastPrinted>
  <dcterms:created xsi:type="dcterms:W3CDTF">2006-08-16T00:00:00Z</dcterms:created>
  <dcterms:modified xsi:type="dcterms:W3CDTF">2021-07-01T19:08:07Z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0x010100BCD01F718650B84A9884460C5AFE6F93</vt:lpwstr>
  </property>
</Properties>
</file>