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56" r:id="rId2"/>
    <p:sldId id="265" r:id="rId3"/>
    <p:sldId id="267" r:id="rId4"/>
    <p:sldId id="261" r:id="rId5"/>
    <p:sldId id="355" r:id="rId6"/>
    <p:sldId id="269" r:id="rId7"/>
    <p:sldId id="264" r:id="rId8"/>
    <p:sldId id="291" r:id="rId9"/>
    <p:sldId id="271" r:id="rId10"/>
    <p:sldId id="272" r:id="rId11"/>
    <p:sldId id="293" r:id="rId12"/>
    <p:sldId id="294" r:id="rId13"/>
    <p:sldId id="295" r:id="rId14"/>
    <p:sldId id="297" r:id="rId15"/>
    <p:sldId id="299" r:id="rId16"/>
    <p:sldId id="300" r:id="rId17"/>
    <p:sldId id="301" r:id="rId18"/>
    <p:sldId id="329" r:id="rId19"/>
    <p:sldId id="344" r:id="rId20"/>
    <p:sldId id="345" r:id="rId21"/>
    <p:sldId id="332" r:id="rId22"/>
    <p:sldId id="333" r:id="rId23"/>
    <p:sldId id="336" r:id="rId24"/>
    <p:sldId id="354" r:id="rId25"/>
    <p:sldId id="3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5"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13"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A8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6357" autoAdjust="0"/>
  </p:normalViewPr>
  <p:slideViewPr>
    <p:cSldViewPr snapToGrid="0" snapToObjects="1">
      <p:cViewPr varScale="1">
        <p:scale>
          <a:sx n="106" d="100"/>
          <a:sy n="106" d="100"/>
        </p:scale>
        <p:origin x="74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A1A3E-FB5D-4A6B-83B2-4CE6C7536FC4}"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1FD4E-D58A-44F6-A6EC-E0385C39261F}" type="slidenum">
              <a:rPr lang="en-GB" smtClean="0"/>
              <a:t>‹#›</a:t>
            </a:fld>
            <a:endParaRPr lang="en-GB"/>
          </a:p>
        </p:txBody>
      </p:sp>
    </p:spTree>
    <p:extLst>
      <p:ext uri="{BB962C8B-B14F-4D97-AF65-F5344CB8AC3E}">
        <p14:creationId xmlns:p14="http://schemas.microsoft.com/office/powerpoint/2010/main" val="231914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803275" indent="-307975">
              <a:defRPr>
                <a:solidFill>
                  <a:schemeClr val="tx1"/>
                </a:solidFill>
                <a:latin typeface="Calibri" pitchFamily="34" charset="0"/>
                <a:cs typeface="Arial" pitchFamily="34" charset="0"/>
              </a:defRPr>
            </a:lvl2pPr>
            <a:lvl3pPr marL="1236663" indent="-246063">
              <a:defRPr>
                <a:solidFill>
                  <a:schemeClr val="tx1"/>
                </a:solidFill>
                <a:latin typeface="Calibri" pitchFamily="34" charset="0"/>
                <a:cs typeface="Arial" pitchFamily="34" charset="0"/>
              </a:defRPr>
            </a:lvl3pPr>
            <a:lvl4pPr marL="1731963" indent="-246063">
              <a:defRPr>
                <a:solidFill>
                  <a:schemeClr val="tx1"/>
                </a:solidFill>
                <a:latin typeface="Calibri" pitchFamily="34" charset="0"/>
                <a:cs typeface="Arial" pitchFamily="34" charset="0"/>
              </a:defRPr>
            </a:lvl4pPr>
            <a:lvl5pPr marL="2227263" indent="-246063">
              <a:defRPr>
                <a:solidFill>
                  <a:schemeClr val="tx1"/>
                </a:solidFill>
                <a:latin typeface="Calibri" pitchFamily="34" charset="0"/>
                <a:cs typeface="Arial"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itchFamily="34" charset="0"/>
              </a:defRPr>
            </a:lvl9pPr>
          </a:lstStyle>
          <a:p>
            <a:fld id="{F716EC2F-2F6F-4784-94E5-0461760F40C0}" type="slidenum">
              <a:rPr lang="en-GB" altLang="en-US" smtClean="0"/>
              <a:pPr/>
              <a:t>8</a:t>
            </a:fld>
            <a:endParaRPr lang="en-GB" altLang="en-US"/>
          </a:p>
        </p:txBody>
      </p:sp>
    </p:spTree>
    <p:extLst>
      <p:ext uri="{BB962C8B-B14F-4D97-AF65-F5344CB8AC3E}">
        <p14:creationId xmlns:p14="http://schemas.microsoft.com/office/powerpoint/2010/main" val="86363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1543897-D906-46D2-9F1D-8B399B442C35}" type="slidenum">
              <a:rPr lang="en-GB" altLang="en-US" smtClean="0"/>
              <a:pPr/>
              <a:t>23</a:t>
            </a:fld>
            <a:endParaRPr lang="en-GB" altLang="en-US"/>
          </a:p>
        </p:txBody>
      </p:sp>
    </p:spTree>
    <p:extLst>
      <p:ext uri="{BB962C8B-B14F-4D97-AF65-F5344CB8AC3E}">
        <p14:creationId xmlns:p14="http://schemas.microsoft.com/office/powerpoint/2010/main" val="2820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1FD4E-D58A-44F6-A6EC-E0385C39261F}" type="slidenum">
              <a:rPr lang="en-GB" smtClean="0"/>
              <a:t>11</a:t>
            </a:fld>
            <a:endParaRPr lang="en-GB"/>
          </a:p>
        </p:txBody>
      </p:sp>
    </p:spTree>
    <p:extLst>
      <p:ext uri="{BB962C8B-B14F-4D97-AF65-F5344CB8AC3E}">
        <p14:creationId xmlns:p14="http://schemas.microsoft.com/office/powerpoint/2010/main" val="127242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Closed questions: Do you have any idea how you might be able to do that?</a:t>
            </a:r>
          </a:p>
          <a:p>
            <a:r>
              <a:rPr lang="en-GB" altLang="en-US" dirty="0"/>
              <a:t>Open questions: How might you be able to do that?</a:t>
            </a:r>
          </a:p>
          <a:p>
            <a:endParaRPr lang="en-GB" altLang="en-US" dirty="0"/>
          </a:p>
          <a:p>
            <a:r>
              <a:rPr lang="en-GB" altLang="en-US" dirty="0"/>
              <a:t>Open questions are much better for opening up a conversation….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803275" indent="-307975">
              <a:defRPr>
                <a:solidFill>
                  <a:schemeClr val="tx1"/>
                </a:solidFill>
                <a:latin typeface="Calibri" pitchFamily="34" charset="0"/>
                <a:cs typeface="Arial" pitchFamily="34" charset="0"/>
              </a:defRPr>
            </a:lvl2pPr>
            <a:lvl3pPr marL="1236663" indent="-246063">
              <a:defRPr>
                <a:solidFill>
                  <a:schemeClr val="tx1"/>
                </a:solidFill>
                <a:latin typeface="Calibri" pitchFamily="34" charset="0"/>
                <a:cs typeface="Arial" pitchFamily="34" charset="0"/>
              </a:defRPr>
            </a:lvl3pPr>
            <a:lvl4pPr marL="1731963" indent="-246063">
              <a:defRPr>
                <a:solidFill>
                  <a:schemeClr val="tx1"/>
                </a:solidFill>
                <a:latin typeface="Calibri" pitchFamily="34" charset="0"/>
                <a:cs typeface="Arial" pitchFamily="34" charset="0"/>
              </a:defRPr>
            </a:lvl4pPr>
            <a:lvl5pPr marL="2227263" indent="-246063">
              <a:defRPr>
                <a:solidFill>
                  <a:schemeClr val="tx1"/>
                </a:solidFill>
                <a:latin typeface="Calibri" pitchFamily="34" charset="0"/>
                <a:cs typeface="Arial"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itchFamily="34" charset="0"/>
              </a:defRPr>
            </a:lvl9pPr>
          </a:lstStyle>
          <a:p>
            <a:fld id="{D7491752-3308-4929-A94D-0AD21DE261F8}" type="slidenum">
              <a:rPr lang="en-GB" altLang="en-US" smtClean="0"/>
              <a:pPr/>
              <a:t>12</a:t>
            </a:fld>
            <a:endParaRPr lang="en-GB" altLang="en-US"/>
          </a:p>
        </p:txBody>
      </p:sp>
    </p:spTree>
    <p:extLst>
      <p:ext uri="{BB962C8B-B14F-4D97-AF65-F5344CB8AC3E}">
        <p14:creationId xmlns:p14="http://schemas.microsoft.com/office/powerpoint/2010/main" val="416966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1FD4E-D58A-44F6-A6EC-E0385C39261F}" type="slidenum">
              <a:rPr lang="en-GB" smtClean="0"/>
              <a:t>13</a:t>
            </a:fld>
            <a:endParaRPr lang="en-GB"/>
          </a:p>
        </p:txBody>
      </p:sp>
    </p:spTree>
    <p:extLst>
      <p:ext uri="{BB962C8B-B14F-4D97-AF65-F5344CB8AC3E}">
        <p14:creationId xmlns:p14="http://schemas.microsoft.com/office/powerpoint/2010/main" val="384594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1FD4E-D58A-44F6-A6EC-E0385C39261F}" type="slidenum">
              <a:rPr lang="en-GB" smtClean="0"/>
              <a:t>14</a:t>
            </a:fld>
            <a:endParaRPr lang="en-GB"/>
          </a:p>
        </p:txBody>
      </p:sp>
    </p:spTree>
    <p:extLst>
      <p:ext uri="{BB962C8B-B14F-4D97-AF65-F5344CB8AC3E}">
        <p14:creationId xmlns:p14="http://schemas.microsoft.com/office/powerpoint/2010/main" val="15717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1FD4E-D58A-44F6-A6EC-E0385C39261F}" type="slidenum">
              <a:rPr lang="en-GB" smtClean="0"/>
              <a:t>15</a:t>
            </a:fld>
            <a:endParaRPr lang="en-GB"/>
          </a:p>
        </p:txBody>
      </p:sp>
    </p:spTree>
    <p:extLst>
      <p:ext uri="{BB962C8B-B14F-4D97-AF65-F5344CB8AC3E}">
        <p14:creationId xmlns:p14="http://schemas.microsoft.com/office/powerpoint/2010/main" val="166744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803275" indent="-307975">
              <a:defRPr>
                <a:solidFill>
                  <a:schemeClr val="tx1"/>
                </a:solidFill>
                <a:latin typeface="Calibri" pitchFamily="34" charset="0"/>
                <a:cs typeface="Arial" pitchFamily="34" charset="0"/>
              </a:defRPr>
            </a:lvl2pPr>
            <a:lvl3pPr marL="1236663" indent="-246063">
              <a:defRPr>
                <a:solidFill>
                  <a:schemeClr val="tx1"/>
                </a:solidFill>
                <a:latin typeface="Calibri" pitchFamily="34" charset="0"/>
                <a:cs typeface="Arial" pitchFamily="34" charset="0"/>
              </a:defRPr>
            </a:lvl3pPr>
            <a:lvl4pPr marL="1731963" indent="-246063">
              <a:defRPr>
                <a:solidFill>
                  <a:schemeClr val="tx1"/>
                </a:solidFill>
                <a:latin typeface="Calibri" pitchFamily="34" charset="0"/>
                <a:cs typeface="Arial" pitchFamily="34" charset="0"/>
              </a:defRPr>
            </a:lvl4pPr>
            <a:lvl5pPr marL="2227263" indent="-246063">
              <a:defRPr>
                <a:solidFill>
                  <a:schemeClr val="tx1"/>
                </a:solidFill>
                <a:latin typeface="Calibri" pitchFamily="34" charset="0"/>
                <a:cs typeface="Arial" pitchFamily="34" charset="0"/>
              </a:defRPr>
            </a:lvl5pPr>
            <a:lvl6pPr marL="2684463" indent="-246063" eaLnBrk="0" fontAlgn="base" hangingPunct="0">
              <a:spcBef>
                <a:spcPct val="0"/>
              </a:spcBef>
              <a:spcAft>
                <a:spcPct val="0"/>
              </a:spcAft>
              <a:defRPr>
                <a:solidFill>
                  <a:schemeClr val="tx1"/>
                </a:solidFill>
                <a:latin typeface="Calibri" pitchFamily="34" charset="0"/>
                <a:cs typeface="Arial" pitchFamily="34" charset="0"/>
              </a:defRPr>
            </a:lvl6pPr>
            <a:lvl7pPr marL="3141663" indent="-246063" eaLnBrk="0" fontAlgn="base" hangingPunct="0">
              <a:spcBef>
                <a:spcPct val="0"/>
              </a:spcBef>
              <a:spcAft>
                <a:spcPct val="0"/>
              </a:spcAft>
              <a:defRPr>
                <a:solidFill>
                  <a:schemeClr val="tx1"/>
                </a:solidFill>
                <a:latin typeface="Calibri" pitchFamily="34" charset="0"/>
                <a:cs typeface="Arial" pitchFamily="34" charset="0"/>
              </a:defRPr>
            </a:lvl7pPr>
            <a:lvl8pPr marL="3598863" indent="-246063" eaLnBrk="0" fontAlgn="base" hangingPunct="0">
              <a:spcBef>
                <a:spcPct val="0"/>
              </a:spcBef>
              <a:spcAft>
                <a:spcPct val="0"/>
              </a:spcAft>
              <a:defRPr>
                <a:solidFill>
                  <a:schemeClr val="tx1"/>
                </a:solidFill>
                <a:latin typeface="Calibri" pitchFamily="34" charset="0"/>
                <a:cs typeface="Arial" pitchFamily="34" charset="0"/>
              </a:defRPr>
            </a:lvl8pPr>
            <a:lvl9pPr marL="4056063" indent="-246063" eaLnBrk="0" fontAlgn="base" hangingPunct="0">
              <a:spcBef>
                <a:spcPct val="0"/>
              </a:spcBef>
              <a:spcAft>
                <a:spcPct val="0"/>
              </a:spcAft>
              <a:defRPr>
                <a:solidFill>
                  <a:schemeClr val="tx1"/>
                </a:solidFill>
                <a:latin typeface="Calibri" pitchFamily="34" charset="0"/>
                <a:cs typeface="Arial" pitchFamily="34" charset="0"/>
              </a:defRPr>
            </a:lvl9pPr>
          </a:lstStyle>
          <a:p>
            <a:fld id="{26C271BA-3B82-4339-A157-D1CA7A01480D}" type="slidenum">
              <a:rPr lang="en-GB" altLang="en-US" smtClean="0"/>
              <a:pPr/>
              <a:t>18</a:t>
            </a:fld>
            <a:endParaRPr lang="en-GB" altLang="en-US"/>
          </a:p>
        </p:txBody>
      </p:sp>
    </p:spTree>
    <p:extLst>
      <p:ext uri="{BB962C8B-B14F-4D97-AF65-F5344CB8AC3E}">
        <p14:creationId xmlns:p14="http://schemas.microsoft.com/office/powerpoint/2010/main" val="15605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03275" indent="-307975">
              <a:spcBef>
                <a:spcPct val="30000"/>
              </a:spcBef>
              <a:defRPr sz="1200">
                <a:solidFill>
                  <a:schemeClr val="tx1"/>
                </a:solidFill>
                <a:latin typeface="Calibri" pitchFamily="34" charset="0"/>
              </a:defRPr>
            </a:lvl2pPr>
            <a:lvl3pPr marL="1236663" indent="-246063">
              <a:spcBef>
                <a:spcPct val="30000"/>
              </a:spcBef>
              <a:defRPr sz="1200">
                <a:solidFill>
                  <a:schemeClr val="tx1"/>
                </a:solidFill>
                <a:latin typeface="Calibri" pitchFamily="34" charset="0"/>
              </a:defRPr>
            </a:lvl3pPr>
            <a:lvl4pPr marL="1731963" indent="-246063">
              <a:spcBef>
                <a:spcPct val="30000"/>
              </a:spcBef>
              <a:defRPr sz="1200">
                <a:solidFill>
                  <a:schemeClr val="tx1"/>
                </a:solidFill>
                <a:latin typeface="Calibri" pitchFamily="34" charset="0"/>
              </a:defRPr>
            </a:lvl4pPr>
            <a:lvl5pPr marL="2227263" indent="-246063">
              <a:spcBef>
                <a:spcPct val="30000"/>
              </a:spcBef>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pPr>
              <a:spcBef>
                <a:spcPct val="0"/>
              </a:spcBef>
            </a:pPr>
            <a:fld id="{3C61AAEF-0031-45CB-9F8E-5792DA0EB413}" type="slidenum">
              <a:rPr lang="en-GB" altLang="en-US" sz="1300" smtClean="0"/>
              <a:pPr>
                <a:spcBef>
                  <a:spcPct val="0"/>
                </a:spcBef>
              </a:pPr>
              <a:t>19</a:t>
            </a:fld>
            <a:endParaRPr lang="en-GB" altLang="en-US" sz="13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98625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03275" indent="-307975">
              <a:spcBef>
                <a:spcPct val="30000"/>
              </a:spcBef>
              <a:defRPr sz="1200">
                <a:solidFill>
                  <a:schemeClr val="tx1"/>
                </a:solidFill>
                <a:latin typeface="Calibri" pitchFamily="34" charset="0"/>
              </a:defRPr>
            </a:lvl2pPr>
            <a:lvl3pPr marL="1236663" indent="-246063">
              <a:spcBef>
                <a:spcPct val="30000"/>
              </a:spcBef>
              <a:defRPr sz="1200">
                <a:solidFill>
                  <a:schemeClr val="tx1"/>
                </a:solidFill>
                <a:latin typeface="Calibri" pitchFamily="34" charset="0"/>
              </a:defRPr>
            </a:lvl3pPr>
            <a:lvl4pPr marL="1731963" indent="-246063">
              <a:spcBef>
                <a:spcPct val="30000"/>
              </a:spcBef>
              <a:defRPr sz="1200">
                <a:solidFill>
                  <a:schemeClr val="tx1"/>
                </a:solidFill>
                <a:latin typeface="Calibri" pitchFamily="34" charset="0"/>
              </a:defRPr>
            </a:lvl4pPr>
            <a:lvl5pPr marL="2227263" indent="-246063">
              <a:spcBef>
                <a:spcPct val="30000"/>
              </a:spcBef>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pPr>
              <a:spcBef>
                <a:spcPct val="0"/>
              </a:spcBef>
            </a:pPr>
            <a:fld id="{F4EB9AAD-6F0B-499E-BC21-ED7E8AC2D04D}" type="slidenum">
              <a:rPr lang="en-GB" altLang="en-US" sz="1300" smtClean="0"/>
              <a:pPr>
                <a:spcBef>
                  <a:spcPct val="0"/>
                </a:spcBef>
              </a:pPr>
              <a:t>20</a:t>
            </a:fld>
            <a:endParaRPr lang="en-GB" altLang="en-US" sz="13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99672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dirty="0"/>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rotWithShape="1">
          <a:blip r:embed="rId3"/>
          <a:srcRect l="7303" t="25182" r="6285" b="21934"/>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a:cxnSpLocks/>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a:cxnSpLocks/>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2161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849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pPr/>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5472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4419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marL="685800" indent="-228600">
              <a:buClr>
                <a:schemeClr val="accent4"/>
              </a:buClr>
              <a:buFont typeface="System Font Regular"/>
              <a:buChar char="–"/>
              <a:defRPr/>
            </a:lvl2pPr>
            <a:lvl3pPr>
              <a:buClr>
                <a:schemeClr val="accent4"/>
              </a:buClr>
              <a:defRPr/>
            </a:lvl3pPr>
            <a:lvl4pPr marL="1600200" indent="-228600">
              <a:buClr>
                <a:schemeClr val="accent4"/>
              </a:buClr>
              <a:buFont typeface="System Font Regular"/>
              <a:buChar cha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6653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40609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292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Footer Placeholder 4">
            <a:extLst>
              <a:ext uri="{FF2B5EF4-FFF2-40B4-BE49-F238E27FC236}">
                <a16:creationId xmlns:a16="http://schemas.microsoft.com/office/drawing/2014/main"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dirty="0"/>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Tree>
    <p:extLst>
      <p:ext uri="{BB962C8B-B14F-4D97-AF65-F5344CB8AC3E}">
        <p14:creationId xmlns:p14="http://schemas.microsoft.com/office/powerpoint/2010/main" val="177504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dirty="0"/>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rotWithShape="1">
          <a:blip r:embed="rId10"/>
          <a:srcRect l="8201" t="24911" r="8201" b="26678"/>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5" r:id="rId8"/>
  </p:sldLayoutIdLst>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F59D2-1652-4B23-8935-13A8F81D6103}"/>
              </a:ext>
            </a:extLst>
          </p:cNvPr>
          <p:cNvSpPr>
            <a:spLocks noGrp="1"/>
          </p:cNvSpPr>
          <p:nvPr>
            <p:ph type="ctrTitle"/>
          </p:nvPr>
        </p:nvSpPr>
        <p:spPr>
          <a:xfrm>
            <a:off x="1524000" y="2179891"/>
            <a:ext cx="9144000" cy="2097326"/>
          </a:xfrm>
        </p:spPr>
        <p:txBody>
          <a:bodyPr/>
          <a:lstStyle/>
          <a:p>
            <a:r>
              <a:rPr lang="en-GB" dirty="0"/>
              <a:t>Expressing empathy and getting a conversation going</a:t>
            </a:r>
          </a:p>
        </p:txBody>
      </p:sp>
      <p:sp>
        <p:nvSpPr>
          <p:cNvPr id="5" name="Subtitle 4">
            <a:extLst>
              <a:ext uri="{FF2B5EF4-FFF2-40B4-BE49-F238E27FC236}">
                <a16:creationId xmlns:a16="http://schemas.microsoft.com/office/drawing/2014/main" id="{7E2C493C-B994-4B35-82D2-009BDD46E5E4}"/>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C89327FD-916D-4D6C-BD98-202F51E03E5A}"/>
              </a:ext>
            </a:extLst>
          </p:cNvPr>
          <p:cNvSpPr>
            <a:spLocks noGrp="1"/>
          </p:cNvSpPr>
          <p:nvPr>
            <p:ph type="body" sz="quarter" idx="13"/>
          </p:nvPr>
        </p:nvSpPr>
        <p:spPr/>
        <p:txBody>
          <a:bodyPr/>
          <a:lstStyle/>
          <a:p>
            <a:r>
              <a:rPr lang="en-GB" altLang="en-US" sz="1000" b="1" dirty="0">
                <a:solidFill>
                  <a:srgbClr val="7B2A84"/>
                </a:solidFill>
                <a:latin typeface="+mn-lt"/>
              </a:rPr>
              <a:t>Job code: INT-20-2100132	Date of update: August 2021</a:t>
            </a:r>
          </a:p>
        </p:txBody>
      </p:sp>
    </p:spTree>
    <p:extLst>
      <p:ext uri="{BB962C8B-B14F-4D97-AF65-F5344CB8AC3E}">
        <p14:creationId xmlns:p14="http://schemas.microsoft.com/office/powerpoint/2010/main" val="37511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7" y="1546189"/>
            <a:ext cx="5286703" cy="2234458"/>
          </a:xfrm>
        </p:spPr>
        <p:txBody>
          <a:bodyPr/>
          <a:lstStyle/>
          <a:p>
            <a:r>
              <a:rPr lang="en-GB" dirty="0"/>
              <a:t>The building blocks of MI: OARS</a:t>
            </a:r>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944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dirty="0">
                <a:ea typeface="HelveticaNeueLT Std Med Cn"/>
              </a:rPr>
              <a:t>What to do – OARS: the building blocks of MI</a:t>
            </a:r>
          </a:p>
        </p:txBody>
      </p:sp>
      <p:sp>
        <p:nvSpPr>
          <p:cNvPr id="464899" name="Rectangle 3"/>
          <p:cNvSpPr>
            <a:spLocks noGrp="1" noChangeArrowheads="1"/>
          </p:cNvSpPr>
          <p:nvPr>
            <p:ph idx="1"/>
          </p:nvPr>
        </p:nvSpPr>
        <p:spPr/>
        <p:txBody>
          <a:bodyPr rtlCol="0">
            <a:normAutofit/>
          </a:bodyPr>
          <a:lstStyle/>
          <a:p>
            <a:pPr>
              <a:defRPr/>
            </a:pPr>
            <a:r>
              <a:rPr lang="en-US" altLang="en-US" b="1" dirty="0">
                <a:solidFill>
                  <a:schemeClr val="accent4"/>
                </a:solidFill>
              </a:rPr>
              <a:t>O</a:t>
            </a:r>
            <a:r>
              <a:rPr lang="en-US" altLang="en-US" dirty="0"/>
              <a:t>pen-ended questions</a:t>
            </a:r>
          </a:p>
          <a:p>
            <a:pPr>
              <a:defRPr/>
            </a:pPr>
            <a:r>
              <a:rPr lang="en-US" altLang="en-US" b="1" dirty="0">
                <a:solidFill>
                  <a:schemeClr val="accent4"/>
                </a:solidFill>
              </a:rPr>
              <a:t>A</a:t>
            </a:r>
            <a:r>
              <a:rPr lang="en-US" altLang="en-US" dirty="0"/>
              <a:t>ffirmations</a:t>
            </a:r>
          </a:p>
          <a:p>
            <a:pPr>
              <a:defRPr/>
            </a:pPr>
            <a:r>
              <a:rPr lang="en-US" altLang="en-US" b="1" dirty="0">
                <a:solidFill>
                  <a:schemeClr val="accent4"/>
                </a:solidFill>
              </a:rPr>
              <a:t>R</a:t>
            </a:r>
            <a:r>
              <a:rPr lang="en-US" altLang="en-US" dirty="0"/>
              <a:t>eflective listening</a:t>
            </a:r>
          </a:p>
          <a:p>
            <a:pPr>
              <a:defRPr/>
            </a:pPr>
            <a:r>
              <a:rPr lang="en-US" altLang="en-US" b="1" dirty="0">
                <a:solidFill>
                  <a:schemeClr val="accent4"/>
                </a:solidFill>
              </a:rPr>
              <a:t>S</a:t>
            </a:r>
            <a:r>
              <a:rPr lang="en-US" altLang="en-US" dirty="0"/>
              <a:t>ummaries</a:t>
            </a:r>
          </a:p>
          <a:p>
            <a:pPr>
              <a:buFont typeface="Arial"/>
              <a:buChar char="•"/>
              <a:defRPr/>
            </a:pPr>
            <a:endParaRPr lang="en-US" altLang="en-US" i="1" dirty="0">
              <a:solidFill>
                <a:schemeClr val="tx2">
                  <a:lumMod val="75000"/>
                </a:schemeClr>
              </a:solidFill>
            </a:endParaRPr>
          </a:p>
        </p:txBody>
      </p:sp>
      <p:sp>
        <p:nvSpPr>
          <p:cNvPr id="2" name="Text Placeholder 1">
            <a:extLst>
              <a:ext uri="{FF2B5EF4-FFF2-40B4-BE49-F238E27FC236}">
                <a16:creationId xmlns:a16="http://schemas.microsoft.com/office/drawing/2014/main" id="{E5078FA6-3881-471D-AD58-0E7141786AB2}"/>
              </a:ext>
            </a:extLst>
          </p:cNvPr>
          <p:cNvSpPr>
            <a:spLocks noGrp="1"/>
          </p:cNvSpPr>
          <p:nvPr>
            <p:ph type="body" sz="quarter" idx="13"/>
          </p:nvPr>
        </p:nvSpPr>
        <p:spPr/>
        <p:txBody>
          <a:bodyPr/>
          <a:lstStyle/>
          <a:p>
            <a:r>
              <a:rPr lang="en-GB" altLang="en-US" sz="1000" dirty="0">
                <a:ea typeface="HelveticaNeueLT Std Cn"/>
              </a:rPr>
              <a:t>Goyder E, et al. </a:t>
            </a:r>
            <a:r>
              <a:rPr lang="en-GB" altLang="en-US" sz="1000" i="1" dirty="0">
                <a:ea typeface="HelveticaNeueLT Std Cn"/>
              </a:rPr>
              <a:t>Health </a:t>
            </a:r>
            <a:r>
              <a:rPr lang="en-GB" altLang="en-US" sz="1000" i="1" dirty="0" err="1">
                <a:ea typeface="HelveticaNeueLT Std Cn"/>
              </a:rPr>
              <a:t>Technol</a:t>
            </a:r>
            <a:r>
              <a:rPr lang="en-GB" altLang="en-US" sz="1000" i="1" dirty="0">
                <a:ea typeface="HelveticaNeueLT Std Cn"/>
              </a:rPr>
              <a:t> Assess</a:t>
            </a:r>
            <a:r>
              <a:rPr lang="en-GB" altLang="en-US" i="1" dirty="0">
                <a:ea typeface="HelveticaNeueLT Std Cn"/>
              </a:rPr>
              <a:t>. </a:t>
            </a:r>
            <a:r>
              <a:rPr lang="en-GB" altLang="en-US" sz="1000" dirty="0">
                <a:ea typeface="HelveticaNeueLT Std Cn"/>
              </a:rPr>
              <a:t>2014;18. https://www.ncbi.nlm.nih.gov/books/NBK261677/</a:t>
            </a:r>
            <a:r>
              <a:rPr lang="en-GB" altLang="en-US" dirty="0">
                <a:ea typeface="HelveticaNeueLT Std Cn"/>
              </a:rPr>
              <a:t>. </a:t>
            </a:r>
            <a:r>
              <a:rPr lang="en-GB" altLang="en-US" sz="1000" dirty="0">
                <a:ea typeface="HelveticaNeueLT Std Cn"/>
              </a:rPr>
              <a:t>Accessed July 2021.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4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4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4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b="1" u="sng" dirty="0">
                <a:ea typeface="HelveticaNeueLT Std Med Cn"/>
              </a:rPr>
              <a:t>O</a:t>
            </a:r>
            <a:r>
              <a:rPr lang="en-US" altLang="en-US" dirty="0">
                <a:ea typeface="HelveticaNeueLT Std Med Cn"/>
              </a:rPr>
              <a:t>pen-ended questions</a:t>
            </a:r>
          </a:p>
        </p:txBody>
      </p:sp>
      <p:sp>
        <p:nvSpPr>
          <p:cNvPr id="32771" name="Rectangle 3"/>
          <p:cNvSpPr>
            <a:spLocks noGrp="1" noChangeArrowheads="1"/>
          </p:cNvSpPr>
          <p:nvPr>
            <p:ph idx="1"/>
          </p:nvPr>
        </p:nvSpPr>
        <p:spPr/>
        <p:txBody>
          <a:bodyPr/>
          <a:lstStyle/>
          <a:p>
            <a:pPr eaLnBrk="1" hangingPunct="1"/>
            <a:r>
              <a:rPr lang="en-US" altLang="en-US" dirty="0">
                <a:cs typeface="Times New Roman" pitchFamily="18" charset="0"/>
              </a:rPr>
              <a:t>Help get conversations going</a:t>
            </a:r>
          </a:p>
          <a:p>
            <a:pPr eaLnBrk="1" hangingPunct="1"/>
            <a:r>
              <a:rPr lang="en-US" altLang="en-US" dirty="0">
                <a:cs typeface="Times New Roman" pitchFamily="18" charset="0"/>
              </a:rPr>
              <a:t>Improve understanding and elicit the patient’s point of view </a:t>
            </a:r>
          </a:p>
          <a:p>
            <a:pPr eaLnBrk="1" hangingPunct="1"/>
            <a:r>
              <a:rPr lang="en-US" altLang="en-US" dirty="0">
                <a:cs typeface="Times New Roman" pitchFamily="18" charset="0"/>
              </a:rPr>
              <a:t>Avoid premature conclusions and </a:t>
            </a:r>
            <a:r>
              <a:rPr lang="en-GB" altLang="en-US" dirty="0">
                <a:cs typeface="Times New Roman" pitchFamily="18" charset="0"/>
              </a:rPr>
              <a:t>judgements</a:t>
            </a:r>
          </a:p>
          <a:p>
            <a:pPr lvl="1" eaLnBrk="1" hangingPunct="1"/>
            <a:r>
              <a:rPr lang="en-US" altLang="en-US" dirty="0">
                <a:cs typeface="Times New Roman" pitchFamily="18" charset="0"/>
              </a:rPr>
              <a:t>e.g. </a:t>
            </a:r>
            <a:r>
              <a:rPr lang="en-US" altLang="en-US" i="1" dirty="0">
                <a:cs typeface="Times New Roman" pitchFamily="18" charset="0"/>
              </a:rPr>
              <a:t>“Are you feeling much better since we changed your medication?”</a:t>
            </a:r>
          </a:p>
        </p:txBody>
      </p:sp>
      <p:sp>
        <p:nvSpPr>
          <p:cNvPr id="2" name="Text Placeholder 1">
            <a:extLst>
              <a:ext uri="{FF2B5EF4-FFF2-40B4-BE49-F238E27FC236}">
                <a16:creationId xmlns:a16="http://schemas.microsoft.com/office/drawing/2014/main" id="{79F3A8E3-E9A4-441A-998C-F6AF89314508}"/>
              </a:ext>
            </a:extLst>
          </p:cNvPr>
          <p:cNvSpPr>
            <a:spLocks noGrp="1"/>
          </p:cNvSpPr>
          <p:nvPr>
            <p:ph type="body" sz="quarter" idx="13"/>
          </p:nvPr>
        </p:nvSpPr>
        <p:spPr/>
        <p:txBody>
          <a:bodyPr/>
          <a:lstStyle/>
          <a:p>
            <a:r>
              <a:rPr lang="en-GB" altLang="en-US" sz="1000" dirty="0">
                <a:ea typeface="HelveticaNeueLT Std Cn"/>
              </a:rPr>
              <a:t>Houck JM, et al</a:t>
            </a:r>
            <a:r>
              <a:rPr lang="en-GB" altLang="en-US" i="1" dirty="0">
                <a:ea typeface="HelveticaNeueLT Std Cn"/>
              </a:rPr>
              <a:t>. </a:t>
            </a:r>
            <a:r>
              <a:rPr lang="en-GB" altLang="en-US" sz="1000" dirty="0">
                <a:ea typeface="HelveticaNeueLT Std Cn"/>
              </a:rPr>
              <a:t>2010. http://casaa.unm.edu/download/misc25.pdf. Accessed July 2021.</a:t>
            </a:r>
            <a:endParaRPr lang="en-GB" altLang="en-US" sz="1000" i="1" dirty="0">
              <a:ea typeface="HelveticaNeueLT Std Cn"/>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b="1" u="sng" dirty="0">
                <a:ea typeface="HelveticaNeueLT Std Med Cn"/>
              </a:rPr>
              <a:t>A</a:t>
            </a:r>
            <a:r>
              <a:rPr lang="en-US" altLang="en-US" dirty="0">
                <a:ea typeface="HelveticaNeueLT Std Med Cn"/>
              </a:rPr>
              <a:t>ffirmations</a:t>
            </a:r>
          </a:p>
        </p:txBody>
      </p:sp>
      <p:sp>
        <p:nvSpPr>
          <p:cNvPr id="33795" name="Rectangle 3"/>
          <p:cNvSpPr>
            <a:spLocks noGrp="1" noChangeArrowheads="1"/>
          </p:cNvSpPr>
          <p:nvPr>
            <p:ph idx="1"/>
          </p:nvPr>
        </p:nvSpPr>
        <p:spPr/>
        <p:txBody>
          <a:bodyPr/>
          <a:lstStyle/>
          <a:p>
            <a:pPr eaLnBrk="1" hangingPunct="1"/>
            <a:r>
              <a:rPr lang="en-US" altLang="en-US" dirty="0">
                <a:ea typeface="HelveticaNeueLT Std Cn"/>
              </a:rPr>
              <a:t>We need to keep morale up, so people feel confident to change when the time is right</a:t>
            </a:r>
          </a:p>
          <a:p>
            <a:pPr eaLnBrk="1" hangingPunct="1"/>
            <a:r>
              <a:rPr lang="en-US" altLang="en-US" dirty="0">
                <a:ea typeface="HelveticaNeueLT Std Cn"/>
              </a:rPr>
              <a:t>Affirmation statements reinforce this</a:t>
            </a:r>
          </a:p>
          <a:p>
            <a:pPr lvl="1" eaLnBrk="1" hangingPunct="1"/>
            <a:r>
              <a:rPr lang="en-US" altLang="en-US" dirty="0"/>
              <a:t>Statements of recognition of patient’s strengths</a:t>
            </a:r>
          </a:p>
          <a:p>
            <a:pPr lvl="2" eaLnBrk="1" hangingPunct="1"/>
            <a:r>
              <a:rPr lang="en-GB" altLang="en-US" dirty="0"/>
              <a:t>e.g. </a:t>
            </a:r>
            <a:r>
              <a:rPr lang="en-GB" altLang="en-US" i="1" dirty="0"/>
              <a:t>“You always manage to make it in for appointments”</a:t>
            </a:r>
            <a:endParaRPr lang="en-US" altLang="en-US" i="1" dirty="0"/>
          </a:p>
          <a:p>
            <a:pPr lvl="1" eaLnBrk="1" hangingPunct="1"/>
            <a:r>
              <a:rPr lang="en-US" altLang="en-US" dirty="0"/>
              <a:t>Compliments and praises of a patient’s attributes or achievements</a:t>
            </a:r>
          </a:p>
          <a:p>
            <a:pPr lvl="1" eaLnBrk="1" hangingPunct="1"/>
            <a:r>
              <a:rPr lang="en-US" altLang="en-US" dirty="0"/>
              <a:t>Build confidence in ability to change</a:t>
            </a:r>
          </a:p>
        </p:txBody>
      </p:sp>
      <p:sp>
        <p:nvSpPr>
          <p:cNvPr id="2" name="Text Placeholder 1">
            <a:extLst>
              <a:ext uri="{FF2B5EF4-FFF2-40B4-BE49-F238E27FC236}">
                <a16:creationId xmlns:a16="http://schemas.microsoft.com/office/drawing/2014/main" id="{169CA050-7FA1-4453-B14C-157BDAB7BDC5}"/>
              </a:ext>
            </a:extLst>
          </p:cNvPr>
          <p:cNvSpPr>
            <a:spLocks noGrp="1"/>
          </p:cNvSpPr>
          <p:nvPr>
            <p:ph type="body" sz="quarter" idx="13"/>
          </p:nvPr>
        </p:nvSpPr>
        <p:spPr/>
        <p:txBody>
          <a:bodyPr/>
          <a:lstStyle/>
          <a:p>
            <a:r>
              <a:rPr lang="en-GB" altLang="en-US" sz="1000" dirty="0">
                <a:ea typeface="HelveticaNeueLT Std Cn"/>
              </a:rPr>
              <a:t>Houck JM, et al</a:t>
            </a:r>
            <a:r>
              <a:rPr lang="en-GB" altLang="en-US" i="1" dirty="0">
                <a:ea typeface="HelveticaNeueLT Std Cn"/>
              </a:rPr>
              <a:t>. </a:t>
            </a:r>
            <a:r>
              <a:rPr lang="en-GB" altLang="en-US" sz="1000" dirty="0">
                <a:ea typeface="HelveticaNeueLT Std Cn"/>
              </a:rPr>
              <a:t>2010. http://casaa.unm.edu/download/misc25.pdf. Accessed July 2021.</a:t>
            </a:r>
            <a:endParaRPr lang="en-GB" altLang="en-US" sz="1000" i="1" dirty="0">
              <a:ea typeface="HelveticaNeueLT Std Cn"/>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altLang="en-US" b="1" u="sng" dirty="0">
                <a:cs typeface="Courier New" pitchFamily="49" charset="0"/>
              </a:rPr>
              <a:t>R</a:t>
            </a:r>
            <a:r>
              <a:rPr lang="en-GB" altLang="en-US" dirty="0">
                <a:cs typeface="Courier New" pitchFamily="49" charset="0"/>
              </a:rPr>
              <a:t>eflective or active listening</a:t>
            </a:r>
            <a:endParaRPr lang="en-US" altLang="en-US" baseline="30000" dirty="0">
              <a:ea typeface="HelveticaNeueLT Std Med Cn"/>
            </a:endParaRPr>
          </a:p>
        </p:txBody>
      </p:sp>
      <p:sp>
        <p:nvSpPr>
          <p:cNvPr id="34819" name="Rectangle 3"/>
          <p:cNvSpPr>
            <a:spLocks noGrp="1" noChangeArrowheads="1"/>
          </p:cNvSpPr>
          <p:nvPr>
            <p:ph idx="1"/>
          </p:nvPr>
        </p:nvSpPr>
        <p:spPr/>
        <p:txBody>
          <a:bodyPr/>
          <a:lstStyle/>
          <a:p>
            <a:pPr eaLnBrk="1" hangingPunct="1"/>
            <a:r>
              <a:rPr lang="en-US" altLang="en-US" dirty="0">
                <a:ea typeface="HelveticaNeueLT Std Cn"/>
              </a:rPr>
              <a:t>This refers to reflecting back what a patient has said rather than asking a question or </a:t>
            </a:r>
            <a:r>
              <a:rPr lang="en-GB" altLang="en-US" dirty="0">
                <a:ea typeface="HelveticaNeueLT Std Cn"/>
              </a:rPr>
              <a:t>giving advice, etc.</a:t>
            </a:r>
            <a:endParaRPr lang="en-US" altLang="en-US" dirty="0">
              <a:ea typeface="HelveticaNeueLT Std Cn"/>
            </a:endParaRPr>
          </a:p>
          <a:p>
            <a:pPr eaLnBrk="1" hangingPunct="1"/>
            <a:r>
              <a:rPr lang="en-US" altLang="en-US" dirty="0">
                <a:ea typeface="Arial Unicode MS" pitchFamily="34" charset="-128"/>
                <a:cs typeface="Arial Unicode MS" pitchFamily="34" charset="-128"/>
              </a:rPr>
              <a:t>It shows you are listening</a:t>
            </a:r>
          </a:p>
          <a:p>
            <a:pPr eaLnBrk="1" hangingPunct="1"/>
            <a:r>
              <a:rPr lang="en-US" altLang="en-US" dirty="0">
                <a:ea typeface="Arial Unicode MS" pitchFamily="34" charset="-128"/>
                <a:cs typeface="Arial Unicode MS" pitchFamily="34" charset="-128"/>
              </a:rPr>
              <a:t>Keeps the conversation going and opens it up</a:t>
            </a:r>
          </a:p>
          <a:p>
            <a:pPr eaLnBrk="1" hangingPunct="1"/>
            <a:r>
              <a:rPr lang="en-US" altLang="en-US" dirty="0">
                <a:ea typeface="Arial Unicode MS" pitchFamily="34" charset="-128"/>
                <a:cs typeface="Arial Unicode MS" pitchFamily="34" charset="-128"/>
              </a:rPr>
              <a:t>Acknowledges important or intense patient emotions</a:t>
            </a:r>
          </a:p>
        </p:txBody>
      </p:sp>
      <p:sp>
        <p:nvSpPr>
          <p:cNvPr id="2" name="Text Placeholder 1">
            <a:extLst>
              <a:ext uri="{FF2B5EF4-FFF2-40B4-BE49-F238E27FC236}">
                <a16:creationId xmlns:a16="http://schemas.microsoft.com/office/drawing/2014/main" id="{48ECC03E-9A9D-4658-963F-FC259C6DFC98}"/>
              </a:ext>
            </a:extLst>
          </p:cNvPr>
          <p:cNvSpPr>
            <a:spLocks noGrp="1"/>
          </p:cNvSpPr>
          <p:nvPr>
            <p:ph type="body" sz="quarter" idx="13"/>
          </p:nvPr>
        </p:nvSpPr>
        <p:spPr>
          <a:xfrm>
            <a:off x="2378512" y="5906814"/>
            <a:ext cx="8975288" cy="777875"/>
          </a:xfrm>
        </p:spPr>
        <p:txBody>
          <a:bodyPr/>
          <a:lstStyle/>
          <a:p>
            <a:r>
              <a:rPr lang="en-GB" altLang="en-US" sz="1000" dirty="0">
                <a:ea typeface="HelveticaNeueLT Std Cn"/>
              </a:rPr>
              <a:t>1. Houck JM, et al</a:t>
            </a:r>
            <a:r>
              <a:rPr lang="en-GB" altLang="en-US" i="1" dirty="0">
                <a:ea typeface="HelveticaNeueLT Std Cn"/>
              </a:rPr>
              <a:t>. </a:t>
            </a:r>
            <a:r>
              <a:rPr lang="en-GB" altLang="en-US" sz="1000" dirty="0">
                <a:ea typeface="HelveticaNeueLT Std Cn"/>
              </a:rPr>
              <a:t>2010. http://casaa.unm.edu/download/misc25.pdf. Accessed July 2021; </a:t>
            </a:r>
            <a:br>
              <a:rPr lang="en-GB" altLang="en-US" sz="1000" dirty="0">
                <a:ea typeface="HelveticaNeueLT Std Cn"/>
              </a:rPr>
            </a:br>
            <a:r>
              <a:rPr lang="en-GB" altLang="en-US" sz="1000" dirty="0">
                <a:ea typeface="HelveticaNeueLT Std Cn"/>
              </a:rPr>
              <a:t>2. MINT. 2013. https://motivationalinterviewing.org/sites/default/files/glossary_of_mi_terms-1.pdf. Accessed July 2021; </a:t>
            </a:r>
            <a:br>
              <a:rPr lang="en-GB" altLang="en-US" sz="1000" dirty="0">
                <a:ea typeface="HelveticaNeueLT Std Cn"/>
              </a:rPr>
            </a:br>
            <a:r>
              <a:rPr lang="en-GB" altLang="en-US" sz="1000" dirty="0">
                <a:ea typeface="HelveticaNeueLT Std Cn"/>
              </a:rPr>
              <a:t>3. MINT. 2019. https://motivationalinterviewing.org/understanding-motivational-interviewing. Accessed July 2021.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GB" altLang="en-US" dirty="0">
                <a:cs typeface="Courier New" pitchFamily="49" charset="0"/>
              </a:rPr>
              <a:t>Content (simple) reflection</a:t>
            </a:r>
            <a:endParaRPr lang="en-US" altLang="en-US" baseline="30000" dirty="0">
              <a:ea typeface="HelveticaNeueLT Std Med Cn"/>
            </a:endParaRPr>
          </a:p>
        </p:txBody>
      </p:sp>
      <p:sp>
        <p:nvSpPr>
          <p:cNvPr id="35843" name="Rectangle 3"/>
          <p:cNvSpPr>
            <a:spLocks noGrp="1" noChangeArrowheads="1"/>
          </p:cNvSpPr>
          <p:nvPr>
            <p:ph idx="1"/>
          </p:nvPr>
        </p:nvSpPr>
        <p:spPr/>
        <p:txBody>
          <a:bodyPr/>
          <a:lstStyle/>
          <a:p>
            <a:pPr eaLnBrk="1" hangingPunct="1"/>
            <a:r>
              <a:rPr lang="en-US" altLang="en-US" dirty="0">
                <a:ea typeface="HelveticaNeueLT Std Cn"/>
              </a:rPr>
              <a:t>The simplest form of reflection</a:t>
            </a:r>
          </a:p>
          <a:p>
            <a:pPr eaLnBrk="1" hangingPunct="1"/>
            <a:r>
              <a:rPr lang="en-US" altLang="en-US" dirty="0">
                <a:ea typeface="HelveticaNeueLT Std Cn"/>
              </a:rPr>
              <a:t>Reflecting back the essence of what someone has said</a:t>
            </a:r>
            <a:endParaRPr lang="en-US" altLang="en-US" i="1" dirty="0"/>
          </a:p>
        </p:txBody>
      </p:sp>
      <p:sp>
        <p:nvSpPr>
          <p:cNvPr id="2" name="Text Placeholder 1">
            <a:extLst>
              <a:ext uri="{FF2B5EF4-FFF2-40B4-BE49-F238E27FC236}">
                <a16:creationId xmlns:a16="http://schemas.microsoft.com/office/drawing/2014/main" id="{F80FCFAA-A7EA-45FE-852B-024B80ECD049}"/>
              </a:ext>
            </a:extLst>
          </p:cNvPr>
          <p:cNvSpPr>
            <a:spLocks noGrp="1"/>
          </p:cNvSpPr>
          <p:nvPr>
            <p:ph type="body" sz="quarter" idx="13"/>
          </p:nvPr>
        </p:nvSpPr>
        <p:spPr/>
        <p:txBody>
          <a:bodyPr/>
          <a:lstStyle/>
          <a:p>
            <a:r>
              <a:rPr lang="en-GB" altLang="en-US" sz="1000" dirty="0">
                <a:ea typeface="HelveticaNeueLT Std Cn"/>
              </a:rPr>
              <a:t>MINT. 2013. https://motivationalinterviewing.org/sites/default/files/glossary_of_mi_terms-1.pdf. Accessed July 2021.</a:t>
            </a:r>
          </a:p>
        </p:txBody>
      </p:sp>
      <p:grpSp>
        <p:nvGrpSpPr>
          <p:cNvPr id="8" name="Group 7">
            <a:extLst>
              <a:ext uri="{FF2B5EF4-FFF2-40B4-BE49-F238E27FC236}">
                <a16:creationId xmlns:a16="http://schemas.microsoft.com/office/drawing/2014/main" id="{804C557C-8F94-A44B-95F2-4B5D3D36082F}"/>
              </a:ext>
            </a:extLst>
          </p:cNvPr>
          <p:cNvGrpSpPr/>
          <p:nvPr/>
        </p:nvGrpSpPr>
        <p:grpSpPr>
          <a:xfrm>
            <a:off x="1399907" y="3242938"/>
            <a:ext cx="1570822" cy="1570822"/>
            <a:chOff x="1432193" y="2467778"/>
            <a:chExt cx="1570822" cy="1570822"/>
          </a:xfrm>
        </p:grpSpPr>
        <p:pic>
          <p:nvPicPr>
            <p:cNvPr id="9" name="Graphic 8">
              <a:extLst>
                <a:ext uri="{FF2B5EF4-FFF2-40B4-BE49-F238E27FC236}">
                  <a16:creationId xmlns:a16="http://schemas.microsoft.com/office/drawing/2014/main" id="{FB96C6F3-38E0-2043-BDD7-3D6242FBA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2193" y="2467778"/>
              <a:ext cx="1570822" cy="1570822"/>
            </a:xfrm>
            <a:prstGeom prst="rect">
              <a:avLst/>
            </a:prstGeom>
          </p:spPr>
        </p:pic>
        <p:sp>
          <p:nvSpPr>
            <p:cNvPr id="10" name="Rectangle 9">
              <a:extLst>
                <a:ext uri="{FF2B5EF4-FFF2-40B4-BE49-F238E27FC236}">
                  <a16:creationId xmlns:a16="http://schemas.microsoft.com/office/drawing/2014/main" id="{C465866B-D38F-C146-9235-3E2085133832}"/>
                </a:ext>
              </a:extLst>
            </p:cNvPr>
            <p:cNvSpPr/>
            <p:nvPr/>
          </p:nvSpPr>
          <p:spPr>
            <a:xfrm>
              <a:off x="1531344" y="2896515"/>
              <a:ext cx="1373024" cy="646331"/>
            </a:xfrm>
            <a:prstGeom prst="rect">
              <a:avLst/>
            </a:prstGeom>
          </p:spPr>
          <p:txBody>
            <a:bodyPr wrap="square" anchor="ctr">
              <a:spAutoFit/>
            </a:bodyPr>
            <a:lstStyle/>
            <a:p>
              <a:pPr marL="9525" lvl="1" algn="ctr"/>
              <a:r>
                <a:rPr lang="en-GB" altLang="en-US" i="1">
                  <a:solidFill>
                    <a:schemeClr val="bg1"/>
                  </a:solidFill>
                </a:rPr>
                <a:t>“It </a:t>
              </a:r>
              <a:r>
                <a:rPr lang="en-GB" altLang="en-US" i="1" dirty="0">
                  <a:solidFill>
                    <a:schemeClr val="bg1"/>
                  </a:solidFill>
                </a:rPr>
                <a:t>sounds like…”</a:t>
              </a:r>
            </a:p>
          </p:txBody>
        </p:sp>
      </p:grpSp>
      <p:grpSp>
        <p:nvGrpSpPr>
          <p:cNvPr id="11" name="Group 10">
            <a:extLst>
              <a:ext uri="{FF2B5EF4-FFF2-40B4-BE49-F238E27FC236}">
                <a16:creationId xmlns:a16="http://schemas.microsoft.com/office/drawing/2014/main" id="{64F6E196-2372-F04C-B70B-AAD09F39A463}"/>
              </a:ext>
            </a:extLst>
          </p:cNvPr>
          <p:cNvGrpSpPr/>
          <p:nvPr/>
        </p:nvGrpSpPr>
        <p:grpSpPr>
          <a:xfrm>
            <a:off x="8443663" y="3227024"/>
            <a:ext cx="1849916" cy="1849916"/>
            <a:chOff x="9354238" y="2088614"/>
            <a:chExt cx="1849916" cy="1849916"/>
          </a:xfrm>
        </p:grpSpPr>
        <p:pic>
          <p:nvPicPr>
            <p:cNvPr id="12" name="Graphic 11">
              <a:extLst>
                <a:ext uri="{FF2B5EF4-FFF2-40B4-BE49-F238E27FC236}">
                  <a16:creationId xmlns:a16="http://schemas.microsoft.com/office/drawing/2014/main" id="{D1EAC1D2-B4E1-4241-A369-AB6B4FF989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354238" y="2088614"/>
              <a:ext cx="1849916" cy="1849916"/>
            </a:xfrm>
            <a:prstGeom prst="rect">
              <a:avLst/>
            </a:prstGeom>
          </p:spPr>
        </p:pic>
        <p:sp>
          <p:nvSpPr>
            <p:cNvPr id="13" name="Rectangle 12">
              <a:extLst>
                <a:ext uri="{FF2B5EF4-FFF2-40B4-BE49-F238E27FC236}">
                  <a16:creationId xmlns:a16="http://schemas.microsoft.com/office/drawing/2014/main" id="{FBC28E2F-6B6E-E741-A4F3-0940C464AAE2}"/>
                </a:ext>
              </a:extLst>
            </p:cNvPr>
            <p:cNvSpPr/>
            <p:nvPr/>
          </p:nvSpPr>
          <p:spPr>
            <a:xfrm>
              <a:off x="9459934" y="2326472"/>
              <a:ext cx="1612017" cy="1200329"/>
            </a:xfrm>
            <a:prstGeom prst="rect">
              <a:avLst/>
            </a:prstGeom>
          </p:spPr>
          <p:txBody>
            <a:bodyPr wrap="square" anchor="ctr">
              <a:spAutoFit/>
            </a:bodyPr>
            <a:lstStyle/>
            <a:p>
              <a:pPr marL="9525" lvl="1" algn="ctr"/>
              <a:r>
                <a:rPr lang="en-GB" altLang="en-US" i="1" dirty="0">
                  <a:solidFill>
                    <a:schemeClr val="bg1"/>
                  </a:solidFill>
                </a:rPr>
                <a:t>“It sounds like you have been falling out with everyone”</a:t>
              </a:r>
            </a:p>
          </p:txBody>
        </p:sp>
      </p:grpSp>
      <p:grpSp>
        <p:nvGrpSpPr>
          <p:cNvPr id="14" name="Group 13">
            <a:extLst>
              <a:ext uri="{FF2B5EF4-FFF2-40B4-BE49-F238E27FC236}">
                <a16:creationId xmlns:a16="http://schemas.microsoft.com/office/drawing/2014/main" id="{EF3C1148-7A91-5548-9C2C-CE38C47E9244}"/>
              </a:ext>
            </a:extLst>
          </p:cNvPr>
          <p:cNvGrpSpPr/>
          <p:nvPr/>
        </p:nvGrpSpPr>
        <p:grpSpPr>
          <a:xfrm>
            <a:off x="5587389" y="3321433"/>
            <a:ext cx="1839816" cy="1968090"/>
            <a:chOff x="6224531" y="2077598"/>
            <a:chExt cx="1839816" cy="1968090"/>
          </a:xfrm>
        </p:grpSpPr>
        <p:pic>
          <p:nvPicPr>
            <p:cNvPr id="15" name="Graphic 14">
              <a:extLst>
                <a:ext uri="{FF2B5EF4-FFF2-40B4-BE49-F238E27FC236}">
                  <a16:creationId xmlns:a16="http://schemas.microsoft.com/office/drawing/2014/main" id="{D1E2DFE1-E5A3-2C48-A3DF-69C1BAFF32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4531" y="2077598"/>
              <a:ext cx="1839816" cy="1968090"/>
            </a:xfrm>
            <a:prstGeom prst="rect">
              <a:avLst/>
            </a:prstGeom>
          </p:spPr>
        </p:pic>
        <p:sp>
          <p:nvSpPr>
            <p:cNvPr id="16" name="Rectangle 15">
              <a:extLst>
                <a:ext uri="{FF2B5EF4-FFF2-40B4-BE49-F238E27FC236}">
                  <a16:creationId xmlns:a16="http://schemas.microsoft.com/office/drawing/2014/main" id="{05A67BDD-5DB6-5347-BDDE-0685D7966EF2}"/>
                </a:ext>
              </a:extLst>
            </p:cNvPr>
            <p:cNvSpPr/>
            <p:nvPr/>
          </p:nvSpPr>
          <p:spPr>
            <a:xfrm>
              <a:off x="6299324" y="2282388"/>
              <a:ext cx="1703818" cy="1200329"/>
            </a:xfrm>
            <a:prstGeom prst="rect">
              <a:avLst/>
            </a:prstGeom>
          </p:spPr>
          <p:txBody>
            <a:bodyPr wrap="square" anchor="ctr">
              <a:spAutoFit/>
            </a:bodyPr>
            <a:lstStyle/>
            <a:p>
              <a:pPr marL="9525" lvl="1" algn="ctr"/>
              <a:r>
                <a:rPr lang="en-GB" altLang="en-US" i="1" dirty="0">
                  <a:solidFill>
                    <a:schemeClr val="bg1"/>
                  </a:solidFill>
                </a:rPr>
                <a:t>“I’ve had </a:t>
              </a:r>
              <a:br>
                <a:rPr lang="en-GB" altLang="en-US" i="1" dirty="0">
                  <a:solidFill>
                    <a:schemeClr val="bg1"/>
                  </a:solidFill>
                </a:rPr>
              </a:br>
              <a:r>
                <a:rPr lang="en-GB" altLang="en-US" i="1" dirty="0">
                  <a:solidFill>
                    <a:schemeClr val="bg1"/>
                  </a:solidFill>
                </a:rPr>
                <a:t>so many arguments this week at home”</a:t>
              </a:r>
            </a:p>
          </p:txBody>
        </p:sp>
      </p:grpSp>
      <p:grpSp>
        <p:nvGrpSpPr>
          <p:cNvPr id="17" name="Group 16">
            <a:extLst>
              <a:ext uri="{FF2B5EF4-FFF2-40B4-BE49-F238E27FC236}">
                <a16:creationId xmlns:a16="http://schemas.microsoft.com/office/drawing/2014/main" id="{C71C05F0-11D2-F044-BA94-AB638FFAD02C}"/>
              </a:ext>
            </a:extLst>
          </p:cNvPr>
          <p:cNvGrpSpPr/>
          <p:nvPr/>
        </p:nvGrpSpPr>
        <p:grpSpPr>
          <a:xfrm>
            <a:off x="3278436" y="3654691"/>
            <a:ext cx="1583981" cy="1583981"/>
            <a:chOff x="3461745" y="2275900"/>
            <a:chExt cx="1583981" cy="1583981"/>
          </a:xfrm>
        </p:grpSpPr>
        <p:pic>
          <p:nvPicPr>
            <p:cNvPr id="18" name="Graphic 17">
              <a:extLst>
                <a:ext uri="{FF2B5EF4-FFF2-40B4-BE49-F238E27FC236}">
                  <a16:creationId xmlns:a16="http://schemas.microsoft.com/office/drawing/2014/main" id="{8A0FA3CC-E889-4B4A-A33E-6A5D297C5D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61745" y="2275900"/>
              <a:ext cx="1583981" cy="1583981"/>
            </a:xfrm>
            <a:prstGeom prst="rect">
              <a:avLst/>
            </a:prstGeom>
          </p:spPr>
        </p:pic>
        <p:sp>
          <p:nvSpPr>
            <p:cNvPr id="19" name="Rectangle 18">
              <a:extLst>
                <a:ext uri="{FF2B5EF4-FFF2-40B4-BE49-F238E27FC236}">
                  <a16:creationId xmlns:a16="http://schemas.microsoft.com/office/drawing/2014/main" id="{8CE59F64-1049-2F49-9EF6-1DCD2DE1CC46}"/>
                </a:ext>
              </a:extLst>
            </p:cNvPr>
            <p:cNvSpPr/>
            <p:nvPr/>
          </p:nvSpPr>
          <p:spPr>
            <a:xfrm>
              <a:off x="3556611" y="2762476"/>
              <a:ext cx="1373024" cy="646331"/>
            </a:xfrm>
            <a:prstGeom prst="rect">
              <a:avLst/>
            </a:prstGeom>
          </p:spPr>
          <p:txBody>
            <a:bodyPr wrap="square" anchor="ctr">
              <a:spAutoFit/>
            </a:bodyPr>
            <a:lstStyle/>
            <a:p>
              <a:pPr marL="9525" lvl="1" algn="ctr"/>
              <a:r>
                <a:rPr lang="en-GB" altLang="en-US" i="1" dirty="0">
                  <a:solidFill>
                    <a:schemeClr val="bg1"/>
                  </a:solidFill>
                </a:rPr>
                <a:t>“You feel like…”</a:t>
              </a:r>
            </a:p>
          </p:txBody>
        </p:sp>
      </p:grpSp>
      <p:sp>
        <p:nvSpPr>
          <p:cNvPr id="3" name="Rectangle 2">
            <a:extLst>
              <a:ext uri="{FF2B5EF4-FFF2-40B4-BE49-F238E27FC236}">
                <a16:creationId xmlns:a16="http://schemas.microsoft.com/office/drawing/2014/main" id="{D8464B3D-1B79-1844-99F4-6FA7E80C3E1C}"/>
              </a:ext>
            </a:extLst>
          </p:cNvPr>
          <p:cNvSpPr/>
          <p:nvPr/>
        </p:nvSpPr>
        <p:spPr>
          <a:xfrm>
            <a:off x="1890075" y="2622034"/>
            <a:ext cx="1835182" cy="461665"/>
          </a:xfrm>
          <a:prstGeom prst="rect">
            <a:avLst/>
          </a:prstGeom>
        </p:spPr>
        <p:txBody>
          <a:bodyPr wrap="none">
            <a:spAutoFit/>
          </a:bodyPr>
          <a:lstStyle/>
          <a:p>
            <a:pPr marL="0" lvl="1"/>
            <a:r>
              <a:rPr lang="en-US" altLang="en-US" sz="2400" b="1" dirty="0">
                <a:solidFill>
                  <a:schemeClr val="accent4"/>
                </a:solidFill>
              </a:rPr>
              <a:t>For example:</a:t>
            </a:r>
          </a:p>
        </p:txBody>
      </p:sp>
      <p:sp>
        <p:nvSpPr>
          <p:cNvPr id="20" name="Rectangle 19">
            <a:extLst>
              <a:ext uri="{FF2B5EF4-FFF2-40B4-BE49-F238E27FC236}">
                <a16:creationId xmlns:a16="http://schemas.microsoft.com/office/drawing/2014/main" id="{8D69E774-99C2-F84B-B04B-3059F7FE3AD9}"/>
              </a:ext>
            </a:extLst>
          </p:cNvPr>
          <p:cNvSpPr/>
          <p:nvPr/>
        </p:nvSpPr>
        <p:spPr>
          <a:xfrm>
            <a:off x="5879976" y="2622034"/>
            <a:ext cx="1184363" cy="461665"/>
          </a:xfrm>
          <a:prstGeom prst="rect">
            <a:avLst/>
          </a:prstGeom>
        </p:spPr>
        <p:txBody>
          <a:bodyPr wrap="none">
            <a:spAutoFit/>
          </a:bodyPr>
          <a:lstStyle/>
          <a:p>
            <a:pPr marL="0" lvl="1"/>
            <a:r>
              <a:rPr lang="en-US" altLang="en-US" sz="2400" b="1" dirty="0">
                <a:solidFill>
                  <a:schemeClr val="accent4"/>
                </a:solidFill>
              </a:rPr>
              <a:t>Patient:</a:t>
            </a:r>
          </a:p>
        </p:txBody>
      </p:sp>
      <p:sp>
        <p:nvSpPr>
          <p:cNvPr id="21" name="Rectangle 20">
            <a:extLst>
              <a:ext uri="{FF2B5EF4-FFF2-40B4-BE49-F238E27FC236}">
                <a16:creationId xmlns:a16="http://schemas.microsoft.com/office/drawing/2014/main" id="{99BAFCF4-E87D-5C47-B5CB-2E17A8480AF0}"/>
              </a:ext>
            </a:extLst>
          </p:cNvPr>
          <p:cNvSpPr/>
          <p:nvPr/>
        </p:nvSpPr>
        <p:spPr>
          <a:xfrm>
            <a:off x="8472264" y="2622034"/>
            <a:ext cx="1750929" cy="461665"/>
          </a:xfrm>
          <a:prstGeom prst="rect">
            <a:avLst/>
          </a:prstGeom>
        </p:spPr>
        <p:txBody>
          <a:bodyPr wrap="none">
            <a:spAutoFit/>
          </a:bodyPr>
          <a:lstStyle/>
          <a:p>
            <a:pPr marL="0" lvl="1"/>
            <a:r>
              <a:rPr lang="en-US" altLang="en-US" sz="2400" b="1" dirty="0">
                <a:solidFill>
                  <a:schemeClr val="accent4"/>
                </a:solidFill>
              </a:rPr>
              <a:t>Interviewer:</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GB" altLang="en-US" dirty="0">
                <a:cs typeface="Courier New" pitchFamily="49" charset="0"/>
              </a:rPr>
              <a:t>Meaning (complex) reflection</a:t>
            </a:r>
            <a:endParaRPr lang="en-US" altLang="en-US" dirty="0">
              <a:ea typeface="HelveticaNeueLT Std Med Cn"/>
            </a:endParaRPr>
          </a:p>
        </p:txBody>
      </p:sp>
      <p:sp>
        <p:nvSpPr>
          <p:cNvPr id="36867" name="Rectangle 3"/>
          <p:cNvSpPr>
            <a:spLocks noGrp="1" noChangeArrowheads="1"/>
          </p:cNvSpPr>
          <p:nvPr>
            <p:ph idx="1"/>
          </p:nvPr>
        </p:nvSpPr>
        <p:spPr/>
        <p:txBody>
          <a:bodyPr/>
          <a:lstStyle/>
          <a:p>
            <a:pPr eaLnBrk="1" hangingPunct="1"/>
            <a:r>
              <a:rPr lang="en-US" altLang="en-US" dirty="0">
                <a:ea typeface="HelveticaNeueLT Std Cn"/>
              </a:rPr>
              <a:t>More complicated</a:t>
            </a:r>
          </a:p>
          <a:p>
            <a:pPr eaLnBrk="1" hangingPunct="1"/>
            <a:r>
              <a:rPr lang="en-US" altLang="en-US" dirty="0">
                <a:ea typeface="HelveticaNeueLT Std Cn"/>
              </a:rPr>
              <a:t>Reflecting back what you think is the main emotional content of what has been said</a:t>
            </a:r>
          </a:p>
          <a:p>
            <a:pPr eaLnBrk="1" hangingPunct="1"/>
            <a:r>
              <a:rPr lang="en-GB" altLang="en-US" dirty="0">
                <a:cs typeface="Courier New" pitchFamily="49" charset="0"/>
              </a:rPr>
              <a:t>Really opens up conversation away from a factual statement of events, and towards meaning, emotion and belief</a:t>
            </a:r>
          </a:p>
          <a:p>
            <a:pPr eaLnBrk="1" hangingPunct="1"/>
            <a:r>
              <a:rPr lang="en-GB" altLang="en-US" dirty="0">
                <a:cs typeface="Courier New" pitchFamily="49" charset="0"/>
              </a:rPr>
              <a:t>This works even if you are wrong – they’ll tell you!</a:t>
            </a:r>
          </a:p>
          <a:p>
            <a:pPr lvl="1" eaLnBrk="1" hangingPunct="1"/>
            <a:r>
              <a:rPr lang="en-GB" altLang="en-US" dirty="0">
                <a:cs typeface="Courier New" pitchFamily="49" charset="0"/>
              </a:rPr>
              <a:t>e.g. </a:t>
            </a:r>
            <a:r>
              <a:rPr lang="en-US" altLang="en-US" dirty="0"/>
              <a:t>respond with: </a:t>
            </a:r>
            <a:r>
              <a:rPr lang="en-US" altLang="en-US" i="1" dirty="0"/>
              <a:t>“You feel… because”</a:t>
            </a:r>
            <a:endParaRPr lang="en-GB" altLang="en-US" i="1" dirty="0">
              <a:cs typeface="Courier New" pitchFamily="49" charset="0"/>
            </a:endParaRPr>
          </a:p>
          <a:p>
            <a:pPr eaLnBrk="1" hangingPunct="1"/>
            <a:endParaRPr lang="en-GB" altLang="en-US" dirty="0">
              <a:cs typeface="Courier New" pitchFamily="49" charset="0"/>
            </a:endParaRPr>
          </a:p>
          <a:p>
            <a:pPr eaLnBrk="1" hangingPunct="1">
              <a:buFont typeface="Wingdings" pitchFamily="2" charset="2"/>
              <a:buNone/>
            </a:pPr>
            <a:endParaRPr lang="en-GB" altLang="en-US" dirty="0">
              <a:cs typeface="Courier New" pitchFamily="49" charset="0"/>
            </a:endParaRPr>
          </a:p>
          <a:p>
            <a:pPr eaLnBrk="1" hangingPunct="1"/>
            <a:endParaRPr lang="en-US" altLang="en-US" dirty="0">
              <a:ea typeface="HelveticaNeueLT Std Cn"/>
            </a:endParaRPr>
          </a:p>
          <a:p>
            <a:pPr eaLnBrk="1" hangingPunct="1"/>
            <a:endParaRPr lang="en-US" altLang="en-US" dirty="0">
              <a:ea typeface="Arial Unicode MS" pitchFamily="34" charset="-128"/>
              <a:cs typeface="Arial Unicode MS" pitchFamily="34" charset="-128"/>
            </a:endParaRPr>
          </a:p>
          <a:p>
            <a:pPr eaLnBrk="1" hangingPunct="1"/>
            <a:endParaRPr lang="en-US" altLang="en-US" dirty="0">
              <a:ea typeface="HelveticaNeueLT Std Cn"/>
            </a:endParaRPr>
          </a:p>
          <a:p>
            <a:pPr lvl="1" eaLnBrk="1" hangingPunct="1"/>
            <a:endParaRPr lang="en-US" altLang="en-US" dirty="0"/>
          </a:p>
        </p:txBody>
      </p:sp>
      <p:sp>
        <p:nvSpPr>
          <p:cNvPr id="2" name="Text Placeholder 1">
            <a:extLst>
              <a:ext uri="{FF2B5EF4-FFF2-40B4-BE49-F238E27FC236}">
                <a16:creationId xmlns:a16="http://schemas.microsoft.com/office/drawing/2014/main" id="{79D16CEF-2157-4CC0-9048-6B1101F83733}"/>
              </a:ext>
            </a:extLst>
          </p:cNvPr>
          <p:cNvSpPr>
            <a:spLocks noGrp="1"/>
          </p:cNvSpPr>
          <p:nvPr>
            <p:ph type="body" sz="quarter" idx="13"/>
          </p:nvPr>
        </p:nvSpPr>
        <p:spPr/>
        <p:txBody>
          <a:bodyPr/>
          <a:lstStyle/>
          <a:p>
            <a:r>
              <a:rPr lang="en-GB" altLang="en-US" sz="1000" dirty="0">
                <a:ea typeface="HelveticaNeueLT Std Cn"/>
              </a:rPr>
              <a:t>MINT. 2013. https://motivationalinterviewing.org/sites/default/files/glossary_of_mi_terms-1.pdf. Accessed </a:t>
            </a:r>
            <a:r>
              <a:rPr lang="en-GB" altLang="en-US" dirty="0">
                <a:ea typeface="HelveticaNeueLT Std Cn"/>
              </a:rPr>
              <a:t>July</a:t>
            </a:r>
            <a:r>
              <a:rPr lang="en-GB" altLang="en-US" sz="1000" dirty="0">
                <a:ea typeface="HelveticaNeueLT Std Cn"/>
              </a:rPr>
              <a:t>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GB" altLang="en-US" dirty="0">
                <a:cs typeface="Courier New" pitchFamily="49" charset="0"/>
              </a:rPr>
              <a:t>Meaning (complex) reflection: Example</a:t>
            </a:r>
            <a:endParaRPr lang="en-US" altLang="en-US" dirty="0">
              <a:cs typeface="Courier New" pitchFamily="49" charset="0"/>
            </a:endParaRPr>
          </a:p>
        </p:txBody>
      </p:sp>
      <p:sp>
        <p:nvSpPr>
          <p:cNvPr id="37891" name="Rectangle 3"/>
          <p:cNvSpPr>
            <a:spLocks noGrp="1" noChangeArrowheads="1"/>
          </p:cNvSpPr>
          <p:nvPr>
            <p:ph idx="1"/>
          </p:nvPr>
        </p:nvSpPr>
        <p:spPr/>
        <p:txBody>
          <a:bodyPr/>
          <a:lstStyle/>
          <a:p>
            <a:pPr marL="0" indent="0" eaLnBrk="1" hangingPunct="1">
              <a:buNone/>
            </a:pPr>
            <a:r>
              <a:rPr lang="en-US" altLang="en-US" dirty="0">
                <a:solidFill>
                  <a:srgbClr val="009900"/>
                </a:solidFill>
                <a:ea typeface="HelveticaNeueLT Std Cn"/>
              </a:rPr>
              <a:t> </a:t>
            </a:r>
            <a:endParaRPr lang="en-US" altLang="en-US" i="1" dirty="0">
              <a:cs typeface="Courier New" pitchFamily="49" charset="0"/>
            </a:endParaRPr>
          </a:p>
        </p:txBody>
      </p:sp>
      <p:sp>
        <p:nvSpPr>
          <p:cNvPr id="2" name="Text Placeholder 1">
            <a:extLst>
              <a:ext uri="{FF2B5EF4-FFF2-40B4-BE49-F238E27FC236}">
                <a16:creationId xmlns:a16="http://schemas.microsoft.com/office/drawing/2014/main" id="{C1C44AB5-7EAD-4E27-A6C7-D7418F2D8414}"/>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6A823891-E5DF-FD49-8470-2A79C8CEEC95}"/>
              </a:ext>
            </a:extLst>
          </p:cNvPr>
          <p:cNvGrpSpPr/>
          <p:nvPr/>
        </p:nvGrpSpPr>
        <p:grpSpPr>
          <a:xfrm>
            <a:off x="6652962" y="2490423"/>
            <a:ext cx="2567237" cy="2567237"/>
            <a:chOff x="9354237" y="2088613"/>
            <a:chExt cx="2567237" cy="2567237"/>
          </a:xfrm>
        </p:grpSpPr>
        <p:pic>
          <p:nvPicPr>
            <p:cNvPr id="8" name="Graphic 7">
              <a:extLst>
                <a:ext uri="{FF2B5EF4-FFF2-40B4-BE49-F238E27FC236}">
                  <a16:creationId xmlns:a16="http://schemas.microsoft.com/office/drawing/2014/main" id="{967C93FA-03FE-1040-A01A-A8C0660AE3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54237" y="2088613"/>
              <a:ext cx="2567237" cy="2567237"/>
            </a:xfrm>
            <a:prstGeom prst="rect">
              <a:avLst/>
            </a:prstGeom>
          </p:spPr>
        </p:pic>
        <p:sp>
          <p:nvSpPr>
            <p:cNvPr id="9" name="Rectangle 8">
              <a:extLst>
                <a:ext uri="{FF2B5EF4-FFF2-40B4-BE49-F238E27FC236}">
                  <a16:creationId xmlns:a16="http://schemas.microsoft.com/office/drawing/2014/main" id="{99EBBA05-2E2E-C644-9E6C-AD003B2D7211}"/>
                </a:ext>
              </a:extLst>
            </p:cNvPr>
            <p:cNvSpPr/>
            <p:nvPr/>
          </p:nvSpPr>
          <p:spPr>
            <a:xfrm>
              <a:off x="9459934" y="2557018"/>
              <a:ext cx="2372641" cy="1323439"/>
            </a:xfrm>
            <a:prstGeom prst="rect">
              <a:avLst/>
            </a:prstGeom>
          </p:spPr>
          <p:txBody>
            <a:bodyPr wrap="square" anchor="ctr">
              <a:spAutoFit/>
            </a:bodyPr>
            <a:lstStyle/>
            <a:p>
              <a:pPr marL="9525" lvl="1" algn="ctr"/>
              <a:r>
                <a:rPr lang="en-GB" altLang="en-US" sz="2000" i="1" dirty="0">
                  <a:solidFill>
                    <a:schemeClr val="bg1"/>
                  </a:solidFill>
                </a:rPr>
                <a:t>“You feel upset because you feel as if you have let yourself down”</a:t>
              </a:r>
            </a:p>
          </p:txBody>
        </p:sp>
      </p:grpSp>
      <p:grpSp>
        <p:nvGrpSpPr>
          <p:cNvPr id="10" name="Group 9">
            <a:extLst>
              <a:ext uri="{FF2B5EF4-FFF2-40B4-BE49-F238E27FC236}">
                <a16:creationId xmlns:a16="http://schemas.microsoft.com/office/drawing/2014/main" id="{63F339B0-EA1C-C046-8803-0256592A4330}"/>
              </a:ext>
            </a:extLst>
          </p:cNvPr>
          <p:cNvGrpSpPr/>
          <p:nvPr/>
        </p:nvGrpSpPr>
        <p:grpSpPr>
          <a:xfrm>
            <a:off x="2616200" y="2638261"/>
            <a:ext cx="3020305" cy="2467138"/>
            <a:chOff x="6224531" y="2077598"/>
            <a:chExt cx="1839816" cy="1968090"/>
          </a:xfrm>
        </p:grpSpPr>
        <p:pic>
          <p:nvPicPr>
            <p:cNvPr id="11" name="Graphic 10">
              <a:extLst>
                <a:ext uri="{FF2B5EF4-FFF2-40B4-BE49-F238E27FC236}">
                  <a16:creationId xmlns:a16="http://schemas.microsoft.com/office/drawing/2014/main" id="{695F7CD3-27CF-7448-B1A5-A710EDAF8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31" y="2077598"/>
              <a:ext cx="1839816" cy="1968090"/>
            </a:xfrm>
            <a:prstGeom prst="rect">
              <a:avLst/>
            </a:prstGeom>
          </p:spPr>
        </p:pic>
        <p:sp>
          <p:nvSpPr>
            <p:cNvPr id="12" name="Rectangle 11">
              <a:extLst>
                <a:ext uri="{FF2B5EF4-FFF2-40B4-BE49-F238E27FC236}">
                  <a16:creationId xmlns:a16="http://schemas.microsoft.com/office/drawing/2014/main" id="{09250F61-D8ED-554F-BE05-AC94680C7FE5}"/>
                </a:ext>
              </a:extLst>
            </p:cNvPr>
            <p:cNvSpPr/>
            <p:nvPr/>
          </p:nvSpPr>
          <p:spPr>
            <a:xfrm>
              <a:off x="6299324" y="2231924"/>
              <a:ext cx="1703818" cy="1301257"/>
            </a:xfrm>
            <a:prstGeom prst="rect">
              <a:avLst/>
            </a:prstGeom>
          </p:spPr>
          <p:txBody>
            <a:bodyPr wrap="square" anchor="ctr">
              <a:spAutoFit/>
            </a:bodyPr>
            <a:lstStyle/>
            <a:p>
              <a:pPr marL="9525" lvl="1" algn="ctr"/>
              <a:r>
                <a:rPr lang="en-GB" altLang="en-US" sz="2000" i="1" dirty="0">
                  <a:solidFill>
                    <a:schemeClr val="bg1"/>
                  </a:solidFill>
                </a:rPr>
                <a:t>“I have been so good at taking the medication then I got fed up and missed them all weekend”</a:t>
              </a:r>
            </a:p>
          </p:txBody>
        </p:sp>
      </p:grpSp>
      <p:sp>
        <p:nvSpPr>
          <p:cNvPr id="13" name="Rectangle 12">
            <a:extLst>
              <a:ext uri="{FF2B5EF4-FFF2-40B4-BE49-F238E27FC236}">
                <a16:creationId xmlns:a16="http://schemas.microsoft.com/office/drawing/2014/main" id="{492ADED4-7A9E-E840-AA8C-57DEDFA7EEBE}"/>
              </a:ext>
            </a:extLst>
          </p:cNvPr>
          <p:cNvSpPr/>
          <p:nvPr/>
        </p:nvSpPr>
        <p:spPr>
          <a:xfrm>
            <a:off x="3568576" y="1885434"/>
            <a:ext cx="1184363" cy="461665"/>
          </a:xfrm>
          <a:prstGeom prst="rect">
            <a:avLst/>
          </a:prstGeom>
        </p:spPr>
        <p:txBody>
          <a:bodyPr wrap="none">
            <a:spAutoFit/>
          </a:bodyPr>
          <a:lstStyle/>
          <a:p>
            <a:pPr marL="0" lvl="1"/>
            <a:r>
              <a:rPr lang="en-US" altLang="en-US" sz="2400" b="1" dirty="0">
                <a:solidFill>
                  <a:schemeClr val="accent4"/>
                </a:solidFill>
              </a:rPr>
              <a:t>Patient:</a:t>
            </a:r>
          </a:p>
        </p:txBody>
      </p:sp>
      <p:sp>
        <p:nvSpPr>
          <p:cNvPr id="14" name="Rectangle 13">
            <a:extLst>
              <a:ext uri="{FF2B5EF4-FFF2-40B4-BE49-F238E27FC236}">
                <a16:creationId xmlns:a16="http://schemas.microsoft.com/office/drawing/2014/main" id="{86C622E2-648F-9749-ADF9-FEDDDFBCCD79}"/>
              </a:ext>
            </a:extLst>
          </p:cNvPr>
          <p:cNvSpPr/>
          <p:nvPr/>
        </p:nvSpPr>
        <p:spPr>
          <a:xfrm>
            <a:off x="6999064" y="1885434"/>
            <a:ext cx="1750929" cy="461665"/>
          </a:xfrm>
          <a:prstGeom prst="rect">
            <a:avLst/>
          </a:prstGeom>
        </p:spPr>
        <p:txBody>
          <a:bodyPr wrap="none">
            <a:spAutoFit/>
          </a:bodyPr>
          <a:lstStyle/>
          <a:p>
            <a:pPr marL="0" lvl="1"/>
            <a:r>
              <a:rPr lang="en-US" altLang="en-US" sz="2400" b="1" dirty="0">
                <a:solidFill>
                  <a:schemeClr val="accent4"/>
                </a:solidFill>
              </a:rPr>
              <a:t>Interviewer:</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en-US" altLang="en-US" dirty="0">
                <a:ea typeface="HelveticaNeueLT Std Med Cn"/>
              </a:rPr>
              <a:t>Reflections – summary</a:t>
            </a:r>
          </a:p>
        </p:txBody>
      </p:sp>
      <p:sp>
        <p:nvSpPr>
          <p:cNvPr id="36867" name="Rectangle 3"/>
          <p:cNvSpPr>
            <a:spLocks noGrp="1"/>
          </p:cNvSpPr>
          <p:nvPr>
            <p:ph idx="1"/>
          </p:nvPr>
        </p:nvSpPr>
        <p:spPr>
          <a:xfrm>
            <a:off x="838200" y="1473201"/>
            <a:ext cx="10439400" cy="4317999"/>
          </a:xfrm>
        </p:spPr>
        <p:txBody>
          <a:bodyPr rtlCol="0">
            <a:normAutofit/>
          </a:bodyPr>
          <a:lstStyle/>
          <a:p>
            <a:pPr>
              <a:buFont typeface="Arial"/>
              <a:buChar char="•"/>
              <a:defRPr/>
            </a:pPr>
            <a:r>
              <a:rPr lang="en-US" altLang="en-US" dirty="0"/>
              <a:t>Reflective listening</a:t>
            </a:r>
            <a:endParaRPr lang="en-GB" altLang="en-US" dirty="0"/>
          </a:p>
          <a:p>
            <a:pPr lvl="1">
              <a:buFont typeface="Arial"/>
              <a:buChar char="–"/>
              <a:defRPr/>
            </a:pPr>
            <a:r>
              <a:rPr lang="en-US" altLang="en-US" dirty="0">
                <a:ea typeface="Arial Unicode MS" pitchFamily="34" charset="-128"/>
                <a:cs typeface="Arial Unicode MS" pitchFamily="34" charset="-128"/>
              </a:rPr>
              <a:t>Content (simple)</a:t>
            </a:r>
            <a:endParaRPr lang="en-US" altLang="en-US" sz="2800" dirty="0"/>
          </a:p>
          <a:p>
            <a:pPr lvl="2">
              <a:buFont typeface="Arial"/>
              <a:buChar char="•"/>
              <a:defRPr/>
            </a:pPr>
            <a:r>
              <a:rPr lang="en-US" altLang="en-US" dirty="0">
                <a:ea typeface="Arial Unicode MS" pitchFamily="34" charset="-128"/>
                <a:cs typeface="Arial Unicode MS" pitchFamily="34" charset="-128"/>
              </a:rPr>
              <a:t>Stay close to what the patient has said</a:t>
            </a:r>
          </a:p>
          <a:p>
            <a:pPr lvl="2">
              <a:buFont typeface="Arial"/>
              <a:buChar char="•"/>
              <a:defRPr/>
            </a:pPr>
            <a:r>
              <a:rPr lang="en-US" altLang="en-US" dirty="0">
                <a:ea typeface="Arial Unicode MS" pitchFamily="34" charset="-128"/>
                <a:cs typeface="Arial Unicode MS" pitchFamily="34" charset="-128"/>
              </a:rPr>
              <a:t>Communicates attention and interest</a:t>
            </a:r>
          </a:p>
          <a:p>
            <a:pPr lvl="1">
              <a:buFont typeface="Arial"/>
              <a:buChar char="–"/>
              <a:defRPr/>
            </a:pPr>
            <a:r>
              <a:rPr lang="en-US" altLang="en-US" dirty="0">
                <a:ea typeface="Arial Unicode MS" pitchFamily="34" charset="-128"/>
                <a:cs typeface="Arial Unicode MS" pitchFamily="34" charset="-128"/>
              </a:rPr>
              <a:t>Meaning (complex)</a:t>
            </a:r>
          </a:p>
          <a:p>
            <a:pPr lvl="2">
              <a:buFont typeface="Arial"/>
              <a:buChar char="•"/>
              <a:defRPr/>
            </a:pPr>
            <a:r>
              <a:rPr lang="en-US" altLang="en-US" dirty="0">
                <a:ea typeface="Arial Unicode MS" pitchFamily="34" charset="-128"/>
                <a:cs typeface="Arial Unicode MS" pitchFamily="34" charset="-128"/>
              </a:rPr>
              <a:t>May go well beyond what was said</a:t>
            </a:r>
          </a:p>
          <a:p>
            <a:pPr lvl="2">
              <a:buFont typeface="Arial"/>
              <a:buChar char="•"/>
              <a:defRPr/>
            </a:pPr>
            <a:r>
              <a:rPr lang="en-US" altLang="en-US" dirty="0">
                <a:ea typeface="Arial Unicode MS" pitchFamily="34" charset="-128"/>
                <a:cs typeface="Arial Unicode MS" pitchFamily="34" charset="-128"/>
              </a:rPr>
              <a:t>May include reference to emotions, or contrast </a:t>
            </a:r>
            <a:br>
              <a:rPr lang="en-US" altLang="en-US" dirty="0">
                <a:ea typeface="Arial Unicode MS" pitchFamily="34" charset="-128"/>
                <a:cs typeface="Arial Unicode MS" pitchFamily="34" charset="-128"/>
              </a:rPr>
            </a:br>
            <a:r>
              <a:rPr lang="en-US" altLang="en-US" dirty="0">
                <a:ea typeface="Arial Unicode MS" pitchFamily="34" charset="-128"/>
                <a:cs typeface="Arial Unicode MS" pitchFamily="34" charset="-128"/>
              </a:rPr>
              <a:t>different elements (“</a:t>
            </a:r>
            <a:r>
              <a:rPr lang="en-US" altLang="en-US" i="1" dirty="0">
                <a:ea typeface="Arial Unicode MS" pitchFamily="34" charset="-128"/>
                <a:cs typeface="Arial Unicode MS" pitchFamily="34" charset="-128"/>
              </a:rPr>
              <a:t>You are feeling really down </a:t>
            </a:r>
            <a:br>
              <a:rPr lang="en-US" altLang="en-US" i="1" dirty="0">
                <a:ea typeface="Arial Unicode MS" pitchFamily="34" charset="-128"/>
                <a:cs typeface="Arial Unicode MS" pitchFamily="34" charset="-128"/>
              </a:rPr>
            </a:br>
            <a:r>
              <a:rPr lang="en-US" altLang="en-US" i="1" dirty="0">
                <a:ea typeface="Arial Unicode MS" pitchFamily="34" charset="-128"/>
                <a:cs typeface="Arial Unicode MS" pitchFamily="34" charset="-128"/>
              </a:rPr>
              <a:t>at the moment”</a:t>
            </a:r>
            <a:r>
              <a:rPr lang="en-US" altLang="en-US" dirty="0">
                <a:ea typeface="Arial Unicode MS" pitchFamily="34" charset="-128"/>
                <a:cs typeface="Arial Unicode MS" pitchFamily="34" charset="-128"/>
              </a:rPr>
              <a:t>)</a:t>
            </a:r>
          </a:p>
          <a:p>
            <a:pPr lvl="2">
              <a:buFont typeface="Arial"/>
              <a:buChar char="•"/>
              <a:defRPr/>
            </a:pPr>
            <a:r>
              <a:rPr lang="en-US" altLang="en-US" dirty="0">
                <a:ea typeface="Arial Unicode MS" pitchFamily="34" charset="-128"/>
                <a:cs typeface="Arial Unicode MS" pitchFamily="34" charset="-128"/>
              </a:rPr>
              <a:t>May lead to more self-awareness</a:t>
            </a:r>
          </a:p>
          <a:p>
            <a:pPr lvl="2">
              <a:buFont typeface="Arial"/>
              <a:buChar char="•"/>
              <a:defRPr/>
            </a:pPr>
            <a:r>
              <a:rPr lang="en-US" altLang="en-US" dirty="0">
                <a:ea typeface="Arial Unicode MS" pitchFamily="34" charset="-128"/>
                <a:cs typeface="Arial Unicode MS" pitchFamily="34" charset="-128"/>
              </a:rPr>
              <a:t>May be a metaphor (“</a:t>
            </a:r>
            <a:r>
              <a:rPr lang="en-US" altLang="en-US" i="1" dirty="0">
                <a:ea typeface="Arial Unicode MS" pitchFamily="34" charset="-128"/>
                <a:cs typeface="Arial Unicode MS" pitchFamily="34" charset="-128"/>
              </a:rPr>
              <a:t>So it is like a game where </a:t>
            </a:r>
            <a:br>
              <a:rPr lang="en-US" altLang="en-US" i="1" dirty="0">
                <a:ea typeface="Arial Unicode MS" pitchFamily="34" charset="-128"/>
                <a:cs typeface="Arial Unicode MS" pitchFamily="34" charset="-128"/>
              </a:rPr>
            </a:br>
            <a:r>
              <a:rPr lang="en-US" altLang="en-US" i="1" dirty="0">
                <a:ea typeface="Arial Unicode MS" pitchFamily="34" charset="-128"/>
                <a:cs typeface="Arial Unicode MS" pitchFamily="34" charset="-128"/>
              </a:rPr>
              <a:t>someone keeps changing the rules”</a:t>
            </a:r>
            <a:r>
              <a:rPr lang="en-US" altLang="en-US" dirty="0">
                <a:ea typeface="Arial Unicode MS" pitchFamily="34" charset="-128"/>
                <a:cs typeface="Arial Unicode MS" pitchFamily="34" charset="-128"/>
              </a:rPr>
              <a:t>)</a:t>
            </a:r>
          </a:p>
          <a:p>
            <a:pPr lvl="2">
              <a:buFont typeface="Arial"/>
              <a:buChar char="•"/>
              <a:defRPr/>
            </a:pPr>
            <a:endParaRPr lang="en-US" altLang="en-US" dirty="0">
              <a:ea typeface="Arial Unicode MS" pitchFamily="34" charset="-128"/>
              <a:cs typeface="Arial Unicode MS" pitchFamily="34" charset="-128"/>
            </a:endParaRPr>
          </a:p>
          <a:p>
            <a:pPr>
              <a:buNone/>
              <a:defRPr/>
            </a:pPr>
            <a:endParaRPr lang="en-US" altLang="en-US" i="1" dirty="0"/>
          </a:p>
        </p:txBody>
      </p:sp>
      <p:sp>
        <p:nvSpPr>
          <p:cNvPr id="4" name="Text Placeholder 3">
            <a:extLst>
              <a:ext uri="{FF2B5EF4-FFF2-40B4-BE49-F238E27FC236}">
                <a16:creationId xmlns:a16="http://schemas.microsoft.com/office/drawing/2014/main" id="{3D1F7794-7817-458D-8108-C9D160BD5D62}"/>
              </a:ext>
            </a:extLst>
          </p:cNvPr>
          <p:cNvSpPr>
            <a:spLocks noGrp="1"/>
          </p:cNvSpPr>
          <p:nvPr>
            <p:ph type="body" sz="quarter" idx="13"/>
          </p:nvPr>
        </p:nvSpPr>
        <p:spPr/>
        <p:txBody>
          <a:bodyPr/>
          <a:lstStyle/>
          <a:p>
            <a:r>
              <a:rPr lang="en-GB" altLang="en-US" sz="1000" dirty="0">
                <a:ea typeface="HelveticaNeueLT Std Cn"/>
              </a:rPr>
              <a:t>MINT. 2013. https://motivationalinterviewing.org/sites/default/files/glossary_of_mi_terms-1.pdf. Accessed July 2021.</a:t>
            </a:r>
          </a:p>
        </p:txBody>
      </p:sp>
      <p:sp>
        <p:nvSpPr>
          <p:cNvPr id="34821" name="Text Box 5"/>
          <p:cNvSpPr txBox="1">
            <a:spLocks noChangeArrowheads="1"/>
          </p:cNvSpPr>
          <p:nvPr/>
        </p:nvSpPr>
        <p:spPr bwMode="auto">
          <a:xfrm>
            <a:off x="8915400" y="1590040"/>
            <a:ext cx="18643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endParaRPr lang="en-GB" altLang="en-US" sz="2800" b="1" i="1" dirty="0">
              <a:solidFill>
                <a:schemeClr val="accent5"/>
              </a:solidFill>
              <a:latin typeface="+mn-lt"/>
              <a:cs typeface="Arial" charset="0"/>
            </a:endParaRPr>
          </a:p>
          <a:p>
            <a:pPr algn="ctr" eaLnBrk="1" hangingPunct="1">
              <a:spcBef>
                <a:spcPct val="50000"/>
              </a:spcBef>
              <a:defRPr/>
            </a:pPr>
            <a:r>
              <a:rPr lang="en-GB" altLang="en-US" sz="2800" b="1" i="1" dirty="0">
                <a:solidFill>
                  <a:schemeClr val="accent5"/>
                </a:solidFill>
                <a:latin typeface="+mn-lt"/>
                <a:cs typeface="Arial" charset="0"/>
              </a:rPr>
              <a:t>INCREASED investment = </a:t>
            </a:r>
          </a:p>
          <a:p>
            <a:pPr algn="ctr" eaLnBrk="1" hangingPunct="1">
              <a:spcBef>
                <a:spcPct val="50000"/>
              </a:spcBef>
              <a:defRPr/>
            </a:pPr>
            <a:r>
              <a:rPr lang="en-GB" altLang="en-US" sz="2800" b="1" i="1" dirty="0">
                <a:solidFill>
                  <a:schemeClr val="accent5"/>
                </a:solidFill>
                <a:latin typeface="+mn-lt"/>
                <a:cs typeface="Arial" charset="0"/>
              </a:rPr>
              <a:t>DEEPER</a:t>
            </a:r>
            <a:r>
              <a:rPr lang="en-GB" altLang="en-US" sz="2800" b="1" dirty="0">
                <a:solidFill>
                  <a:schemeClr val="accent5"/>
                </a:solidFill>
                <a:latin typeface="+mn-lt"/>
                <a:cs typeface="Arial" charset="0"/>
              </a:rPr>
              <a:t> discussion</a:t>
            </a:r>
          </a:p>
        </p:txBody>
      </p:sp>
      <p:sp>
        <p:nvSpPr>
          <p:cNvPr id="6" name="Line 5"/>
          <p:cNvSpPr>
            <a:spLocks noChangeShapeType="1"/>
          </p:cNvSpPr>
          <p:nvPr/>
        </p:nvSpPr>
        <p:spPr bwMode="auto">
          <a:xfrm>
            <a:off x="8540750" y="2008508"/>
            <a:ext cx="0" cy="3240000"/>
          </a:xfrm>
          <a:prstGeom prst="line">
            <a:avLst/>
          </a:prstGeom>
          <a:noFill/>
          <a:ln w="190500">
            <a:solidFill>
              <a:schemeClr val="accent5"/>
            </a:solidFill>
            <a:round/>
            <a:headE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dirty="0">
              <a:latin typeface="Arial"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altLang="en-US" dirty="0">
                <a:ea typeface="HelveticaNeueLT Std Med Cn"/>
              </a:rPr>
              <a:t>Amplified reflection</a:t>
            </a:r>
            <a:endParaRPr lang="en-US" altLang="en-US" dirty="0">
              <a:ea typeface="HelveticaNeueLT Std Med Cn"/>
            </a:endParaRPr>
          </a:p>
        </p:txBody>
      </p:sp>
      <p:sp>
        <p:nvSpPr>
          <p:cNvPr id="39939" name="Rectangle 3"/>
          <p:cNvSpPr>
            <a:spLocks noGrp="1" noChangeArrowheads="1"/>
          </p:cNvSpPr>
          <p:nvPr>
            <p:ph idx="1"/>
          </p:nvPr>
        </p:nvSpPr>
        <p:spPr/>
        <p:txBody>
          <a:bodyPr/>
          <a:lstStyle/>
          <a:p>
            <a:pPr eaLnBrk="1" hangingPunct="1"/>
            <a:r>
              <a:rPr lang="en-US" altLang="en-US" dirty="0">
                <a:ea typeface="Arial Unicode MS" pitchFamily="34" charset="-128"/>
                <a:cs typeface="Arial Unicode MS" pitchFamily="34" charset="-128"/>
              </a:rPr>
              <a:t>More advanced</a:t>
            </a:r>
          </a:p>
          <a:p>
            <a:pPr eaLnBrk="1" hangingPunct="1"/>
            <a:r>
              <a:rPr lang="en-US" altLang="en-US" dirty="0">
                <a:ea typeface="Arial Unicode MS" pitchFamily="34" charset="-128"/>
                <a:cs typeface="Arial Unicode MS" pitchFamily="34" charset="-128"/>
              </a:rPr>
              <a:t>Reflecting back a statement in an exaggerated form – state it in a more extreme way but without sarcasm</a:t>
            </a:r>
          </a:p>
          <a:p>
            <a:pPr eaLnBrk="1" hangingPunct="1"/>
            <a:r>
              <a:rPr lang="en-US" altLang="en-US" dirty="0">
                <a:ea typeface="Arial Unicode MS" pitchFamily="34" charset="-128"/>
                <a:cs typeface="Arial Unicode MS" pitchFamily="34" charset="-128"/>
              </a:rPr>
              <a:t>Hearing this can sometimes provoke a re-appraisal – they react by rejecting the amplified reflection</a:t>
            </a:r>
          </a:p>
          <a:p>
            <a:pPr eaLnBrk="1" hangingPunct="1"/>
            <a:r>
              <a:rPr lang="en-US" altLang="en-US" dirty="0">
                <a:ea typeface="Arial Unicode MS" pitchFamily="34" charset="-128"/>
                <a:cs typeface="Arial Unicode MS" pitchFamily="34" charset="-128"/>
              </a:rPr>
              <a:t>This can therefore move the patient toward positive change rather than resistance</a:t>
            </a:r>
          </a:p>
        </p:txBody>
      </p:sp>
      <p:sp>
        <p:nvSpPr>
          <p:cNvPr id="2" name="Text Placeholder 1">
            <a:extLst>
              <a:ext uri="{FF2B5EF4-FFF2-40B4-BE49-F238E27FC236}">
                <a16:creationId xmlns:a16="http://schemas.microsoft.com/office/drawing/2014/main" id="{41CF27E4-17C7-495E-A8DD-F9CE6B61E127}"/>
              </a:ext>
            </a:extLst>
          </p:cNvPr>
          <p:cNvSpPr>
            <a:spLocks noGrp="1"/>
          </p:cNvSpPr>
          <p:nvPr>
            <p:ph type="body" sz="quarter" idx="13"/>
          </p:nvPr>
        </p:nvSpPr>
        <p:spPr/>
        <p:txBody>
          <a:bodyPr/>
          <a:lstStyle/>
          <a:p>
            <a:r>
              <a:rPr lang="en-GB" altLang="en-US" sz="1000" dirty="0">
                <a:ea typeface="HelveticaNeueLT Std Cn"/>
              </a:rPr>
              <a:t>MINT. 2013. https://motivationalinterviewing.org/sites/default/files/glossary_of_mi_terms-1.pdf. Accessed July 2021.</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D78A-D49B-4396-A0EB-8F3F776871A6}"/>
              </a:ext>
            </a:extLst>
          </p:cNvPr>
          <p:cNvSpPr>
            <a:spLocks noGrp="1"/>
          </p:cNvSpPr>
          <p:nvPr>
            <p:ph type="title"/>
          </p:nvPr>
        </p:nvSpPr>
        <p:spPr/>
        <p:txBody>
          <a:bodyPr/>
          <a:lstStyle/>
          <a:p>
            <a:r>
              <a:rPr lang="en-GB" dirty="0"/>
              <a:t>Disclaimer</a:t>
            </a:r>
          </a:p>
        </p:txBody>
      </p:sp>
      <p:sp>
        <p:nvSpPr>
          <p:cNvPr id="3" name="Content Placeholder 2">
            <a:extLst>
              <a:ext uri="{FF2B5EF4-FFF2-40B4-BE49-F238E27FC236}">
                <a16:creationId xmlns:a16="http://schemas.microsoft.com/office/drawing/2014/main" id="{BF13EC4D-D7E1-48C3-9D90-D9D4C07980DE}"/>
              </a:ext>
            </a:extLst>
          </p:cNvPr>
          <p:cNvSpPr>
            <a:spLocks noGrp="1"/>
          </p:cNvSpPr>
          <p:nvPr>
            <p:ph idx="1"/>
          </p:nvPr>
        </p:nvSpPr>
        <p:spPr/>
        <p:txBody>
          <a:bodyPr anchor="ctr"/>
          <a:lstStyle/>
          <a:p>
            <a:pPr marL="0" indent="0">
              <a:buNone/>
            </a:pPr>
            <a:r>
              <a:rPr lang="en-GB" altLang="en-US" sz="2800" i="1" dirty="0">
                <a:ea typeface="HelveticaNeueLT Std Cn"/>
              </a:rPr>
              <a:t>CF CARE is funded entirely by Vertex Pharmaceuticals (Europe) Limited. The content has been prepared and developed by the steering committee with logistical and editorial support from the CF CARE secretariat, ApotheCom. Vertex has had an opportunity to review the content and tools for accuracy.</a:t>
            </a:r>
          </a:p>
          <a:p>
            <a:endParaRPr lang="en-GB" dirty="0"/>
          </a:p>
        </p:txBody>
      </p:sp>
    </p:spTree>
    <p:extLst>
      <p:ext uri="{BB962C8B-B14F-4D97-AF65-F5344CB8AC3E}">
        <p14:creationId xmlns:p14="http://schemas.microsoft.com/office/powerpoint/2010/main" val="687336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dirty="0">
                <a:ea typeface="HelveticaNeueLT Std Med Cn"/>
              </a:rPr>
              <a:t>Amplified reflection: Example</a:t>
            </a:r>
          </a:p>
        </p:txBody>
      </p:sp>
      <p:sp>
        <p:nvSpPr>
          <p:cNvPr id="40963" name="Rectangle 3"/>
          <p:cNvSpPr>
            <a:spLocks noGrp="1" noChangeArrowheads="1"/>
          </p:cNvSpPr>
          <p:nvPr>
            <p:ph idx="1"/>
          </p:nvPr>
        </p:nvSpPr>
        <p:spPr/>
        <p:txBody>
          <a:bodyPr/>
          <a:lstStyle/>
          <a:p>
            <a:pPr marL="0" indent="0" eaLnBrk="1" hangingPunct="1">
              <a:buNone/>
            </a:pPr>
            <a:r>
              <a:rPr lang="en-US" altLang="en-US" dirty="0">
                <a:ea typeface="Arial Unicode MS" pitchFamily="34" charset="-128"/>
              </a:rPr>
              <a:t> </a:t>
            </a:r>
            <a:endParaRPr lang="en-US" altLang="en-US" dirty="0">
              <a:ea typeface="HelveticaNeueLT Std Cn"/>
            </a:endParaRPr>
          </a:p>
        </p:txBody>
      </p:sp>
      <p:sp>
        <p:nvSpPr>
          <p:cNvPr id="2" name="Text Placeholder 1">
            <a:extLst>
              <a:ext uri="{FF2B5EF4-FFF2-40B4-BE49-F238E27FC236}">
                <a16:creationId xmlns:a16="http://schemas.microsoft.com/office/drawing/2014/main" id="{DA5C7D32-8644-4D1B-93B6-EC6C83E560D1}"/>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179BE9FA-1DDC-F44F-AAB7-1857DDB5BDE9}"/>
              </a:ext>
            </a:extLst>
          </p:cNvPr>
          <p:cNvGrpSpPr/>
          <p:nvPr/>
        </p:nvGrpSpPr>
        <p:grpSpPr>
          <a:xfrm>
            <a:off x="6652962" y="2490423"/>
            <a:ext cx="2567237" cy="2567237"/>
            <a:chOff x="9354237" y="2088613"/>
            <a:chExt cx="2567237" cy="2567237"/>
          </a:xfrm>
        </p:grpSpPr>
        <p:pic>
          <p:nvPicPr>
            <p:cNvPr id="8" name="Graphic 7">
              <a:extLst>
                <a:ext uri="{FF2B5EF4-FFF2-40B4-BE49-F238E27FC236}">
                  <a16:creationId xmlns:a16="http://schemas.microsoft.com/office/drawing/2014/main" id="{F845885C-1615-A34C-AD7F-18A9C6C41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354237" y="2088613"/>
              <a:ext cx="2567237" cy="2567237"/>
            </a:xfrm>
            <a:prstGeom prst="rect">
              <a:avLst/>
            </a:prstGeom>
          </p:spPr>
        </p:pic>
        <p:sp>
          <p:nvSpPr>
            <p:cNvPr id="9" name="Rectangle 8">
              <a:extLst>
                <a:ext uri="{FF2B5EF4-FFF2-40B4-BE49-F238E27FC236}">
                  <a16:creationId xmlns:a16="http://schemas.microsoft.com/office/drawing/2014/main" id="{63DAF653-5327-554B-B6E2-5FB00C055C9D}"/>
                </a:ext>
              </a:extLst>
            </p:cNvPr>
            <p:cNvSpPr/>
            <p:nvPr/>
          </p:nvSpPr>
          <p:spPr>
            <a:xfrm>
              <a:off x="9459934" y="2710905"/>
              <a:ext cx="2372641" cy="1015663"/>
            </a:xfrm>
            <a:prstGeom prst="rect">
              <a:avLst/>
            </a:prstGeom>
          </p:spPr>
          <p:txBody>
            <a:bodyPr wrap="square" anchor="ctr">
              <a:spAutoFit/>
            </a:bodyPr>
            <a:lstStyle/>
            <a:p>
              <a:pPr marL="9525" lvl="1" algn="ctr"/>
              <a:r>
                <a:rPr lang="en-GB" altLang="en-US" sz="2000" i="1" dirty="0">
                  <a:solidFill>
                    <a:schemeClr val="bg1"/>
                  </a:solidFill>
                </a:rPr>
                <a:t>“You feel that no one cares about you at all?”</a:t>
              </a:r>
            </a:p>
          </p:txBody>
        </p:sp>
      </p:grpSp>
      <p:grpSp>
        <p:nvGrpSpPr>
          <p:cNvPr id="10" name="Group 9">
            <a:extLst>
              <a:ext uri="{FF2B5EF4-FFF2-40B4-BE49-F238E27FC236}">
                <a16:creationId xmlns:a16="http://schemas.microsoft.com/office/drawing/2014/main" id="{80181A13-1625-E040-B042-EE1432658D99}"/>
              </a:ext>
            </a:extLst>
          </p:cNvPr>
          <p:cNvGrpSpPr/>
          <p:nvPr/>
        </p:nvGrpSpPr>
        <p:grpSpPr>
          <a:xfrm>
            <a:off x="2616200" y="2638261"/>
            <a:ext cx="3020305" cy="2467138"/>
            <a:chOff x="6224531" y="2077598"/>
            <a:chExt cx="1839816" cy="1968090"/>
          </a:xfrm>
        </p:grpSpPr>
        <p:pic>
          <p:nvPicPr>
            <p:cNvPr id="11" name="Graphic 10">
              <a:extLst>
                <a:ext uri="{FF2B5EF4-FFF2-40B4-BE49-F238E27FC236}">
                  <a16:creationId xmlns:a16="http://schemas.microsoft.com/office/drawing/2014/main" id="{CBF6A7EB-D50C-B948-8FB2-BB1665C2C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4531" y="2077598"/>
              <a:ext cx="1839816" cy="1968090"/>
            </a:xfrm>
            <a:prstGeom prst="rect">
              <a:avLst/>
            </a:prstGeom>
          </p:spPr>
        </p:pic>
        <p:sp>
          <p:nvSpPr>
            <p:cNvPr id="12" name="Rectangle 11">
              <a:extLst>
                <a:ext uri="{FF2B5EF4-FFF2-40B4-BE49-F238E27FC236}">
                  <a16:creationId xmlns:a16="http://schemas.microsoft.com/office/drawing/2014/main" id="{ECC8C4BA-54F2-3349-9FEF-5262F9CBC659}"/>
                </a:ext>
              </a:extLst>
            </p:cNvPr>
            <p:cNvSpPr/>
            <p:nvPr/>
          </p:nvSpPr>
          <p:spPr>
            <a:xfrm>
              <a:off x="6299324" y="2231924"/>
              <a:ext cx="1703818" cy="1301257"/>
            </a:xfrm>
            <a:prstGeom prst="rect">
              <a:avLst/>
            </a:prstGeom>
          </p:spPr>
          <p:txBody>
            <a:bodyPr wrap="square" anchor="ctr">
              <a:spAutoFit/>
            </a:bodyPr>
            <a:lstStyle/>
            <a:p>
              <a:pPr marL="9525" lvl="1" algn="ctr"/>
              <a:r>
                <a:rPr lang="en-GB" altLang="en-US" sz="2000" i="1" dirty="0">
                  <a:solidFill>
                    <a:schemeClr val="bg1"/>
                  </a:solidFill>
                </a:rPr>
                <a:t>“The doctor is always on my back about my medicine and my eating, and so is my family; they all gang up on me”</a:t>
              </a:r>
            </a:p>
          </p:txBody>
        </p:sp>
      </p:grpSp>
      <p:sp>
        <p:nvSpPr>
          <p:cNvPr id="13" name="Rectangle 12">
            <a:extLst>
              <a:ext uri="{FF2B5EF4-FFF2-40B4-BE49-F238E27FC236}">
                <a16:creationId xmlns:a16="http://schemas.microsoft.com/office/drawing/2014/main" id="{837F7F60-EBB5-674B-953E-64E8DEB0A196}"/>
              </a:ext>
            </a:extLst>
          </p:cNvPr>
          <p:cNvSpPr/>
          <p:nvPr/>
        </p:nvSpPr>
        <p:spPr>
          <a:xfrm>
            <a:off x="3568576" y="1885434"/>
            <a:ext cx="1184363" cy="461665"/>
          </a:xfrm>
          <a:prstGeom prst="rect">
            <a:avLst/>
          </a:prstGeom>
        </p:spPr>
        <p:txBody>
          <a:bodyPr wrap="none">
            <a:spAutoFit/>
          </a:bodyPr>
          <a:lstStyle/>
          <a:p>
            <a:pPr marL="0" lvl="1"/>
            <a:r>
              <a:rPr lang="en-US" altLang="en-US" sz="2400" b="1" dirty="0">
                <a:solidFill>
                  <a:schemeClr val="accent4"/>
                </a:solidFill>
              </a:rPr>
              <a:t>Patient:</a:t>
            </a:r>
          </a:p>
        </p:txBody>
      </p:sp>
      <p:sp>
        <p:nvSpPr>
          <p:cNvPr id="14" name="Rectangle 13">
            <a:extLst>
              <a:ext uri="{FF2B5EF4-FFF2-40B4-BE49-F238E27FC236}">
                <a16:creationId xmlns:a16="http://schemas.microsoft.com/office/drawing/2014/main" id="{A4AAFD18-CB23-B244-A701-5D805D090AAE}"/>
              </a:ext>
            </a:extLst>
          </p:cNvPr>
          <p:cNvSpPr/>
          <p:nvPr/>
        </p:nvSpPr>
        <p:spPr>
          <a:xfrm>
            <a:off x="6999064" y="1885434"/>
            <a:ext cx="1750929" cy="461665"/>
          </a:xfrm>
          <a:prstGeom prst="rect">
            <a:avLst/>
          </a:prstGeom>
        </p:spPr>
        <p:txBody>
          <a:bodyPr wrap="none">
            <a:spAutoFit/>
          </a:bodyPr>
          <a:lstStyle/>
          <a:p>
            <a:pPr marL="0" lvl="1"/>
            <a:r>
              <a:rPr lang="en-US" altLang="en-US" sz="2400" b="1" dirty="0">
                <a:solidFill>
                  <a:schemeClr val="accent4"/>
                </a:solidFill>
              </a:rPr>
              <a:t>Interviewer:</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GB" altLang="en-US" dirty="0">
                <a:ea typeface="HelveticaNeueLT Std Med Cn"/>
              </a:rPr>
              <a:t>Double-sided reflection</a:t>
            </a:r>
            <a:endParaRPr lang="en-US" altLang="en-US" dirty="0">
              <a:ea typeface="HelveticaNeueLT Std Med Cn"/>
            </a:endParaRPr>
          </a:p>
        </p:txBody>
      </p:sp>
      <p:sp>
        <p:nvSpPr>
          <p:cNvPr id="41987" name="Rectangle 3"/>
          <p:cNvSpPr>
            <a:spLocks noGrp="1" noChangeArrowheads="1"/>
          </p:cNvSpPr>
          <p:nvPr>
            <p:ph idx="1"/>
          </p:nvPr>
        </p:nvSpPr>
        <p:spPr/>
        <p:txBody>
          <a:bodyPr/>
          <a:lstStyle/>
          <a:p>
            <a:pPr eaLnBrk="1" hangingPunct="1"/>
            <a:r>
              <a:rPr lang="en-US" altLang="en-US">
                <a:ea typeface="Arial Unicode MS" pitchFamily="34" charset="-128"/>
                <a:cs typeface="Arial Unicode MS" pitchFamily="34" charset="-128"/>
              </a:rPr>
              <a:t>Trickier!</a:t>
            </a:r>
          </a:p>
          <a:p>
            <a:pPr eaLnBrk="1" hangingPunct="1"/>
            <a:endParaRPr lang="en-US" altLang="en-US">
              <a:ea typeface="Arial Unicode MS" pitchFamily="34" charset="-128"/>
              <a:cs typeface="Arial Unicode MS" pitchFamily="34" charset="-128"/>
            </a:endParaRPr>
          </a:p>
          <a:p>
            <a:pPr eaLnBrk="1" hangingPunct="1"/>
            <a:r>
              <a:rPr lang="en-US" altLang="en-US">
                <a:ea typeface="Arial Unicode MS" pitchFamily="34" charset="-128"/>
                <a:cs typeface="Arial Unicode MS" pitchFamily="34" charset="-128"/>
              </a:rPr>
              <a:t>Entails acknowledging what the patient has said but then also stating contrary things they have also said – in this or past appointments</a:t>
            </a:r>
          </a:p>
          <a:p>
            <a:pPr eaLnBrk="1" hangingPunct="1"/>
            <a:endParaRPr lang="en-US" altLang="en-US">
              <a:ea typeface="Arial Unicode MS" pitchFamily="34" charset="-128"/>
              <a:cs typeface="Arial Unicode MS" pitchFamily="34" charset="-128"/>
            </a:endParaRPr>
          </a:p>
          <a:p>
            <a:pPr eaLnBrk="1" hangingPunct="1"/>
            <a:r>
              <a:rPr lang="en-US" altLang="en-US">
                <a:ea typeface="Arial Unicode MS" pitchFamily="34" charset="-128"/>
                <a:cs typeface="Arial Unicode MS" pitchFamily="34" charset="-128"/>
              </a:rPr>
              <a:t>The order in which you put them can have a significant impact on what is said next</a:t>
            </a:r>
          </a:p>
          <a:p>
            <a:pPr eaLnBrk="1" hangingPunct="1"/>
            <a:endParaRPr lang="en-US" altLang="en-US" sz="2600">
              <a:ea typeface="HelveticaNeueLT Std Cn"/>
            </a:endParaRPr>
          </a:p>
        </p:txBody>
      </p:sp>
      <p:sp>
        <p:nvSpPr>
          <p:cNvPr id="2" name="Text Placeholder 1">
            <a:extLst>
              <a:ext uri="{FF2B5EF4-FFF2-40B4-BE49-F238E27FC236}">
                <a16:creationId xmlns:a16="http://schemas.microsoft.com/office/drawing/2014/main" id="{D2897ED3-54DC-4C23-9556-4C8A6977ECF1}"/>
              </a:ext>
            </a:extLst>
          </p:cNvPr>
          <p:cNvSpPr>
            <a:spLocks noGrp="1"/>
          </p:cNvSpPr>
          <p:nvPr>
            <p:ph type="body" sz="quarter" idx="13"/>
          </p:nvPr>
        </p:nvSpPr>
        <p:spPr/>
        <p:txBody>
          <a:bodyPr/>
          <a:lstStyle/>
          <a:p>
            <a:r>
              <a:rPr lang="en-GB" altLang="en-US" sz="1000" dirty="0">
                <a:ea typeface="HelveticaNeueLT Std Cn"/>
              </a:rPr>
              <a:t>MINT. 2013. https://motivationalinterviewing.org/sites/default/files/glossary_of_mi_terms-1.pdf. Accessed July 2021.</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altLang="en-US" dirty="0">
                <a:ea typeface="HelveticaNeueLT Std Med Cn"/>
              </a:rPr>
              <a:t>Double-sided reflection: Example</a:t>
            </a:r>
            <a:endParaRPr lang="en-US" altLang="en-US" dirty="0">
              <a:ea typeface="HelveticaNeueLT Std Med Cn"/>
            </a:endParaRPr>
          </a:p>
        </p:txBody>
      </p:sp>
      <p:sp>
        <p:nvSpPr>
          <p:cNvPr id="43011" name="Rectangle 3"/>
          <p:cNvSpPr>
            <a:spLocks noGrp="1" noChangeArrowheads="1"/>
          </p:cNvSpPr>
          <p:nvPr>
            <p:ph idx="1"/>
          </p:nvPr>
        </p:nvSpPr>
        <p:spPr/>
        <p:txBody>
          <a:bodyPr/>
          <a:lstStyle/>
          <a:p>
            <a:pPr eaLnBrk="1" hangingPunct="1"/>
            <a:r>
              <a:rPr lang="en-US" altLang="en-US" i="1" dirty="0">
                <a:ea typeface="Arial Unicode MS" pitchFamily="34" charset="-128"/>
              </a:rPr>
              <a:t>“So you are saying that on the one hand </a:t>
            </a:r>
            <a:r>
              <a:rPr lang="en-US" altLang="en-US" b="1" i="1" dirty="0">
                <a:solidFill>
                  <a:schemeClr val="accent4"/>
                </a:solidFill>
                <a:ea typeface="Arial Unicode MS" pitchFamily="34" charset="-128"/>
              </a:rPr>
              <a:t>you now think you need to give up smoking</a:t>
            </a:r>
            <a:r>
              <a:rPr lang="en-US" altLang="en-US" i="1" dirty="0">
                <a:ea typeface="Arial Unicode MS" pitchFamily="34" charset="-128"/>
              </a:rPr>
              <a:t>, but on the other hand </a:t>
            </a:r>
            <a:r>
              <a:rPr lang="en-US" altLang="en-US" b="1" i="1" dirty="0">
                <a:solidFill>
                  <a:schemeClr val="accent4"/>
                </a:solidFill>
                <a:ea typeface="Arial Unicode MS" pitchFamily="34" charset="-128"/>
              </a:rPr>
              <a:t>you cannot imagine going without a cigarette</a:t>
            </a:r>
            <a:r>
              <a:rPr lang="en-US" altLang="en-US" i="1" dirty="0">
                <a:ea typeface="Arial Unicode MS" pitchFamily="34" charset="-128"/>
              </a:rPr>
              <a:t>”</a:t>
            </a:r>
          </a:p>
          <a:p>
            <a:pPr eaLnBrk="1" hangingPunct="1">
              <a:buFont typeface="Wingdings" pitchFamily="2" charset="2"/>
              <a:buNone/>
            </a:pPr>
            <a:endParaRPr lang="en-US" altLang="en-US" dirty="0">
              <a:solidFill>
                <a:srgbClr val="002060"/>
              </a:solidFill>
              <a:ea typeface="Arial Unicode MS" pitchFamily="34" charset="-128"/>
              <a:cs typeface="Arial Unicode MS" pitchFamily="34" charset="-128"/>
            </a:endParaRPr>
          </a:p>
          <a:p>
            <a:r>
              <a:rPr lang="en-US" altLang="en-US" i="1" dirty="0">
                <a:ea typeface="Arial Unicode MS" pitchFamily="34" charset="-128"/>
              </a:rPr>
              <a:t>“So you are saying that on the one hand </a:t>
            </a:r>
            <a:r>
              <a:rPr lang="en-US" altLang="en-US" b="1" i="1" dirty="0">
                <a:solidFill>
                  <a:schemeClr val="accent4"/>
                </a:solidFill>
                <a:ea typeface="Arial Unicode MS" pitchFamily="34" charset="-128"/>
              </a:rPr>
              <a:t>you cannot imagine going without a cigarette</a:t>
            </a:r>
            <a:r>
              <a:rPr lang="en-US" altLang="en-US" i="1" dirty="0">
                <a:ea typeface="Arial Unicode MS" pitchFamily="34" charset="-128"/>
              </a:rPr>
              <a:t>, but on the other hand </a:t>
            </a:r>
            <a:r>
              <a:rPr lang="en-US" altLang="en-US" b="1" i="1" dirty="0">
                <a:solidFill>
                  <a:schemeClr val="accent4"/>
                </a:solidFill>
                <a:ea typeface="Arial Unicode MS" pitchFamily="34" charset="-128"/>
              </a:rPr>
              <a:t>you now think you need to give up smoking</a:t>
            </a:r>
            <a:r>
              <a:rPr lang="en-US" altLang="en-US" i="1" dirty="0">
                <a:ea typeface="Arial Unicode MS" pitchFamily="34" charset="-128"/>
              </a:rPr>
              <a:t>”</a:t>
            </a:r>
          </a:p>
          <a:p>
            <a:pPr eaLnBrk="1" hangingPunct="1"/>
            <a:endParaRPr lang="en-US" altLang="en-US" dirty="0">
              <a:latin typeface="Arial Unicode MS" pitchFamily="34" charset="-128"/>
              <a:ea typeface="Arial Unicode MS" pitchFamily="34" charset="-128"/>
              <a:cs typeface="Arial Unicode MS" pitchFamily="34" charset="-128"/>
            </a:endParaRPr>
          </a:p>
        </p:txBody>
      </p:sp>
      <p:sp>
        <p:nvSpPr>
          <p:cNvPr id="2" name="Text Placeholder 1">
            <a:extLst>
              <a:ext uri="{FF2B5EF4-FFF2-40B4-BE49-F238E27FC236}">
                <a16:creationId xmlns:a16="http://schemas.microsoft.com/office/drawing/2014/main" id="{4340E7B5-4A2B-4573-9617-1CDB055458AB}"/>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defRPr/>
            </a:pPr>
            <a:r>
              <a:rPr lang="en-US" altLang="en-US" dirty="0">
                <a:ea typeface="HelveticaNeueLT Std Med Cn"/>
              </a:rPr>
              <a:t>Summaries</a:t>
            </a:r>
            <a:endParaRPr lang="en-US" altLang="en-US" dirty="0">
              <a:solidFill>
                <a:srgbClr val="FF0000"/>
              </a:solidFill>
              <a:ea typeface="HelveticaNeueLT Std Med Cn"/>
            </a:endParaRPr>
          </a:p>
        </p:txBody>
      </p:sp>
      <p:sp>
        <p:nvSpPr>
          <p:cNvPr id="39939" name="Rectangle 3"/>
          <p:cNvSpPr>
            <a:spLocks noGrp="1"/>
          </p:cNvSpPr>
          <p:nvPr>
            <p:ph idx="1"/>
          </p:nvPr>
        </p:nvSpPr>
        <p:spPr/>
        <p:txBody>
          <a:bodyPr rtlCol="0">
            <a:normAutofit fontScale="92500" lnSpcReduction="20000"/>
          </a:bodyPr>
          <a:lstStyle/>
          <a:p>
            <a:pPr marL="533400" indent="-533400">
              <a:buFont typeface="Arial" charset="0"/>
              <a:buChar char="•"/>
              <a:defRPr/>
            </a:pPr>
            <a:r>
              <a:rPr lang="en-GB" altLang="en-US" dirty="0"/>
              <a:t>Can be really useful for helping someone to organise their thoughts</a:t>
            </a:r>
            <a:r>
              <a:rPr lang="en-GB" altLang="en-US" baseline="30000" dirty="0"/>
              <a:t>1</a:t>
            </a:r>
          </a:p>
          <a:p>
            <a:pPr marL="514350" indent="-457200">
              <a:buFont typeface="Arial" charset="0"/>
              <a:buChar char="•"/>
              <a:defRPr/>
            </a:pPr>
            <a:r>
              <a:rPr lang="en-GB" altLang="en-US" dirty="0"/>
              <a:t>There are three types of summaries:</a:t>
            </a:r>
            <a:r>
              <a:rPr lang="en-GB" altLang="en-US" baseline="30000" dirty="0"/>
              <a:t>2</a:t>
            </a:r>
          </a:p>
          <a:p>
            <a:pPr marL="1252538" lvl="1" indent="-457200">
              <a:buFont typeface="Arial" charset="0"/>
              <a:buAutoNum type="arabicPeriod"/>
              <a:defRPr/>
            </a:pPr>
            <a:r>
              <a:rPr lang="en-GB" altLang="en-US" b="1" dirty="0">
                <a:solidFill>
                  <a:schemeClr val="accent4"/>
                </a:solidFill>
              </a:rPr>
              <a:t>Collecting</a:t>
            </a:r>
            <a:r>
              <a:rPr lang="en-GB" altLang="en-US" dirty="0"/>
              <a:t>: gather information together and feed it back, to keep the conversation flowing </a:t>
            </a:r>
          </a:p>
          <a:p>
            <a:pPr marL="1709738" lvl="2" indent="-457200">
              <a:defRPr/>
            </a:pPr>
            <a:r>
              <a:rPr lang="en-GB" altLang="en-US" i="1" dirty="0"/>
              <a:t>“So, if I can just pause for a second to make sure I’ve understood everything… you feel….” etc.</a:t>
            </a:r>
          </a:p>
          <a:p>
            <a:pPr marL="1252538" lvl="1" indent="-457200">
              <a:buFont typeface="Arial" charset="0"/>
              <a:buAutoNum type="arabicPeriod"/>
              <a:defRPr/>
            </a:pPr>
            <a:r>
              <a:rPr lang="en-GB" altLang="en-US" b="1" dirty="0">
                <a:solidFill>
                  <a:schemeClr val="accent4"/>
                </a:solidFill>
              </a:rPr>
              <a:t>Linking</a:t>
            </a:r>
            <a:r>
              <a:rPr lang="en-GB" altLang="en-US" dirty="0"/>
              <a:t>: contrast things just told to you with information shared previously (can highlight discrepancy)</a:t>
            </a:r>
          </a:p>
          <a:p>
            <a:pPr marL="1709738" lvl="2" indent="-457200">
              <a:defRPr/>
            </a:pPr>
            <a:r>
              <a:rPr lang="en-GB" altLang="en-US" sz="2100" i="1" dirty="0"/>
              <a:t>“So to summarise what you’ve said, you find it hard to make time to do your meds but you are becoming more worried about it… is that right?”</a:t>
            </a:r>
          </a:p>
          <a:p>
            <a:pPr marL="1252538" lvl="1" indent="-457200">
              <a:buFont typeface="Arial" charset="0"/>
              <a:buAutoNum type="arabicPeriod"/>
              <a:defRPr/>
            </a:pPr>
            <a:r>
              <a:rPr lang="en-GB" altLang="en-US" b="1" dirty="0">
                <a:solidFill>
                  <a:schemeClr val="accent4"/>
                </a:solidFill>
              </a:rPr>
              <a:t>Transitions</a:t>
            </a:r>
            <a:r>
              <a:rPr lang="en-GB" altLang="en-US" dirty="0"/>
              <a:t>: pull everything together to draw that part of the discussion to a close to allow a new direction</a:t>
            </a:r>
          </a:p>
          <a:p>
            <a:pPr marL="1709738" lvl="2" indent="-457200">
              <a:defRPr/>
            </a:pPr>
            <a:r>
              <a:rPr lang="en-GB" altLang="en-US" sz="2100" i="1" dirty="0"/>
              <a:t>“So, if could just pull together what we’ve talked about so far… so would it be a good use of our time to talk about X now?”</a:t>
            </a:r>
            <a:endParaRPr lang="en-US" altLang="en-US" sz="2100" i="1" dirty="0"/>
          </a:p>
          <a:p>
            <a:pPr marL="533400" indent="-533400">
              <a:buFont typeface="Arial" charset="0"/>
              <a:buChar char="•"/>
              <a:defRPr/>
            </a:pPr>
            <a:endParaRPr lang="en-US" altLang="en-US" sz="2100" i="1" dirty="0"/>
          </a:p>
        </p:txBody>
      </p:sp>
      <p:sp>
        <p:nvSpPr>
          <p:cNvPr id="2" name="Text Placeholder 1">
            <a:extLst>
              <a:ext uri="{FF2B5EF4-FFF2-40B4-BE49-F238E27FC236}">
                <a16:creationId xmlns:a16="http://schemas.microsoft.com/office/drawing/2014/main" id="{CC7DCE36-64C0-4350-8174-5CCBC8F5C31D}"/>
              </a:ext>
            </a:extLst>
          </p:cNvPr>
          <p:cNvSpPr>
            <a:spLocks noGrp="1"/>
          </p:cNvSpPr>
          <p:nvPr>
            <p:ph type="body" sz="quarter" idx="13"/>
          </p:nvPr>
        </p:nvSpPr>
        <p:spPr>
          <a:xfrm>
            <a:off x="2378512" y="5906814"/>
            <a:ext cx="8975288" cy="777875"/>
          </a:xfrm>
        </p:spPr>
        <p:txBody>
          <a:bodyPr/>
          <a:lstStyle/>
          <a:p>
            <a:r>
              <a:rPr lang="en-GB" altLang="en-US" sz="1000" dirty="0">
                <a:ea typeface="HelveticaNeueLT Std Cn"/>
              </a:rPr>
              <a:t>1. </a:t>
            </a:r>
            <a:r>
              <a:rPr lang="en-GB" altLang="en-US" sz="1000" dirty="0" err="1">
                <a:ea typeface="HelveticaNeueLT Std Cn"/>
              </a:rPr>
              <a:t>Sagorsky</a:t>
            </a:r>
            <a:r>
              <a:rPr lang="en-GB" altLang="en-US" sz="1000" dirty="0">
                <a:ea typeface="HelveticaNeueLT Std Cn"/>
              </a:rPr>
              <a:t> L, et al.</a:t>
            </a:r>
            <a:r>
              <a:rPr lang="en-GB" altLang="en-US" sz="1000" i="1" dirty="0">
                <a:ea typeface="HelveticaNeueLT Std Cn"/>
              </a:rPr>
              <a:t> CAMH Publications</a:t>
            </a:r>
            <a:r>
              <a:rPr lang="en-GB" altLang="en-US" i="1" dirty="0">
                <a:ea typeface="HelveticaNeueLT Std Cn"/>
              </a:rPr>
              <a:t>. </a:t>
            </a:r>
            <a:r>
              <a:rPr lang="en-GB" altLang="en-US" sz="1000" dirty="0">
                <a:ea typeface="HelveticaNeueLT Std Cn"/>
              </a:rPr>
              <a:t>2005</a:t>
            </a:r>
            <a:r>
              <a:rPr lang="en-GB" altLang="en-US" dirty="0">
                <a:ea typeface="HelveticaNeueLT Std Cn"/>
              </a:rPr>
              <a:t>;85–100;</a:t>
            </a:r>
            <a:r>
              <a:rPr lang="en-GB" altLang="en-US" sz="1000" dirty="0">
                <a:ea typeface="HelveticaNeueLT Std Cn"/>
              </a:rPr>
              <a:t> </a:t>
            </a:r>
            <a:br>
              <a:rPr lang="en-GB" altLang="en-US" sz="1000" dirty="0">
                <a:ea typeface="HelveticaNeueLT Std Cn"/>
              </a:rPr>
            </a:br>
            <a:r>
              <a:rPr lang="en-GB" altLang="en-US" sz="1000" dirty="0">
                <a:ea typeface="HelveticaNeueLT Std Cn"/>
              </a:rPr>
              <a:t>2. MINT. 2013. https://motivationalinterviewing.org/sites/default/files/glossary_of_mi_terms-1.pdf. Accessed July 2021.</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C142-2503-42EB-A39C-4D5B89B4A6A0}"/>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5501CAF8-B5D6-402E-A4BB-6D87253E75F7}"/>
              </a:ext>
            </a:extLst>
          </p:cNvPr>
          <p:cNvSpPr>
            <a:spLocks noGrp="1"/>
          </p:cNvSpPr>
          <p:nvPr>
            <p:ph idx="1"/>
          </p:nvPr>
        </p:nvSpPr>
        <p:spPr/>
        <p:txBody>
          <a:bodyPr>
            <a:normAutofit fontScale="92500"/>
          </a:bodyPr>
          <a:lstStyle/>
          <a:p>
            <a:r>
              <a:rPr lang="en-GB" dirty="0"/>
              <a:t>Agenda setting at the beginning of a session creates an environment where physicians and patients can collaborate to propose and identify a list of topics to be covered, to ultimately encourage a conversation about change</a:t>
            </a:r>
          </a:p>
          <a:p>
            <a:endParaRPr lang="en-GB" dirty="0"/>
          </a:p>
          <a:p>
            <a:r>
              <a:rPr lang="en-GB" dirty="0"/>
              <a:t>The OARS approach can be utilised by the physician to ensure that the patient feels their input is valued in moving towards a common goal</a:t>
            </a:r>
            <a:endParaRPr lang="en-GB" strike="sngStrike" dirty="0">
              <a:highlight>
                <a:srgbClr val="FFFF00"/>
              </a:highlight>
            </a:endParaRPr>
          </a:p>
          <a:p>
            <a:pPr lvl="2" eaLnBrk="1" hangingPunct="1"/>
            <a:r>
              <a:rPr lang="en-GB" altLang="en-US" b="1" dirty="0">
                <a:solidFill>
                  <a:schemeClr val="accent4"/>
                </a:solidFill>
              </a:rPr>
              <a:t>O</a:t>
            </a:r>
            <a:r>
              <a:rPr lang="en-GB" altLang="en-US" dirty="0"/>
              <a:t>pen-ended questions</a:t>
            </a:r>
          </a:p>
          <a:p>
            <a:pPr lvl="2" eaLnBrk="1" hangingPunct="1"/>
            <a:r>
              <a:rPr lang="en-GB" altLang="en-US" b="1" dirty="0">
                <a:solidFill>
                  <a:schemeClr val="accent4"/>
                </a:solidFill>
              </a:rPr>
              <a:t>A</a:t>
            </a:r>
            <a:r>
              <a:rPr lang="en-GB" altLang="en-US" dirty="0"/>
              <a:t>ffirmations</a:t>
            </a:r>
          </a:p>
          <a:p>
            <a:pPr lvl="2" eaLnBrk="1" hangingPunct="1"/>
            <a:r>
              <a:rPr lang="en-GB" altLang="en-US" b="1" dirty="0">
                <a:solidFill>
                  <a:schemeClr val="accent4"/>
                </a:solidFill>
              </a:rPr>
              <a:t>R</a:t>
            </a:r>
            <a:r>
              <a:rPr lang="en-GB" altLang="en-US" dirty="0"/>
              <a:t>eflective listening</a:t>
            </a:r>
          </a:p>
          <a:p>
            <a:pPr lvl="2" eaLnBrk="1" hangingPunct="1"/>
            <a:r>
              <a:rPr lang="en-GB" altLang="en-US" b="1" dirty="0">
                <a:solidFill>
                  <a:schemeClr val="accent4"/>
                </a:solidFill>
              </a:rPr>
              <a:t>S</a:t>
            </a:r>
            <a:r>
              <a:rPr lang="en-GB" altLang="en-US" dirty="0"/>
              <a:t>ummaries</a:t>
            </a:r>
          </a:p>
          <a:p>
            <a:pPr lvl="1"/>
            <a:endParaRPr lang="en-GB" dirty="0"/>
          </a:p>
          <a:p>
            <a:endParaRPr lang="en-GB" dirty="0"/>
          </a:p>
        </p:txBody>
      </p:sp>
      <p:sp>
        <p:nvSpPr>
          <p:cNvPr id="4" name="Text Placeholder 3">
            <a:extLst>
              <a:ext uri="{FF2B5EF4-FFF2-40B4-BE49-F238E27FC236}">
                <a16:creationId xmlns:a16="http://schemas.microsoft.com/office/drawing/2014/main" id="{B0B0F3B2-9DA0-4094-9B80-32E9738DE5AC}"/>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68645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dirty="0">
                <a:ea typeface="HelveticaNeueLT Std Med Cn"/>
              </a:rPr>
              <a:t>References</a:t>
            </a:r>
          </a:p>
        </p:txBody>
      </p:sp>
      <p:sp>
        <p:nvSpPr>
          <p:cNvPr id="46083" name="Content Placeholder 2"/>
          <p:cNvSpPr>
            <a:spLocks noGrp="1"/>
          </p:cNvSpPr>
          <p:nvPr>
            <p:ph idx="1"/>
          </p:nvPr>
        </p:nvSpPr>
        <p:spPr/>
        <p:txBody>
          <a:bodyPr/>
          <a:lstStyle/>
          <a:p>
            <a:r>
              <a:rPr lang="en-GB" altLang="en-US" sz="1400" dirty="0">
                <a:ea typeface="HelveticaNeueLT Std Cn"/>
              </a:rPr>
              <a:t>Goyder E, Hind D, Breckon J, et al. A randomised controlled trial and cost-effectiveness evaluation of ‘booster’ interventions to sustain increases in physical activity in middle-aged adults in deprived urban neighbourhoods. </a:t>
            </a:r>
            <a:r>
              <a:rPr lang="en-GB" altLang="en-US" sz="1400" i="1" dirty="0">
                <a:ea typeface="HelveticaNeueLT Std Cn"/>
              </a:rPr>
              <a:t>Health </a:t>
            </a:r>
            <a:r>
              <a:rPr lang="en-GB" altLang="en-US" sz="1400" i="1" dirty="0" err="1">
                <a:ea typeface="HelveticaNeueLT Std Cn"/>
              </a:rPr>
              <a:t>Technol</a:t>
            </a:r>
            <a:r>
              <a:rPr lang="en-GB" altLang="en-US" sz="1400" i="1" dirty="0">
                <a:ea typeface="HelveticaNeueLT Std Cn"/>
              </a:rPr>
              <a:t> Assess. </a:t>
            </a:r>
            <a:r>
              <a:rPr lang="en-GB" altLang="en-US" sz="1400" dirty="0">
                <a:ea typeface="HelveticaNeueLT Std Cn"/>
              </a:rPr>
              <a:t>2014;18. Available at: https://www.ncbi.nlm.nih.gov/books/NBK261677/. Accessed July 2021. </a:t>
            </a:r>
          </a:p>
          <a:p>
            <a:r>
              <a:rPr lang="en-GB" altLang="en-US" sz="1400" dirty="0">
                <a:ea typeface="HelveticaNeueLT Std Cn"/>
              </a:rPr>
              <a:t>Motivational Interviewing Network of Trainers (MINT). Glossary of Motivational Interviewing Terms; 2013. Available at: https://motivationalinterviewing.org/sites/default/files/glossary_of_mi_terms-1.pdf. Accessed July 2021.</a:t>
            </a:r>
          </a:p>
          <a:p>
            <a:r>
              <a:rPr lang="en-GB" altLang="en-US" sz="1400" dirty="0">
                <a:ea typeface="HelveticaNeueLT Std Cn"/>
              </a:rPr>
              <a:t>Motivational Interviewing Network of Trainers (MINT). Understanding Motivational Interviewing; 2019. Available at: https://motivationalinterviewing.org/understanding-motivational-interviewing. Accessed July 2021. </a:t>
            </a:r>
          </a:p>
          <a:p>
            <a:r>
              <a:rPr lang="en-GB" altLang="en-US" sz="1400" dirty="0">
                <a:ea typeface="HelveticaNeueLT Std Cn"/>
              </a:rPr>
              <a:t>Houck JM, Moyers TB, Miller WR, et al. Motivational interviewing skill code (MISC) version 2.5. 2010. Available at: http://casaa.unm.edu/download/misc25.pdf. Accessed July 2021.</a:t>
            </a:r>
          </a:p>
          <a:p>
            <a:r>
              <a:rPr lang="en-GB" altLang="en-US" sz="1400" dirty="0" err="1">
                <a:ea typeface="HelveticaNeueLT Std Cn"/>
              </a:rPr>
              <a:t>Resnicow</a:t>
            </a:r>
            <a:r>
              <a:rPr lang="en-GB" altLang="en-US" sz="1400" dirty="0">
                <a:ea typeface="HelveticaNeueLT Std Cn"/>
              </a:rPr>
              <a:t> K, McMaster F. Motivational Interviewing: moving from why to how with autonomy support. </a:t>
            </a:r>
            <a:r>
              <a:rPr lang="en-GB" altLang="en-US" sz="1400" i="1" dirty="0">
                <a:ea typeface="HelveticaNeueLT Std Cn"/>
              </a:rPr>
              <a:t>Int J </a:t>
            </a:r>
            <a:r>
              <a:rPr lang="en-GB" altLang="en-US" sz="1400" i="1" dirty="0" err="1">
                <a:ea typeface="HelveticaNeueLT Std Cn"/>
              </a:rPr>
              <a:t>Behav</a:t>
            </a:r>
            <a:r>
              <a:rPr lang="en-GB" altLang="en-US" sz="1400" i="1" dirty="0">
                <a:ea typeface="HelveticaNeueLT Std Cn"/>
              </a:rPr>
              <a:t> </a:t>
            </a:r>
            <a:r>
              <a:rPr lang="en-GB" altLang="en-US" sz="1400" i="1" dirty="0" err="1">
                <a:ea typeface="HelveticaNeueLT Std Cn"/>
              </a:rPr>
              <a:t>Nutr</a:t>
            </a:r>
            <a:r>
              <a:rPr lang="en-GB" altLang="en-US" sz="1400" i="1" dirty="0">
                <a:ea typeface="HelveticaNeueLT Std Cn"/>
              </a:rPr>
              <a:t> Phys Act. </a:t>
            </a:r>
            <a:r>
              <a:rPr lang="en-GB" altLang="en-US" sz="1400" dirty="0">
                <a:ea typeface="HelveticaNeueLT Std Cn"/>
              </a:rPr>
              <a:t>2012</a:t>
            </a:r>
            <a:r>
              <a:rPr lang="en-GB" altLang="en-US" sz="1400" i="1" dirty="0">
                <a:ea typeface="HelveticaNeueLT Std Cn"/>
              </a:rPr>
              <a:t>;</a:t>
            </a:r>
            <a:r>
              <a:rPr lang="en-GB" altLang="en-US" sz="1400" dirty="0">
                <a:ea typeface="HelveticaNeueLT Std Cn"/>
              </a:rPr>
              <a:t>9:19.</a:t>
            </a:r>
          </a:p>
          <a:p>
            <a:r>
              <a:rPr lang="en-GB" altLang="en-US" sz="1400" dirty="0" err="1">
                <a:ea typeface="HelveticaNeueLT Std Cn"/>
              </a:rPr>
              <a:t>Sagorsky</a:t>
            </a:r>
            <a:r>
              <a:rPr lang="en-GB" altLang="en-US" sz="1400" dirty="0">
                <a:ea typeface="HelveticaNeueLT Std Cn"/>
              </a:rPr>
              <a:t> L, Skinner W. Using motivational interviewing with clients who have concurrent disorders. In Skinner W (ed). </a:t>
            </a:r>
            <a:r>
              <a:rPr lang="en-GB" altLang="en-US" sz="1400" i="1" dirty="0">
                <a:ea typeface="HelveticaNeueLT Std Cn"/>
              </a:rPr>
              <a:t>Treating concurrent disorders: a guide for counsellors; CAMH Publications</a:t>
            </a:r>
            <a:r>
              <a:rPr lang="en-GB" altLang="en-US" sz="1400" dirty="0">
                <a:ea typeface="HelveticaNeueLT Std Cn"/>
              </a:rPr>
              <a:t>. 2005;85–100.</a:t>
            </a:r>
          </a:p>
          <a:p>
            <a:endParaRPr lang="en-GB" altLang="en-US" sz="1800" dirty="0">
              <a:ea typeface="HelveticaNeueLT Std Cn"/>
            </a:endParaRPr>
          </a:p>
        </p:txBody>
      </p:sp>
      <p:sp>
        <p:nvSpPr>
          <p:cNvPr id="2" name="Text Placeholder 1">
            <a:extLst>
              <a:ext uri="{FF2B5EF4-FFF2-40B4-BE49-F238E27FC236}">
                <a16:creationId xmlns:a16="http://schemas.microsoft.com/office/drawing/2014/main" id="{CA7B37F8-07B5-47D1-AE6F-5DEA762E8DCE}"/>
              </a:ext>
            </a:extLst>
          </p:cNvPr>
          <p:cNvSpPr>
            <a:spLocks noGrp="1"/>
          </p:cNvSpPr>
          <p:nvPr>
            <p:ph type="body" sz="quarter" idx="13"/>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ABF6-933B-4F68-89BC-AF20009AEA23}"/>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37AF3641-6EF7-4FB1-AD70-250449252975}"/>
              </a:ext>
            </a:extLst>
          </p:cNvPr>
          <p:cNvSpPr>
            <a:spLocks noGrp="1"/>
          </p:cNvSpPr>
          <p:nvPr>
            <p:ph idx="1"/>
          </p:nvPr>
        </p:nvSpPr>
        <p:spPr/>
        <p:txBody>
          <a:bodyPr>
            <a:normAutofit/>
          </a:bodyPr>
          <a:lstStyle/>
          <a:p>
            <a:pPr eaLnBrk="1" hangingPunct="1"/>
            <a:r>
              <a:rPr lang="en-GB" altLang="en-US" dirty="0">
                <a:ea typeface="HelveticaNeueLT Std Cn"/>
              </a:rPr>
              <a:t>Recognise agenda setting at the beginning of a session as an approach to collaborate with the patient and elicit a conversation about change</a:t>
            </a:r>
          </a:p>
          <a:p>
            <a:pPr eaLnBrk="1" hangingPunct="1"/>
            <a:endParaRPr lang="en-GB" altLang="en-US" dirty="0">
              <a:ea typeface="HelveticaNeueLT Std Cn"/>
            </a:endParaRPr>
          </a:p>
          <a:p>
            <a:pPr eaLnBrk="1" hangingPunct="1"/>
            <a:r>
              <a:rPr lang="en-GB" altLang="en-US" dirty="0">
                <a:ea typeface="HelveticaNeueLT Std Cn"/>
              </a:rPr>
              <a:t>Identify the building blocks of motivational interviewing through the ‘OARS’ approach</a:t>
            </a:r>
          </a:p>
        </p:txBody>
      </p:sp>
    </p:spTree>
    <p:extLst>
      <p:ext uri="{BB962C8B-B14F-4D97-AF65-F5344CB8AC3E}">
        <p14:creationId xmlns:p14="http://schemas.microsoft.com/office/powerpoint/2010/main" val="232178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1BB8E-D3B5-40F2-B034-2C3CE688B96D}"/>
              </a:ext>
            </a:extLst>
          </p:cNvPr>
          <p:cNvSpPr>
            <a:spLocks noGrp="1"/>
          </p:cNvSpPr>
          <p:nvPr>
            <p:ph type="title"/>
          </p:nvPr>
        </p:nvSpPr>
        <p:spPr/>
        <p:txBody>
          <a:bodyPr/>
          <a:lstStyle/>
          <a:p>
            <a:r>
              <a:rPr lang="en-GB" dirty="0"/>
              <a:t>The spirit of MI</a:t>
            </a:r>
          </a:p>
        </p:txBody>
      </p:sp>
      <p:sp>
        <p:nvSpPr>
          <p:cNvPr id="5" name="Content Placeholder 4">
            <a:extLst>
              <a:ext uri="{FF2B5EF4-FFF2-40B4-BE49-F238E27FC236}">
                <a16:creationId xmlns:a16="http://schemas.microsoft.com/office/drawing/2014/main" id="{CB91ADE3-81B6-4512-9822-DA8335280DB4}"/>
              </a:ext>
            </a:extLst>
          </p:cNvPr>
          <p:cNvSpPr>
            <a:spLocks noGrp="1"/>
          </p:cNvSpPr>
          <p:nvPr>
            <p:ph idx="1"/>
          </p:nvPr>
        </p:nvSpPr>
        <p:spPr/>
        <p:txBody>
          <a:bodyPr/>
          <a:lstStyle/>
          <a:p>
            <a:pPr marL="0" indent="0">
              <a:buNone/>
            </a:pPr>
            <a:r>
              <a:rPr lang="en-GB" dirty="0"/>
              <a:t>  </a:t>
            </a:r>
          </a:p>
        </p:txBody>
      </p:sp>
      <p:sp>
        <p:nvSpPr>
          <p:cNvPr id="6" name="Text Placeholder 5">
            <a:extLst>
              <a:ext uri="{FF2B5EF4-FFF2-40B4-BE49-F238E27FC236}">
                <a16:creationId xmlns:a16="http://schemas.microsoft.com/office/drawing/2014/main" id="{E0AB71EB-C7CA-4674-9246-4CEBBB30453B}"/>
              </a:ext>
            </a:extLst>
          </p:cNvPr>
          <p:cNvSpPr>
            <a:spLocks noGrp="1"/>
          </p:cNvSpPr>
          <p:nvPr>
            <p:ph type="body" sz="quarter" idx="13"/>
          </p:nvPr>
        </p:nvSpPr>
        <p:spPr/>
        <p:txBody>
          <a:bodyPr/>
          <a:lstStyle/>
          <a:p>
            <a:r>
              <a:rPr lang="en-GB" altLang="en-US" sz="1000" dirty="0">
                <a:ea typeface="HelveticaNeueLT Std Cn"/>
              </a:rPr>
              <a:t>MI, motivational interviewing</a:t>
            </a:r>
            <a:br>
              <a:rPr lang="en-GB" altLang="en-US" sz="1000" dirty="0">
                <a:ea typeface="HelveticaNeueLT Std Cn"/>
              </a:rPr>
            </a:br>
            <a:r>
              <a:rPr lang="en-GB" altLang="en-US" sz="1000" dirty="0" err="1">
                <a:ea typeface="HelveticaNeueLT Std Cn"/>
              </a:rPr>
              <a:t>Sagorsky</a:t>
            </a:r>
            <a:r>
              <a:rPr lang="en-GB" altLang="en-US" sz="1000" dirty="0">
                <a:ea typeface="HelveticaNeueLT Std Cn"/>
              </a:rPr>
              <a:t> L, et al.</a:t>
            </a:r>
            <a:r>
              <a:rPr lang="en-GB" altLang="en-US" sz="1000" i="1" dirty="0">
                <a:ea typeface="HelveticaNeueLT Std Cn"/>
              </a:rPr>
              <a:t> CAMH Publications</a:t>
            </a:r>
            <a:r>
              <a:rPr lang="en-GB" altLang="en-US" i="1" dirty="0">
                <a:ea typeface="HelveticaNeueLT Std Cn"/>
              </a:rPr>
              <a:t>. </a:t>
            </a:r>
            <a:r>
              <a:rPr lang="en-GB" altLang="en-US" sz="1000" dirty="0">
                <a:ea typeface="HelveticaNeueLT Std Cn"/>
              </a:rPr>
              <a:t>2005</a:t>
            </a:r>
            <a:r>
              <a:rPr lang="en-GB" altLang="en-US" dirty="0">
                <a:ea typeface="HelveticaNeueLT Std Cn"/>
              </a:rPr>
              <a:t>;85–100.</a:t>
            </a:r>
            <a:endParaRPr lang="en-GB" altLang="en-US" sz="1000" dirty="0">
              <a:ea typeface="HelveticaNeueLT Std Cn"/>
            </a:endParaRPr>
          </a:p>
        </p:txBody>
      </p:sp>
      <p:sp>
        <p:nvSpPr>
          <p:cNvPr id="8" name="Rectangle 3">
            <a:extLst>
              <a:ext uri="{FF2B5EF4-FFF2-40B4-BE49-F238E27FC236}">
                <a16:creationId xmlns:a16="http://schemas.microsoft.com/office/drawing/2014/main" id="{B6D26073-4895-47DE-AE67-F7370971D25A}"/>
              </a:ext>
            </a:extLst>
          </p:cNvPr>
          <p:cNvSpPr txBox="1">
            <a:spLocks noChangeArrowheads="1"/>
          </p:cNvSpPr>
          <p:nvPr/>
        </p:nvSpPr>
        <p:spPr>
          <a:xfrm>
            <a:off x="1829254" y="2600325"/>
            <a:ext cx="8533492" cy="1657350"/>
          </a:xfrm>
          <a:prstGeom prst="roundRect">
            <a:avLst>
              <a:gd name="adj" fmla="val 7843"/>
            </a:avLst>
          </a:prstGeom>
          <a:solidFill>
            <a:schemeClr val="bg1"/>
          </a:solidFill>
          <a:ln>
            <a:no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defRPr/>
            </a:pPr>
            <a:endParaRPr lang="en-US" altLang="en-US" sz="2600" dirty="0"/>
          </a:p>
          <a:p>
            <a:pPr marL="0" indent="0" algn="r">
              <a:buFont typeface="Arial"/>
              <a:buNone/>
              <a:defRPr/>
            </a:pPr>
            <a:r>
              <a:rPr lang="en-US" altLang="en-US" sz="2600" i="1" dirty="0"/>
              <a:t>Motivational interviewing is not a series of techniques for doing therapy but instead is a way of being with patients</a:t>
            </a:r>
          </a:p>
          <a:p>
            <a:pPr marL="0" indent="0" algn="r">
              <a:buFont typeface="Arial"/>
              <a:buNone/>
              <a:defRPr/>
            </a:pPr>
            <a:r>
              <a:rPr lang="en-US" altLang="en-US" sz="2000" dirty="0"/>
              <a:t>– William Miller and Stephen Rollnick</a:t>
            </a:r>
          </a:p>
        </p:txBody>
      </p:sp>
    </p:spTree>
    <p:extLst>
      <p:ext uri="{BB962C8B-B14F-4D97-AF65-F5344CB8AC3E}">
        <p14:creationId xmlns:p14="http://schemas.microsoft.com/office/powerpoint/2010/main" val="52468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GB" altLang="en-US" dirty="0">
                <a:ea typeface="HelveticaNeueLT Std Med Cn"/>
              </a:rPr>
              <a:t>What are the main ingredients of MI?</a:t>
            </a:r>
          </a:p>
        </p:txBody>
      </p:sp>
      <p:sp>
        <p:nvSpPr>
          <p:cNvPr id="25603" name="Rectangle 3"/>
          <p:cNvSpPr>
            <a:spLocks noGrp="1" noChangeArrowheads="1"/>
          </p:cNvSpPr>
          <p:nvPr>
            <p:ph idx="1"/>
          </p:nvPr>
        </p:nvSpPr>
        <p:spPr/>
        <p:txBody>
          <a:bodyPr anchor="t">
            <a:normAutofit/>
          </a:bodyPr>
          <a:lstStyle/>
          <a:p>
            <a:pPr marL="0" indent="0">
              <a:buNone/>
            </a:pPr>
            <a:r>
              <a:rPr lang="en-GB" altLang="en-US" dirty="0">
                <a:ea typeface="HelveticaNeueLT Std Cn"/>
              </a:rPr>
              <a:t> </a:t>
            </a:r>
          </a:p>
        </p:txBody>
      </p:sp>
      <p:sp>
        <p:nvSpPr>
          <p:cNvPr id="2" name="Text Placeholder 1">
            <a:extLst>
              <a:ext uri="{FF2B5EF4-FFF2-40B4-BE49-F238E27FC236}">
                <a16:creationId xmlns:a16="http://schemas.microsoft.com/office/drawing/2014/main" id="{CDC2ACA2-08A7-440F-9562-E47381D66526}"/>
              </a:ext>
            </a:extLst>
          </p:cNvPr>
          <p:cNvSpPr>
            <a:spLocks noGrp="1"/>
          </p:cNvSpPr>
          <p:nvPr>
            <p:ph type="body" sz="quarter" idx="13"/>
          </p:nvPr>
        </p:nvSpPr>
        <p:spPr/>
        <p:txBody>
          <a:bodyPr/>
          <a:lstStyle/>
          <a:p>
            <a:r>
              <a:rPr lang="en-GB" altLang="en-US" sz="1000" dirty="0" err="1">
                <a:latin typeface="+mn-lt"/>
              </a:rPr>
              <a:t>Resnicow</a:t>
            </a:r>
            <a:r>
              <a:rPr lang="en-GB" altLang="en-US" sz="1000" dirty="0">
                <a:latin typeface="+mn-lt"/>
              </a:rPr>
              <a:t> K, et al</a:t>
            </a:r>
            <a:r>
              <a:rPr lang="en-GB" altLang="en-US" sz="1000" i="1" dirty="0">
                <a:latin typeface="+mn-lt"/>
              </a:rPr>
              <a:t>. Int J </a:t>
            </a:r>
            <a:r>
              <a:rPr lang="en-GB" altLang="en-US" sz="1000" i="1" dirty="0" err="1">
                <a:latin typeface="+mn-lt"/>
              </a:rPr>
              <a:t>Behav</a:t>
            </a:r>
            <a:r>
              <a:rPr lang="en-GB" altLang="en-US" sz="1000" i="1" dirty="0">
                <a:latin typeface="+mn-lt"/>
              </a:rPr>
              <a:t> </a:t>
            </a:r>
            <a:r>
              <a:rPr lang="en-GB" altLang="en-US" sz="1000" i="1" dirty="0" err="1">
                <a:latin typeface="+mn-lt"/>
              </a:rPr>
              <a:t>Nutr</a:t>
            </a:r>
            <a:r>
              <a:rPr lang="en-GB" altLang="en-US" sz="1000" i="1" dirty="0">
                <a:latin typeface="+mn-lt"/>
              </a:rPr>
              <a:t> Phys Act</a:t>
            </a:r>
            <a:r>
              <a:rPr lang="en-GB" altLang="en-US" i="1" dirty="0"/>
              <a:t>. </a:t>
            </a:r>
            <a:r>
              <a:rPr lang="en-GB" altLang="en-US" sz="1000" dirty="0">
                <a:latin typeface="+mn-lt"/>
              </a:rPr>
              <a:t>2012;9:19. </a:t>
            </a:r>
          </a:p>
        </p:txBody>
      </p:sp>
      <p:sp>
        <p:nvSpPr>
          <p:cNvPr id="7" name="TextBox 6">
            <a:extLst>
              <a:ext uri="{FF2B5EF4-FFF2-40B4-BE49-F238E27FC236}">
                <a16:creationId xmlns:a16="http://schemas.microsoft.com/office/drawing/2014/main" id="{1356B19E-6261-EF44-906E-3F4965097CE0}"/>
              </a:ext>
            </a:extLst>
          </p:cNvPr>
          <p:cNvSpPr txBox="1"/>
          <p:nvPr/>
        </p:nvSpPr>
        <p:spPr>
          <a:xfrm>
            <a:off x="995424" y="3822507"/>
            <a:ext cx="2488556" cy="1015663"/>
          </a:xfrm>
          <a:prstGeom prst="rect">
            <a:avLst/>
          </a:prstGeom>
          <a:noFill/>
        </p:spPr>
        <p:txBody>
          <a:bodyPr wrap="square" rtlCol="0">
            <a:spAutoFit/>
          </a:bodyPr>
          <a:lstStyle/>
          <a:p>
            <a:pPr algn="ctr"/>
            <a:r>
              <a:rPr lang="en-GB" sz="2000" dirty="0">
                <a:solidFill>
                  <a:schemeClr val="tx1">
                    <a:lumMod val="50000"/>
                    <a:lumOff val="50000"/>
                  </a:schemeClr>
                </a:solidFill>
              </a:rPr>
              <a:t>Expressing empathy and getting a conversation going </a:t>
            </a:r>
          </a:p>
        </p:txBody>
      </p:sp>
      <p:sp>
        <p:nvSpPr>
          <p:cNvPr id="8" name="TextBox 7">
            <a:extLst>
              <a:ext uri="{FF2B5EF4-FFF2-40B4-BE49-F238E27FC236}">
                <a16:creationId xmlns:a16="http://schemas.microsoft.com/office/drawing/2014/main" id="{FB58FE93-A7A7-5442-9838-A6F526B2215F}"/>
              </a:ext>
            </a:extLst>
          </p:cNvPr>
          <p:cNvSpPr txBox="1"/>
          <p:nvPr/>
        </p:nvSpPr>
        <p:spPr>
          <a:xfrm>
            <a:off x="3591084" y="3822507"/>
            <a:ext cx="2497203" cy="1631216"/>
          </a:xfrm>
          <a:prstGeom prst="rect">
            <a:avLst/>
          </a:prstGeom>
          <a:noFill/>
        </p:spPr>
        <p:txBody>
          <a:bodyPr wrap="square" rtlCol="0">
            <a:spAutoFit/>
          </a:bodyPr>
          <a:lstStyle/>
          <a:p>
            <a:pPr algn="ctr"/>
            <a:r>
              <a:rPr lang="en-GB" sz="2000" dirty="0">
                <a:solidFill>
                  <a:schemeClr val="tx1">
                    <a:lumMod val="50000"/>
                    <a:lumOff val="50000"/>
                  </a:schemeClr>
                </a:solidFill>
              </a:rPr>
              <a:t>Developing discrepancy and </a:t>
            </a:r>
            <a:br>
              <a:rPr lang="en-GB" sz="2000" dirty="0">
                <a:solidFill>
                  <a:schemeClr val="tx1">
                    <a:lumMod val="50000"/>
                    <a:lumOff val="50000"/>
                  </a:schemeClr>
                </a:solidFill>
              </a:rPr>
            </a:br>
            <a:r>
              <a:rPr lang="en-GB" sz="2000" dirty="0">
                <a:solidFill>
                  <a:schemeClr val="tx1">
                    <a:lumMod val="50000"/>
                    <a:lumOff val="50000"/>
                  </a:schemeClr>
                </a:solidFill>
              </a:rPr>
              <a:t>steering the conversation </a:t>
            </a:r>
            <a:br>
              <a:rPr lang="en-GB" sz="2000" dirty="0">
                <a:solidFill>
                  <a:schemeClr val="tx1">
                    <a:lumMod val="50000"/>
                    <a:lumOff val="50000"/>
                  </a:schemeClr>
                </a:solidFill>
              </a:rPr>
            </a:br>
            <a:r>
              <a:rPr lang="en-GB" sz="2000" dirty="0">
                <a:solidFill>
                  <a:schemeClr val="tx1">
                    <a:lumMod val="50000"/>
                    <a:lumOff val="50000"/>
                  </a:schemeClr>
                </a:solidFill>
              </a:rPr>
              <a:t>towards change</a:t>
            </a:r>
          </a:p>
        </p:txBody>
      </p:sp>
      <p:sp>
        <p:nvSpPr>
          <p:cNvPr id="9" name="TextBox 8">
            <a:extLst>
              <a:ext uri="{FF2B5EF4-FFF2-40B4-BE49-F238E27FC236}">
                <a16:creationId xmlns:a16="http://schemas.microsoft.com/office/drawing/2014/main" id="{0C98FA7B-F6CA-344C-8D5C-448981C3EFA2}"/>
              </a:ext>
            </a:extLst>
          </p:cNvPr>
          <p:cNvSpPr txBox="1"/>
          <p:nvPr/>
        </p:nvSpPr>
        <p:spPr>
          <a:xfrm>
            <a:off x="6195391" y="3822507"/>
            <a:ext cx="2383233" cy="707886"/>
          </a:xfrm>
          <a:prstGeom prst="rect">
            <a:avLst/>
          </a:prstGeom>
          <a:noFill/>
        </p:spPr>
        <p:txBody>
          <a:bodyPr wrap="square" rtlCol="0">
            <a:spAutoFit/>
          </a:bodyPr>
          <a:lstStyle/>
          <a:p>
            <a:pPr algn="ctr"/>
            <a:r>
              <a:rPr lang="en-GB" sz="2000" dirty="0">
                <a:solidFill>
                  <a:schemeClr val="tx1">
                    <a:lumMod val="50000"/>
                    <a:lumOff val="50000"/>
                  </a:schemeClr>
                </a:solidFill>
              </a:rPr>
              <a:t>Rolling with resistance</a:t>
            </a:r>
          </a:p>
        </p:txBody>
      </p:sp>
      <p:sp>
        <p:nvSpPr>
          <p:cNvPr id="10" name="TextBox 9">
            <a:extLst>
              <a:ext uri="{FF2B5EF4-FFF2-40B4-BE49-F238E27FC236}">
                <a16:creationId xmlns:a16="http://schemas.microsoft.com/office/drawing/2014/main" id="{A4CE80BF-D96B-444B-A368-8D46670AD74C}"/>
              </a:ext>
            </a:extLst>
          </p:cNvPr>
          <p:cNvSpPr txBox="1"/>
          <p:nvPr/>
        </p:nvSpPr>
        <p:spPr>
          <a:xfrm>
            <a:off x="8685729" y="3822507"/>
            <a:ext cx="2530139" cy="1323439"/>
          </a:xfrm>
          <a:prstGeom prst="rect">
            <a:avLst/>
          </a:prstGeom>
          <a:noFill/>
        </p:spPr>
        <p:txBody>
          <a:bodyPr wrap="square" rtlCol="0">
            <a:spAutoFit/>
          </a:bodyPr>
          <a:lstStyle/>
          <a:p>
            <a:pPr algn="ctr"/>
            <a:r>
              <a:rPr lang="en-GB" sz="2000" dirty="0">
                <a:solidFill>
                  <a:schemeClr val="tx1">
                    <a:lumMod val="50000"/>
                    <a:lumOff val="50000"/>
                  </a:schemeClr>
                </a:solidFill>
              </a:rPr>
              <a:t>Supporting </a:t>
            </a:r>
            <a:br>
              <a:rPr lang="en-GB" sz="2000" dirty="0">
                <a:solidFill>
                  <a:schemeClr val="tx1">
                    <a:lumMod val="50000"/>
                    <a:lumOff val="50000"/>
                  </a:schemeClr>
                </a:solidFill>
              </a:rPr>
            </a:br>
            <a:r>
              <a:rPr lang="en-GB" sz="2000" dirty="0">
                <a:solidFill>
                  <a:schemeClr val="tx1">
                    <a:lumMod val="50000"/>
                    <a:lumOff val="50000"/>
                  </a:schemeClr>
                </a:solidFill>
              </a:rPr>
              <a:t>self-efficacy and </a:t>
            </a:r>
            <a:br>
              <a:rPr lang="en-GB" sz="2000" dirty="0">
                <a:solidFill>
                  <a:schemeClr val="tx1">
                    <a:lumMod val="50000"/>
                    <a:lumOff val="50000"/>
                  </a:schemeClr>
                </a:solidFill>
              </a:rPr>
            </a:br>
            <a:r>
              <a:rPr lang="en-GB" sz="2000" dirty="0">
                <a:solidFill>
                  <a:schemeClr val="tx1">
                    <a:lumMod val="50000"/>
                    <a:lumOff val="50000"/>
                  </a:schemeClr>
                </a:solidFill>
              </a:rPr>
              <a:t>planning behaviour change</a:t>
            </a:r>
          </a:p>
        </p:txBody>
      </p:sp>
      <p:sp>
        <p:nvSpPr>
          <p:cNvPr id="11" name="TextBox 10">
            <a:extLst>
              <a:ext uri="{FF2B5EF4-FFF2-40B4-BE49-F238E27FC236}">
                <a16:creationId xmlns:a16="http://schemas.microsoft.com/office/drawing/2014/main" id="{B2BE715D-F3DA-C64F-BB9D-16168697DDA7}"/>
              </a:ext>
            </a:extLst>
          </p:cNvPr>
          <p:cNvSpPr txBox="1"/>
          <p:nvPr/>
        </p:nvSpPr>
        <p:spPr>
          <a:xfrm>
            <a:off x="2037144" y="1750638"/>
            <a:ext cx="648182" cy="769441"/>
          </a:xfrm>
          <a:prstGeom prst="rect">
            <a:avLst/>
          </a:prstGeom>
          <a:noFill/>
        </p:spPr>
        <p:txBody>
          <a:bodyPr wrap="square" rtlCol="0">
            <a:spAutoFit/>
          </a:bodyPr>
          <a:lstStyle/>
          <a:p>
            <a:pPr algn="l"/>
            <a:r>
              <a:rPr lang="en-GB" sz="4400" b="1" dirty="0">
                <a:solidFill>
                  <a:schemeClr val="accent4"/>
                </a:solidFill>
              </a:rPr>
              <a:t>1.</a:t>
            </a:r>
          </a:p>
        </p:txBody>
      </p:sp>
      <p:sp>
        <p:nvSpPr>
          <p:cNvPr id="12" name="TextBox 11">
            <a:extLst>
              <a:ext uri="{FF2B5EF4-FFF2-40B4-BE49-F238E27FC236}">
                <a16:creationId xmlns:a16="http://schemas.microsoft.com/office/drawing/2014/main" id="{00D923D1-E872-A748-81A0-CBF7A5AF7935}"/>
              </a:ext>
            </a:extLst>
          </p:cNvPr>
          <p:cNvSpPr txBox="1"/>
          <p:nvPr/>
        </p:nvSpPr>
        <p:spPr>
          <a:xfrm>
            <a:off x="4655840" y="1750638"/>
            <a:ext cx="648182" cy="769441"/>
          </a:xfrm>
          <a:prstGeom prst="rect">
            <a:avLst/>
          </a:prstGeom>
          <a:noFill/>
        </p:spPr>
        <p:txBody>
          <a:bodyPr wrap="square" rtlCol="0">
            <a:spAutoFit/>
          </a:bodyPr>
          <a:lstStyle/>
          <a:p>
            <a:pPr algn="l"/>
            <a:r>
              <a:rPr lang="en-GB" sz="4400" b="1" dirty="0">
                <a:solidFill>
                  <a:schemeClr val="accent4"/>
                </a:solidFill>
              </a:rPr>
              <a:t>2.</a:t>
            </a:r>
          </a:p>
        </p:txBody>
      </p:sp>
      <p:sp>
        <p:nvSpPr>
          <p:cNvPr id="13" name="TextBox 12">
            <a:extLst>
              <a:ext uri="{FF2B5EF4-FFF2-40B4-BE49-F238E27FC236}">
                <a16:creationId xmlns:a16="http://schemas.microsoft.com/office/drawing/2014/main" id="{F36D4E6B-9750-6A4C-B61A-31C88CB363A9}"/>
              </a:ext>
            </a:extLst>
          </p:cNvPr>
          <p:cNvSpPr txBox="1"/>
          <p:nvPr/>
        </p:nvSpPr>
        <p:spPr>
          <a:xfrm>
            <a:off x="7104112" y="1750638"/>
            <a:ext cx="648182" cy="769441"/>
          </a:xfrm>
          <a:prstGeom prst="rect">
            <a:avLst/>
          </a:prstGeom>
          <a:noFill/>
        </p:spPr>
        <p:txBody>
          <a:bodyPr wrap="square" rtlCol="0">
            <a:spAutoFit/>
          </a:bodyPr>
          <a:lstStyle/>
          <a:p>
            <a:pPr algn="l"/>
            <a:r>
              <a:rPr lang="en-GB" sz="4400" b="1" dirty="0">
                <a:solidFill>
                  <a:schemeClr val="accent4"/>
                </a:solidFill>
              </a:rPr>
              <a:t>3.</a:t>
            </a:r>
          </a:p>
        </p:txBody>
      </p:sp>
      <p:sp>
        <p:nvSpPr>
          <p:cNvPr id="14" name="TextBox 13">
            <a:extLst>
              <a:ext uri="{FF2B5EF4-FFF2-40B4-BE49-F238E27FC236}">
                <a16:creationId xmlns:a16="http://schemas.microsoft.com/office/drawing/2014/main" id="{BFCDC7D3-E774-6346-8FB8-FA025A68EA9E}"/>
              </a:ext>
            </a:extLst>
          </p:cNvPr>
          <p:cNvSpPr txBox="1"/>
          <p:nvPr/>
        </p:nvSpPr>
        <p:spPr>
          <a:xfrm>
            <a:off x="9768408" y="1750638"/>
            <a:ext cx="648182" cy="769441"/>
          </a:xfrm>
          <a:prstGeom prst="rect">
            <a:avLst/>
          </a:prstGeom>
          <a:noFill/>
        </p:spPr>
        <p:txBody>
          <a:bodyPr wrap="square" rtlCol="0">
            <a:spAutoFit/>
          </a:bodyPr>
          <a:lstStyle/>
          <a:p>
            <a:pPr algn="l"/>
            <a:r>
              <a:rPr lang="en-GB" sz="4400" b="1" dirty="0">
                <a:solidFill>
                  <a:schemeClr val="accent4"/>
                </a:solidFill>
              </a:rPr>
              <a:t>4.</a:t>
            </a:r>
          </a:p>
        </p:txBody>
      </p:sp>
      <p:pic>
        <p:nvPicPr>
          <p:cNvPr id="21" name="Graphic 20">
            <a:extLst>
              <a:ext uri="{FF2B5EF4-FFF2-40B4-BE49-F238E27FC236}">
                <a16:creationId xmlns:a16="http://schemas.microsoft.com/office/drawing/2014/main" id="{01904C54-10B9-674A-8E91-40B79EB67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7554" y="2593582"/>
            <a:ext cx="1022921" cy="1022921"/>
          </a:xfrm>
          <a:prstGeom prst="rect">
            <a:avLst/>
          </a:prstGeom>
        </p:spPr>
      </p:pic>
      <p:pic>
        <p:nvPicPr>
          <p:cNvPr id="27" name="Graphic 26">
            <a:extLst>
              <a:ext uri="{FF2B5EF4-FFF2-40B4-BE49-F238E27FC236}">
                <a16:creationId xmlns:a16="http://schemas.microsoft.com/office/drawing/2014/main" id="{247C7FDF-D033-674F-A4B4-8D8EBCC91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3356" y="2603643"/>
            <a:ext cx="1006012" cy="1006012"/>
          </a:xfrm>
          <a:prstGeom prst="rect">
            <a:avLst/>
          </a:prstGeom>
        </p:spPr>
      </p:pic>
      <p:pic>
        <p:nvPicPr>
          <p:cNvPr id="28" name="Graphic 27">
            <a:extLst>
              <a:ext uri="{FF2B5EF4-FFF2-40B4-BE49-F238E27FC236}">
                <a16:creationId xmlns:a16="http://schemas.microsoft.com/office/drawing/2014/main" id="{E125E3F8-007C-C748-B9B9-9CB8451DD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0350" y="2559120"/>
            <a:ext cx="1223767" cy="1223767"/>
          </a:xfrm>
          <a:prstGeom prst="rect">
            <a:avLst/>
          </a:prstGeom>
        </p:spPr>
      </p:pic>
      <p:pic>
        <p:nvPicPr>
          <p:cNvPr id="29" name="Graphic 28">
            <a:extLst>
              <a:ext uri="{FF2B5EF4-FFF2-40B4-BE49-F238E27FC236}">
                <a16:creationId xmlns:a16="http://schemas.microsoft.com/office/drawing/2014/main" id="{70C85564-E9AF-9E44-A3E2-AE02A4C239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33592" y="2404153"/>
            <a:ext cx="1397286" cy="1397286"/>
          </a:xfrm>
          <a:prstGeom prst="rect">
            <a:avLst/>
          </a:prstGeom>
        </p:spPr>
      </p:pic>
    </p:spTree>
    <p:extLst>
      <p:ext uri="{BB962C8B-B14F-4D97-AF65-F5344CB8AC3E}">
        <p14:creationId xmlns:p14="http://schemas.microsoft.com/office/powerpoint/2010/main" val="3645775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48D7-2C45-4CBB-8DA8-27DCE82D5F3A}"/>
              </a:ext>
            </a:extLst>
          </p:cNvPr>
          <p:cNvSpPr>
            <a:spLocks noGrp="1"/>
          </p:cNvSpPr>
          <p:nvPr>
            <p:ph type="title"/>
          </p:nvPr>
        </p:nvSpPr>
        <p:spPr/>
        <p:txBody>
          <a:bodyPr/>
          <a:lstStyle/>
          <a:p>
            <a:r>
              <a:rPr lang="en-GB" dirty="0"/>
              <a:t>The importance of a collaborative relationship</a:t>
            </a:r>
          </a:p>
        </p:txBody>
      </p:sp>
      <p:sp>
        <p:nvSpPr>
          <p:cNvPr id="3" name="Content Placeholder 2">
            <a:extLst>
              <a:ext uri="{FF2B5EF4-FFF2-40B4-BE49-F238E27FC236}">
                <a16:creationId xmlns:a16="http://schemas.microsoft.com/office/drawing/2014/main" id="{294CD1A9-44F7-40C1-8941-1934D607F522}"/>
              </a:ext>
            </a:extLst>
          </p:cNvPr>
          <p:cNvSpPr>
            <a:spLocks noGrp="1"/>
          </p:cNvSpPr>
          <p:nvPr>
            <p:ph idx="1"/>
          </p:nvPr>
        </p:nvSpPr>
        <p:spPr/>
        <p:txBody>
          <a:bodyPr/>
          <a:lstStyle/>
          <a:p>
            <a:pPr eaLnBrk="1" hangingPunct="1"/>
            <a:r>
              <a:rPr lang="en-GB" altLang="en-US" dirty="0">
                <a:ea typeface="HelveticaNeueLT Std Cn"/>
              </a:rPr>
              <a:t>Collaboration is when…</a:t>
            </a:r>
          </a:p>
          <a:p>
            <a:pPr lvl="1" eaLnBrk="1" hangingPunct="1"/>
            <a:r>
              <a:rPr lang="en-GB" altLang="en-US" dirty="0">
                <a:ea typeface="HelveticaNeueLT Std Cn"/>
                <a:cs typeface="HelveticaNeueLT Std Cn"/>
              </a:rPr>
              <a:t>The patient and health professional work towards common goals</a:t>
            </a:r>
          </a:p>
          <a:p>
            <a:pPr lvl="1" eaLnBrk="1" hangingPunct="1"/>
            <a:r>
              <a:rPr lang="en-GB" altLang="en-US" dirty="0">
                <a:ea typeface="HelveticaNeueLT Std Cn"/>
                <a:cs typeface="HelveticaNeueLT Std Cn"/>
              </a:rPr>
              <a:t>They trust each other to be honest</a:t>
            </a:r>
          </a:p>
          <a:p>
            <a:pPr eaLnBrk="1" hangingPunct="1"/>
            <a:r>
              <a:rPr lang="en-GB" altLang="en-US" dirty="0">
                <a:ea typeface="HelveticaNeueLT Std Cn"/>
              </a:rPr>
              <a:t>Otherwise, time and effort is wasted…</a:t>
            </a:r>
          </a:p>
        </p:txBody>
      </p:sp>
      <p:sp>
        <p:nvSpPr>
          <p:cNvPr id="4" name="Text Placeholder 3">
            <a:extLst>
              <a:ext uri="{FF2B5EF4-FFF2-40B4-BE49-F238E27FC236}">
                <a16:creationId xmlns:a16="http://schemas.microsoft.com/office/drawing/2014/main" id="{72665B95-305D-442F-B674-28DBFC2B3F0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64525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7" y="1915521"/>
            <a:ext cx="5286703" cy="1495794"/>
          </a:xfrm>
        </p:spPr>
        <p:txBody>
          <a:bodyPr/>
          <a:lstStyle/>
          <a:p>
            <a:r>
              <a:rPr lang="en-GB" dirty="0"/>
              <a:t>Starting a session</a:t>
            </a:r>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r>
              <a:rPr lang="en-GB" dirty="0"/>
              <a:t>Agenda setting</a:t>
            </a:r>
          </a:p>
        </p:txBody>
      </p:sp>
    </p:spTree>
    <p:extLst>
      <p:ext uri="{BB962C8B-B14F-4D97-AF65-F5344CB8AC3E}">
        <p14:creationId xmlns:p14="http://schemas.microsoft.com/office/powerpoint/2010/main" val="210167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a:bodyPr>
          <a:lstStyle/>
          <a:p>
            <a:pPr>
              <a:defRPr/>
            </a:pPr>
            <a:r>
              <a:rPr lang="en-GB" altLang="en-US" dirty="0"/>
              <a:t>Starting an appointment – the agenda-setting chart</a:t>
            </a:r>
          </a:p>
        </p:txBody>
      </p:sp>
      <p:sp>
        <p:nvSpPr>
          <p:cNvPr id="19" name="Content Placeholder 18">
            <a:extLst>
              <a:ext uri="{FF2B5EF4-FFF2-40B4-BE49-F238E27FC236}">
                <a16:creationId xmlns:a16="http://schemas.microsoft.com/office/drawing/2014/main" id="{6BC81208-8AA0-F24F-B411-B166F9D699E9}"/>
              </a:ext>
            </a:extLst>
          </p:cNvPr>
          <p:cNvSpPr>
            <a:spLocks noGrp="1"/>
          </p:cNvSpPr>
          <p:nvPr>
            <p:ph idx="1"/>
          </p:nvPr>
        </p:nvSpPr>
        <p:spPr/>
        <p:txBody>
          <a:bodyPr/>
          <a:lstStyle/>
          <a:p>
            <a:r>
              <a:rPr lang="en-GB" dirty="0"/>
              <a:t>List the things you think are important, but it is also important to have some empty circles so the patient can list the things they want to talk about</a:t>
            </a:r>
          </a:p>
        </p:txBody>
      </p:sp>
      <p:sp>
        <p:nvSpPr>
          <p:cNvPr id="20" name="Text Placeholder 19">
            <a:extLst>
              <a:ext uri="{FF2B5EF4-FFF2-40B4-BE49-F238E27FC236}">
                <a16:creationId xmlns:a16="http://schemas.microsoft.com/office/drawing/2014/main" id="{455FAA57-A097-014D-99B1-8F1A6798EECD}"/>
              </a:ext>
            </a:extLst>
          </p:cNvPr>
          <p:cNvSpPr>
            <a:spLocks noGrp="1"/>
          </p:cNvSpPr>
          <p:nvPr>
            <p:ph type="body" sz="quarter" idx="13"/>
          </p:nvPr>
        </p:nvSpPr>
        <p:spPr/>
        <p:txBody>
          <a:bodyPr/>
          <a:lstStyle/>
          <a:p>
            <a:endParaRPr lang="en-GB"/>
          </a:p>
        </p:txBody>
      </p:sp>
      <p:grpSp>
        <p:nvGrpSpPr>
          <p:cNvPr id="16" name="Group 15">
            <a:extLst>
              <a:ext uri="{FF2B5EF4-FFF2-40B4-BE49-F238E27FC236}">
                <a16:creationId xmlns:a16="http://schemas.microsoft.com/office/drawing/2014/main" id="{E5791DAC-770D-604E-9FEC-5649CC0BD00B}"/>
              </a:ext>
            </a:extLst>
          </p:cNvPr>
          <p:cNvGrpSpPr/>
          <p:nvPr/>
        </p:nvGrpSpPr>
        <p:grpSpPr>
          <a:xfrm>
            <a:off x="2478240" y="4000736"/>
            <a:ext cx="1786907" cy="1355117"/>
            <a:chOff x="2447417" y="4195945"/>
            <a:chExt cx="1786907" cy="1355117"/>
          </a:xfrm>
        </p:grpSpPr>
        <p:sp>
          <p:nvSpPr>
            <p:cNvPr id="409605" name="Oval 5"/>
            <p:cNvSpPr>
              <a:spLocks noChangeArrowheads="1"/>
            </p:cNvSpPr>
            <p:nvPr/>
          </p:nvSpPr>
          <p:spPr bwMode="auto">
            <a:xfrm>
              <a:off x="2447417" y="4195945"/>
              <a:ext cx="1786907" cy="1355117"/>
            </a:xfrm>
            <a:prstGeom prst="ellipse">
              <a:avLst/>
            </a:prstGeom>
            <a:solidFill>
              <a:schemeClr val="accent4">
                <a:lumMod val="60000"/>
                <a:lumOff val="40000"/>
              </a:schemeClr>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08" name="Text Box 8"/>
            <p:cNvSpPr txBox="1">
              <a:spLocks noChangeArrowheads="1"/>
            </p:cNvSpPr>
            <p:nvPr/>
          </p:nvSpPr>
          <p:spPr bwMode="auto">
            <a:xfrm>
              <a:off x="3050566" y="4701059"/>
              <a:ext cx="580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r>
                <a:rPr lang="en-GB" altLang="en-US" sz="1800" b="1" dirty="0">
                  <a:latin typeface="+mn-lt"/>
                </a:rPr>
                <a:t>Diet</a:t>
              </a:r>
            </a:p>
          </p:txBody>
        </p:sp>
      </p:grpSp>
      <p:grpSp>
        <p:nvGrpSpPr>
          <p:cNvPr id="18" name="Group 17">
            <a:extLst>
              <a:ext uri="{FF2B5EF4-FFF2-40B4-BE49-F238E27FC236}">
                <a16:creationId xmlns:a16="http://schemas.microsoft.com/office/drawing/2014/main" id="{7D665D6E-72A4-6340-B320-B3BB0C4C5782}"/>
              </a:ext>
            </a:extLst>
          </p:cNvPr>
          <p:cNvGrpSpPr/>
          <p:nvPr/>
        </p:nvGrpSpPr>
        <p:grpSpPr>
          <a:xfrm>
            <a:off x="985687" y="2882563"/>
            <a:ext cx="1786907" cy="1355117"/>
            <a:chOff x="1300618" y="2485296"/>
            <a:chExt cx="1786907" cy="1355117"/>
          </a:xfrm>
        </p:grpSpPr>
        <p:sp>
          <p:nvSpPr>
            <p:cNvPr id="409603" name="Oval 3"/>
            <p:cNvSpPr>
              <a:spLocks noChangeArrowheads="1"/>
            </p:cNvSpPr>
            <p:nvPr/>
          </p:nvSpPr>
          <p:spPr bwMode="auto">
            <a:xfrm>
              <a:off x="1300618" y="2485296"/>
              <a:ext cx="1786907" cy="1355117"/>
            </a:xfrm>
            <a:prstGeom prst="ellipse">
              <a:avLst/>
            </a:prstGeom>
            <a:solidFill>
              <a:schemeClr val="accent4"/>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09" name="Text Box 9"/>
            <p:cNvSpPr txBox="1">
              <a:spLocks noChangeArrowheads="1"/>
            </p:cNvSpPr>
            <p:nvPr/>
          </p:nvSpPr>
          <p:spPr bwMode="auto">
            <a:xfrm>
              <a:off x="1692171" y="3005346"/>
              <a:ext cx="1003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r>
                <a:rPr lang="en-GB" altLang="en-US" sz="1800" b="1" dirty="0">
                  <a:latin typeface="+mn-lt"/>
                </a:rPr>
                <a:t>Smoking</a:t>
              </a:r>
            </a:p>
          </p:txBody>
        </p:sp>
      </p:grpSp>
      <p:grpSp>
        <p:nvGrpSpPr>
          <p:cNvPr id="12" name="Group 11">
            <a:extLst>
              <a:ext uri="{FF2B5EF4-FFF2-40B4-BE49-F238E27FC236}">
                <a16:creationId xmlns:a16="http://schemas.microsoft.com/office/drawing/2014/main" id="{2027AED9-84D7-8348-A37B-EE8F2ABCFACA}"/>
              </a:ext>
            </a:extLst>
          </p:cNvPr>
          <p:cNvGrpSpPr/>
          <p:nvPr/>
        </p:nvGrpSpPr>
        <p:grpSpPr>
          <a:xfrm>
            <a:off x="4350302" y="2978311"/>
            <a:ext cx="1786907" cy="1355117"/>
            <a:chOff x="4196190" y="2680361"/>
            <a:chExt cx="1786907" cy="1355117"/>
          </a:xfrm>
        </p:grpSpPr>
        <p:sp>
          <p:nvSpPr>
            <p:cNvPr id="409607" name="Oval 7"/>
            <p:cNvSpPr>
              <a:spLocks noChangeArrowheads="1"/>
            </p:cNvSpPr>
            <p:nvPr/>
          </p:nvSpPr>
          <p:spPr bwMode="auto">
            <a:xfrm>
              <a:off x="4196190" y="2680361"/>
              <a:ext cx="1786907" cy="1355117"/>
            </a:xfrm>
            <a:prstGeom prst="ellipse">
              <a:avLst/>
            </a:prstGeom>
            <a:solidFill>
              <a:schemeClr val="accent4">
                <a:lumMod val="75000"/>
              </a:schemeClr>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10" name="Text Box 10"/>
            <p:cNvSpPr txBox="1">
              <a:spLocks noChangeArrowheads="1"/>
            </p:cNvSpPr>
            <p:nvPr/>
          </p:nvSpPr>
          <p:spPr bwMode="auto">
            <a:xfrm>
              <a:off x="4328056" y="3090426"/>
              <a:ext cx="15231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dirty="0">
                  <a:latin typeface="+mn-lt"/>
                </a:rPr>
                <a:t>Adherence to </a:t>
              </a:r>
            </a:p>
            <a:p>
              <a:pPr algn="ctr" eaLnBrk="1" hangingPunct="1">
                <a:spcBef>
                  <a:spcPct val="0"/>
                </a:spcBef>
                <a:buFontTx/>
                <a:buNone/>
                <a:defRPr/>
              </a:pPr>
              <a:r>
                <a:rPr lang="en-GB" altLang="en-US" sz="1800" b="1" dirty="0">
                  <a:latin typeface="+mn-lt"/>
                </a:rPr>
                <a:t>nebulisers</a:t>
              </a:r>
            </a:p>
          </p:txBody>
        </p:sp>
      </p:grpSp>
      <p:grpSp>
        <p:nvGrpSpPr>
          <p:cNvPr id="10" name="Group 9">
            <a:extLst>
              <a:ext uri="{FF2B5EF4-FFF2-40B4-BE49-F238E27FC236}">
                <a16:creationId xmlns:a16="http://schemas.microsoft.com/office/drawing/2014/main" id="{9FB602D9-1136-0642-ACA4-AEF2A72C7ED3}"/>
              </a:ext>
            </a:extLst>
          </p:cNvPr>
          <p:cNvGrpSpPr/>
          <p:nvPr/>
        </p:nvGrpSpPr>
        <p:grpSpPr>
          <a:xfrm>
            <a:off x="7152809" y="2427440"/>
            <a:ext cx="1786907" cy="1355117"/>
            <a:chOff x="7358292" y="2602100"/>
            <a:chExt cx="1786907" cy="1355117"/>
          </a:xfrm>
        </p:grpSpPr>
        <p:sp>
          <p:nvSpPr>
            <p:cNvPr id="409604" name="Oval 4"/>
            <p:cNvSpPr>
              <a:spLocks noChangeArrowheads="1"/>
            </p:cNvSpPr>
            <p:nvPr/>
          </p:nvSpPr>
          <p:spPr bwMode="auto">
            <a:xfrm>
              <a:off x="7358292" y="2602100"/>
              <a:ext cx="1786907" cy="1355117"/>
            </a:xfrm>
            <a:prstGeom prst="ellipse">
              <a:avLst/>
            </a:prstGeom>
            <a:solidFill>
              <a:schemeClr val="accent4">
                <a:lumMod val="60000"/>
                <a:lumOff val="40000"/>
              </a:schemeClr>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409611" name="Text Box 11"/>
            <p:cNvSpPr txBox="1">
              <a:spLocks noChangeArrowheads="1"/>
            </p:cNvSpPr>
            <p:nvPr/>
          </p:nvSpPr>
          <p:spPr bwMode="auto">
            <a:xfrm>
              <a:off x="7490671" y="3002660"/>
              <a:ext cx="15221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dirty="0">
                  <a:latin typeface="+mn-lt"/>
                </a:rPr>
                <a:t>Missing clinic </a:t>
              </a:r>
            </a:p>
            <a:p>
              <a:pPr algn="ctr" eaLnBrk="1" hangingPunct="1">
                <a:spcBef>
                  <a:spcPct val="0"/>
                </a:spcBef>
                <a:buFontTx/>
                <a:buNone/>
                <a:defRPr/>
              </a:pPr>
              <a:r>
                <a:rPr lang="en-GB" altLang="en-US" sz="1800" b="1" dirty="0">
                  <a:latin typeface="+mn-lt"/>
                </a:rPr>
                <a:t>appointments</a:t>
              </a:r>
            </a:p>
          </p:txBody>
        </p:sp>
      </p:grpSp>
      <p:grpSp>
        <p:nvGrpSpPr>
          <p:cNvPr id="11" name="Group 10">
            <a:extLst>
              <a:ext uri="{FF2B5EF4-FFF2-40B4-BE49-F238E27FC236}">
                <a16:creationId xmlns:a16="http://schemas.microsoft.com/office/drawing/2014/main" id="{73225A76-547F-8C4D-A754-F338192DF669}"/>
              </a:ext>
            </a:extLst>
          </p:cNvPr>
          <p:cNvGrpSpPr/>
          <p:nvPr/>
        </p:nvGrpSpPr>
        <p:grpSpPr>
          <a:xfrm>
            <a:off x="6186385" y="4325567"/>
            <a:ext cx="1786907" cy="1355117"/>
            <a:chOff x="6021998" y="4356389"/>
            <a:chExt cx="1786907" cy="1355117"/>
          </a:xfrm>
        </p:grpSpPr>
        <p:sp>
          <p:nvSpPr>
            <p:cNvPr id="13" name="Oval 6"/>
            <p:cNvSpPr>
              <a:spLocks noChangeArrowheads="1"/>
            </p:cNvSpPr>
            <p:nvPr/>
          </p:nvSpPr>
          <p:spPr bwMode="auto">
            <a:xfrm>
              <a:off x="6021998" y="4356389"/>
              <a:ext cx="1786907" cy="1355117"/>
            </a:xfrm>
            <a:prstGeom prst="ellipse">
              <a:avLst/>
            </a:prstGeom>
            <a:solidFill>
              <a:schemeClr val="accent4"/>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14" name="Text Box 11">
              <a:extLst>
                <a:ext uri="{FF2B5EF4-FFF2-40B4-BE49-F238E27FC236}">
                  <a16:creationId xmlns:a16="http://schemas.microsoft.com/office/drawing/2014/main" id="{B50E26C9-C4E4-4265-9DAB-41DE9D7A1933}"/>
                </a:ext>
              </a:extLst>
            </p:cNvPr>
            <p:cNvSpPr txBox="1">
              <a:spLocks noChangeArrowheads="1"/>
            </p:cNvSpPr>
            <p:nvPr/>
          </p:nvSpPr>
          <p:spPr bwMode="auto">
            <a:xfrm>
              <a:off x="6662016" y="4849280"/>
              <a:ext cx="506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dirty="0">
                  <a:latin typeface="+mn-lt"/>
                </a:rPr>
                <a:t>???</a:t>
              </a:r>
            </a:p>
          </p:txBody>
        </p:sp>
      </p:grpSp>
      <p:grpSp>
        <p:nvGrpSpPr>
          <p:cNvPr id="2" name="Group 1">
            <a:extLst>
              <a:ext uri="{FF2B5EF4-FFF2-40B4-BE49-F238E27FC236}">
                <a16:creationId xmlns:a16="http://schemas.microsoft.com/office/drawing/2014/main" id="{34961506-FB1F-E145-9E64-F98FB066901D}"/>
              </a:ext>
            </a:extLst>
          </p:cNvPr>
          <p:cNvGrpSpPr/>
          <p:nvPr/>
        </p:nvGrpSpPr>
        <p:grpSpPr>
          <a:xfrm>
            <a:off x="9220999" y="3885397"/>
            <a:ext cx="1786907" cy="1355117"/>
            <a:chOff x="8851129" y="4152525"/>
            <a:chExt cx="1786907" cy="1355117"/>
          </a:xfrm>
        </p:grpSpPr>
        <p:sp>
          <p:nvSpPr>
            <p:cNvPr id="409606" name="Oval 6"/>
            <p:cNvSpPr>
              <a:spLocks noChangeArrowheads="1"/>
            </p:cNvSpPr>
            <p:nvPr/>
          </p:nvSpPr>
          <p:spPr bwMode="auto">
            <a:xfrm>
              <a:off x="8851129" y="4152525"/>
              <a:ext cx="1786907" cy="1355117"/>
            </a:xfrm>
            <a:prstGeom prst="ellipse">
              <a:avLst/>
            </a:prstGeom>
            <a:solidFill>
              <a:schemeClr val="accent4">
                <a:lumMod val="75000"/>
              </a:schemeClr>
            </a:solidFill>
            <a:ln w="15875">
              <a:noFill/>
              <a:round/>
              <a:headEnd/>
              <a:tailEnd/>
            </a:ln>
          </p:spPr>
          <p:txBody>
            <a:bodyPr wrap="none" anchor="ct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eaLnBrk="1" hangingPunct="1">
                <a:spcBef>
                  <a:spcPct val="0"/>
                </a:spcBef>
                <a:buFontTx/>
                <a:buNone/>
                <a:defRPr/>
              </a:pPr>
              <a:endParaRPr lang="en-US" altLang="en-US" sz="1800">
                <a:solidFill>
                  <a:srgbClr val="898989"/>
                </a:solidFill>
                <a:latin typeface="+mn-lt"/>
              </a:endParaRPr>
            </a:p>
          </p:txBody>
        </p:sp>
        <p:sp>
          <p:nvSpPr>
            <p:cNvPr id="15" name="Text Box 11">
              <a:extLst>
                <a:ext uri="{FF2B5EF4-FFF2-40B4-BE49-F238E27FC236}">
                  <a16:creationId xmlns:a16="http://schemas.microsoft.com/office/drawing/2014/main" id="{08B3BA59-D0FF-4153-9547-0C0FA5F69BA1}"/>
                </a:ext>
              </a:extLst>
            </p:cNvPr>
            <p:cNvSpPr txBox="1">
              <a:spLocks noChangeArrowheads="1"/>
            </p:cNvSpPr>
            <p:nvPr/>
          </p:nvSpPr>
          <p:spPr bwMode="auto">
            <a:xfrm>
              <a:off x="9491147" y="4648131"/>
              <a:ext cx="506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1800" b="1" dirty="0">
                  <a:latin typeface="+mn-lt"/>
                </a:rPr>
                <a:t>???</a:t>
              </a:r>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9B24-1EA9-4B85-B3EC-1388941F40E2}"/>
              </a:ext>
            </a:extLst>
          </p:cNvPr>
          <p:cNvSpPr>
            <a:spLocks noGrp="1"/>
          </p:cNvSpPr>
          <p:nvPr>
            <p:ph type="title"/>
          </p:nvPr>
        </p:nvSpPr>
        <p:spPr/>
        <p:txBody>
          <a:bodyPr/>
          <a:lstStyle/>
          <a:p>
            <a:r>
              <a:rPr lang="en-GB" dirty="0"/>
              <a:t>Approach</a:t>
            </a:r>
          </a:p>
        </p:txBody>
      </p:sp>
      <p:sp>
        <p:nvSpPr>
          <p:cNvPr id="3" name="Content Placeholder 2">
            <a:extLst>
              <a:ext uri="{FF2B5EF4-FFF2-40B4-BE49-F238E27FC236}">
                <a16:creationId xmlns:a16="http://schemas.microsoft.com/office/drawing/2014/main" id="{CDDBC953-8343-42F6-AF88-E1219E31E048}"/>
              </a:ext>
            </a:extLst>
          </p:cNvPr>
          <p:cNvSpPr>
            <a:spLocks noGrp="1"/>
          </p:cNvSpPr>
          <p:nvPr>
            <p:ph idx="1"/>
          </p:nvPr>
        </p:nvSpPr>
        <p:spPr/>
        <p:txBody>
          <a:bodyPr/>
          <a:lstStyle/>
          <a:p>
            <a:pPr eaLnBrk="1" hangingPunct="1"/>
            <a:r>
              <a:rPr lang="en-GB" altLang="en-US" dirty="0">
                <a:ea typeface="HelveticaNeueLT Std Cn"/>
              </a:rPr>
              <a:t>Put patients at ease</a:t>
            </a:r>
          </a:p>
          <a:p>
            <a:pPr eaLnBrk="1" hangingPunct="1"/>
            <a:r>
              <a:rPr lang="en-GB" altLang="en-US" dirty="0">
                <a:cs typeface="Courier New" pitchFamily="49" charset="0"/>
              </a:rPr>
              <a:t>Avoid confronting or telling patients what to do</a:t>
            </a:r>
          </a:p>
          <a:p>
            <a:pPr eaLnBrk="1" hangingPunct="1"/>
            <a:r>
              <a:rPr lang="en-GB" altLang="en-US" dirty="0">
                <a:cs typeface="Courier New" pitchFamily="49" charset="0"/>
              </a:rPr>
              <a:t>Encourage a conversation about change</a:t>
            </a:r>
          </a:p>
          <a:p>
            <a:pPr lvl="1" eaLnBrk="1" hangingPunct="1"/>
            <a:r>
              <a:rPr lang="en-GB" altLang="en-US" dirty="0">
                <a:cs typeface="Courier New" pitchFamily="49" charset="0"/>
              </a:rPr>
              <a:t>Including aspects of change that might be difficult or worrying</a:t>
            </a:r>
          </a:p>
          <a:p>
            <a:pPr eaLnBrk="1" hangingPunct="1"/>
            <a:r>
              <a:rPr lang="en-GB" altLang="en-US" dirty="0">
                <a:cs typeface="Courier New" pitchFamily="49" charset="0"/>
              </a:rPr>
              <a:t>Some simple techniques, when used in the right way, can be very powerful…</a:t>
            </a:r>
            <a:endParaRPr lang="en-US" altLang="en-US" dirty="0">
              <a:ea typeface="HelveticaNeueLT Std Cn"/>
            </a:endParaRPr>
          </a:p>
        </p:txBody>
      </p:sp>
      <p:sp>
        <p:nvSpPr>
          <p:cNvPr id="4" name="Text Placeholder 3">
            <a:extLst>
              <a:ext uri="{FF2B5EF4-FFF2-40B4-BE49-F238E27FC236}">
                <a16:creationId xmlns:a16="http://schemas.microsoft.com/office/drawing/2014/main" id="{6EFB2D88-18FA-4BC1-82C6-2AA52DED97E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48564095"/>
      </p:ext>
    </p:extLst>
  </p:cSld>
  <p:clrMapOvr>
    <a:masterClrMapping/>
  </p:clrMapOvr>
</p:sld>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1864</Words>
  <Application>Microsoft Office PowerPoint</Application>
  <PresentationFormat>Widescreen</PresentationFormat>
  <Paragraphs>179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Unicode MS</vt:lpstr>
      <vt:lpstr>Calibri</vt:lpstr>
      <vt:lpstr>Calibri Light</vt:lpstr>
      <vt:lpstr>System Font Regular</vt:lpstr>
      <vt:lpstr>Wingdings</vt:lpstr>
      <vt:lpstr>Office Theme</vt:lpstr>
      <vt:lpstr>Expressing empathy and getting a conversation going</vt:lpstr>
      <vt:lpstr>Disclaimer</vt:lpstr>
      <vt:lpstr>Learning objectives</vt:lpstr>
      <vt:lpstr>The spirit of MI</vt:lpstr>
      <vt:lpstr>What are the main ingredients of MI?</vt:lpstr>
      <vt:lpstr>The importance of a collaborative relationship</vt:lpstr>
      <vt:lpstr>Starting a session</vt:lpstr>
      <vt:lpstr>Starting an appointment – the agenda-setting chart</vt:lpstr>
      <vt:lpstr>Approach</vt:lpstr>
      <vt:lpstr>The building blocks of MI: OARS</vt:lpstr>
      <vt:lpstr>What to do – OARS: the building blocks of MI</vt:lpstr>
      <vt:lpstr>Open-ended questions</vt:lpstr>
      <vt:lpstr>Affirmations</vt:lpstr>
      <vt:lpstr>Reflective or active listening</vt:lpstr>
      <vt:lpstr>Content (simple) reflection</vt:lpstr>
      <vt:lpstr>Meaning (complex) reflection</vt:lpstr>
      <vt:lpstr>Meaning (complex) reflection: Example</vt:lpstr>
      <vt:lpstr>Reflections – summary</vt:lpstr>
      <vt:lpstr>Amplified reflection</vt:lpstr>
      <vt:lpstr>Amplified reflection: Example</vt:lpstr>
      <vt:lpstr>Double-sided reflection</vt:lpstr>
      <vt:lpstr>Double-sided reflection: Example</vt:lpstr>
      <vt:lpstr>Summaries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ApotheCom</cp:lastModifiedBy>
  <cp:revision>58</cp:revision>
  <dcterms:created xsi:type="dcterms:W3CDTF">2021-07-06T11:43:32Z</dcterms:created>
  <dcterms:modified xsi:type="dcterms:W3CDTF">2021-08-10T16:11:35Z</dcterms:modified>
</cp:coreProperties>
</file>