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924" r:id="rId2"/>
  </p:sldMasterIdLst>
  <p:notesMasterIdLst>
    <p:notesMasterId r:id="rId28"/>
  </p:notesMasterIdLst>
  <p:sldIdLst>
    <p:sldId id="256" r:id="rId3"/>
    <p:sldId id="352" r:id="rId4"/>
    <p:sldId id="354" r:id="rId5"/>
    <p:sldId id="351" r:id="rId6"/>
    <p:sldId id="326" r:id="rId7"/>
    <p:sldId id="287" r:id="rId8"/>
    <p:sldId id="288" r:id="rId9"/>
    <p:sldId id="349" r:id="rId10"/>
    <p:sldId id="291" r:id="rId11"/>
    <p:sldId id="292" r:id="rId12"/>
    <p:sldId id="350" r:id="rId13"/>
    <p:sldId id="293" r:id="rId14"/>
    <p:sldId id="294" r:id="rId15"/>
    <p:sldId id="295" r:id="rId16"/>
    <p:sldId id="297" r:id="rId17"/>
    <p:sldId id="299" r:id="rId18"/>
    <p:sldId id="300" r:id="rId19"/>
    <p:sldId id="301" r:id="rId20"/>
    <p:sldId id="329" r:id="rId21"/>
    <p:sldId id="344" r:id="rId22"/>
    <p:sldId id="345" r:id="rId23"/>
    <p:sldId id="332" r:id="rId24"/>
    <p:sldId id="333" r:id="rId25"/>
    <p:sldId id="336" r:id="rId26"/>
    <p:sldId id="353" r:id="rId27"/>
  </p:sldIdLst>
  <p:sldSz cx="9144000" cy="6858000" type="screen4x3"/>
  <p:notesSz cx="7099300" cy="10234613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  <p:cmAuthor id="3" name="Dagmar Cernohorska" initials="DC" lastIdx="25" clrIdx="2">
    <p:extLst>
      <p:ext uri="{19B8F6BF-5375-455C-9EA6-DF929625EA0E}">
        <p15:presenceInfo xmlns:p15="http://schemas.microsoft.com/office/powerpoint/2012/main" userId="S::cernohor@vrtx.com::92d1dc29-bc06-4202-8840-522f9211ed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4" autoAdjust="0"/>
    <p:restoredTop sz="79391" autoAdjust="0"/>
  </p:normalViewPr>
  <p:slideViewPr>
    <p:cSldViewPr snapToGrid="0">
      <p:cViewPr varScale="1">
        <p:scale>
          <a:sx n="68" d="100"/>
          <a:sy n="68" d="100"/>
        </p:scale>
        <p:origin x="21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992AC32-3BD1-4D78-9506-3453AA200B9B}" type="datetimeFigureOut">
              <a:rPr lang="en-GB"/>
              <a:pPr>
                <a:defRPr/>
              </a:pPr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995CC772-BBB1-400A-8190-93824B1ED5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737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Nevěnujte zbytečně mnoho času tomu, že se budete snažit zapamatovat různé techniky a jejich názvy, důležité je, jak k času stráveným s pacientem přistupujete, abyste podpořili pocit spolupráce.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3275" indent="-30797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366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319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2272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3AA5AC3-4EC7-4C30-BA45-AD131DD484EB}" type="slidenum">
              <a:rPr lang="en-GB" altLang="en-US" smtClean="0"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79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Stanovení programu pomocí diagramu je dobrý způsob, jak začít sezení; můžete uvést věci, o kterých si myslíte, že jsou důležité, je ovšem důležité nechat některé kruhy prázdné, aby pacient mohl sám uvést věci, o kterých chce mluvit.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3275" indent="-30797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366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319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2272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F716EC2F-2F6F-4784-94E5-0461760F40C0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63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Uzavřené otázky: dostal/a jste se sem vlakem?</a:t>
            </a:r>
          </a:p>
          <a:p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Otevřené otázky: jak jste se sem dostal/a?</a:t>
            </a:r>
          </a:p>
          <a:p>
            <a:endParaRPr lang="en-GB" altLang="en-US"/>
          </a:p>
          <a:p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Otevřené otázky jsou pro zahájení konverzace mnohem lepší...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3275" indent="-30797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366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319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2272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D7491752-3308-4929-A94D-0AD21DE261F8}" type="slidenum">
              <a:rPr lang="en-GB" altLang="en-US" smtClean="0"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6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Tento snímek ilustruje, jak může být reflektivní naslouchání velice jednoduché i dost složité a že čím více do nich investujete, tím hlubší konverzaci navážete...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3275" indent="-30797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366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319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227263" indent="-24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6C271BA-3B82-4339-A157-D1CA7A01480D}" type="slidenum">
              <a:rPr lang="en-GB" altLang="en-US" smtClean="0"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52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C61AAEF-0031-45CB-9F8E-5792DA0EB413}" type="slidenum">
              <a:rPr lang="en-GB" altLang="en-US" sz="1300" smtClean="0"/>
              <a:pPr>
                <a:spcBef>
                  <a:spcPct val="0"/>
                </a:spcBef>
              </a:pPr>
              <a:t>20</a:t>
            </a:fld>
            <a:endParaRPr lang="en-GB" alt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6250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9AAD-6F0B-499E-BC21-ED7E8AC2D04D}" type="slidenum">
              <a:rPr lang="en-GB" altLang="en-US" sz="1300" smtClean="0"/>
              <a:pPr>
                <a:spcBef>
                  <a:spcPct val="0"/>
                </a:spcBef>
              </a:pPr>
              <a:t>21</a:t>
            </a:fld>
            <a:endParaRPr lang="en-GB" altLang="en-US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726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Příklady:</a:t>
            </a:r>
          </a:p>
          <a:p>
            <a:pPr marL="1252538" lvl="1" indent="-457200" eaLnBrk="1" hangingPunct="1">
              <a:buFontTx/>
              <a:buAutoNum type="arabicPeriod"/>
            </a:pPr>
            <a:r>
              <a:rPr lang="cs-CZ" sz="1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Shromažďování</a:t>
            </a:r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takže pokud mi dovolíte se zde na okamžik zastavit, abych se ujistil/a, že všemu rozumím... cítíte se... atd.</a:t>
            </a:r>
          </a:p>
          <a:p>
            <a:pPr marL="1252538" lvl="1" indent="-457200" eaLnBrk="1" hangingPunct="1">
              <a:buFontTx/>
              <a:buAutoNum type="arabicPeriod"/>
            </a:pPr>
            <a:r>
              <a:rPr lang="cs-CZ" sz="1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Propojování</a:t>
            </a:r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takže abychom shrnuli, co jste právě řekl/a, je pro vás těžké najít si čas na užívání léků, ale zároveň vám to dělá čím dál větší starosti... je to tak?</a:t>
            </a:r>
          </a:p>
          <a:p>
            <a:pPr marL="1252538" lvl="1" indent="-457200" eaLnBrk="1" hangingPunct="1">
              <a:buFontTx/>
              <a:buAutoNum type="arabicPeriod"/>
            </a:pPr>
            <a:r>
              <a:rPr lang="cs-CZ" sz="1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Přechody</a:t>
            </a:r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Takže kdybychom chtěli shrnout to, o čem jsme dosud mluvili… Takže myslíte, že by bylo užitečné, kdybychom se teď věnovali X?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1543897-D906-46D2-9F1D-8B399B442C35}" type="slidenum">
              <a:rPr lang="en-GB" altLang="en-US" smtClean="0"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9177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1280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2444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805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3952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B0541-49EE-4A37-B30B-0C0B1223867C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B6E9EA8-D889-4ECA-8BEE-BC0511B13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53142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42D70C8-A0C4-4852-911E-0B549C0F7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01211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E5D85F-0E57-47FC-841D-DB6A325968F0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0DBD1B2-395F-4092-A8D6-1C2E6A9E3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1327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02082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576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21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90095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23046B-0EFE-42AC-9F51-1B525A10A4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8234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0AD0F5-0AB5-4ADD-8550-F8F841AC9A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13096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FACFC-F49C-4341-ACAF-552472EAD41D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EA98D20-0E0F-4A63-96B9-0BBA82222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8124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342090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A13690-FF8E-45AC-A13E-4D7565EF0ADF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2A1E4C-E1B9-446B-A70A-3E8E99155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CBBE8F00-E0F7-4F12-9599-6245F30EC19F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5E9D29-CC39-4829-B37B-F9876012E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Vyjádření empatie a udržování rozhovoru</a:t>
            </a:r>
            <a:endParaRPr lang="en-GB" altLang="en-US" sz="4000" dirty="0">
              <a:ea typeface="HelveticaNeueLT Std Med Cn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81775"/>
            <a:ext cx="49772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Kód pracovní pozice: </a:t>
            </a:r>
            <a:r>
              <a:rPr lang="cs-CZ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INT-20-2100255</a:t>
            </a:r>
            <a:r>
              <a:rPr lang="cs-CZ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	Datum vyhotovení: </a:t>
            </a:r>
            <a:r>
              <a:rPr lang="cs-CZ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červen 2021</a:t>
            </a:r>
            <a:endParaRPr lang="cs-CZ" sz="1000" b="1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Umožněte pacientovi, aby se uvolnil.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Vyhýbejte se konfrontaci a neříkejte pacientovi, co má dělat.</a:t>
            </a:r>
          </a:p>
          <a:p>
            <a:pPr eaLnBrk="1" hangingPunct="1"/>
            <a:r>
              <a:rPr lang="cs-CZ" dirty="0">
                <a:latin typeface="Calibri"/>
                <a:ea typeface="Calibri"/>
                <a:cs typeface="Calibri"/>
              </a:rPr>
              <a:t>Veďte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konverzaci o změně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včetně těch aspektů změny, které mohou být obtížné nebo vyvolávat obavy.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Některé jednoduché techniky, pokud se používají správným způsobem, mohou být velmi účinné...</a:t>
            </a:r>
            <a:endParaRPr lang="en-US" altLang="en-US" dirty="0">
              <a:ea typeface="HelveticaNeueLT Std Cn"/>
            </a:endParaRPr>
          </a:p>
          <a:p>
            <a:pPr eaLnBrk="1" hangingPunct="1"/>
            <a:endParaRPr lang="en-US" altLang="en-US" dirty="0">
              <a:ea typeface="HelveticaNeueLT Std Cn"/>
            </a:endParaRPr>
          </a:p>
          <a:p>
            <a:pPr eaLnBrk="1" hangingPunct="1"/>
            <a:endParaRPr lang="en-US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Stavební bloky MR:</a:t>
            </a:r>
            <a:br>
              <a:rPr sz="2800" dirty="0"/>
            </a:b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OARS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dělat – OARS: stavební kameny MR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33525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otevřené otázky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en-US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a</a:t>
            </a:r>
            <a:r>
              <a:rPr lang="cs-CZ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firmace (ujištění/potvrzení)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reflektivní naslouchání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shrnutí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8DA1A2F6-A21C-42A4-AEF2-0F4F0A031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105" y="5986403"/>
            <a:ext cx="5751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Sagorsky, L., Skinner, W.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Using motivational interviewing with clients who have concurrent disorders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2005; </a:t>
            </a:r>
            <a:b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Otevřené otázky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Pomáhají udržovat rozhovor.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Zlepšují porozumění a umožňují zjistit názor pacienta. 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Vyhněte se předčasným závěrům a úsudkům.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Např. 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„Cítíte se mnohem lépe od té doby, co jsme vám změnili léky?“</a:t>
            </a:r>
          </a:p>
        </p:txBody>
      </p:sp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3384092" y="6115050"/>
            <a:ext cx="57599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Sagorsky, L., Skinner, W.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altLang="en-US" sz="1000" i="1" dirty="0">
                <a:ea typeface="HelveticaNeueLT Std Cn"/>
              </a:rPr>
              <a:t>Using motivational interviewing with clients who have concurrent disorders</a:t>
            </a:r>
            <a:r>
              <a:rPr lang="en-GB" altLang="en-US" sz="1000" dirty="0">
                <a:ea typeface="HelveticaNeueLT Std Cn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2005.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Afirmace (ujištění/potvrzení)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 důležité udržovat dobrou morálku, aby se pacienti cítili sebejistě v tom, že se mohou změnit, až nastane správný čas.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Toto posilují afirmativní (potvrzovací) výroky: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výroky, které uznávají silné stránky pacienta,</a:t>
            </a:r>
          </a:p>
          <a:p>
            <a:pPr lvl="2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např. </a:t>
            </a:r>
            <a:r>
              <a:rPr lang="cs-CZ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„Vždy se vám podaří dostavit se na schůzku.“</a:t>
            </a:r>
            <a:endParaRPr lang="en-US" altLang="en-US" i="1" dirty="0"/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budují důvěru ve schopnost se změnit,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musí být srozumitelné a upřímné.</a:t>
            </a: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3422563" y="6115050"/>
            <a:ext cx="572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Sagorsky, L., Skinner, W.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altLang="en-US" sz="1000" i="1" dirty="0">
                <a:ea typeface="HelveticaNeueLT Std Cn"/>
              </a:rPr>
              <a:t>Using motivational interviewing with clients who have concurrent disorders</a:t>
            </a:r>
            <a:r>
              <a:rPr lang="en-GB" altLang="en-US" sz="1000" dirty="0">
                <a:ea typeface="HelveticaNeueLT Std Cn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2005.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Reflektivní nebo aktivní naslouchání</a:t>
            </a:r>
            <a:endParaRPr lang="en-US" altLang="en-US" b="1" dirty="0">
              <a:ea typeface="HelveticaNeueLT Std Med Cn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Znamená to, že reflektujete, co pacient říká, spíše než byste se vyptával/a nebo pacientovi radil/a.</a:t>
            </a:r>
            <a:endParaRPr lang="en-US" altLang="en-US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Dáváte najevo, že nasloucháte.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Udržujete konverzaci v chodu a posouváte ji.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Nejjednodušší reakce na odpor </a:t>
            </a:r>
            <a:endParaRPr lang="en-US" altLang="en-US">
              <a:ea typeface="HelveticaNeueLT Std Cn"/>
            </a:endParaRP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3392105" y="5986403"/>
            <a:ext cx="5751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Sagorsky, L., Skinner, W.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Using motivational interviewing with clients who have concurrent disorders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2005; </a:t>
            </a:r>
            <a:b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Obsahová (jednoduchá) reflexe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Nejjednodušší forma reflexe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Reflektujete podstatu toho, co druhý říká.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Například:</a:t>
            </a:r>
          </a:p>
          <a:p>
            <a:pPr lvl="2" eaLnBrk="1" hangingPunct="1"/>
            <a:r>
              <a:rPr lang="cs-CZ" sz="2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„Zní to jako...“</a:t>
            </a:r>
          </a:p>
          <a:p>
            <a:pPr lvl="2" eaLnBrk="1" hangingPunct="1"/>
            <a:r>
              <a:rPr lang="cs-CZ" sz="2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„Cítíte se jako...“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Pacient: 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„Tento týden jsme se doma tolikrát pohádali.“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Tazatel: 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„Zdá se, že jste se s někým nepohodl/a.“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5964924" y="6115050"/>
            <a:ext cx="3179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Významová (komplexní) reflexe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Složitější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Reflektujete to, o čem si myslíte, že je hlavní emocionální obsah toho, co bylo řečeno.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Opravdu posouvá konverzaci směrem od faktického vyjádření událostí k hlubšímu významu, emocím a přesvědčení.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Funguje to, i když se mýlíte – řeknou vám to!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Např. odpovězte: 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„Máte pocit, že..., protože…“</a:t>
            </a:r>
            <a:endParaRPr lang="en-GB" altLang="en-US" i="1">
              <a:cs typeface="Courier New" panose="02070309020205020404" pitchFamily="49" charset="0"/>
            </a:endParaRPr>
          </a:p>
          <a:p>
            <a:pPr eaLnBrk="1" hangingPunct="1"/>
            <a:endParaRPr lang="en-GB" altLang="en-US" sz="2800"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altLang="en-US" sz="2800">
              <a:cs typeface="Courier New" panose="02070309020205020404" pitchFamily="49" charset="0"/>
            </a:endParaRPr>
          </a:p>
          <a:p>
            <a:pPr eaLnBrk="1" hangingPunct="1"/>
            <a:endParaRPr lang="en-US" altLang="en-US" sz="2800">
              <a:ea typeface="HelveticaNeueLT Std Cn"/>
            </a:endParaRPr>
          </a:p>
          <a:p>
            <a:pPr eaLnBrk="1" hangingPunct="1"/>
            <a:endParaRPr lang="en-US" altLang="en-US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altLang="en-US">
              <a:ea typeface="HelveticaNeueLT Std Cn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5964924" y="6121400"/>
            <a:ext cx="3179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Významová (komplexní) reflexe: </a:t>
            </a:r>
            <a:r>
              <a:rPr lang="cs-CZ" b="1" dirty="0">
                <a:latin typeface="Calibri"/>
                <a:ea typeface="Calibri"/>
                <a:cs typeface="Calibri"/>
              </a:rPr>
              <a:t>Příklad</a:t>
            </a:r>
            <a:endParaRPr lang="en-US" altLang="en-US" b="1" dirty="0">
              <a:cs typeface="Courier New" panose="02070309020205020404" pitchFamily="49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Pacient</a:t>
            </a:r>
            <a:r>
              <a:rPr lang="cs-CZ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:</a:t>
            </a:r>
          </a:p>
          <a:p>
            <a:pPr lvl="1" eaLnBrk="1" hangingPunct="1"/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„Braní léků mi šlo tak dobře, ale pak jsem toho měla dost a celý víkend jsem si je nevzala.“</a:t>
            </a:r>
          </a:p>
          <a:p>
            <a:pPr eaLnBrk="1" hangingPunct="1"/>
            <a:endParaRPr lang="en-US" altLang="en-US" dirty="0">
              <a:solidFill>
                <a:srgbClr val="009900"/>
              </a:solidFill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Tazatel</a:t>
            </a:r>
            <a:r>
              <a:rPr lang="cs-CZ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: </a:t>
            </a:r>
          </a:p>
          <a:p>
            <a:pPr lvl="1" eaLnBrk="1" hangingPunct="1"/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„Jste naštvaná, protože máte pocit, že jste sama sebe zklamala.“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Reflexe – shrnutí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5613" y="1611313"/>
            <a:ext cx="6283325" cy="43116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Reflektivní naslouchání</a:t>
            </a:r>
            <a:endParaRPr lang="en-GB" altLang="en-US" dirty="0">
              <a:solidFill>
                <a:srgbClr val="002060"/>
              </a:solidFill>
            </a:endParaRPr>
          </a:p>
          <a:p>
            <a:pPr lvl="1" eaLnBrk="1" fontAlgn="auto" hangingPunct="1"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obsahové (jednoduché)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Nevzdaluje se od toho, co pacient řekl.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Ukazuje pozornost a zájem.</a:t>
            </a:r>
          </a:p>
          <a:p>
            <a:pPr lvl="1" eaLnBrk="1" fontAlgn="auto" hangingPunct="1"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významové (komplexní)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Může se dostat mnohem hlouběji za vyřčené.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Může odkazovat na emoce nebo dávat do kontrastu různé prvky (</a:t>
            </a:r>
            <a:r>
              <a:rPr lang="cs-CZ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„V tuto chvíli se cítíte opravdu mizerně.“).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Může vést k většímu sebeuvědomění.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Může to být metafora (</a:t>
            </a:r>
            <a:r>
              <a:rPr lang="cs-CZ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„Takže je to jako hra, ve které někdo neustále mění pravidla.“).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endParaRPr lang="en-US" altLang="en-US" sz="2800" i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390675" y="3505200"/>
            <a:ext cx="1449248" cy="94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sz="2800" b="1" i="0" strike="noStrike" cap="none" spc="0" baseline="0">
                <a:solidFill>
                  <a:srgbClr val="1F497D"/>
                </a:solidFill>
                <a:effectLst/>
                <a:latin typeface="Calibri"/>
                <a:ea typeface="Calibri"/>
                <a:cs typeface="Calibri"/>
              </a:rPr>
              <a:t>HLUBŠÍ OBSAH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7245350" y="2008508"/>
            <a:ext cx="0" cy="3240000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>
              <a:latin typeface="Arial"/>
            </a:endParaRPr>
          </a:p>
        </p:txBody>
      </p:sp>
      <p:sp>
        <p:nvSpPr>
          <p:cNvPr id="38920" name="TextBox 1"/>
          <p:cNvSpPr txBox="1">
            <a:spLocks noChangeArrowheads="1"/>
          </p:cNvSpPr>
          <p:nvPr/>
        </p:nvSpPr>
        <p:spPr bwMode="auto">
          <a:xfrm>
            <a:off x="5964924" y="6115050"/>
            <a:ext cx="3179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dirty="0">
                <a:latin typeface="Calibri"/>
                <a:ea typeface="Calibri"/>
                <a:cs typeface="Calibri"/>
              </a:rPr>
              <a:t>Zřeknutí se 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odpovědnosti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CF CARE je plně financováno společností Vertex </a:t>
            </a:r>
            <a:r>
              <a:rPr lang="cs-CZ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Pharmaceuticals</a:t>
            </a: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(Europe) Limited. Obsah byl připraven a vyvinut řídící komisí s logistickou a redakční podporou sekretariátu CF CARE, </a:t>
            </a:r>
            <a:r>
              <a:rPr lang="cs-CZ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ApotheCom</a:t>
            </a: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Společnost Vertex měla možnost zkontrolovat správnost obsahu a nástrojů.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Zesílená reflexe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6863"/>
            <a:ext cx="8229600" cy="487680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Pokročilejší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Reflexe tvrzení v přehnané formě – tvrzení vyjádříte v jeho extrémní podobě, ale bez sarkasmu.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Vyslechnutí si takového tvrzení může někdy vyvolat přehodnocení – pacienti reagují odmítnutím zesílené reflexe.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Pacienta to může posunout směrem k pozitivní změně spíše než k odporu.</a:t>
            </a:r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5964924" y="6115050"/>
            <a:ext cx="3179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Zesílená reflexe: Příklad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Pacient: 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„Lékař mě pořád kritizuje, že neberu léky a špatně jím, stejně tak moje rodina, všichni se proti mně spikli.“</a:t>
            </a:r>
          </a:p>
          <a:p>
            <a:pPr eaLnBrk="1" hangingPunct="1"/>
            <a:endParaRPr lang="en-US" altLang="en-US">
              <a:solidFill>
                <a:srgbClr val="002060"/>
              </a:solidFill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Tazatel: 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„Máte pocit, že na vás vůbec nikomu nezáleží?“</a:t>
            </a:r>
            <a:endParaRPr lang="en-GB" altLang="en-US" i="1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endParaRPr lang="en-US" altLang="en-US" i="1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Oboustranná reflexe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Složitější!</a:t>
            </a:r>
          </a:p>
          <a:p>
            <a:pPr eaLnBrk="1" hangingPunct="1"/>
            <a:endParaRPr lang="en-US" altLang="en-US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Znamená, že bereme na vědomí, co pacient řekl, ale zároveň mu připomeneme protichůdná vyjádření, která použil v minulosti – při této nebo minulé návštěvě.</a:t>
            </a:r>
          </a:p>
          <a:p>
            <a:pPr eaLnBrk="1" hangingPunct="1"/>
            <a:endParaRPr lang="en-US" altLang="en-US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Pořadí, ve kterém je uvedete, může mít významný dopad na to, co bude následovat.</a:t>
            </a:r>
          </a:p>
          <a:p>
            <a:pPr eaLnBrk="1" hangingPunct="1"/>
            <a:endParaRPr lang="en-US" altLang="en-US" sz="2600">
              <a:ea typeface="HelveticaNeueLT Std Cn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5964924" y="6115050"/>
            <a:ext cx="31790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Oboustranná reflexe: </a:t>
            </a:r>
            <a:r>
              <a:rPr lang="cs-CZ" b="1" dirty="0">
                <a:latin typeface="Calibri"/>
                <a:ea typeface="Calibri"/>
                <a:cs typeface="Calibri"/>
              </a:rPr>
              <a:t>Příklad</a:t>
            </a:r>
            <a:endParaRPr lang="en-US" altLang="en-US" b="1" dirty="0">
              <a:ea typeface="HelveticaNeueLT Std Med Cn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1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„Takže na jedné straně říkáte, že se nyní domníváte, že musíte přestat kouřit, ale na druhé straně si nedokážete představit život bez cigarety.“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rgbClr val="00206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sz="2400" b="0" i="1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„Takže na jedné straně říkáte, že si nedokážete představit život bez cigarety, ale na druhé straně se nyní domníváte, že musíte přestat kouřit.“</a:t>
            </a:r>
          </a:p>
          <a:p>
            <a:pPr eaLnBrk="1" hangingPunct="1"/>
            <a:endParaRPr lang="en-US" alt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Shrnutí</a:t>
            </a:r>
            <a:endParaRPr lang="en-US" altLang="en-US" b="1">
              <a:solidFill>
                <a:srgbClr val="FF0000"/>
              </a:solidFill>
              <a:ea typeface="HelveticaNeueLT Std Med Cn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Může být skutečně užitečným způsobem, jak někomu pomoci uspořádat si myšlenky.</a:t>
            </a:r>
            <a:r>
              <a:rPr lang="cs-CZ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marL="514350" indent="-457200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Existují tři typy shrnutí:</a:t>
            </a:r>
            <a:r>
              <a:rPr lang="cs-CZ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cs-CZ" sz="2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shromažďování</a:t>
            </a:r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shromažďování informací a jejich zpětná vazba, aby konverzace dál pokračovala;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cs-CZ" sz="2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propojování</a:t>
            </a:r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uvádějte do kontrastu právě řečené s informacemi z minulosti (můžete tím zdůraznit nesrovnalosti);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cs-CZ" sz="2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přechody</a:t>
            </a:r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vše shrňte, čímž tuto část diskuse uzavřete a dovolíte jí se posunout novým směrem.</a:t>
            </a:r>
            <a:endParaRPr lang="en-US" altLang="en-US"/>
          </a:p>
          <a:p>
            <a:pPr marL="533400" indent="-533400"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sz="2800" i="1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97C6CB9-64A4-49B1-9236-8396FB2C2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67" y="5986403"/>
            <a:ext cx="5878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Sagorsky, L., Skinner, W.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Using motivational interviewing with clients who have concurrent disorders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2005; </a:t>
            </a:r>
            <a:b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Glossary of Motivational Interviewing Terms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Použitá literatura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Motivational Interviewing Network of Trainers (MINT). Glossary of Motivational Interviewing Terms. 2013. K dispozici na adrese: </a:t>
            </a:r>
            <a:r>
              <a:rPr lang="cs-CZ" sz="1800" b="0" i="0" u="sng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www.motivationalinterviewing.org/sites/default/files/glossary_of_mi_terms-1.pdf</a:t>
            </a:r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[cit. duben 2014]</a:t>
            </a:r>
          </a:p>
          <a:p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Sagorsky, L., Skinner, W. Using motivational interviewing with clients who have concurrent disorders. Skinner W (ed). </a:t>
            </a:r>
            <a:r>
              <a:rPr lang="cs-CZ" sz="18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Treating concurrent disorders: a guide for councellors.</a:t>
            </a:r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Toronto: Centre for Addiction and Mental Health; 2005.</a:t>
            </a:r>
          </a:p>
          <a:p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Treasure J. </a:t>
            </a:r>
            <a:r>
              <a:rPr lang="en-GB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Motivational Interviewing</a:t>
            </a:r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8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cs-CZ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2004;10:331–337.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74AF-00A3-4F2B-8007-ABBD7805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Úvod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5F06-C1F5-4A2E-AE25-24BE4775D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Tyto moduly byly vyvinuty řídicí komisí mezinárodních odborníků na cystickou fibrózu (CF) a pokrývají techniky motivačního rozhovoru (MR), které mohou vytvořit účinný rámec pro zlepšení otevřenosti pacientů ke změně chování. </a:t>
            </a:r>
          </a:p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Obsah MR je uspořádán do pěti modulů, které jsou navrženy tak, aby vám poskytly znalosti a dovednosti vedoucí ke zkvalitnění vašich individuálních metod při MR. Všechny moduly si můžete stáhnout na webu www.cfcare.net.</a:t>
            </a:r>
          </a:p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Tento modul poskytuje praktické pokyny k zahájení sezení a vedení diskuse.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Přehled relace</a:t>
            </a:r>
            <a:endParaRPr lang="en-GB" altLang="en-US">
              <a:ea typeface="HelveticaNeueLT Std Med C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Zahájení sezení – stanovení programu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Stavební kameny motivačního </a:t>
            </a:r>
            <a:r>
              <a:rPr lang="cs-CZ" dirty="0">
                <a:latin typeface="Calibri"/>
                <a:ea typeface="Calibri"/>
                <a:cs typeface="Calibri"/>
              </a:rPr>
              <a:t>rozhovoru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(MR):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OARS</a:t>
            </a:r>
          </a:p>
          <a:p>
            <a:pPr lvl="2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otevřené otázky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</a:t>
            </a: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firmace (ujištění/potvrzení)</a:t>
            </a:r>
          </a:p>
          <a:p>
            <a:pPr lvl="2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reflektivní naslouchání</a:t>
            </a:r>
          </a:p>
          <a:p>
            <a:pPr lvl="2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shrnutí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latin typeface="Calibri"/>
                <a:ea typeface="Calibri"/>
                <a:cs typeface="Calibri"/>
              </a:rPr>
              <a:t>Smysl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MR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595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sz="2600" dirty="0"/>
          </a:p>
          <a:p>
            <a:pPr marL="0" indent="0" algn="ctr" eaLnBrk="1" fontAlgn="auto" hangingPunct="1">
              <a:spcAft>
                <a:spcPct val="0"/>
              </a:spcAft>
              <a:buFont typeface="Arial"/>
              <a:buNone/>
              <a:defRPr/>
            </a:pPr>
            <a:r>
              <a:rPr lang="cs-CZ" sz="2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Motivační </a:t>
            </a:r>
            <a:r>
              <a:rPr lang="cs-CZ" sz="2600" i="1" dirty="0">
                <a:latin typeface="Calibri"/>
                <a:ea typeface="Calibri"/>
                <a:cs typeface="Calibri"/>
              </a:rPr>
              <a:t>rozhovor</a:t>
            </a:r>
            <a:r>
              <a:rPr lang="cs-CZ" sz="2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není série technik pro provádění terapie, ale je to způsob, jak být s pacienty.</a:t>
            </a:r>
          </a:p>
          <a:p>
            <a:pPr marL="400050" lvl="1" indent="0" eaLnBrk="1" fontAlgn="auto" hangingPunct="1">
              <a:spcAft>
                <a:spcPct val="0"/>
              </a:spcAft>
              <a:buFont typeface="Arial"/>
              <a:buNone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								– William Miller a Stephen </a:t>
            </a:r>
            <a:r>
              <a:rPr lang="cs-CZ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Rollnick</a:t>
            </a:r>
            <a:endParaRPr lang="cs-CZ" sz="22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pic>
        <p:nvPicPr>
          <p:cNvPr id="24580" name="Picture 4" descr="angela_hovering_with_pixie_harp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775" y="1066800"/>
            <a:ext cx="156686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3384092" y="6115050"/>
            <a:ext cx="57599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Sagorsky, L., Skinner, W.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Using motivational interviewing with clients who have concurrent disorders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2005.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Jaké jsou hlavní složky MR?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4495800" cy="431165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Vyjádření empatie a udržování rozhovoru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Rozvíjení rozporu a směřování konverzace ke změně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Vyrovnávání </a:t>
            </a:r>
            <a:r>
              <a:rPr lang="cs-CZ" dirty="0">
                <a:latin typeface="Calibri"/>
                <a:ea typeface="Calibri"/>
                <a:cs typeface="Calibri"/>
              </a:rPr>
              <a:t>vzdoru</a:t>
            </a:r>
            <a:endParaRPr lang="cs-CZ" sz="2400" b="0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Podpora vnímání vlastní účinnosti a plánování změny chování</a:t>
            </a:r>
          </a:p>
        </p:txBody>
      </p:sp>
      <p:pic>
        <p:nvPicPr>
          <p:cNvPr id="25604" name="Picture 8" descr="http://www.redkid.net/generator/cake/newsign.php?line1=The&amp;line2=Ingredients&amp;line3=of+MI&amp;Icing=I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1752600"/>
            <a:ext cx="3514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368800" y="6102350"/>
            <a:ext cx="47751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Treasure, J. </a:t>
            </a:r>
            <a:r>
              <a:rPr lang="cs-CZ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2004;10:331–337.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5670" y="5050372"/>
            <a:ext cx="1466583" cy="4618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800" b="0" i="1" strike="noStrike" cap="none" spc="0" baseline="0" dirty="0">
                <a:solidFill>
                  <a:srgbClr val="C00000"/>
                </a:solidFill>
                <a:effectLst/>
                <a:latin typeface="Comic Sans MS"/>
                <a:ea typeface="Comic Sans MS"/>
                <a:cs typeface="Comic Sans MS"/>
              </a:rPr>
              <a:t>Složky </a:t>
            </a:r>
            <a:r>
              <a:rPr lang="en-GB" sz="1800" b="0" i="1" strike="noStrike" cap="none" spc="0" baseline="0" dirty="0">
                <a:solidFill>
                  <a:srgbClr val="C00000"/>
                </a:solidFill>
                <a:effectLst/>
                <a:latin typeface="Comic Sans MS"/>
                <a:ea typeface="Comic Sans MS"/>
                <a:cs typeface="Comic Sans MS"/>
              </a:rPr>
              <a:t>MR</a:t>
            </a:r>
            <a:endParaRPr lang="en-US" i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Důležitost vztahu založeného na spolupráci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Spolupráce je, když...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pacient a zdravotnický pracovník spolupracují na dosažení společných cílů;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vzájemně si důvěřují, že spolu jednají upřímně.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Čas i úsilí jinak přicházejí nazmar...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19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Zahájení sezení – stanovení programu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cs-CZ" sz="36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Zahájení schůzky – stanovení programu pomocí diagramu</a:t>
            </a:r>
          </a:p>
        </p:txBody>
      </p:sp>
      <p:sp>
        <p:nvSpPr>
          <p:cNvPr id="409603" name="Oval 3"/>
          <p:cNvSpPr>
            <a:spLocks noChangeArrowheads="1"/>
          </p:cNvSpPr>
          <p:nvPr/>
        </p:nvSpPr>
        <p:spPr bwMode="auto">
          <a:xfrm>
            <a:off x="827088" y="1511300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4" name="Oval 4"/>
          <p:cNvSpPr>
            <a:spLocks noChangeArrowheads="1"/>
          </p:cNvSpPr>
          <p:nvPr/>
        </p:nvSpPr>
        <p:spPr bwMode="auto">
          <a:xfrm>
            <a:off x="5410200" y="1600200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5" name="Oval 5"/>
          <p:cNvSpPr>
            <a:spLocks noChangeArrowheads="1"/>
          </p:cNvSpPr>
          <p:nvPr/>
        </p:nvSpPr>
        <p:spPr bwMode="auto">
          <a:xfrm>
            <a:off x="993775" y="3832225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6" name="Oval 6"/>
          <p:cNvSpPr>
            <a:spLocks noChangeArrowheads="1"/>
          </p:cNvSpPr>
          <p:nvPr/>
        </p:nvSpPr>
        <p:spPr bwMode="auto">
          <a:xfrm>
            <a:off x="6858000" y="3248025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7" name="Oval 7"/>
          <p:cNvSpPr>
            <a:spLocks noChangeArrowheads="1"/>
          </p:cNvSpPr>
          <p:nvPr/>
        </p:nvSpPr>
        <p:spPr bwMode="auto">
          <a:xfrm>
            <a:off x="3417402" y="2698288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1733550" y="4422775"/>
            <a:ext cx="689982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Dieta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1370013" y="2119313"/>
            <a:ext cx="926756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Kouření</a:t>
            </a: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3090862" y="3006558"/>
            <a:ext cx="27707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dirty="0">
                <a:solidFill>
                  <a:srgbClr val="17375E"/>
                </a:solidFill>
                <a:latin typeface="Calibri"/>
                <a:ea typeface="Calibri"/>
                <a:cs typeface="Calibri"/>
              </a:rPr>
              <a:t>Adherence</a:t>
            </a: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k léčbě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pomocí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nebulizátoru</a:t>
            </a:r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5635769" y="2068513"/>
            <a:ext cx="16380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Nedostavení se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 na klinické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schůzky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800600" y="4579938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nimBg="1"/>
      <p:bldP spid="409604" grpId="0" animBg="1"/>
      <p:bldP spid="409605" grpId="0" animBg="1"/>
      <p:bldP spid="409606" grpId="0" animBg="1"/>
      <p:bldP spid="409607" grpId="0" animBg="1"/>
      <p:bldP spid="409608" grpId="0"/>
      <p:bldP spid="409609" grpId="0"/>
      <p:bldP spid="409610" grpId="0"/>
      <p:bldP spid="409611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1614</Words>
  <Application>Microsoft Office PowerPoint</Application>
  <PresentationFormat>On-screen Show (4:3)</PresentationFormat>
  <Paragraphs>168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Unicode MS</vt:lpstr>
      <vt:lpstr>Calibri</vt:lpstr>
      <vt:lpstr>Comic Sans MS</vt:lpstr>
      <vt:lpstr>HelveticaNeueLT Std Med Cn</vt:lpstr>
      <vt:lpstr>Wingdings</vt:lpstr>
      <vt:lpstr>Default Theme</vt:lpstr>
      <vt:lpstr>1_Default Theme</vt:lpstr>
      <vt:lpstr>Vyjádření empatie a udržování rozhovoru</vt:lpstr>
      <vt:lpstr>Zřeknutí se odpovědnosti</vt:lpstr>
      <vt:lpstr>Úvod</vt:lpstr>
      <vt:lpstr>Přehled relace</vt:lpstr>
      <vt:lpstr>Smysl MR</vt:lpstr>
      <vt:lpstr>Jaké jsou hlavní složky MR?</vt:lpstr>
      <vt:lpstr>Důležitost vztahu založeného na spolupráci</vt:lpstr>
      <vt:lpstr>Zahájení sezení – stanovení programu</vt:lpstr>
      <vt:lpstr>Zahájení schůzky – stanovení programu pomocí diagramu</vt:lpstr>
      <vt:lpstr>Přístup</vt:lpstr>
      <vt:lpstr>Stavební bloky MR: OARS</vt:lpstr>
      <vt:lpstr>Co dělat – OARS: stavební kameny MR</vt:lpstr>
      <vt:lpstr>Otevřené otázky</vt:lpstr>
      <vt:lpstr>Afirmace (ujištění/potvrzení)</vt:lpstr>
      <vt:lpstr>Reflektivní nebo aktivní naslouchání</vt:lpstr>
      <vt:lpstr>Obsahová (jednoduchá) reflexe</vt:lpstr>
      <vt:lpstr>Významová (komplexní) reflexe</vt:lpstr>
      <vt:lpstr>Významová (komplexní) reflexe: Příklad</vt:lpstr>
      <vt:lpstr>Reflexe – shrnutí</vt:lpstr>
      <vt:lpstr>Zesílená reflexe</vt:lpstr>
      <vt:lpstr>Zesílená reflexe: Příklad</vt:lpstr>
      <vt:lpstr>Oboustranná reflexe</vt:lpstr>
      <vt:lpstr>Oboustranná reflexe: Příklad</vt:lpstr>
      <vt:lpstr>Shrnutí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 &amp; connect</dc:title>
  <dc:creator>Gil Bezzina, PhD</dc:creator>
  <cp:keywords>UK0117429</cp:keywords>
  <cp:lastModifiedBy>Gauthami Jeevakumar</cp:lastModifiedBy>
  <cp:revision>140</cp:revision>
  <cp:lastPrinted>2014-04-17T14:21:59Z</cp:lastPrinted>
  <dcterms:created xsi:type="dcterms:W3CDTF">2006-08-16T00:00:00Z</dcterms:created>
  <dcterms:modified xsi:type="dcterms:W3CDTF">2021-07-13T09:57:32Z</dcterms:modified>
</cp:coreProperties>
</file>