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269" r:id="rId1"/>
    <p:sldMasterId id="2147484360" r:id="rId2"/>
  </p:sldMasterIdLst>
  <p:notesMasterIdLst>
    <p:notesMasterId r:id="rId28"/>
  </p:notesMasterIdLst>
  <p:sldIdLst>
    <p:sldId id="397" r:id="rId3"/>
    <p:sldId id="419" r:id="rId4"/>
    <p:sldId id="421" r:id="rId5"/>
    <p:sldId id="398" r:id="rId6"/>
    <p:sldId id="416" r:id="rId7"/>
    <p:sldId id="399" r:id="rId8"/>
    <p:sldId id="401" r:id="rId9"/>
    <p:sldId id="402" r:id="rId10"/>
    <p:sldId id="410" r:id="rId11"/>
    <p:sldId id="412" r:id="rId12"/>
    <p:sldId id="417" r:id="rId13"/>
    <p:sldId id="404" r:id="rId14"/>
    <p:sldId id="264" r:id="rId15"/>
    <p:sldId id="262" r:id="rId16"/>
    <p:sldId id="263" r:id="rId17"/>
    <p:sldId id="414" r:id="rId18"/>
    <p:sldId id="268" r:id="rId19"/>
    <p:sldId id="415" r:id="rId20"/>
    <p:sldId id="413" r:id="rId21"/>
    <p:sldId id="269" r:id="rId22"/>
    <p:sldId id="270" r:id="rId23"/>
    <p:sldId id="271" r:id="rId24"/>
    <p:sldId id="272" r:id="rId25"/>
    <p:sldId id="409" r:id="rId26"/>
    <p:sldId id="420" r:id="rId27"/>
  </p:sldIdLst>
  <p:sldSz cx="9144000" cy="6858000" type="screen4x3"/>
  <p:notesSz cx="7099300" cy="10234613"/>
  <p:custDataLst>
    <p:tags r:id="rId29"/>
  </p:custDataLst>
  <p:defaultTex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onisha Dosanjh" initials="MD" lastIdx="0" clrIdx="0">
    <p:extLst>
      <p:ext uri="{19B8F6BF-5375-455C-9EA6-DF929625EA0E}">
        <p15:presenceInfo xmlns:p15="http://schemas.microsoft.com/office/powerpoint/2012/main" userId="S-1-5-21-183313008-3152611123-150256408-19317" providerId="AD"/>
      </p:ext>
    </p:extLst>
  </p:cmAuthor>
  <p:cmAuthor id="2" name="Jessica Wong" initials="JW" lastIdx="0" clrIdx="1">
    <p:extLst>
      <p:ext uri="{19B8F6BF-5375-455C-9EA6-DF929625EA0E}">
        <p15:presenceInfo xmlns:p15="http://schemas.microsoft.com/office/powerpoint/2012/main" userId="S-1-5-21-183313008-3152611123-150256408-19273" providerId="AD"/>
      </p:ext>
    </p:extLst>
  </p:cmAuthor>
  <p:cmAuthor id="3" name="Imene Reda" initials="IR" lastIdx="15" clrIdx="2">
    <p:extLst>
      <p:ext uri="{19B8F6BF-5375-455C-9EA6-DF929625EA0E}">
        <p15:presenceInfo xmlns:p15="http://schemas.microsoft.com/office/powerpoint/2012/main" userId="S-1-5-21-1929929438-1685801763-620655208-1218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900" autoAdjust="0"/>
    <p:restoredTop sz="79657" autoAdjust="0"/>
  </p:normalViewPr>
  <p:slideViewPr>
    <p:cSldViewPr snapToGrid="0">
      <p:cViewPr varScale="1">
        <p:scale>
          <a:sx n="87" d="100"/>
          <a:sy n="87" d="100"/>
        </p:scale>
        <p:origin x="1884" y="9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ags" Target="tags/tag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6575" cy="511175"/>
          </a:xfrm>
          <a:prstGeom prst="rect">
            <a:avLst/>
          </a:prstGeom>
        </p:spPr>
        <p:txBody>
          <a:bodyPr vert="horz" lIns="99048" tIns="49524" rIns="99048" bIns="49524" rtlCol="0"/>
          <a:lstStyle>
            <a:lvl1pPr algn="l" fontAlgn="auto">
              <a:spcBef>
                <a:spcPct val="0"/>
              </a:spcBef>
              <a:spcAft>
                <a:spcPct val="0"/>
              </a:spcAft>
              <a:defRPr sz="1300">
                <a:latin typeface="+mn-lt"/>
                <a:cs typeface="+mn-cs"/>
              </a:defRPr>
            </a:lvl1pPr>
          </a:lstStyle>
          <a:p>
            <a:pPr>
              <a:defRPr/>
            </a:pPr>
            <a:endParaRPr lang="en-GB"/>
          </a:p>
        </p:txBody>
      </p:sp>
      <p:sp>
        <p:nvSpPr>
          <p:cNvPr id="3" name="Date Placeholder 2"/>
          <p:cNvSpPr>
            <a:spLocks noGrp="1"/>
          </p:cNvSpPr>
          <p:nvPr>
            <p:ph type="dt" idx="1"/>
          </p:nvPr>
        </p:nvSpPr>
        <p:spPr>
          <a:xfrm>
            <a:off x="4021138" y="0"/>
            <a:ext cx="3076575" cy="511175"/>
          </a:xfrm>
          <a:prstGeom prst="rect">
            <a:avLst/>
          </a:prstGeom>
        </p:spPr>
        <p:txBody>
          <a:bodyPr vert="horz" lIns="99048" tIns="49524" rIns="99048" bIns="49524" rtlCol="0"/>
          <a:lstStyle>
            <a:lvl1pPr algn="r" fontAlgn="auto">
              <a:spcBef>
                <a:spcPct val="0"/>
              </a:spcBef>
              <a:spcAft>
                <a:spcPct val="0"/>
              </a:spcAft>
              <a:defRPr sz="1300">
                <a:latin typeface="+mn-lt"/>
                <a:cs typeface="+mn-cs"/>
              </a:defRPr>
            </a:lvl1pPr>
          </a:lstStyle>
          <a:p>
            <a:pPr>
              <a:defRPr/>
            </a:pPr>
            <a:fld id="{56E3CB6E-9706-4D8F-80CC-58D8E31BF5D9}" type="datetimeFigureOut">
              <a:rPr lang="en-GB"/>
              <a:pPr>
                <a:defRPr/>
              </a:pPr>
              <a:t>25/03/2021</a:t>
            </a:fld>
            <a:endParaRPr lang="en-GB"/>
          </a:p>
        </p:txBody>
      </p:sp>
      <p:sp>
        <p:nvSpPr>
          <p:cNvPr id="4" name="Slide Image Placeholder 3"/>
          <p:cNvSpPr>
            <a:spLocks noGrp="1" noRot="1" noChangeAspect="1"/>
          </p:cNvSpPr>
          <p:nvPr>
            <p:ph type="sldImg" idx="2"/>
          </p:nvPr>
        </p:nvSpPr>
        <p:spPr>
          <a:xfrm>
            <a:off x="992188" y="768350"/>
            <a:ext cx="5114925" cy="3836988"/>
          </a:xfrm>
          <a:prstGeom prst="rect">
            <a:avLst/>
          </a:prstGeom>
          <a:noFill/>
          <a:ln w="12700">
            <a:solidFill>
              <a:prstClr val="black"/>
            </a:solidFill>
          </a:ln>
        </p:spPr>
      </p:sp>
      <p:sp>
        <p:nvSpPr>
          <p:cNvPr id="5" name="Notes Placeholder 4"/>
          <p:cNvSpPr>
            <a:spLocks noGrp="1"/>
          </p:cNvSpPr>
          <p:nvPr>
            <p:ph type="body" sz="quarter" idx="3"/>
          </p:nvPr>
        </p:nvSpPr>
        <p:spPr>
          <a:xfrm>
            <a:off x="709613" y="4860925"/>
            <a:ext cx="5680075" cy="4605338"/>
          </a:xfrm>
          <a:prstGeom prst="rect">
            <a:avLst/>
          </a:prstGeom>
        </p:spPr>
        <p:txBody>
          <a:bodyPr vert="horz" lIns="99048" tIns="49524" rIns="99048" bIns="49524"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6" name="Footer Placeholder 5"/>
          <p:cNvSpPr>
            <a:spLocks noGrp="1"/>
          </p:cNvSpPr>
          <p:nvPr>
            <p:ph type="ftr" sz="quarter" idx="4"/>
          </p:nvPr>
        </p:nvSpPr>
        <p:spPr>
          <a:xfrm>
            <a:off x="0" y="9721850"/>
            <a:ext cx="3076575" cy="511175"/>
          </a:xfrm>
          <a:prstGeom prst="rect">
            <a:avLst/>
          </a:prstGeom>
        </p:spPr>
        <p:txBody>
          <a:bodyPr vert="horz" lIns="99048" tIns="49524" rIns="99048" bIns="49524" rtlCol="0" anchor="b"/>
          <a:lstStyle>
            <a:lvl1pPr algn="l" fontAlgn="auto">
              <a:spcBef>
                <a:spcPct val="0"/>
              </a:spcBef>
              <a:spcAft>
                <a:spcPct val="0"/>
              </a:spcAft>
              <a:defRPr sz="1300">
                <a:latin typeface="+mn-lt"/>
                <a:cs typeface="+mn-cs"/>
              </a:defRPr>
            </a:lvl1pPr>
          </a:lstStyle>
          <a:p>
            <a:pPr>
              <a:defRPr/>
            </a:pPr>
            <a:endParaRPr lang="en-GB"/>
          </a:p>
        </p:txBody>
      </p:sp>
      <p:sp>
        <p:nvSpPr>
          <p:cNvPr id="7" name="Slide Number Placeholder 6"/>
          <p:cNvSpPr>
            <a:spLocks noGrp="1"/>
          </p:cNvSpPr>
          <p:nvPr>
            <p:ph type="sldNum" sz="quarter" idx="5"/>
          </p:nvPr>
        </p:nvSpPr>
        <p:spPr>
          <a:xfrm>
            <a:off x="4021138" y="9721850"/>
            <a:ext cx="3076575" cy="511175"/>
          </a:xfrm>
          <a:prstGeom prst="rect">
            <a:avLst/>
          </a:prstGeom>
        </p:spPr>
        <p:txBody>
          <a:bodyPr vert="horz" lIns="99048" tIns="49524" rIns="99048" bIns="49524" rtlCol="0" anchor="b"/>
          <a:lstStyle>
            <a:lvl1pPr algn="r" fontAlgn="auto">
              <a:spcBef>
                <a:spcPct val="0"/>
              </a:spcBef>
              <a:spcAft>
                <a:spcPct val="0"/>
              </a:spcAft>
              <a:defRPr sz="1300">
                <a:latin typeface="+mn-lt"/>
                <a:cs typeface="+mn-cs"/>
              </a:defRPr>
            </a:lvl1pPr>
          </a:lstStyle>
          <a:p>
            <a:pPr>
              <a:defRPr/>
            </a:pPr>
            <a:fld id="{6F29B930-771D-4245-9F45-0D6F492C88FC}" type="slidenum">
              <a:rPr lang="en-GB"/>
              <a:pPr>
                <a:defRPr/>
              </a:pPr>
              <a:t>‹#›</a:t>
            </a:fld>
            <a:endParaRPr lang="en-GB"/>
          </a:p>
        </p:txBody>
      </p:sp>
    </p:spTree>
    <p:extLst>
      <p:ext uri="{BB962C8B-B14F-4D97-AF65-F5344CB8AC3E}">
        <p14:creationId xmlns:p14="http://schemas.microsoft.com/office/powerpoint/2010/main" val="115845226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460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gn="r" rtl="1"/>
            <a:r>
              <a:rPr lang="x-none" sz="1800" b="0" i="0" strike="noStrike" cap="none" spc="0" baseline="0">
                <a:solidFill>
                  <a:srgbClr val="000000"/>
                </a:solidFill>
                <a:effectLst/>
                <a:latin typeface="Arial"/>
                <a:ea typeface="Arial"/>
                <a:cs typeface="Arial"/>
              </a:rPr>
              <a:t>ما الذي تحتاجه الفرق للتغيير؟</a:t>
            </a:r>
          </a:p>
          <a:p>
            <a:pPr algn="r" rtl="1"/>
            <a:r>
              <a:rPr lang="x-none" sz="1800" b="0" i="0" strike="noStrike" cap="none" spc="0" baseline="0">
                <a:solidFill>
                  <a:srgbClr val="000000"/>
                </a:solidFill>
                <a:effectLst/>
                <a:latin typeface="Arial"/>
                <a:ea typeface="Arial"/>
                <a:cs typeface="Arial"/>
              </a:rPr>
              <a:t>هناك دوافع محركة خارجية وداخلية.  على الصعيد الخارجي، وبعد استعراض ميد ستافوردشاير، يتم تحديث تفويض هيئة الخدمات الصحية الوطنية (إجراءات التشغيل القياسية والأهداف والنطاق الذي تحتاج الهيئة إلى توفيره). ويتعلق جزء من ذلك بتبني ثقافة تتسم بالانفتاح والشفافية تضع المريض في صميم كل ما يحدث له.  وتنص أيضًا على أن تعمل الخدمة على تطوير الكفاءات الثقافية في الرعاية الرحيمة التي تُركز على المريض.  وعلى المستوى الداخلي، أصبحت عواقب الالتزام الذي يقل عن المستوى الأمثل للنتائج الصحية للتليّف الكيسي واقتصاديات الصحة معترف بها على نحو متزايد، ومن ثَم تستدعي أن تُغيّر الفرق المعنية بالتليّف الكيسي طريقة عملها مع هؤلاء المرضى.  </a:t>
            </a:r>
          </a:p>
          <a:p>
            <a:pPr algn="r" rtl="1"/>
            <a:r>
              <a:rPr lang="x-none" sz="1800" b="0" i="0" strike="noStrike" cap="none" spc="0" baseline="0">
                <a:solidFill>
                  <a:srgbClr val="000000"/>
                </a:solidFill>
                <a:effectLst/>
                <a:latin typeface="Arial"/>
                <a:ea typeface="Arial"/>
                <a:cs typeface="Arial"/>
              </a:rPr>
              <a:t>وبالتالي، هناك دافع حقيقي لأن تُشرِك الفرق المرضى بشكل أكبر في رعايتهم الصحية وعلاجهم، وهذا سيكون له تأثيرًا على الطريقة التي يعمل بها الفريق.  ستتغير الفرق بشكل مختلف، والسؤال الذي يفرض نفسه هو كيف سيتغير فريقك؟</a:t>
            </a:r>
          </a:p>
        </p:txBody>
      </p:sp>
      <p:sp>
        <p:nvSpPr>
          <p:cNvPr id="4" name="Slide Number Placeholder 3"/>
          <p:cNvSpPr>
            <a:spLocks noGrp="1"/>
          </p:cNvSpPr>
          <p:nvPr>
            <p:ph type="sldNum" sz="quarter" idx="5"/>
          </p:nvPr>
        </p:nvSpPr>
        <p:spPr/>
        <p:txBody>
          <a:bodyPr/>
          <a:lstStyle/>
          <a:p>
            <a:pPr>
              <a:defRPr/>
            </a:pPr>
            <a:fld id="{EEF256E0-6F50-41D9-8869-6173CC7A7E5A}" type="slidenum">
              <a:rPr lang="en-GB" smtClean="0"/>
              <a:pPr>
                <a:defRPr/>
              </a:pPr>
              <a:t>6</a:t>
            </a:fld>
            <a:endParaRPr lang="en-GB"/>
          </a:p>
        </p:txBody>
      </p:sp>
    </p:spTree>
    <p:extLst>
      <p:ext uri="{BB962C8B-B14F-4D97-AF65-F5344CB8AC3E}">
        <p14:creationId xmlns:p14="http://schemas.microsoft.com/office/powerpoint/2010/main" val="105411102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6F29B930-771D-4245-9F45-0D6F492C88FC}" type="slidenum">
              <a:rPr lang="en-GB" smtClean="0"/>
              <a:pPr>
                <a:defRPr/>
              </a:pPr>
              <a:t>18</a:t>
            </a:fld>
            <a:endParaRPr lang="en-GB"/>
          </a:p>
        </p:txBody>
      </p:sp>
    </p:spTree>
    <p:extLst>
      <p:ext uri="{BB962C8B-B14F-4D97-AF65-F5344CB8AC3E}">
        <p14:creationId xmlns:p14="http://schemas.microsoft.com/office/powerpoint/2010/main" val="135289229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552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gn="r" rtl="1"/>
            <a:r>
              <a:rPr lang="x-none" sz="1800" b="0" i="0" strike="noStrike" cap="none" spc="0" baseline="0">
                <a:solidFill>
                  <a:srgbClr val="000000"/>
                </a:solidFill>
                <a:effectLst/>
                <a:latin typeface="Arial"/>
                <a:ea typeface="Arial"/>
                <a:cs typeface="Arial"/>
              </a:rPr>
              <a:t>يتمثل الهدف العام من العمل الرئيسي في ضمان تقديم الرعاية والدعم الشاملين لتلبية الاحتياجات الفردية للمريض وعائلته/أقاربه.</a:t>
            </a:r>
          </a:p>
          <a:p>
            <a:endParaRPr lang="en-GB" altLang="en-US"/>
          </a:p>
          <a:p>
            <a:pPr algn="r" rtl="1"/>
            <a:r>
              <a:rPr lang="x-none" sz="1800" b="0" i="0" strike="noStrike" cap="none" spc="0" baseline="0">
                <a:solidFill>
                  <a:srgbClr val="000000"/>
                </a:solidFill>
                <a:effectLst/>
                <a:latin typeface="Arial"/>
                <a:ea typeface="Arial"/>
                <a:cs typeface="Arial"/>
              </a:rPr>
              <a:t>العمل الرئيسي:</a:t>
            </a:r>
          </a:p>
          <a:p>
            <a:pPr algn="r" rtl="1"/>
            <a:r>
              <a:rPr lang="x-none" sz="1800" b="0" i="0" strike="noStrike" cap="none" spc="0" baseline="0">
                <a:solidFill>
                  <a:srgbClr val="000000"/>
                </a:solidFill>
                <a:effectLst/>
                <a:latin typeface="Arial"/>
                <a:ea typeface="Arial"/>
                <a:cs typeface="Arial"/>
              </a:rPr>
              <a:t>• طريقة لإتاحة الدعم الفعال</a:t>
            </a:r>
          </a:p>
          <a:p>
            <a:pPr algn="r" rtl="1"/>
            <a:r>
              <a:rPr lang="x-none" sz="1800" b="0" i="0" strike="noStrike" cap="none" spc="0" baseline="0">
                <a:solidFill>
                  <a:srgbClr val="000000"/>
                </a:solidFill>
                <a:effectLst/>
                <a:latin typeface="Arial"/>
                <a:ea typeface="Arial"/>
                <a:cs typeface="Arial"/>
              </a:rPr>
              <a:t>• يعتمد على التفكير المتمحور حول الفرد ونُهج الشراكة في العمل</a:t>
            </a:r>
          </a:p>
          <a:p>
            <a:pPr algn="r" rtl="1"/>
            <a:r>
              <a:rPr lang="x-none" sz="1800" b="0" i="0" strike="noStrike" cap="none" spc="0" baseline="0">
                <a:solidFill>
                  <a:srgbClr val="000000"/>
                </a:solidFill>
                <a:effectLst/>
                <a:latin typeface="Arial"/>
                <a:ea typeface="Arial"/>
                <a:cs typeface="Arial"/>
              </a:rPr>
              <a:t>• يُركّز على الأسرة أو الأنظمة</a:t>
            </a:r>
          </a:p>
          <a:p>
            <a:pPr algn="r" rtl="1"/>
            <a:r>
              <a:rPr lang="x-none" sz="1800" b="0" i="0" strike="noStrike" cap="none" spc="0" baseline="0">
                <a:solidFill>
                  <a:srgbClr val="000000"/>
                </a:solidFill>
                <a:effectLst/>
                <a:latin typeface="Arial"/>
                <a:ea typeface="Arial"/>
                <a:cs typeface="Arial"/>
              </a:rPr>
              <a:t>• يتم دعمه من خلال إتاحة العلاقات المفتوحة والداعمة والتي تعزز المساواة</a:t>
            </a:r>
          </a:p>
          <a:p>
            <a:pPr algn="r" rtl="1"/>
            <a:r>
              <a:rPr lang="x-none" sz="1800" b="0" i="0" strike="noStrike" cap="none" spc="0" baseline="0">
                <a:solidFill>
                  <a:srgbClr val="000000"/>
                </a:solidFill>
                <a:effectLst/>
                <a:latin typeface="Arial"/>
                <a:ea typeface="Arial"/>
                <a:cs typeface="Arial"/>
              </a:rPr>
              <a:t>• طريقة لتسهيل تنسيق الرعاية</a:t>
            </a:r>
          </a:p>
        </p:txBody>
      </p:sp>
      <p:sp>
        <p:nvSpPr>
          <p:cNvPr id="4" name="Slide Number Placeholder 3"/>
          <p:cNvSpPr>
            <a:spLocks noGrp="1"/>
          </p:cNvSpPr>
          <p:nvPr>
            <p:ph type="sldNum" sz="quarter" idx="5"/>
          </p:nvPr>
        </p:nvSpPr>
        <p:spPr/>
        <p:txBody>
          <a:bodyPr/>
          <a:lstStyle/>
          <a:p>
            <a:pPr>
              <a:defRPr/>
            </a:pPr>
            <a:fld id="{EAFE8E64-2CDD-42FB-B5DA-F8A157452372}" type="slidenum">
              <a:rPr lang="en-GB" smtClean="0"/>
              <a:pPr>
                <a:defRPr/>
              </a:pPr>
              <a:t>21</a:t>
            </a:fld>
            <a:endParaRPr lang="en-GB"/>
          </a:p>
        </p:txBody>
      </p:sp>
    </p:spTree>
    <p:extLst>
      <p:ext uri="{BB962C8B-B14F-4D97-AF65-F5344CB8AC3E}">
        <p14:creationId xmlns:p14="http://schemas.microsoft.com/office/powerpoint/2010/main" val="129030526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563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GB" altLang="en-US"/>
          </a:p>
        </p:txBody>
      </p:sp>
      <p:sp>
        <p:nvSpPr>
          <p:cNvPr id="4" name="Slide Number Placeholder 3"/>
          <p:cNvSpPr>
            <a:spLocks noGrp="1"/>
          </p:cNvSpPr>
          <p:nvPr>
            <p:ph type="sldNum" sz="quarter" idx="5"/>
          </p:nvPr>
        </p:nvSpPr>
        <p:spPr/>
        <p:txBody>
          <a:bodyPr/>
          <a:lstStyle/>
          <a:p>
            <a:pPr>
              <a:defRPr/>
            </a:pPr>
            <a:fld id="{8FD2B4D2-7A4E-4D76-ADB7-250E96495B67}" type="slidenum">
              <a:rPr lang="en-GB" smtClean="0"/>
              <a:pPr>
                <a:defRPr/>
              </a:pPr>
              <a:t>22</a:t>
            </a:fld>
            <a:endParaRPr lang="en-GB"/>
          </a:p>
        </p:txBody>
      </p:sp>
    </p:spTree>
    <p:extLst>
      <p:ext uri="{BB962C8B-B14F-4D97-AF65-F5344CB8AC3E}">
        <p14:creationId xmlns:p14="http://schemas.microsoft.com/office/powerpoint/2010/main" val="124468038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573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GB" altLang="en-US"/>
          </a:p>
        </p:txBody>
      </p:sp>
      <p:sp>
        <p:nvSpPr>
          <p:cNvPr id="4" name="Slide Number Placeholder 3"/>
          <p:cNvSpPr>
            <a:spLocks noGrp="1"/>
          </p:cNvSpPr>
          <p:nvPr>
            <p:ph type="sldNum" sz="quarter" idx="5"/>
          </p:nvPr>
        </p:nvSpPr>
        <p:spPr/>
        <p:txBody>
          <a:bodyPr/>
          <a:lstStyle/>
          <a:p>
            <a:pPr>
              <a:defRPr/>
            </a:pPr>
            <a:fld id="{2AD15CE0-F870-444A-AFBD-61F5B015A262}" type="slidenum">
              <a:rPr lang="en-GB" smtClean="0"/>
              <a:pPr>
                <a:defRPr/>
              </a:pPr>
              <a:t>23</a:t>
            </a:fld>
            <a:endParaRPr lang="en-GB"/>
          </a:p>
        </p:txBody>
      </p:sp>
    </p:spTree>
    <p:extLst>
      <p:ext uri="{BB962C8B-B14F-4D97-AF65-F5344CB8AC3E}">
        <p14:creationId xmlns:p14="http://schemas.microsoft.com/office/powerpoint/2010/main" val="373494739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593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GB" altLang="en-US"/>
          </a:p>
        </p:txBody>
      </p:sp>
      <p:sp>
        <p:nvSpPr>
          <p:cNvPr id="4" name="Slide Number Placeholder 3"/>
          <p:cNvSpPr>
            <a:spLocks noGrp="1"/>
          </p:cNvSpPr>
          <p:nvPr>
            <p:ph type="sldNum" sz="quarter" idx="5"/>
          </p:nvPr>
        </p:nvSpPr>
        <p:spPr/>
        <p:txBody>
          <a:bodyPr/>
          <a:lstStyle/>
          <a:p>
            <a:pPr>
              <a:defRPr/>
            </a:pPr>
            <a:fld id="{6D8F5E05-2F65-4672-A73C-EE949F0C0E66}" type="slidenum">
              <a:rPr lang="en-GB" smtClean="0"/>
              <a:pPr>
                <a:defRPr/>
              </a:pPr>
              <a:t>24</a:t>
            </a:fld>
            <a:endParaRPr lang="en-GB"/>
          </a:p>
        </p:txBody>
      </p:sp>
    </p:spTree>
    <p:extLst>
      <p:ext uri="{BB962C8B-B14F-4D97-AF65-F5344CB8AC3E}">
        <p14:creationId xmlns:p14="http://schemas.microsoft.com/office/powerpoint/2010/main" val="1802538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604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GB" altLang="en-US"/>
          </a:p>
        </p:txBody>
      </p:sp>
      <p:sp>
        <p:nvSpPr>
          <p:cNvPr id="4" name="Slide Number Placeholder 3"/>
          <p:cNvSpPr>
            <a:spLocks noGrp="1"/>
          </p:cNvSpPr>
          <p:nvPr>
            <p:ph type="sldNum" sz="quarter" idx="5"/>
          </p:nvPr>
        </p:nvSpPr>
        <p:spPr/>
        <p:txBody>
          <a:bodyPr/>
          <a:lstStyle/>
          <a:p>
            <a:pPr>
              <a:defRPr/>
            </a:pPr>
            <a:fld id="{E03F8934-B0EC-47F8-A0AE-34677955F8D8}" type="slidenum">
              <a:rPr lang="en-GB" smtClean="0"/>
              <a:pPr>
                <a:defRPr/>
              </a:pPr>
              <a:t>25</a:t>
            </a:fld>
            <a:endParaRPr lang="en-GB"/>
          </a:p>
        </p:txBody>
      </p:sp>
    </p:spTree>
    <p:extLst>
      <p:ext uri="{BB962C8B-B14F-4D97-AF65-F5344CB8AC3E}">
        <p14:creationId xmlns:p14="http://schemas.microsoft.com/office/powerpoint/2010/main" val="14209264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471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GB" altLang="en-US"/>
          </a:p>
        </p:txBody>
      </p:sp>
      <p:sp>
        <p:nvSpPr>
          <p:cNvPr id="4" name="Slide Number Placeholder 3"/>
          <p:cNvSpPr>
            <a:spLocks noGrp="1"/>
          </p:cNvSpPr>
          <p:nvPr>
            <p:ph type="sldNum" sz="quarter" idx="5"/>
          </p:nvPr>
        </p:nvSpPr>
        <p:spPr/>
        <p:txBody>
          <a:bodyPr/>
          <a:lstStyle/>
          <a:p>
            <a:pPr>
              <a:defRPr/>
            </a:pPr>
            <a:fld id="{209F86E6-4EAB-41CC-BC7D-D261F13AFFED}" type="slidenum">
              <a:rPr lang="en-GB" smtClean="0"/>
              <a:pPr>
                <a:defRPr/>
              </a:pPr>
              <a:t>7</a:t>
            </a:fld>
            <a:endParaRPr lang="en-GB"/>
          </a:p>
        </p:txBody>
      </p:sp>
    </p:spTree>
    <p:extLst>
      <p:ext uri="{BB962C8B-B14F-4D97-AF65-F5344CB8AC3E}">
        <p14:creationId xmlns:p14="http://schemas.microsoft.com/office/powerpoint/2010/main" val="25646697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6F29B930-771D-4245-9F45-0D6F492C88FC}" type="slidenum">
              <a:rPr lang="en-GB" smtClean="0"/>
              <a:pPr>
                <a:defRPr/>
              </a:pPr>
              <a:t>8</a:t>
            </a:fld>
            <a:endParaRPr lang="en-GB"/>
          </a:p>
        </p:txBody>
      </p:sp>
    </p:spTree>
    <p:extLst>
      <p:ext uri="{BB962C8B-B14F-4D97-AF65-F5344CB8AC3E}">
        <p14:creationId xmlns:p14="http://schemas.microsoft.com/office/powerpoint/2010/main" val="15248889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481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gn="r" rtl="1"/>
            <a:r>
              <a:rPr lang="x-none" sz="1800" b="0" i="0" strike="noStrike" cap="none" spc="0" baseline="0">
                <a:solidFill>
                  <a:srgbClr val="000000"/>
                </a:solidFill>
                <a:effectLst/>
                <a:latin typeface="Arial"/>
                <a:ea typeface="Arial"/>
                <a:cs typeface="Arial"/>
              </a:rPr>
              <a:t>يتأثر سلوكنا بما نعتقد أن الآخرين يقومون به.  ومن الأمثلة على ذلك أن ارتداء أحزمة الأمان زاد لأن الجميع بدأ فعل ذلك، ليس لأنه أصبح قانونًا معمولاً به (وإلا فلماذا لا يزال الناس يتحدثون في هواتفهم الجوالة أثناء القيادة أو القيادة بسرعة </a:t>
            </a:r>
            <a:r>
              <a:rPr lang="en-US" sz="1800" b="0" i="0" strike="noStrike" cap="none" spc="0" baseline="0">
                <a:solidFill>
                  <a:srgbClr val="000000"/>
                </a:solidFill>
                <a:effectLst/>
                <a:latin typeface="Arial"/>
                <a:ea typeface="Arial"/>
                <a:cs typeface="Arial"/>
              </a:rPr>
              <a:t>80</a:t>
            </a:r>
            <a:r>
              <a:rPr lang="x-none" sz="1800" b="0" i="0" strike="noStrike" cap="none" spc="0" baseline="0">
                <a:solidFill>
                  <a:srgbClr val="000000"/>
                </a:solidFill>
                <a:effectLst/>
                <a:latin typeface="Arial"/>
                <a:ea typeface="Arial"/>
                <a:cs typeface="Arial"/>
              </a:rPr>
              <a:t> كم في منطقة لا يسمح فيها بالقيادة بسرعة أكبر من </a:t>
            </a:r>
            <a:r>
              <a:rPr lang="en-US" sz="1800" b="0" i="0" strike="noStrike" cap="none" spc="0" baseline="0">
                <a:solidFill>
                  <a:srgbClr val="000000"/>
                </a:solidFill>
                <a:effectLst/>
                <a:latin typeface="Arial"/>
                <a:ea typeface="Arial"/>
                <a:cs typeface="Arial"/>
              </a:rPr>
              <a:t>70</a:t>
            </a:r>
            <a:r>
              <a:rPr lang="x-none" sz="1800" b="0" i="0" strike="noStrike" cap="none" spc="0" baseline="0">
                <a:solidFill>
                  <a:srgbClr val="000000"/>
                </a:solidFill>
                <a:effectLst/>
                <a:latin typeface="Arial"/>
                <a:ea typeface="Arial"/>
                <a:cs typeface="Arial"/>
              </a:rPr>
              <a:t> كم؟) ولكن لأنه أصبح "العرف الاجتماعي".</a:t>
            </a:r>
          </a:p>
          <a:p>
            <a:pPr algn="r" rtl="1"/>
            <a:r>
              <a:rPr lang="x-none" sz="1800" b="0" i="0" strike="noStrike" cap="none" spc="0" baseline="0">
                <a:solidFill>
                  <a:srgbClr val="000000"/>
                </a:solidFill>
                <a:effectLst/>
                <a:latin typeface="Arial"/>
                <a:ea typeface="Arial"/>
                <a:cs typeface="Arial"/>
              </a:rPr>
              <a:t>إذن ما الأعراف الاجتماعية للفريق وكيف يمكننا تغييرها لمساعدة الفرق على الانفتاح والتركيز على المريض والتعاون في الرعاية التي يقدمونها؟</a:t>
            </a:r>
          </a:p>
        </p:txBody>
      </p:sp>
      <p:sp>
        <p:nvSpPr>
          <p:cNvPr id="4" name="Slide Number Placeholder 3"/>
          <p:cNvSpPr>
            <a:spLocks noGrp="1"/>
          </p:cNvSpPr>
          <p:nvPr>
            <p:ph type="sldNum" sz="quarter" idx="5"/>
          </p:nvPr>
        </p:nvSpPr>
        <p:spPr/>
        <p:txBody>
          <a:bodyPr/>
          <a:lstStyle/>
          <a:p>
            <a:pPr>
              <a:defRPr/>
            </a:pPr>
            <a:fld id="{DBE919F5-8897-4DF9-90A0-DCC253A6F4E4}" type="slidenum">
              <a:rPr lang="en-GB" smtClean="0"/>
              <a:pPr>
                <a:defRPr/>
              </a:pPr>
              <a:t>9</a:t>
            </a:fld>
            <a:endParaRPr lang="en-GB"/>
          </a:p>
        </p:txBody>
      </p:sp>
    </p:spTree>
    <p:extLst>
      <p:ext uri="{BB962C8B-B14F-4D97-AF65-F5344CB8AC3E}">
        <p14:creationId xmlns:p14="http://schemas.microsoft.com/office/powerpoint/2010/main" val="20217276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algn="r" rtl="1">
              <a:defRPr/>
            </a:pPr>
            <a:r>
              <a:rPr lang="x-none" sz="1800" b="0" i="0" strike="noStrike" cap="none" spc="0" baseline="0">
                <a:solidFill>
                  <a:srgbClr val="000000"/>
                </a:solidFill>
                <a:effectLst/>
                <a:latin typeface="Arial"/>
                <a:ea typeface="Arial"/>
                <a:cs typeface="Arial"/>
              </a:rPr>
              <a:t>تيسير إجراء مناقشة قصيرة حول هذه الأسئلة.</a:t>
            </a:r>
          </a:p>
          <a:p>
            <a:pPr algn="r" rtl="1">
              <a:defRPr/>
            </a:pPr>
            <a:r>
              <a:rPr lang="x-none" sz="1800" b="0" i="0" strike="noStrike" cap="none" spc="0" baseline="0">
                <a:solidFill>
                  <a:srgbClr val="000000"/>
                </a:solidFill>
                <a:effectLst/>
                <a:latin typeface="Arial"/>
                <a:ea typeface="Arial"/>
                <a:cs typeface="Arial"/>
              </a:rPr>
              <a:t>التلقين </a:t>
            </a:r>
          </a:p>
          <a:p>
            <a:pPr marL="309524" indent="-309524" algn="r" rtl="1">
              <a:buFontTx/>
              <a:buAutoNum type="romanLcParenBoth"/>
              <a:defRPr/>
            </a:pPr>
            <a:r>
              <a:rPr lang="x-none" sz="1800" b="0" i="0" strike="noStrike" cap="none" spc="0" baseline="0">
                <a:solidFill>
                  <a:srgbClr val="000000"/>
                </a:solidFill>
                <a:effectLst/>
                <a:latin typeface="Arial"/>
                <a:ea typeface="Arial"/>
                <a:cs typeface="Arial"/>
              </a:rPr>
              <a:t>ما الذي يفكر فيه الفريق حول اعتقاد المرضى أن المرضى الآخرين في العيادة في مثل سنهم يفعلونه فيما يتعلق بالالتزام؟ (</a:t>
            </a:r>
            <a:r>
              <a:rPr lang="en-US" sz="1800" b="0" i="0" strike="noStrike" cap="none" spc="0" baseline="0">
                <a:solidFill>
                  <a:srgbClr val="000000"/>
                </a:solidFill>
                <a:effectLst/>
                <a:latin typeface="Arial"/>
                <a:ea typeface="Arial"/>
                <a:cs typeface="Arial"/>
              </a:rPr>
              <a:t>2</a:t>
            </a:r>
            <a:r>
              <a:rPr lang="x-none" sz="1800" b="0" i="0" strike="noStrike" cap="none" spc="0" baseline="0">
                <a:solidFill>
                  <a:srgbClr val="000000"/>
                </a:solidFill>
                <a:effectLst/>
                <a:latin typeface="Arial"/>
                <a:ea typeface="Arial"/>
                <a:cs typeface="Arial"/>
              </a:rPr>
              <a:t>) هل يعتقد المرضى في العيادة أن جميع المرضى ينسون الجرعات وأن من المقبول تخطيها؟ (</a:t>
            </a:r>
            <a:r>
              <a:rPr lang="en-US" sz="1800" b="0" i="0" strike="noStrike" cap="none" spc="0" baseline="0">
                <a:solidFill>
                  <a:srgbClr val="000000"/>
                </a:solidFill>
                <a:effectLst/>
                <a:latin typeface="Arial"/>
                <a:ea typeface="Arial"/>
                <a:cs typeface="Arial"/>
              </a:rPr>
              <a:t>3</a:t>
            </a:r>
            <a:r>
              <a:rPr lang="x-none" sz="1800" b="0" i="0" strike="noStrike" cap="none" spc="0" baseline="0">
                <a:solidFill>
                  <a:srgbClr val="000000"/>
                </a:solidFill>
                <a:effectLst/>
                <a:latin typeface="Arial"/>
                <a:ea typeface="Arial"/>
                <a:cs typeface="Arial"/>
              </a:rPr>
              <a:t>) أم أن المعتقد المعياري هو حول "عدم التعرض للحساب على فعلتهم"؟</a:t>
            </a:r>
          </a:p>
          <a:p>
            <a:pPr>
              <a:defRPr/>
            </a:pPr>
            <a:endParaRPr lang="en-GB"/>
          </a:p>
          <a:p>
            <a:pPr algn="r" rtl="1">
              <a:defRPr/>
            </a:pPr>
            <a:r>
              <a:rPr lang="x-none" sz="1800" b="0" i="0" strike="noStrike" cap="none" spc="0" baseline="0">
                <a:solidFill>
                  <a:srgbClr val="000000"/>
                </a:solidFill>
                <a:effectLst/>
                <a:latin typeface="Arial"/>
                <a:ea typeface="Arial"/>
                <a:cs typeface="Arial"/>
              </a:rPr>
              <a:t>التلقين - كيف يمكن للفريق تقديم ملاحظات مختلفة قد تنقل العرف للعيادة؟   إذا كانت هناك بيانات (من السجلات) حول الالتزام الوسيط أو المتوسط، وحجم الزفير القسري، وما إلى ذلك لتلك المجموعة/الفئة العمرية، فهل سيكون من المفيد مشاركتها مع المرضى؟</a:t>
            </a:r>
          </a:p>
        </p:txBody>
      </p:sp>
      <p:sp>
        <p:nvSpPr>
          <p:cNvPr id="4" name="Slide Number Placeholder 3"/>
          <p:cNvSpPr>
            <a:spLocks noGrp="1"/>
          </p:cNvSpPr>
          <p:nvPr>
            <p:ph type="sldNum" sz="quarter" idx="5"/>
          </p:nvPr>
        </p:nvSpPr>
        <p:spPr/>
        <p:txBody>
          <a:bodyPr/>
          <a:lstStyle/>
          <a:p>
            <a:pPr>
              <a:defRPr/>
            </a:pPr>
            <a:fld id="{33619E12-F70E-4F10-A406-CF8482705AE7}" type="slidenum">
              <a:rPr lang="en-GB" smtClean="0"/>
              <a:pPr>
                <a:defRPr/>
              </a:pPr>
              <a:t>10</a:t>
            </a:fld>
            <a:endParaRPr lang="en-GB"/>
          </a:p>
        </p:txBody>
      </p:sp>
    </p:spTree>
    <p:extLst>
      <p:ext uri="{BB962C8B-B14F-4D97-AF65-F5344CB8AC3E}">
        <p14:creationId xmlns:p14="http://schemas.microsoft.com/office/powerpoint/2010/main" val="765310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501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gn="r" rtl="1"/>
            <a:r>
              <a:rPr lang="x-none" sz="1800" b="0" i="0" strike="noStrike" cap="none" spc="0" baseline="0">
                <a:solidFill>
                  <a:srgbClr val="000000"/>
                </a:solidFill>
                <a:effectLst/>
                <a:latin typeface="Arial"/>
                <a:ea typeface="Arial"/>
                <a:cs typeface="Arial"/>
              </a:rPr>
              <a:t>تتمثل السمات المميزة للتعاون في مينيسوتا في الطرق التالية.</a:t>
            </a:r>
          </a:p>
        </p:txBody>
      </p:sp>
      <p:sp>
        <p:nvSpPr>
          <p:cNvPr id="4" name="Slide Number Placeholder 3"/>
          <p:cNvSpPr>
            <a:spLocks noGrp="1"/>
          </p:cNvSpPr>
          <p:nvPr>
            <p:ph type="sldNum" sz="quarter" idx="5"/>
          </p:nvPr>
        </p:nvSpPr>
        <p:spPr/>
        <p:txBody>
          <a:bodyPr/>
          <a:lstStyle/>
          <a:p>
            <a:pPr>
              <a:defRPr/>
            </a:pPr>
            <a:fld id="{29DFC557-E176-4BF1-B6EC-26AF786AC7F6}" type="slidenum">
              <a:rPr lang="en-GB" smtClean="0"/>
              <a:pPr>
                <a:defRPr/>
              </a:pPr>
              <a:t>13</a:t>
            </a:fld>
            <a:endParaRPr lang="en-GB"/>
          </a:p>
        </p:txBody>
      </p:sp>
    </p:spTree>
    <p:extLst>
      <p:ext uri="{BB962C8B-B14F-4D97-AF65-F5344CB8AC3E}">
        <p14:creationId xmlns:p14="http://schemas.microsoft.com/office/powerpoint/2010/main" val="27987766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512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gn="r" rtl="1"/>
            <a:r>
              <a:rPr lang="x-none" sz="1800" b="0" i="0" strike="noStrike" cap="none" spc="0" baseline="0">
                <a:solidFill>
                  <a:srgbClr val="000000"/>
                </a:solidFill>
                <a:effectLst/>
                <a:latin typeface="Arial"/>
                <a:ea typeface="Arial"/>
                <a:cs typeface="Arial"/>
              </a:rPr>
              <a:t>تتمثل السمات المميزة للتواصل الجيد في مينيسوتا في الطرق التالية</a:t>
            </a:r>
          </a:p>
          <a:p>
            <a:endParaRPr lang="en-GB" altLang="en-US"/>
          </a:p>
        </p:txBody>
      </p:sp>
      <p:sp>
        <p:nvSpPr>
          <p:cNvPr id="4" name="Slide Number Placeholder 3"/>
          <p:cNvSpPr>
            <a:spLocks noGrp="1"/>
          </p:cNvSpPr>
          <p:nvPr>
            <p:ph type="sldNum" sz="quarter" idx="5"/>
          </p:nvPr>
        </p:nvSpPr>
        <p:spPr/>
        <p:txBody>
          <a:bodyPr/>
          <a:lstStyle/>
          <a:p>
            <a:pPr>
              <a:defRPr/>
            </a:pPr>
            <a:fld id="{130824F0-A2D3-42A4-B993-5140BC44919F}" type="slidenum">
              <a:rPr lang="en-GB" smtClean="0"/>
              <a:pPr>
                <a:defRPr/>
              </a:pPr>
              <a:t>14</a:t>
            </a:fld>
            <a:endParaRPr lang="en-GB"/>
          </a:p>
        </p:txBody>
      </p:sp>
    </p:spTree>
    <p:extLst>
      <p:ext uri="{BB962C8B-B14F-4D97-AF65-F5344CB8AC3E}">
        <p14:creationId xmlns:p14="http://schemas.microsoft.com/office/powerpoint/2010/main" val="138495200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522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gn="r" rtl="1"/>
            <a:r>
              <a:rPr lang="x-none" sz="1800" b="0" i="0" strike="noStrike" cap="none" spc="0" baseline="0">
                <a:solidFill>
                  <a:srgbClr val="000000"/>
                </a:solidFill>
                <a:effectLst/>
                <a:latin typeface="Arial"/>
                <a:ea typeface="Arial"/>
                <a:cs typeface="Arial"/>
              </a:rPr>
              <a:t>تتمثل السمات المميزة للتعامل مع مسألة الالتزام في مينيسوتا في الطرق التالية…</a:t>
            </a:r>
          </a:p>
          <a:p>
            <a:endParaRPr lang="en-GB" altLang="en-US"/>
          </a:p>
        </p:txBody>
      </p:sp>
      <p:sp>
        <p:nvSpPr>
          <p:cNvPr id="4" name="Slide Number Placeholder 3"/>
          <p:cNvSpPr>
            <a:spLocks noGrp="1"/>
          </p:cNvSpPr>
          <p:nvPr>
            <p:ph type="sldNum" sz="quarter" idx="5"/>
          </p:nvPr>
        </p:nvSpPr>
        <p:spPr/>
        <p:txBody>
          <a:bodyPr/>
          <a:lstStyle/>
          <a:p>
            <a:pPr>
              <a:defRPr/>
            </a:pPr>
            <a:fld id="{1330136D-35C0-4A29-AD3F-E89DFBF1F4A2}" type="slidenum">
              <a:rPr lang="en-GB" smtClean="0"/>
              <a:pPr>
                <a:defRPr/>
              </a:pPr>
              <a:t>15</a:t>
            </a:fld>
            <a:endParaRPr lang="en-GB"/>
          </a:p>
        </p:txBody>
      </p:sp>
    </p:spTree>
    <p:extLst>
      <p:ext uri="{BB962C8B-B14F-4D97-AF65-F5344CB8AC3E}">
        <p14:creationId xmlns:p14="http://schemas.microsoft.com/office/powerpoint/2010/main" val="7853921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532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gn="r" rtl="1"/>
            <a:r>
              <a:rPr lang="x-none" sz="1800" b="0" i="0" strike="noStrike" cap="none" spc="0" baseline="0">
                <a:solidFill>
                  <a:srgbClr val="000000"/>
                </a:solidFill>
                <a:effectLst/>
                <a:latin typeface="Arial"/>
                <a:ea typeface="Arial"/>
                <a:cs typeface="Arial"/>
              </a:rPr>
              <a:t>تيسير مناقشة الفريق حول هذه الأسئلة</a:t>
            </a:r>
          </a:p>
        </p:txBody>
      </p:sp>
      <p:sp>
        <p:nvSpPr>
          <p:cNvPr id="4" name="Slide Number Placeholder 3"/>
          <p:cNvSpPr>
            <a:spLocks noGrp="1"/>
          </p:cNvSpPr>
          <p:nvPr>
            <p:ph type="sldNum" sz="quarter" idx="5"/>
          </p:nvPr>
        </p:nvSpPr>
        <p:spPr/>
        <p:txBody>
          <a:bodyPr/>
          <a:lstStyle/>
          <a:p>
            <a:pPr>
              <a:defRPr/>
            </a:pPr>
            <a:fld id="{F17C3694-69B6-4AE7-92A4-33F6F7EE887D}" type="slidenum">
              <a:rPr lang="en-GB" smtClean="0"/>
              <a:pPr>
                <a:defRPr/>
              </a:pPr>
              <a:t>16</a:t>
            </a:fld>
            <a:endParaRPr lang="en-GB"/>
          </a:p>
        </p:txBody>
      </p:sp>
    </p:spTree>
    <p:extLst>
      <p:ext uri="{BB962C8B-B14F-4D97-AF65-F5344CB8AC3E}">
        <p14:creationId xmlns:p14="http://schemas.microsoft.com/office/powerpoint/2010/main" val="380594591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stretch>
            <a:fillRect/>
          </a:stretch>
        </a:blipFill>
        <a:effectLst/>
      </p:bgPr>
    </p:bg>
    <p:spTree>
      <p:nvGrpSpPr>
        <p:cNvPr id="1" name=""/>
        <p:cNvGrpSpPr/>
        <p:nvPr/>
      </p:nvGrpSpPr>
      <p:grpSpPr>
        <a:xfrm>
          <a:off x="0" y="0"/>
          <a:ext cx="0" cy="0"/>
          <a:chOff x="0" y="0"/>
          <a:chExt cx="0" cy="0"/>
        </a:xfrm>
      </p:grpSpPr>
      <p:pic>
        <p:nvPicPr>
          <p:cNvPr id="4" name="Picture 6" descr="CF Care logo CMYK.png"/>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bwMode="auto">
          <a:xfrm>
            <a:off x="387350" y="233363"/>
            <a:ext cx="4043363" cy="1370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685800" y="2130425"/>
            <a:ext cx="7772400" cy="1470025"/>
          </a:xfrm>
        </p:spPr>
        <p:txBody>
          <a:bodyPr/>
          <a:lstStyle>
            <a:lvl1pPr>
              <a:defRPr b="0" i="0">
                <a:solidFill>
                  <a:schemeClr val="bg1"/>
                </a:solidFill>
                <a:latin typeface="+mn-lt"/>
                <a:cs typeface="HelveticaNeueLT Std Med Cn"/>
              </a:defRPr>
            </a:lvl1p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normAutofit/>
          </a:bodyPr>
          <a:lstStyle>
            <a:lvl1pPr marL="0" indent="0" algn="ctr">
              <a:buNone/>
              <a:defRPr sz="2800" b="0" i="0">
                <a:solidFill>
                  <a:schemeClr val="bg1"/>
                </a:solidFill>
                <a:latin typeface="+mn-lt"/>
                <a:cs typeface="HelveticaNeueLT Std Med Cn"/>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Tree>
    <p:extLst>
      <p:ext uri="{BB962C8B-B14F-4D97-AF65-F5344CB8AC3E}">
        <p14:creationId xmlns:p14="http://schemas.microsoft.com/office/powerpoint/2010/main" val="1236153511"/>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2_Title and Content">
    <p:spTree>
      <p:nvGrpSpPr>
        <p:cNvPr id="1" name=""/>
        <p:cNvGrpSpPr/>
        <p:nvPr/>
      </p:nvGrpSpPr>
      <p:grpSpPr>
        <a:xfrm>
          <a:off x="0" y="0"/>
          <a:ext cx="0" cy="0"/>
          <a:chOff x="0" y="0"/>
          <a:chExt cx="0" cy="0"/>
        </a:xfrm>
      </p:grpSpPr>
      <p:pic>
        <p:nvPicPr>
          <p:cNvPr id="4" name="Picture 6" descr="Vertex ppt BG.png"/>
          <p:cNvPicPr>
            <a:picLocks noChangeAspect="1"/>
          </p:cNvPicPr>
          <p:nvPr userDrawn="1"/>
        </p:nvPicPr>
        <p:blipFill>
          <a:blip r:embed="rId2" cstate="print">
            <a:extLst>
              <a:ext uri="{28A0092B-C50C-407E-A947-70E740481C1C}">
                <a14:useLocalDpi xmlns:a14="http://schemas.microsoft.com/office/drawing/2010/main" val="0"/>
              </a:ext>
            </a:extLst>
          </a:blip>
          <a:srcRect t="92735" b="5"/>
          <a:stretch>
            <a:fillRect/>
          </a:stretch>
        </p:blipFill>
        <p:spPr bwMode="auto">
          <a:xfrm>
            <a:off x="0" y="6367463"/>
            <a:ext cx="9144000"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7" descr="CF Care logo CMYK.png"/>
          <p:cNvPicPr>
            <a:picLocks noChangeAspect="1"/>
          </p:cNvPicPr>
          <p:nvPr userDrawn="1"/>
        </p:nvPicPr>
        <p:blipFill>
          <a:blip r:embed="rId3">
            <a:extLst>
              <a:ext uri="{28A0092B-C50C-407E-A947-70E740481C1C}">
                <a14:useLocalDpi xmlns:a14="http://schemas.microsoft.com/office/drawing/2010/main" val="0"/>
              </a:ext>
            </a:extLst>
          </a:blip>
          <a:srcRect r="31554" b="17529"/>
          <a:stretch>
            <a:fillRect/>
          </a:stretch>
        </p:blipFill>
        <p:spPr bwMode="auto">
          <a:xfrm>
            <a:off x="180975" y="6450013"/>
            <a:ext cx="811213" cy="331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57200" y="292870"/>
            <a:ext cx="8229600" cy="772608"/>
          </a:xfrm>
        </p:spPr>
        <p:txBody>
          <a:bodyPr>
            <a:normAutofit/>
          </a:bodyPr>
          <a:lstStyle>
            <a:lvl1pPr>
              <a:defRPr sz="2800" b="1" i="0">
                <a:solidFill>
                  <a:srgbClr val="1D2763"/>
                </a:solidFill>
                <a:latin typeface="+mj-lt"/>
                <a:cs typeface="HelveticaNeueLT Std Med Cn"/>
              </a:defRPr>
            </a:lvl1pPr>
          </a:lstStyle>
          <a:p>
            <a:r>
              <a:rPr lang="en-US"/>
              <a:t>Click to edit Master title style</a:t>
            </a:r>
          </a:p>
        </p:txBody>
      </p:sp>
      <p:sp>
        <p:nvSpPr>
          <p:cNvPr id="3" name="Content Placeholder 2"/>
          <p:cNvSpPr>
            <a:spLocks noGrp="1"/>
          </p:cNvSpPr>
          <p:nvPr>
            <p:ph idx="1"/>
          </p:nvPr>
        </p:nvSpPr>
        <p:spPr>
          <a:xfrm>
            <a:off x="457200" y="1569493"/>
            <a:ext cx="8229600" cy="4312692"/>
          </a:xfrm>
        </p:spPr>
        <p:txBody>
          <a:bodyPr/>
          <a:lstStyle>
            <a:lvl1pPr>
              <a:defRPr sz="2400" b="0" i="0">
                <a:solidFill>
                  <a:srgbClr val="1D2763"/>
                </a:solidFill>
                <a:latin typeface="+mn-lt"/>
                <a:cs typeface="HelveticaNeueLT Std Cn"/>
              </a:defRPr>
            </a:lvl1pPr>
          </a:lstStyle>
          <a:p>
            <a:pPr lvl="0"/>
            <a:r>
              <a:rPr lang="en-US"/>
              <a:t>Click to edit Master text styles</a:t>
            </a:r>
          </a:p>
          <a:p>
            <a:pPr lvl="0"/>
            <a:endParaRPr lang="en-US"/>
          </a:p>
        </p:txBody>
      </p:sp>
    </p:spTree>
    <p:extLst>
      <p:ext uri="{BB962C8B-B14F-4D97-AF65-F5344CB8AC3E}">
        <p14:creationId xmlns:p14="http://schemas.microsoft.com/office/powerpoint/2010/main" val="680055260"/>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pic>
        <p:nvPicPr>
          <p:cNvPr id="4" name="Picture 6" descr="Vertex ppt BG.png"/>
          <p:cNvPicPr>
            <a:picLocks noChangeAspect="1"/>
          </p:cNvPicPr>
          <p:nvPr userDrawn="1"/>
        </p:nvPicPr>
        <p:blipFill>
          <a:blip r:embed="rId2" cstate="print">
            <a:extLst>
              <a:ext uri="{28A0092B-C50C-407E-A947-70E740481C1C}">
                <a14:useLocalDpi xmlns:a14="http://schemas.microsoft.com/office/drawing/2010/main" val="0"/>
              </a:ext>
            </a:extLst>
          </a:blip>
          <a:srcRect t="92735" b="5"/>
          <a:stretch>
            <a:fillRect/>
          </a:stretch>
        </p:blipFill>
        <p:spPr bwMode="auto">
          <a:xfrm>
            <a:off x="0" y="6367463"/>
            <a:ext cx="9144000"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7" descr="CF Care logo CMYK.png"/>
          <p:cNvPicPr>
            <a:picLocks noChangeAspect="1"/>
          </p:cNvPicPr>
          <p:nvPr userDrawn="1"/>
        </p:nvPicPr>
        <p:blipFill>
          <a:blip r:embed="rId3">
            <a:extLst>
              <a:ext uri="{28A0092B-C50C-407E-A947-70E740481C1C}">
                <a14:useLocalDpi xmlns:a14="http://schemas.microsoft.com/office/drawing/2010/main" val="0"/>
              </a:ext>
            </a:extLst>
          </a:blip>
          <a:srcRect r="31554" b="17529"/>
          <a:stretch>
            <a:fillRect/>
          </a:stretch>
        </p:blipFill>
        <p:spPr bwMode="auto">
          <a:xfrm>
            <a:off x="180975" y="6450013"/>
            <a:ext cx="811213" cy="331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itle 1"/>
          <p:cNvSpPr>
            <a:spLocks noGrp="1"/>
          </p:cNvSpPr>
          <p:nvPr>
            <p:ph type="title"/>
          </p:nvPr>
        </p:nvSpPr>
        <p:spPr>
          <a:xfrm>
            <a:off x="457200" y="292870"/>
            <a:ext cx="8229600" cy="772608"/>
          </a:xfrm>
        </p:spPr>
        <p:txBody>
          <a:bodyPr>
            <a:normAutofit/>
          </a:bodyPr>
          <a:lstStyle>
            <a:lvl1pPr>
              <a:defRPr sz="2800" b="1" i="0">
                <a:solidFill>
                  <a:srgbClr val="1D2763"/>
                </a:solidFill>
                <a:latin typeface="+mn-lt"/>
                <a:cs typeface="HelveticaNeueLT Std Med Cn"/>
              </a:defRPr>
            </a:lvl1pPr>
          </a:lstStyle>
          <a:p>
            <a:r>
              <a:rPr lang="en-US"/>
              <a:t>Click to edit Master title style</a:t>
            </a:r>
          </a:p>
        </p:txBody>
      </p:sp>
      <p:sp>
        <p:nvSpPr>
          <p:cNvPr id="6" name="Content Placeholder 2"/>
          <p:cNvSpPr>
            <a:spLocks noGrp="1"/>
          </p:cNvSpPr>
          <p:nvPr>
            <p:ph idx="1"/>
          </p:nvPr>
        </p:nvSpPr>
        <p:spPr>
          <a:xfrm>
            <a:off x="457200" y="1569493"/>
            <a:ext cx="8229600" cy="4312692"/>
          </a:xfrm>
        </p:spPr>
        <p:txBody>
          <a:bodyPr/>
          <a:lstStyle>
            <a:lvl1pPr>
              <a:defRPr sz="2400" b="0" i="0">
                <a:solidFill>
                  <a:srgbClr val="1D2763"/>
                </a:solidFill>
                <a:latin typeface="+mn-lt"/>
                <a:cs typeface="HelveticaNeueLT Std Cn"/>
              </a:defRPr>
            </a:lvl1pPr>
          </a:lstStyle>
          <a:p>
            <a:pPr lvl="0"/>
            <a:r>
              <a:rPr lang="en-US"/>
              <a:t>Click to edit Master text styles</a:t>
            </a:r>
          </a:p>
        </p:txBody>
      </p:sp>
    </p:spTree>
    <p:extLst>
      <p:ext uri="{BB962C8B-B14F-4D97-AF65-F5344CB8AC3E}">
        <p14:creationId xmlns:p14="http://schemas.microsoft.com/office/powerpoint/2010/main" val="1274382331"/>
      </p:ext>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defTabSz="914400" fontAlgn="auto">
              <a:spcBef>
                <a:spcPct val="0"/>
              </a:spcBef>
              <a:spcAft>
                <a:spcPct val="0"/>
              </a:spcAft>
              <a:defRPr>
                <a:solidFill>
                  <a:prstClr val="black"/>
                </a:solidFill>
                <a:latin typeface="+mn-lt"/>
                <a:cs typeface="+mn-cs"/>
              </a:defRPr>
            </a:lvl1pPr>
          </a:lstStyle>
          <a:p>
            <a:pPr>
              <a:defRPr/>
            </a:pPr>
            <a:fld id="{1F2D20AA-CAAD-4CC1-81F1-E5A408BC6316}" type="datetimeFigureOut">
              <a:rPr lang="en-US"/>
              <a:pPr>
                <a:defRPr/>
              </a:pPr>
              <a:t>3/25/2021</a:t>
            </a:fld>
            <a:endParaRPr lang="en-US"/>
          </a:p>
        </p:txBody>
      </p:sp>
      <p:sp>
        <p:nvSpPr>
          <p:cNvPr id="3" name="Footer Placeholder 2"/>
          <p:cNvSpPr>
            <a:spLocks noGrp="1"/>
          </p:cNvSpPr>
          <p:nvPr>
            <p:ph type="ftr" sz="quarter" idx="11"/>
          </p:nvPr>
        </p:nvSpPr>
        <p:spPr/>
        <p:txBody>
          <a:bodyPr/>
          <a:lstStyle>
            <a:lvl1pPr defTabSz="914400" fontAlgn="auto">
              <a:spcBef>
                <a:spcPct val="0"/>
              </a:spcBef>
              <a:spcAft>
                <a:spcPct val="0"/>
              </a:spcAft>
              <a:defRPr>
                <a:solidFill>
                  <a:prstClr val="black"/>
                </a:solidFill>
                <a:latin typeface="+mn-lt"/>
                <a:cs typeface="+mn-cs"/>
              </a:defRPr>
            </a:lvl1pPr>
          </a:lstStyle>
          <a:p>
            <a:pPr>
              <a:defRPr/>
            </a:pPr>
            <a:endParaRPr lang="en-US"/>
          </a:p>
        </p:txBody>
      </p:sp>
      <p:sp>
        <p:nvSpPr>
          <p:cNvPr id="4" name="Slide Number Placeholder 3"/>
          <p:cNvSpPr>
            <a:spLocks noGrp="1"/>
          </p:cNvSpPr>
          <p:nvPr>
            <p:ph type="sldNum" sz="quarter" idx="12"/>
          </p:nvPr>
        </p:nvSpPr>
        <p:spPr/>
        <p:txBody>
          <a:bodyPr/>
          <a:lstStyle>
            <a:lvl1pPr defTabSz="914400">
              <a:defRPr>
                <a:latin typeface="Arial" pitchFamily="34" charset="0"/>
              </a:defRPr>
            </a:lvl1pPr>
          </a:lstStyle>
          <a:p>
            <a:pPr>
              <a:defRPr/>
            </a:pPr>
            <a:fld id="{6A1D882E-C576-46D5-9B49-FE53394C6D55}" type="slidenum">
              <a:rPr lang="en-US" altLang="en-US"/>
              <a:pPr>
                <a:defRPr/>
              </a:pPr>
              <a:t>‹#›</a:t>
            </a:fld>
            <a:endParaRPr lang="en-US" altLang="en-US"/>
          </a:p>
        </p:txBody>
      </p:sp>
    </p:spTree>
    <p:extLst>
      <p:ext uri="{BB962C8B-B14F-4D97-AF65-F5344CB8AC3E}">
        <p14:creationId xmlns:p14="http://schemas.microsoft.com/office/powerpoint/2010/main" val="2748964031"/>
      </p:ext>
    </p:extLst>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AndTx">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lvl1pPr>
              <a:defRPr b="1"/>
            </a:lvl1p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307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648200" y="1600200"/>
            <a:ext cx="4038600" cy="45307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a:xfrm>
            <a:off x="457200" y="6243638"/>
            <a:ext cx="2133600" cy="457200"/>
          </a:xfrm>
        </p:spPr>
        <p:txBody>
          <a:bodyPr/>
          <a:lstStyle>
            <a:lvl1pPr defTabSz="914400" fontAlgn="base">
              <a:spcBef>
                <a:spcPct val="0"/>
              </a:spcBef>
              <a:spcAft>
                <a:spcPct val="0"/>
              </a:spcAft>
              <a:defRPr>
                <a:solidFill>
                  <a:prstClr val="black"/>
                </a:solidFill>
                <a:latin typeface="Arial" pitchFamily="34" charset="0"/>
                <a:cs typeface="+mn-cs"/>
              </a:defRPr>
            </a:lvl1pPr>
          </a:lstStyle>
          <a:p>
            <a:pPr>
              <a:defRPr/>
            </a:pPr>
            <a:endParaRPr lang="en-GB"/>
          </a:p>
        </p:txBody>
      </p:sp>
      <p:sp>
        <p:nvSpPr>
          <p:cNvPr id="6" name="Footer Placeholder 5"/>
          <p:cNvSpPr>
            <a:spLocks noGrp="1"/>
          </p:cNvSpPr>
          <p:nvPr>
            <p:ph type="ftr" sz="quarter" idx="11"/>
          </p:nvPr>
        </p:nvSpPr>
        <p:spPr>
          <a:xfrm>
            <a:off x="3124200" y="6248400"/>
            <a:ext cx="2895600" cy="457200"/>
          </a:xfrm>
        </p:spPr>
        <p:txBody>
          <a:bodyPr/>
          <a:lstStyle>
            <a:lvl1pPr defTabSz="914400" fontAlgn="base">
              <a:spcBef>
                <a:spcPct val="0"/>
              </a:spcBef>
              <a:spcAft>
                <a:spcPct val="0"/>
              </a:spcAft>
              <a:defRPr>
                <a:solidFill>
                  <a:prstClr val="black"/>
                </a:solidFill>
                <a:latin typeface="Arial" pitchFamily="34" charset="0"/>
                <a:cs typeface="+mn-cs"/>
              </a:defRPr>
            </a:lvl1pPr>
          </a:lstStyle>
          <a:p>
            <a:pPr>
              <a:defRPr/>
            </a:pPr>
            <a:endParaRPr lang="en-GB"/>
          </a:p>
        </p:txBody>
      </p:sp>
      <p:sp>
        <p:nvSpPr>
          <p:cNvPr id="7" name="Slide Number Placeholder 6"/>
          <p:cNvSpPr>
            <a:spLocks noGrp="1"/>
          </p:cNvSpPr>
          <p:nvPr>
            <p:ph type="sldNum" sz="quarter" idx="12"/>
          </p:nvPr>
        </p:nvSpPr>
        <p:spPr>
          <a:xfrm>
            <a:off x="6553200" y="6243638"/>
            <a:ext cx="2133600" cy="457200"/>
          </a:xfrm>
        </p:spPr>
        <p:txBody>
          <a:bodyPr/>
          <a:lstStyle>
            <a:lvl1pPr defTabSz="914400">
              <a:defRPr>
                <a:latin typeface="Arial" pitchFamily="34" charset="0"/>
              </a:defRPr>
            </a:lvl1pPr>
          </a:lstStyle>
          <a:p>
            <a:pPr>
              <a:defRPr/>
            </a:pPr>
            <a:fld id="{CFFFD7B5-8485-4BDB-B917-E5091734971C}" type="slidenum">
              <a:rPr lang="en-GB" altLang="en-US"/>
              <a:pPr>
                <a:defRPr/>
              </a:pPr>
              <a:t>‹#›</a:t>
            </a:fld>
            <a:endParaRPr lang="en-GB" altLang="en-US"/>
          </a:p>
        </p:txBody>
      </p:sp>
    </p:spTree>
    <p:extLst>
      <p:ext uri="{BB962C8B-B14F-4D97-AF65-F5344CB8AC3E}">
        <p14:creationId xmlns:p14="http://schemas.microsoft.com/office/powerpoint/2010/main" val="1544065913"/>
      </p:ext>
    </p:extLst>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lvl1pPr>
          </a:lstStyle>
          <a:p>
            <a:r>
              <a:rPr lang="en-US"/>
              <a:t>Click to edit Master title style</a:t>
            </a:r>
          </a:p>
        </p:txBody>
      </p:sp>
      <p:sp>
        <p:nvSpPr>
          <p:cNvPr id="3" name="Date Placeholder 2"/>
          <p:cNvSpPr>
            <a:spLocks noGrp="1"/>
          </p:cNvSpPr>
          <p:nvPr>
            <p:ph type="dt" sz="half" idx="10"/>
          </p:nvPr>
        </p:nvSpPr>
        <p:spPr/>
        <p:txBody>
          <a:bodyPr/>
          <a:lstStyle>
            <a:lvl1pPr defTabSz="914400" fontAlgn="auto">
              <a:spcBef>
                <a:spcPct val="0"/>
              </a:spcBef>
              <a:spcAft>
                <a:spcPct val="0"/>
              </a:spcAft>
              <a:defRPr>
                <a:solidFill>
                  <a:prstClr val="black"/>
                </a:solidFill>
                <a:latin typeface="+mn-lt"/>
                <a:cs typeface="+mn-cs"/>
              </a:defRPr>
            </a:lvl1pPr>
          </a:lstStyle>
          <a:p>
            <a:pPr>
              <a:defRPr/>
            </a:pPr>
            <a:fld id="{F4B803BD-3210-461B-BE5A-82A9EC24EA12}" type="datetimeFigureOut">
              <a:rPr lang="en-US"/>
              <a:pPr>
                <a:defRPr/>
              </a:pPr>
              <a:t>3/25/2021</a:t>
            </a:fld>
            <a:endParaRPr lang="en-US"/>
          </a:p>
        </p:txBody>
      </p:sp>
      <p:sp>
        <p:nvSpPr>
          <p:cNvPr id="4" name="Footer Placeholder 3"/>
          <p:cNvSpPr>
            <a:spLocks noGrp="1"/>
          </p:cNvSpPr>
          <p:nvPr>
            <p:ph type="ftr" sz="quarter" idx="11"/>
          </p:nvPr>
        </p:nvSpPr>
        <p:spPr/>
        <p:txBody>
          <a:bodyPr/>
          <a:lstStyle>
            <a:lvl1pPr defTabSz="914400" fontAlgn="auto">
              <a:spcBef>
                <a:spcPct val="0"/>
              </a:spcBef>
              <a:spcAft>
                <a:spcPct val="0"/>
              </a:spcAft>
              <a:defRPr>
                <a:solidFill>
                  <a:prstClr val="black"/>
                </a:solidFill>
                <a:latin typeface="+mn-lt"/>
                <a:cs typeface="+mn-cs"/>
              </a:defRPr>
            </a:lvl1pPr>
          </a:lstStyle>
          <a:p>
            <a:pPr>
              <a:defRPr/>
            </a:pPr>
            <a:endParaRPr lang="en-US"/>
          </a:p>
        </p:txBody>
      </p:sp>
      <p:sp>
        <p:nvSpPr>
          <p:cNvPr id="5" name="Slide Number Placeholder 4"/>
          <p:cNvSpPr>
            <a:spLocks noGrp="1"/>
          </p:cNvSpPr>
          <p:nvPr>
            <p:ph type="sldNum" sz="quarter" idx="12"/>
          </p:nvPr>
        </p:nvSpPr>
        <p:spPr/>
        <p:txBody>
          <a:bodyPr/>
          <a:lstStyle>
            <a:lvl1pPr defTabSz="914400">
              <a:defRPr>
                <a:latin typeface="Arial" pitchFamily="34" charset="0"/>
              </a:defRPr>
            </a:lvl1pPr>
          </a:lstStyle>
          <a:p>
            <a:pPr>
              <a:defRPr/>
            </a:pPr>
            <a:fld id="{7D497DC9-7029-420B-9D1E-8C397427C8E2}" type="slidenum">
              <a:rPr lang="en-US" altLang="en-US"/>
              <a:pPr>
                <a:defRPr/>
              </a:pPr>
              <a:t>‹#›</a:t>
            </a:fld>
            <a:endParaRPr lang="en-US" altLang="en-US"/>
          </a:p>
        </p:txBody>
      </p:sp>
    </p:spTree>
    <p:extLst>
      <p:ext uri="{BB962C8B-B14F-4D97-AF65-F5344CB8AC3E}">
        <p14:creationId xmlns:p14="http://schemas.microsoft.com/office/powerpoint/2010/main" val="108030459"/>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1_Title Slide">
    <p:bg>
      <p:bgPr>
        <a:blipFill dpi="0" rotWithShape="0">
          <a:blip r:embed="rId2"/>
          <a:stretch>
            <a:fillRect/>
          </a:stretch>
        </a:blipFill>
        <a:effectLst/>
      </p:bgPr>
    </p:bg>
    <p:spTree>
      <p:nvGrpSpPr>
        <p:cNvPr id="1" name=""/>
        <p:cNvGrpSpPr/>
        <p:nvPr/>
      </p:nvGrpSpPr>
      <p:grpSpPr>
        <a:xfrm>
          <a:off x="0" y="0"/>
          <a:ext cx="0" cy="0"/>
          <a:chOff x="0" y="0"/>
          <a:chExt cx="0" cy="0"/>
        </a:xfrm>
      </p:grpSpPr>
      <p:pic>
        <p:nvPicPr>
          <p:cNvPr id="4" name="Picture 6" descr="CF Care logo CMYK.png"/>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bwMode="auto">
          <a:xfrm>
            <a:off x="387350" y="233363"/>
            <a:ext cx="4043363" cy="1370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685800" y="2130425"/>
            <a:ext cx="7772400" cy="1470025"/>
          </a:xfrm>
        </p:spPr>
        <p:txBody>
          <a:bodyPr/>
          <a:lstStyle>
            <a:lvl1pPr>
              <a:defRPr b="0" i="0">
                <a:solidFill>
                  <a:schemeClr val="bg1"/>
                </a:solidFill>
                <a:latin typeface="+mn-lt"/>
                <a:cs typeface="HelveticaNeueLT Std Med Cn"/>
              </a:defRPr>
            </a:lvl1p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normAutofit/>
          </a:bodyPr>
          <a:lstStyle>
            <a:lvl1pPr marL="0" indent="0" algn="ctr">
              <a:buNone/>
              <a:defRPr sz="2800" b="0" i="0">
                <a:solidFill>
                  <a:schemeClr val="bg1"/>
                </a:solidFill>
                <a:latin typeface="+mn-lt"/>
                <a:cs typeface="HelveticaNeueLT Std Med Cn"/>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Tree>
    <p:extLst>
      <p:ext uri="{BB962C8B-B14F-4D97-AF65-F5344CB8AC3E}">
        <p14:creationId xmlns:p14="http://schemas.microsoft.com/office/powerpoint/2010/main" val="1896784240"/>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6" descr="Vertex ppt BG.png"/>
          <p:cNvPicPr>
            <a:picLocks noChangeAspect="1"/>
          </p:cNvPicPr>
          <p:nvPr userDrawn="1"/>
        </p:nvPicPr>
        <p:blipFill>
          <a:blip r:embed="rId2" cstate="print">
            <a:extLst>
              <a:ext uri="{28A0092B-C50C-407E-A947-70E740481C1C}">
                <a14:useLocalDpi xmlns:a14="http://schemas.microsoft.com/office/drawing/2010/main" val="0"/>
              </a:ext>
            </a:extLst>
          </a:blip>
          <a:srcRect t="92735" b="5"/>
          <a:stretch>
            <a:fillRect/>
          </a:stretch>
        </p:blipFill>
        <p:spPr bwMode="auto">
          <a:xfrm>
            <a:off x="0" y="6367463"/>
            <a:ext cx="9144000"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7" descr="CF Care logo CMYK.png"/>
          <p:cNvPicPr>
            <a:picLocks noChangeAspect="1"/>
          </p:cNvPicPr>
          <p:nvPr userDrawn="1"/>
        </p:nvPicPr>
        <p:blipFill>
          <a:blip r:embed="rId3">
            <a:extLst>
              <a:ext uri="{28A0092B-C50C-407E-A947-70E740481C1C}">
                <a14:useLocalDpi xmlns:a14="http://schemas.microsoft.com/office/drawing/2010/main" val="0"/>
              </a:ext>
            </a:extLst>
          </a:blip>
          <a:srcRect r="31554" b="17529"/>
          <a:stretch>
            <a:fillRect/>
          </a:stretch>
        </p:blipFill>
        <p:spPr bwMode="auto">
          <a:xfrm>
            <a:off x="180975" y="6450013"/>
            <a:ext cx="811213" cy="331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57200" y="292870"/>
            <a:ext cx="8229600" cy="772608"/>
          </a:xfrm>
        </p:spPr>
        <p:txBody>
          <a:bodyPr>
            <a:normAutofit/>
          </a:bodyPr>
          <a:lstStyle>
            <a:lvl1pPr>
              <a:defRPr sz="2800" b="0" i="0">
                <a:solidFill>
                  <a:srgbClr val="1D2763"/>
                </a:solidFill>
                <a:latin typeface="+mn-lt"/>
                <a:cs typeface="HelveticaNeueLT Std Med Cn"/>
              </a:defRPr>
            </a:lvl1pPr>
          </a:lstStyle>
          <a:p>
            <a:r>
              <a:rPr lang="en-US"/>
              <a:t>Click to edit Master title style</a:t>
            </a:r>
          </a:p>
        </p:txBody>
      </p:sp>
      <p:sp>
        <p:nvSpPr>
          <p:cNvPr id="3" name="Content Placeholder 2"/>
          <p:cNvSpPr>
            <a:spLocks noGrp="1"/>
          </p:cNvSpPr>
          <p:nvPr>
            <p:ph idx="1"/>
          </p:nvPr>
        </p:nvSpPr>
        <p:spPr>
          <a:xfrm>
            <a:off x="457200" y="1569493"/>
            <a:ext cx="8229600" cy="4312692"/>
          </a:xfrm>
        </p:spPr>
        <p:txBody>
          <a:bodyPr/>
          <a:lstStyle>
            <a:lvl1pPr>
              <a:defRPr sz="2400" b="0" i="0">
                <a:solidFill>
                  <a:srgbClr val="1D2763"/>
                </a:solidFill>
                <a:latin typeface="+mn-lt"/>
                <a:cs typeface="HelveticaNeueLT Std Cn"/>
              </a:defRPr>
            </a:lvl1pPr>
            <a:lvl2pPr>
              <a:defRPr>
                <a:latin typeface="+mn-lt"/>
              </a:defRPr>
            </a:lvl2pPr>
          </a:lstStyle>
          <a:p>
            <a:pPr lvl="0"/>
            <a:r>
              <a:rPr lang="en-US"/>
              <a:t>Click to edit Master text styles</a:t>
            </a:r>
          </a:p>
          <a:p>
            <a:pPr lvl="1"/>
            <a:endParaRPr lang="en-US"/>
          </a:p>
        </p:txBody>
      </p:sp>
    </p:spTree>
    <p:extLst>
      <p:ext uri="{BB962C8B-B14F-4D97-AF65-F5344CB8AC3E}">
        <p14:creationId xmlns:p14="http://schemas.microsoft.com/office/powerpoint/2010/main" val="502409172"/>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2_Title and Content">
    <p:spTree>
      <p:nvGrpSpPr>
        <p:cNvPr id="1" name=""/>
        <p:cNvGrpSpPr/>
        <p:nvPr/>
      </p:nvGrpSpPr>
      <p:grpSpPr>
        <a:xfrm>
          <a:off x="0" y="0"/>
          <a:ext cx="0" cy="0"/>
          <a:chOff x="0" y="0"/>
          <a:chExt cx="0" cy="0"/>
        </a:xfrm>
      </p:grpSpPr>
      <p:pic>
        <p:nvPicPr>
          <p:cNvPr id="4" name="Picture 6" descr="Vertex ppt BG.png"/>
          <p:cNvPicPr>
            <a:picLocks noChangeAspect="1"/>
          </p:cNvPicPr>
          <p:nvPr userDrawn="1"/>
        </p:nvPicPr>
        <p:blipFill>
          <a:blip r:embed="rId2" cstate="print">
            <a:extLst>
              <a:ext uri="{28A0092B-C50C-407E-A947-70E740481C1C}">
                <a14:useLocalDpi xmlns:a14="http://schemas.microsoft.com/office/drawing/2010/main" val="0"/>
              </a:ext>
            </a:extLst>
          </a:blip>
          <a:srcRect t="92735" b="5"/>
          <a:stretch>
            <a:fillRect/>
          </a:stretch>
        </p:blipFill>
        <p:spPr bwMode="auto">
          <a:xfrm>
            <a:off x="0" y="6367463"/>
            <a:ext cx="9144000"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7" descr="CF Care logo CMYK.png"/>
          <p:cNvPicPr>
            <a:picLocks noChangeAspect="1"/>
          </p:cNvPicPr>
          <p:nvPr userDrawn="1"/>
        </p:nvPicPr>
        <p:blipFill>
          <a:blip r:embed="rId3">
            <a:extLst>
              <a:ext uri="{28A0092B-C50C-407E-A947-70E740481C1C}">
                <a14:useLocalDpi xmlns:a14="http://schemas.microsoft.com/office/drawing/2010/main" val="0"/>
              </a:ext>
            </a:extLst>
          </a:blip>
          <a:srcRect r="31554" b="17529"/>
          <a:stretch>
            <a:fillRect/>
          </a:stretch>
        </p:blipFill>
        <p:spPr bwMode="auto">
          <a:xfrm>
            <a:off x="180975" y="6450013"/>
            <a:ext cx="811213" cy="331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57200" y="292870"/>
            <a:ext cx="8229600" cy="772608"/>
          </a:xfrm>
        </p:spPr>
        <p:txBody>
          <a:bodyPr>
            <a:normAutofit/>
          </a:bodyPr>
          <a:lstStyle>
            <a:lvl1pPr>
              <a:defRPr sz="2800" b="0" i="0">
                <a:solidFill>
                  <a:srgbClr val="1D2763"/>
                </a:solidFill>
                <a:latin typeface="+mn-lt"/>
                <a:cs typeface="HelveticaNeueLT Std Med Cn"/>
              </a:defRPr>
            </a:lvl1pPr>
          </a:lstStyle>
          <a:p>
            <a:r>
              <a:rPr lang="en-US"/>
              <a:t>Click to edit Master title style</a:t>
            </a:r>
          </a:p>
        </p:txBody>
      </p:sp>
      <p:sp>
        <p:nvSpPr>
          <p:cNvPr id="3" name="Content Placeholder 2"/>
          <p:cNvSpPr>
            <a:spLocks noGrp="1"/>
          </p:cNvSpPr>
          <p:nvPr>
            <p:ph idx="1"/>
          </p:nvPr>
        </p:nvSpPr>
        <p:spPr>
          <a:xfrm>
            <a:off x="457200" y="1569493"/>
            <a:ext cx="8229600" cy="4312692"/>
          </a:xfrm>
        </p:spPr>
        <p:txBody>
          <a:bodyPr/>
          <a:lstStyle>
            <a:lvl1pPr>
              <a:defRPr sz="2400" b="0" i="0">
                <a:solidFill>
                  <a:srgbClr val="1D2763"/>
                </a:solidFill>
                <a:latin typeface="+mn-lt"/>
                <a:cs typeface="HelveticaNeueLT Std Cn"/>
              </a:defRPr>
            </a:lvl1pPr>
          </a:lstStyle>
          <a:p>
            <a:pPr lvl="0"/>
            <a:r>
              <a:rPr lang="en-US"/>
              <a:t>Click to edit Master text styles</a:t>
            </a:r>
          </a:p>
          <a:p>
            <a:pPr lvl="0"/>
            <a:endParaRPr lang="en-US"/>
          </a:p>
        </p:txBody>
      </p:sp>
    </p:spTree>
    <p:extLst>
      <p:ext uri="{BB962C8B-B14F-4D97-AF65-F5344CB8AC3E}">
        <p14:creationId xmlns:p14="http://schemas.microsoft.com/office/powerpoint/2010/main" val="2187681414"/>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pic>
        <p:nvPicPr>
          <p:cNvPr id="4" name="Picture 6" descr="Vertex ppt BG.png"/>
          <p:cNvPicPr>
            <a:picLocks noChangeAspect="1"/>
          </p:cNvPicPr>
          <p:nvPr userDrawn="1"/>
        </p:nvPicPr>
        <p:blipFill>
          <a:blip r:embed="rId2" cstate="print">
            <a:extLst>
              <a:ext uri="{28A0092B-C50C-407E-A947-70E740481C1C}">
                <a14:useLocalDpi xmlns:a14="http://schemas.microsoft.com/office/drawing/2010/main" val="0"/>
              </a:ext>
            </a:extLst>
          </a:blip>
          <a:srcRect t="92735" b="5"/>
          <a:stretch>
            <a:fillRect/>
          </a:stretch>
        </p:blipFill>
        <p:spPr bwMode="auto">
          <a:xfrm>
            <a:off x="0" y="6367463"/>
            <a:ext cx="9144000"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7" descr="CF Care logo CMYK.png"/>
          <p:cNvPicPr>
            <a:picLocks noChangeAspect="1"/>
          </p:cNvPicPr>
          <p:nvPr userDrawn="1"/>
        </p:nvPicPr>
        <p:blipFill>
          <a:blip r:embed="rId3">
            <a:extLst>
              <a:ext uri="{28A0092B-C50C-407E-A947-70E740481C1C}">
                <a14:useLocalDpi xmlns:a14="http://schemas.microsoft.com/office/drawing/2010/main" val="0"/>
              </a:ext>
            </a:extLst>
          </a:blip>
          <a:srcRect r="31554" b="17529"/>
          <a:stretch>
            <a:fillRect/>
          </a:stretch>
        </p:blipFill>
        <p:spPr bwMode="auto">
          <a:xfrm>
            <a:off x="180975" y="6450013"/>
            <a:ext cx="811213" cy="331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itle 1"/>
          <p:cNvSpPr>
            <a:spLocks noGrp="1"/>
          </p:cNvSpPr>
          <p:nvPr>
            <p:ph type="title"/>
          </p:nvPr>
        </p:nvSpPr>
        <p:spPr>
          <a:xfrm>
            <a:off x="457200" y="292870"/>
            <a:ext cx="8229600" cy="772608"/>
          </a:xfrm>
        </p:spPr>
        <p:txBody>
          <a:bodyPr>
            <a:normAutofit/>
          </a:bodyPr>
          <a:lstStyle>
            <a:lvl1pPr>
              <a:defRPr sz="2800" b="0" i="0">
                <a:solidFill>
                  <a:srgbClr val="1D2763"/>
                </a:solidFill>
                <a:latin typeface="+mn-lt"/>
                <a:cs typeface="HelveticaNeueLT Std Med Cn"/>
              </a:defRPr>
            </a:lvl1pPr>
          </a:lstStyle>
          <a:p>
            <a:r>
              <a:rPr lang="en-US"/>
              <a:t>Click to edit Master title style</a:t>
            </a:r>
          </a:p>
        </p:txBody>
      </p:sp>
      <p:sp>
        <p:nvSpPr>
          <p:cNvPr id="6" name="Content Placeholder 2"/>
          <p:cNvSpPr>
            <a:spLocks noGrp="1"/>
          </p:cNvSpPr>
          <p:nvPr>
            <p:ph idx="1"/>
          </p:nvPr>
        </p:nvSpPr>
        <p:spPr>
          <a:xfrm>
            <a:off x="457200" y="1569493"/>
            <a:ext cx="8229600" cy="4312692"/>
          </a:xfrm>
        </p:spPr>
        <p:txBody>
          <a:bodyPr/>
          <a:lstStyle>
            <a:lvl1pPr>
              <a:defRPr sz="2400" b="0" i="0">
                <a:solidFill>
                  <a:srgbClr val="1D2763"/>
                </a:solidFill>
                <a:latin typeface="+mn-lt"/>
                <a:cs typeface="HelveticaNeueLT Std Cn"/>
              </a:defRPr>
            </a:lvl1pPr>
          </a:lstStyle>
          <a:p>
            <a:pPr lvl="0"/>
            <a:r>
              <a:rPr lang="en-US"/>
              <a:t>Click to edit Master text styles</a:t>
            </a:r>
          </a:p>
        </p:txBody>
      </p:sp>
    </p:spTree>
    <p:extLst>
      <p:ext uri="{BB962C8B-B14F-4D97-AF65-F5344CB8AC3E}">
        <p14:creationId xmlns:p14="http://schemas.microsoft.com/office/powerpoint/2010/main" val="1050659156"/>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defTabSz="914400" fontAlgn="auto">
              <a:spcBef>
                <a:spcPct val="0"/>
              </a:spcBef>
              <a:spcAft>
                <a:spcPct val="0"/>
              </a:spcAft>
              <a:defRPr>
                <a:solidFill>
                  <a:prstClr val="black"/>
                </a:solidFill>
                <a:latin typeface="+mn-lt"/>
              </a:defRPr>
            </a:lvl1pPr>
          </a:lstStyle>
          <a:p>
            <a:pPr>
              <a:defRPr/>
            </a:pPr>
            <a:fld id="{DC6F46DE-0EC5-48D6-AB83-674F37C9611B}" type="datetimeFigureOut">
              <a:rPr lang="en-US"/>
              <a:pPr>
                <a:defRPr/>
              </a:pPr>
              <a:t>3/25/2021</a:t>
            </a:fld>
            <a:endParaRPr lang="en-US"/>
          </a:p>
        </p:txBody>
      </p:sp>
      <p:sp>
        <p:nvSpPr>
          <p:cNvPr id="3" name="Footer Placeholder 2"/>
          <p:cNvSpPr>
            <a:spLocks noGrp="1"/>
          </p:cNvSpPr>
          <p:nvPr>
            <p:ph type="ftr" sz="quarter" idx="11"/>
          </p:nvPr>
        </p:nvSpPr>
        <p:spPr/>
        <p:txBody>
          <a:bodyPr/>
          <a:lstStyle>
            <a:lvl1pPr defTabSz="914400" fontAlgn="auto">
              <a:spcBef>
                <a:spcPct val="0"/>
              </a:spcBef>
              <a:spcAft>
                <a:spcPct val="0"/>
              </a:spcAft>
              <a:defRPr>
                <a:solidFill>
                  <a:prstClr val="black"/>
                </a:solidFill>
                <a:latin typeface="+mn-lt"/>
              </a:defRPr>
            </a:lvl1pPr>
          </a:lstStyle>
          <a:p>
            <a:pPr>
              <a:defRPr/>
            </a:pPr>
            <a:endParaRPr lang="en-US"/>
          </a:p>
        </p:txBody>
      </p:sp>
      <p:sp>
        <p:nvSpPr>
          <p:cNvPr id="4" name="Slide Number Placeholder 3"/>
          <p:cNvSpPr>
            <a:spLocks noGrp="1"/>
          </p:cNvSpPr>
          <p:nvPr>
            <p:ph type="sldNum" sz="quarter" idx="12"/>
          </p:nvPr>
        </p:nvSpPr>
        <p:spPr/>
        <p:txBody>
          <a:bodyPr/>
          <a:lstStyle>
            <a:lvl1pPr defTabSz="914400" fontAlgn="base">
              <a:spcBef>
                <a:spcPct val="0"/>
              </a:spcBef>
              <a:spcAft>
                <a:spcPct val="0"/>
              </a:spcAft>
              <a:defRPr>
                <a:solidFill>
                  <a:schemeClr val="tx1">
                    <a:tint val="75000"/>
                  </a:schemeClr>
                </a:solidFill>
                <a:latin typeface="Arial"/>
              </a:defRPr>
            </a:lvl1pPr>
          </a:lstStyle>
          <a:p>
            <a:pPr>
              <a:defRPr/>
            </a:pPr>
            <a:fld id="{82886E52-FF6B-48DC-BAAD-1E00236331CE}" type="slidenum">
              <a:rPr lang="en-US"/>
              <a:pPr>
                <a:defRPr/>
              </a:pPr>
              <a:t>‹#›</a:t>
            </a:fld>
            <a:endParaRPr lang="en-US"/>
          </a:p>
        </p:txBody>
      </p:sp>
    </p:spTree>
    <p:extLst>
      <p:ext uri="{BB962C8B-B14F-4D97-AF65-F5344CB8AC3E}">
        <p14:creationId xmlns:p14="http://schemas.microsoft.com/office/powerpoint/2010/main" val="3910039112"/>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stretch>
            <a:fillRect/>
          </a:stretch>
        </a:blipFill>
        <a:effectLst/>
      </p:bgPr>
    </p:bg>
    <p:spTree>
      <p:nvGrpSpPr>
        <p:cNvPr id="1" name=""/>
        <p:cNvGrpSpPr/>
        <p:nvPr/>
      </p:nvGrpSpPr>
      <p:grpSpPr>
        <a:xfrm>
          <a:off x="0" y="0"/>
          <a:ext cx="0" cy="0"/>
          <a:chOff x="0" y="0"/>
          <a:chExt cx="0" cy="0"/>
        </a:xfrm>
      </p:grpSpPr>
      <p:pic>
        <p:nvPicPr>
          <p:cNvPr id="4" name="Picture 6" descr="CF Care logo CMYK.png"/>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bwMode="auto">
          <a:xfrm>
            <a:off x="387350" y="233363"/>
            <a:ext cx="4043363" cy="1370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685800" y="2130425"/>
            <a:ext cx="7772400" cy="1470025"/>
          </a:xfrm>
        </p:spPr>
        <p:txBody>
          <a:bodyPr/>
          <a:lstStyle>
            <a:lvl1pPr>
              <a:defRPr b="0" i="0">
                <a:solidFill>
                  <a:schemeClr val="bg1"/>
                </a:solidFill>
                <a:latin typeface="+mn-lt"/>
                <a:cs typeface="HelveticaNeueLT Std Med Cn"/>
              </a:defRPr>
            </a:lvl1p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normAutofit/>
          </a:bodyPr>
          <a:lstStyle>
            <a:lvl1pPr marL="0" indent="0" algn="ctr">
              <a:buNone/>
              <a:defRPr sz="2800" b="0" i="0">
                <a:solidFill>
                  <a:schemeClr val="bg1"/>
                </a:solidFill>
                <a:latin typeface="+mn-lt"/>
                <a:cs typeface="HelveticaNeueLT Std Med Cn"/>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Tree>
    <p:extLst>
      <p:ext uri="{BB962C8B-B14F-4D97-AF65-F5344CB8AC3E}">
        <p14:creationId xmlns:p14="http://schemas.microsoft.com/office/powerpoint/2010/main" val="653900265"/>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title" preserve="1">
  <p:cSld name="1_Title Slide">
    <p:bg>
      <p:bgPr>
        <a:blipFill dpi="0" rotWithShape="0">
          <a:blip r:embed="rId2"/>
          <a:stretch>
            <a:fillRect/>
          </a:stretch>
        </a:blipFill>
        <a:effectLst/>
      </p:bgPr>
    </p:bg>
    <p:spTree>
      <p:nvGrpSpPr>
        <p:cNvPr id="1" name=""/>
        <p:cNvGrpSpPr/>
        <p:nvPr/>
      </p:nvGrpSpPr>
      <p:grpSpPr>
        <a:xfrm>
          <a:off x="0" y="0"/>
          <a:ext cx="0" cy="0"/>
          <a:chOff x="0" y="0"/>
          <a:chExt cx="0" cy="0"/>
        </a:xfrm>
      </p:grpSpPr>
      <p:pic>
        <p:nvPicPr>
          <p:cNvPr id="4" name="Picture 6" descr="CF Care logo CMYK.png"/>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bwMode="auto">
          <a:xfrm>
            <a:off x="387350" y="233363"/>
            <a:ext cx="4043363" cy="1370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685800" y="2130425"/>
            <a:ext cx="7772400" cy="1470025"/>
          </a:xfrm>
        </p:spPr>
        <p:txBody>
          <a:bodyPr/>
          <a:lstStyle>
            <a:lvl1pPr>
              <a:defRPr b="0" i="0">
                <a:solidFill>
                  <a:schemeClr val="bg1"/>
                </a:solidFill>
                <a:latin typeface="HelveticaNeueLT Std Med Cn"/>
                <a:cs typeface="HelveticaNeueLT Std Med Cn"/>
              </a:defRPr>
            </a:lvl1p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normAutofit/>
          </a:bodyPr>
          <a:lstStyle>
            <a:lvl1pPr marL="0" indent="0" algn="ctr">
              <a:buNone/>
              <a:defRPr sz="2800" b="0" i="0">
                <a:solidFill>
                  <a:schemeClr val="bg1"/>
                </a:solidFill>
                <a:latin typeface="HelveticaNeueLT Std Med Cn"/>
                <a:cs typeface="HelveticaNeueLT Std Med Cn"/>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Tree>
    <p:extLst>
      <p:ext uri="{BB962C8B-B14F-4D97-AF65-F5344CB8AC3E}">
        <p14:creationId xmlns:p14="http://schemas.microsoft.com/office/powerpoint/2010/main" val="663235037"/>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6" descr="Vertex ppt BG.png"/>
          <p:cNvPicPr>
            <a:picLocks noChangeAspect="1"/>
          </p:cNvPicPr>
          <p:nvPr userDrawn="1"/>
        </p:nvPicPr>
        <p:blipFill>
          <a:blip r:embed="rId2" cstate="print">
            <a:extLst>
              <a:ext uri="{28A0092B-C50C-407E-A947-70E740481C1C}">
                <a14:useLocalDpi xmlns:a14="http://schemas.microsoft.com/office/drawing/2010/main" val="0"/>
              </a:ext>
            </a:extLst>
          </a:blip>
          <a:srcRect t="92735" b="5"/>
          <a:stretch>
            <a:fillRect/>
          </a:stretch>
        </p:blipFill>
        <p:spPr bwMode="auto">
          <a:xfrm>
            <a:off x="0" y="6367463"/>
            <a:ext cx="9144000"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7" descr="CF Care logo CMYK.png"/>
          <p:cNvPicPr>
            <a:picLocks noChangeAspect="1"/>
          </p:cNvPicPr>
          <p:nvPr userDrawn="1"/>
        </p:nvPicPr>
        <p:blipFill>
          <a:blip r:embed="rId3">
            <a:extLst>
              <a:ext uri="{28A0092B-C50C-407E-A947-70E740481C1C}">
                <a14:useLocalDpi xmlns:a14="http://schemas.microsoft.com/office/drawing/2010/main" val="0"/>
              </a:ext>
            </a:extLst>
          </a:blip>
          <a:srcRect r="31554" b="17529"/>
          <a:stretch>
            <a:fillRect/>
          </a:stretch>
        </p:blipFill>
        <p:spPr bwMode="auto">
          <a:xfrm>
            <a:off x="180975" y="6450013"/>
            <a:ext cx="811213" cy="331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57200" y="292870"/>
            <a:ext cx="8229600" cy="772608"/>
          </a:xfrm>
        </p:spPr>
        <p:txBody>
          <a:bodyPr>
            <a:normAutofit/>
          </a:bodyPr>
          <a:lstStyle>
            <a:lvl1pPr>
              <a:defRPr sz="2800" b="1" i="0">
                <a:solidFill>
                  <a:srgbClr val="1D2763"/>
                </a:solidFill>
                <a:latin typeface="+mj-lt"/>
                <a:cs typeface="HelveticaNeueLT Std Med Cn"/>
              </a:defRPr>
            </a:lvl1pPr>
          </a:lstStyle>
          <a:p>
            <a:r>
              <a:rPr lang="en-US"/>
              <a:t>Click to edit Master title style</a:t>
            </a:r>
          </a:p>
        </p:txBody>
      </p:sp>
      <p:sp>
        <p:nvSpPr>
          <p:cNvPr id="3" name="Content Placeholder 2"/>
          <p:cNvSpPr>
            <a:spLocks noGrp="1"/>
          </p:cNvSpPr>
          <p:nvPr>
            <p:ph idx="1"/>
          </p:nvPr>
        </p:nvSpPr>
        <p:spPr>
          <a:xfrm>
            <a:off x="457200" y="1569493"/>
            <a:ext cx="8229600" cy="4312692"/>
          </a:xfrm>
        </p:spPr>
        <p:txBody>
          <a:bodyPr/>
          <a:lstStyle>
            <a:lvl1pPr>
              <a:defRPr sz="2400" b="0" i="0">
                <a:solidFill>
                  <a:srgbClr val="1D2763"/>
                </a:solidFill>
                <a:latin typeface="+mn-lt"/>
                <a:cs typeface="HelveticaNeueLT Std Cn"/>
              </a:defRPr>
            </a:lvl1pPr>
          </a:lstStyle>
          <a:p>
            <a:pPr lvl="0"/>
            <a:r>
              <a:rPr lang="en-US"/>
              <a:t>Click to edit Master text styles</a:t>
            </a:r>
          </a:p>
        </p:txBody>
      </p:sp>
    </p:spTree>
    <p:extLst>
      <p:ext uri="{BB962C8B-B14F-4D97-AF65-F5344CB8AC3E}">
        <p14:creationId xmlns:p14="http://schemas.microsoft.com/office/powerpoint/2010/main" val="4137262606"/>
      </p:ext>
    </p:extLst>
  </p:cSld>
  <p:clrMapOvr>
    <a:masterClrMapping/>
  </p:clrMapOvr>
  <p:transition/>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4.xml"/><Relationship Id="rId3" Type="http://schemas.openxmlformats.org/officeDocument/2006/relationships/slideLayout" Target="../slideLayouts/slideLayout9.xml"/><Relationship Id="rId7" Type="http://schemas.openxmlformats.org/officeDocument/2006/relationships/slideLayout" Target="../slideLayouts/slideLayout13.xml"/><Relationship Id="rId2" Type="http://schemas.openxmlformats.org/officeDocument/2006/relationships/slideLayout" Target="../slideLayouts/slideLayout8.xml"/><Relationship Id="rId1" Type="http://schemas.openxmlformats.org/officeDocument/2006/relationships/slideLayout" Target="../slideLayouts/slideLayout7.xml"/><Relationship Id="rId6" Type="http://schemas.openxmlformats.org/officeDocument/2006/relationships/slideLayout" Target="../slideLayouts/slideLayout12.xml"/><Relationship Id="rId5" Type="http://schemas.openxmlformats.org/officeDocument/2006/relationships/slideLayout" Target="../slideLayouts/slideLayout11.xml"/><Relationship Id="rId4" Type="http://schemas.openxmlformats.org/officeDocument/2006/relationships/slideLayout" Target="../slideLayouts/slideLayout10.xml"/><Relationship Id="rId9"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defTabSz="457200" fontAlgn="auto">
              <a:spcBef>
                <a:spcPct val="0"/>
              </a:spcBef>
              <a:spcAft>
                <a:spcPct val="0"/>
              </a:spcAft>
              <a:defRPr sz="1200">
                <a:solidFill>
                  <a:prstClr val="black">
                    <a:tint val="75000"/>
                  </a:prstClr>
                </a:solidFill>
                <a:latin typeface="Calibri"/>
                <a:cs typeface="+mn-cs"/>
              </a:defRPr>
            </a:lvl1pPr>
          </a:lstStyle>
          <a:p>
            <a:pPr>
              <a:defRPr/>
            </a:pPr>
            <a:fld id="{E6D85F91-8B72-4266-B9B6-87C8507FEB0C}" type="datetimeFigureOut">
              <a:rPr lang="en-US"/>
              <a:pPr>
                <a:defRPr/>
              </a:pPr>
              <a:t>3/25/2021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defTabSz="457200" fontAlgn="auto">
              <a:spcBef>
                <a:spcPct val="0"/>
              </a:spcBef>
              <a:spcAft>
                <a:spcPct val="0"/>
              </a:spcAft>
              <a:defRPr sz="1200">
                <a:solidFill>
                  <a:prstClr val="black">
                    <a:tint val="75000"/>
                  </a:prstClr>
                </a:solidFill>
                <a:latin typeface="Calibri"/>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defTabSz="457200" fontAlgn="auto">
              <a:spcBef>
                <a:spcPct val="0"/>
              </a:spcBef>
              <a:spcAft>
                <a:spcPct val="0"/>
              </a:spcAft>
              <a:defRPr sz="1200">
                <a:solidFill>
                  <a:prstClr val="black">
                    <a:tint val="75000"/>
                  </a:prstClr>
                </a:solidFill>
                <a:latin typeface="Calibri"/>
                <a:cs typeface="+mn-cs"/>
              </a:defRPr>
            </a:lvl1pPr>
          </a:lstStyle>
          <a:p>
            <a:pPr>
              <a:defRPr/>
            </a:pPr>
            <a:fld id="{BB3C5F84-E343-41A4-AB2E-9B1D0A98438F}"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607" r:id="rId1"/>
    <p:sldLayoutId id="2147484608" r:id="rId2"/>
    <p:sldLayoutId id="2147484609" r:id="rId3"/>
    <p:sldLayoutId id="2147484610" r:id="rId4"/>
    <p:sldLayoutId id="2147484611" r:id="rId5"/>
    <p:sldLayoutId id="2147484612" r:id="rId6"/>
  </p:sldLayoutIdLst>
  <p:transition/>
  <p:txStyles>
    <p:titleStyle>
      <a:lvl1pPr algn="ctr" defTabSz="457200" rtl="0" eaLnBrk="0" fontAlgn="base" hangingPunct="0">
        <a:spcBef>
          <a:spcPct val="0"/>
        </a:spcBef>
        <a:spcAft>
          <a:spcPct val="0"/>
        </a:spcAft>
        <a:defRPr sz="4400" kern="1200">
          <a:solidFill>
            <a:schemeClr val="tx1"/>
          </a:solidFill>
          <a:latin typeface="+mj-lt"/>
          <a:ea typeface="+mj-ea"/>
          <a:cs typeface="+mj-cs"/>
        </a:defRPr>
      </a:lvl1pPr>
      <a:lvl2pPr algn="ctr" defTabSz="457200" rtl="0" eaLnBrk="0" fontAlgn="base" hangingPunct="0">
        <a:spcBef>
          <a:spcPct val="0"/>
        </a:spcBef>
        <a:spcAft>
          <a:spcPct val="0"/>
        </a:spcAft>
        <a:defRPr sz="4400">
          <a:solidFill>
            <a:schemeClr val="tx1"/>
          </a:solidFill>
          <a:latin typeface="Calibri" pitchFamily="34" charset="0"/>
        </a:defRPr>
      </a:lvl2pPr>
      <a:lvl3pPr algn="ctr" defTabSz="457200" rtl="0" eaLnBrk="0" fontAlgn="base" hangingPunct="0">
        <a:spcBef>
          <a:spcPct val="0"/>
        </a:spcBef>
        <a:spcAft>
          <a:spcPct val="0"/>
        </a:spcAft>
        <a:defRPr sz="4400">
          <a:solidFill>
            <a:schemeClr val="tx1"/>
          </a:solidFill>
          <a:latin typeface="Calibri" pitchFamily="34" charset="0"/>
        </a:defRPr>
      </a:lvl3pPr>
      <a:lvl4pPr algn="ctr" defTabSz="457200" rtl="0" eaLnBrk="0" fontAlgn="base" hangingPunct="0">
        <a:spcBef>
          <a:spcPct val="0"/>
        </a:spcBef>
        <a:spcAft>
          <a:spcPct val="0"/>
        </a:spcAft>
        <a:defRPr sz="4400">
          <a:solidFill>
            <a:schemeClr val="tx1"/>
          </a:solidFill>
          <a:latin typeface="Calibri" pitchFamily="34" charset="0"/>
        </a:defRPr>
      </a:lvl4pPr>
      <a:lvl5pPr algn="ctr" defTabSz="457200" rtl="0" eaLnBrk="0" fontAlgn="base" hangingPunct="0">
        <a:spcBef>
          <a:spcPct val="0"/>
        </a:spcBef>
        <a:spcAft>
          <a:spcPct val="0"/>
        </a:spcAft>
        <a:defRPr sz="4400">
          <a:solidFill>
            <a:schemeClr val="tx1"/>
          </a:solidFill>
          <a:latin typeface="Calibri" pitchFamily="34" charset="0"/>
        </a:defRPr>
      </a:lvl5pPr>
      <a:lvl6pPr marL="457200" algn="ctr" defTabSz="457200" rtl="0" fontAlgn="base">
        <a:spcBef>
          <a:spcPct val="0"/>
        </a:spcBef>
        <a:spcAft>
          <a:spcPct val="0"/>
        </a:spcAft>
        <a:defRPr sz="4400">
          <a:solidFill>
            <a:schemeClr val="tx1"/>
          </a:solidFill>
          <a:latin typeface="Calibri" pitchFamily="34" charset="0"/>
        </a:defRPr>
      </a:lvl6pPr>
      <a:lvl7pPr marL="914400" algn="ctr" defTabSz="457200" rtl="0" fontAlgn="base">
        <a:spcBef>
          <a:spcPct val="0"/>
        </a:spcBef>
        <a:spcAft>
          <a:spcPct val="0"/>
        </a:spcAft>
        <a:defRPr sz="4400">
          <a:solidFill>
            <a:schemeClr val="tx1"/>
          </a:solidFill>
          <a:latin typeface="Calibri" pitchFamily="34" charset="0"/>
        </a:defRPr>
      </a:lvl7pPr>
      <a:lvl8pPr marL="1371600" algn="ctr" defTabSz="457200" rtl="0" fontAlgn="base">
        <a:spcBef>
          <a:spcPct val="0"/>
        </a:spcBef>
        <a:spcAft>
          <a:spcPct val="0"/>
        </a:spcAft>
        <a:defRPr sz="4400">
          <a:solidFill>
            <a:schemeClr val="tx1"/>
          </a:solidFill>
          <a:latin typeface="Calibri" pitchFamily="34" charset="0"/>
        </a:defRPr>
      </a:lvl8pPr>
      <a:lvl9pPr marL="1828800" algn="ctr" defTabSz="457200" rtl="0" fontAlgn="base">
        <a:spcBef>
          <a:spcPct val="0"/>
        </a:spcBef>
        <a:spcAft>
          <a:spcPct val="0"/>
        </a:spcAft>
        <a:defRPr sz="4400">
          <a:solidFill>
            <a:schemeClr val="tx1"/>
          </a:solidFill>
          <a:latin typeface="Calibri" pitchFamily="34" charset="0"/>
        </a:defRPr>
      </a:lvl9pPr>
    </p:titleStyle>
    <p:bodyStyle>
      <a:lvl1pPr marL="342900" indent="-342900" algn="l" defTabSz="457200"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1pPr>
      <a:lvl2pPr marL="742950" indent="-285750" algn="l" defTabSz="457200" rtl="0" eaLnBrk="0" fontAlgn="base" hangingPunct="0">
        <a:spcBef>
          <a:spcPct val="20000"/>
        </a:spcBef>
        <a:spcAft>
          <a:spcPct val="0"/>
        </a:spcAft>
        <a:buFont typeface="Arial" pitchFamily="34" charset="0"/>
        <a:buChar char="–"/>
        <a:defRPr sz="2200" kern="1200">
          <a:solidFill>
            <a:schemeClr val="tx1"/>
          </a:solidFill>
          <a:latin typeface="+mn-lt"/>
          <a:ea typeface="+mn-ea"/>
          <a:cs typeface="+mn-cs"/>
        </a:defRPr>
      </a:lvl2pPr>
      <a:lvl3pPr marL="11430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3pPr>
      <a:lvl4pPr marL="1600200" indent="-228600" algn="l" defTabSz="457200" rtl="0" eaLnBrk="0" fontAlgn="base" hangingPunct="0">
        <a:spcBef>
          <a:spcPct val="20000"/>
        </a:spcBef>
        <a:spcAft>
          <a:spcPct val="0"/>
        </a:spcAft>
        <a:buFont typeface="Arial" pitchFamily="34" charset="0"/>
        <a:buChar char="–"/>
        <a:defRPr kern="1200">
          <a:solidFill>
            <a:schemeClr val="tx1"/>
          </a:solidFill>
          <a:latin typeface="+mn-lt"/>
          <a:ea typeface="+mn-ea"/>
          <a:cs typeface="+mn-cs"/>
        </a:defRPr>
      </a:lvl4pPr>
      <a:lvl5pPr marL="2057400" indent="-228600" algn="l" defTabSz="457200" rtl="0" eaLnBrk="0" fontAlgn="base" hangingPunct="0">
        <a:spcBef>
          <a:spcPct val="20000"/>
        </a:spcBef>
        <a:spcAft>
          <a:spcPct val="0"/>
        </a:spcAft>
        <a:buFont typeface="Arial" pitchFamily="34" charset="0"/>
        <a:buChar char="»"/>
        <a:defRPr sz="16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2051"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defTabSz="457200" eaLnBrk="1" fontAlgn="auto" hangingPunct="1">
              <a:spcBef>
                <a:spcPct val="0"/>
              </a:spcBef>
              <a:spcAft>
                <a:spcPct val="0"/>
              </a:spcAft>
              <a:defRPr sz="1200">
                <a:solidFill>
                  <a:prstClr val="black">
                    <a:tint val="75000"/>
                  </a:prstClr>
                </a:solidFill>
                <a:latin typeface="Calibri"/>
                <a:cs typeface="Arial"/>
              </a:defRPr>
            </a:lvl1pPr>
          </a:lstStyle>
          <a:p>
            <a:pPr>
              <a:defRPr/>
            </a:pPr>
            <a:fld id="{6F8B5347-434E-42F7-AFFF-8327CE58323A}" type="datetimeFigureOut">
              <a:rPr lang="en-US"/>
              <a:pPr>
                <a:defRPr/>
              </a:pPr>
              <a:t>3/25/2021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defTabSz="457200" eaLnBrk="1" fontAlgn="auto" hangingPunct="1">
              <a:spcBef>
                <a:spcPct val="0"/>
              </a:spcBef>
              <a:spcAft>
                <a:spcPct val="0"/>
              </a:spcAft>
              <a:defRPr sz="1200">
                <a:solidFill>
                  <a:prstClr val="black">
                    <a:tint val="75000"/>
                  </a:prstClr>
                </a:solidFill>
                <a:latin typeface="Calibri"/>
                <a:cs typeface="Arial"/>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defTabSz="457200" eaLnBrk="1" hangingPunct="1">
              <a:defRPr sz="1200">
                <a:solidFill>
                  <a:srgbClr val="898989"/>
                </a:solidFill>
                <a:latin typeface="Calibri" pitchFamily="34" charset="0"/>
              </a:defRPr>
            </a:lvl1pPr>
          </a:lstStyle>
          <a:p>
            <a:pPr>
              <a:defRPr/>
            </a:pPr>
            <a:fld id="{8AA971C5-8F7C-4352-A543-006331416381}"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4613" r:id="rId1"/>
    <p:sldLayoutId id="2147484614" r:id="rId2"/>
    <p:sldLayoutId id="2147484615" r:id="rId3"/>
    <p:sldLayoutId id="2147484616" r:id="rId4"/>
    <p:sldLayoutId id="2147484617" r:id="rId5"/>
    <p:sldLayoutId id="2147484618" r:id="rId6"/>
    <p:sldLayoutId id="2147484619" r:id="rId7"/>
    <p:sldLayoutId id="2147484620" r:id="rId8"/>
  </p:sldLayoutIdLst>
  <p:transition/>
  <p:txStyles>
    <p:titleStyle>
      <a:lvl1pPr algn="ctr" defTabSz="457200" rtl="0" eaLnBrk="0" fontAlgn="base" hangingPunct="0">
        <a:spcBef>
          <a:spcPct val="0"/>
        </a:spcBef>
        <a:spcAft>
          <a:spcPct val="0"/>
        </a:spcAft>
        <a:defRPr sz="4400" kern="1200">
          <a:solidFill>
            <a:schemeClr val="tx1"/>
          </a:solidFill>
          <a:latin typeface="+mj-lt"/>
          <a:ea typeface="+mj-ea"/>
          <a:cs typeface="+mj-cs"/>
        </a:defRPr>
      </a:lvl1pPr>
      <a:lvl2pPr algn="ctr" defTabSz="457200" rtl="0" eaLnBrk="0" fontAlgn="base" hangingPunct="0">
        <a:spcBef>
          <a:spcPct val="0"/>
        </a:spcBef>
        <a:spcAft>
          <a:spcPct val="0"/>
        </a:spcAft>
        <a:defRPr sz="4400">
          <a:solidFill>
            <a:schemeClr val="tx1"/>
          </a:solidFill>
          <a:latin typeface="Calibri" pitchFamily="34" charset="0"/>
        </a:defRPr>
      </a:lvl2pPr>
      <a:lvl3pPr algn="ctr" defTabSz="457200" rtl="0" eaLnBrk="0" fontAlgn="base" hangingPunct="0">
        <a:spcBef>
          <a:spcPct val="0"/>
        </a:spcBef>
        <a:spcAft>
          <a:spcPct val="0"/>
        </a:spcAft>
        <a:defRPr sz="4400">
          <a:solidFill>
            <a:schemeClr val="tx1"/>
          </a:solidFill>
          <a:latin typeface="Calibri" pitchFamily="34" charset="0"/>
        </a:defRPr>
      </a:lvl3pPr>
      <a:lvl4pPr algn="ctr" defTabSz="457200" rtl="0" eaLnBrk="0" fontAlgn="base" hangingPunct="0">
        <a:spcBef>
          <a:spcPct val="0"/>
        </a:spcBef>
        <a:spcAft>
          <a:spcPct val="0"/>
        </a:spcAft>
        <a:defRPr sz="4400">
          <a:solidFill>
            <a:schemeClr val="tx1"/>
          </a:solidFill>
          <a:latin typeface="Calibri" pitchFamily="34" charset="0"/>
        </a:defRPr>
      </a:lvl4pPr>
      <a:lvl5pPr algn="ctr" defTabSz="457200" rtl="0" eaLnBrk="0" fontAlgn="base" hangingPunct="0">
        <a:spcBef>
          <a:spcPct val="0"/>
        </a:spcBef>
        <a:spcAft>
          <a:spcPct val="0"/>
        </a:spcAft>
        <a:defRPr sz="4400">
          <a:solidFill>
            <a:schemeClr val="tx1"/>
          </a:solidFill>
          <a:latin typeface="Calibri" pitchFamily="34" charset="0"/>
        </a:defRPr>
      </a:lvl5pPr>
      <a:lvl6pPr marL="457200" algn="ctr" defTabSz="457200" rtl="0" fontAlgn="base">
        <a:spcBef>
          <a:spcPct val="0"/>
        </a:spcBef>
        <a:spcAft>
          <a:spcPct val="0"/>
        </a:spcAft>
        <a:defRPr sz="4400">
          <a:solidFill>
            <a:schemeClr val="tx1"/>
          </a:solidFill>
          <a:latin typeface="Calibri" pitchFamily="34" charset="0"/>
        </a:defRPr>
      </a:lvl6pPr>
      <a:lvl7pPr marL="914400" algn="ctr" defTabSz="457200" rtl="0" fontAlgn="base">
        <a:spcBef>
          <a:spcPct val="0"/>
        </a:spcBef>
        <a:spcAft>
          <a:spcPct val="0"/>
        </a:spcAft>
        <a:defRPr sz="4400">
          <a:solidFill>
            <a:schemeClr val="tx1"/>
          </a:solidFill>
          <a:latin typeface="Calibri" pitchFamily="34" charset="0"/>
        </a:defRPr>
      </a:lvl7pPr>
      <a:lvl8pPr marL="1371600" algn="ctr" defTabSz="457200" rtl="0" fontAlgn="base">
        <a:spcBef>
          <a:spcPct val="0"/>
        </a:spcBef>
        <a:spcAft>
          <a:spcPct val="0"/>
        </a:spcAft>
        <a:defRPr sz="4400">
          <a:solidFill>
            <a:schemeClr val="tx1"/>
          </a:solidFill>
          <a:latin typeface="Calibri" pitchFamily="34" charset="0"/>
        </a:defRPr>
      </a:lvl8pPr>
      <a:lvl9pPr marL="1828800" algn="ctr" defTabSz="457200" rtl="0" fontAlgn="base">
        <a:spcBef>
          <a:spcPct val="0"/>
        </a:spcBef>
        <a:spcAft>
          <a:spcPct val="0"/>
        </a:spcAft>
        <a:defRPr sz="4400">
          <a:solidFill>
            <a:schemeClr val="tx1"/>
          </a:solidFill>
          <a:latin typeface="Calibri" pitchFamily="34" charset="0"/>
        </a:defRPr>
      </a:lvl9pPr>
    </p:titleStyle>
    <p:bodyStyle>
      <a:lvl1pPr marL="342900" indent="-342900" algn="l" defTabSz="457200"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1pPr>
      <a:lvl2pPr marL="742950" indent="-285750" algn="l" defTabSz="457200" rtl="0" eaLnBrk="0" fontAlgn="base" hangingPunct="0">
        <a:spcBef>
          <a:spcPct val="20000"/>
        </a:spcBef>
        <a:spcAft>
          <a:spcPct val="0"/>
        </a:spcAft>
        <a:buFont typeface="Arial" pitchFamily="34" charset="0"/>
        <a:buChar char="–"/>
        <a:defRPr sz="2200" kern="1200">
          <a:solidFill>
            <a:schemeClr val="tx1"/>
          </a:solidFill>
          <a:latin typeface="+mn-lt"/>
          <a:ea typeface="+mn-ea"/>
          <a:cs typeface="+mn-cs"/>
        </a:defRPr>
      </a:lvl2pPr>
      <a:lvl3pPr marL="11430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3pPr>
      <a:lvl4pPr marL="1600200" indent="-228600" algn="l" defTabSz="457200" rtl="0" eaLnBrk="0" fontAlgn="base" hangingPunct="0">
        <a:spcBef>
          <a:spcPct val="20000"/>
        </a:spcBef>
        <a:spcAft>
          <a:spcPct val="0"/>
        </a:spcAft>
        <a:buFont typeface="Arial" pitchFamily="34" charset="0"/>
        <a:buChar char="–"/>
        <a:defRPr kern="1200">
          <a:solidFill>
            <a:schemeClr val="tx1"/>
          </a:solidFill>
          <a:latin typeface="+mn-lt"/>
          <a:ea typeface="+mn-ea"/>
          <a:cs typeface="+mn-cs"/>
        </a:defRPr>
      </a:lvl4pPr>
      <a:lvl5pPr marL="2057400" indent="-228600" algn="l" defTabSz="457200" rtl="0" eaLnBrk="0" fontAlgn="base" hangingPunct="0">
        <a:spcBef>
          <a:spcPct val="20000"/>
        </a:spcBef>
        <a:spcAft>
          <a:spcPct val="0"/>
        </a:spcAft>
        <a:buFont typeface="Arial" pitchFamily="34" charset="0"/>
        <a:buChar char="»"/>
        <a:defRPr sz="16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p:cNvSpPr>
          <p:nvPr>
            <p:ph type="ctrTitle"/>
          </p:nvPr>
        </p:nvSpPr>
        <p:spPr/>
        <p:txBody>
          <a:bodyPr/>
          <a:lstStyle/>
          <a:p>
            <a:pPr algn="r" rtl="1" eaLnBrk="1" hangingPunct="1">
              <a:defRPr/>
            </a:pPr>
            <a:r>
              <a:rPr lang="x-none" sz="4000" b="0" i="0" strike="noStrike" cap="none" spc="0" baseline="0">
                <a:solidFill>
                  <a:srgbClr val="FFFFFF"/>
                </a:solidFill>
                <a:effectLst/>
                <a:latin typeface="Arial"/>
                <a:ea typeface="Arial"/>
                <a:cs typeface="Arial"/>
              </a:rPr>
              <a:t>إدارة الالتزام كفريق</a:t>
            </a:r>
            <a:endParaRPr lang="en-GB" altLang="en-US" sz="4000">
              <a:ea typeface="HelveticaNeueLT Std Med Cn"/>
            </a:endParaRPr>
          </a:p>
        </p:txBody>
      </p:sp>
      <p:sp>
        <p:nvSpPr>
          <p:cNvPr id="4" name="TextBox 1"/>
          <p:cNvSpPr txBox="1">
            <a:spLocks noChangeArrowheads="1"/>
          </p:cNvSpPr>
          <p:nvPr/>
        </p:nvSpPr>
        <p:spPr bwMode="auto">
          <a:xfrm>
            <a:off x="4315241" y="6483053"/>
            <a:ext cx="4516187" cy="2440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itchFamily="34" charset="0"/>
              <a:buChar char="•"/>
              <a:defRPr sz="3200">
                <a:solidFill>
                  <a:schemeClr val="tx1"/>
                </a:solidFill>
                <a:latin typeface="Calibri" pitchFamily="34" charset="0"/>
              </a:defRPr>
            </a:lvl1pPr>
            <a:lvl2pPr marL="742950" indent="-285750" eaLnBrk="0" hangingPunct="0">
              <a:spcBef>
                <a:spcPct val="20000"/>
              </a:spcBef>
              <a:buFont typeface="Arial" pitchFamily="34" charset="0"/>
              <a:buChar char="–"/>
              <a:defRPr sz="2800">
                <a:solidFill>
                  <a:schemeClr val="tx1"/>
                </a:solidFill>
                <a:latin typeface="Calibri" pitchFamily="34" charset="0"/>
              </a:defRPr>
            </a:lvl2pPr>
            <a:lvl3pPr marL="1143000" indent="-228600" eaLnBrk="0" hangingPunct="0">
              <a:spcBef>
                <a:spcPct val="20000"/>
              </a:spcBef>
              <a:buFont typeface="Arial" pitchFamily="34" charset="0"/>
              <a:buChar char="•"/>
              <a:defRPr sz="2400">
                <a:solidFill>
                  <a:schemeClr val="tx1"/>
                </a:solidFill>
                <a:latin typeface="Calibri" pitchFamily="34" charset="0"/>
              </a:defRPr>
            </a:lvl3pPr>
            <a:lvl4pPr marL="1600200" indent="-228600" eaLnBrk="0" hangingPunct="0">
              <a:spcBef>
                <a:spcPct val="20000"/>
              </a:spcBef>
              <a:buFont typeface="Arial" pitchFamily="34" charset="0"/>
              <a:buChar char="–"/>
              <a:defRPr sz="2000">
                <a:solidFill>
                  <a:schemeClr val="tx1"/>
                </a:solidFill>
                <a:latin typeface="Calibri" pitchFamily="34" charset="0"/>
              </a:defRPr>
            </a:lvl4pPr>
            <a:lvl5pPr marL="2057400" indent="-228600" eaLnBrk="0" hangingPunct="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algn="r" rtl="1" eaLnBrk="1" hangingPunct="1">
              <a:spcBef>
                <a:spcPct val="0"/>
              </a:spcBef>
              <a:buFontTx/>
              <a:buNone/>
              <a:defRPr/>
            </a:pPr>
            <a:r>
              <a:rPr lang="x-none" sz="1000" b="1" i="0" strike="noStrike" cap="none" spc="0" baseline="0" dirty="0">
                <a:solidFill>
                  <a:srgbClr val="FFFFFF"/>
                </a:solidFill>
                <a:effectLst/>
                <a:latin typeface="Arial"/>
                <a:ea typeface="Arial"/>
                <a:cs typeface="Arial"/>
              </a:rPr>
              <a:t>رمز الوظيفة </a:t>
            </a:r>
            <a:r>
              <a:rPr lang="en-US" sz="1000" b="1" dirty="0">
                <a:solidFill>
                  <a:srgbClr val="FFFFFF"/>
                </a:solidFill>
                <a:latin typeface="Arial"/>
                <a:cs typeface="Arial"/>
              </a:rPr>
              <a:t>INT-20-2100101</a:t>
            </a:r>
            <a:r>
              <a:rPr lang="x-none" sz="1000" b="1" i="0" strike="noStrike" cap="none" spc="0" baseline="0">
                <a:solidFill>
                  <a:srgbClr val="FFFFFF"/>
                </a:solidFill>
                <a:effectLst/>
                <a:latin typeface="Arial"/>
                <a:ea typeface="Arial"/>
                <a:cs typeface="Arial"/>
              </a:rPr>
              <a:t> </a:t>
            </a:r>
            <a:r>
              <a:rPr lang="x-none" sz="1000" b="1">
                <a:solidFill>
                  <a:srgbClr val="FFFFFF"/>
                </a:solidFill>
                <a:latin typeface="Arial"/>
                <a:cs typeface="Arial"/>
              </a:rPr>
              <a:t>:</a:t>
            </a:r>
            <a:r>
              <a:rPr lang="x-none" sz="1000" b="1" i="0" strike="noStrike" cap="none" spc="0" baseline="0" dirty="0">
                <a:solidFill>
                  <a:srgbClr val="FFFFFF"/>
                </a:solidFill>
                <a:effectLst/>
                <a:latin typeface="Arial"/>
                <a:ea typeface="Arial"/>
                <a:cs typeface="Arial"/>
              </a:rPr>
              <a:t>	</a:t>
            </a:r>
            <a:r>
              <a:rPr lang="ar-SA" sz="1000" b="1" dirty="0">
                <a:solidFill>
                  <a:srgbClr val="FFFFFF"/>
                </a:solidFill>
                <a:latin typeface="Arial"/>
                <a:cs typeface="Arial"/>
              </a:rPr>
              <a:t>تاريخ الإعداد: مارس 2021</a:t>
            </a:r>
            <a:endParaRPr lang="en-US" sz="1000" b="1" i="0" strike="noStrike" cap="none" spc="0" baseline="0" dirty="0">
              <a:solidFill>
                <a:srgbClr val="FFFFFF"/>
              </a:solidFill>
              <a:effectLst/>
              <a:latin typeface="Arial"/>
              <a:ea typeface="Arial"/>
              <a:cs typeface="Arial"/>
            </a:endParaRPr>
          </a:p>
        </p:txBody>
      </p:sp>
    </p:spTree>
  </p:cSld>
  <p:clrMapOvr>
    <a:masterClrMapping/>
  </p:clrMapOvr>
  <p:transition spd="slow"/>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457200" y="292100"/>
            <a:ext cx="8229600" cy="773113"/>
          </a:xfrm>
        </p:spPr>
        <p:txBody>
          <a:bodyPr/>
          <a:lstStyle/>
          <a:p>
            <a:pPr rtl="1" eaLnBrk="1" hangingPunct="1">
              <a:defRPr/>
            </a:pPr>
            <a:r>
              <a:rPr lang="x-none" sz="2800" b="1" i="0" strike="noStrike" cap="none" spc="0" baseline="0" dirty="0">
                <a:solidFill>
                  <a:srgbClr val="1D2763"/>
                </a:solidFill>
                <a:effectLst/>
                <a:latin typeface="Arial"/>
                <a:ea typeface="Arial"/>
                <a:cs typeface="Arial"/>
              </a:rPr>
              <a:t>مناقشة الأعراف الاجتماعية</a:t>
            </a:r>
            <a:endParaRPr lang="en-GB" altLang="en-US" b="1" dirty="0">
              <a:ea typeface="HelveticaNeueLT Std Med Cn"/>
            </a:endParaRPr>
          </a:p>
        </p:txBody>
      </p:sp>
      <p:sp>
        <p:nvSpPr>
          <p:cNvPr id="25603" name="Content Placeholder 2"/>
          <p:cNvSpPr>
            <a:spLocks noGrp="1"/>
          </p:cNvSpPr>
          <p:nvPr>
            <p:ph idx="1"/>
          </p:nvPr>
        </p:nvSpPr>
        <p:spPr>
          <a:xfrm>
            <a:off x="457200" y="1570038"/>
            <a:ext cx="8229600" cy="4311650"/>
          </a:xfrm>
        </p:spPr>
        <p:txBody>
          <a:bodyPr/>
          <a:lstStyle/>
          <a:p>
            <a:pPr algn="r" rtl="1" eaLnBrk="1" hangingPunct="1"/>
            <a:r>
              <a:rPr lang="x-none" sz="2400" b="0" i="0" strike="noStrike" cap="none" spc="0" baseline="0">
                <a:solidFill>
                  <a:srgbClr val="1D2763"/>
                </a:solidFill>
                <a:effectLst/>
                <a:latin typeface="Arial"/>
                <a:ea typeface="Arial"/>
                <a:cs typeface="Arial"/>
              </a:rPr>
              <a:t>ما "الأعراف" المتبعة فيما يتعلق بالالتزام في التليّف الكيسي؟</a:t>
            </a:r>
          </a:p>
          <a:p>
            <a:pPr eaLnBrk="1" hangingPunct="1"/>
            <a:endParaRPr lang="en-GB" altLang="en-US">
              <a:ea typeface="HelveticaNeueLT Std Cn"/>
            </a:endParaRPr>
          </a:p>
          <a:p>
            <a:pPr algn="r" rtl="1" eaLnBrk="1" hangingPunct="1"/>
            <a:r>
              <a:rPr lang="x-none" sz="2400" b="0" i="0" strike="noStrike" cap="none" spc="0" baseline="0">
                <a:solidFill>
                  <a:srgbClr val="1D2763"/>
                </a:solidFill>
                <a:effectLst/>
                <a:latin typeface="Arial"/>
                <a:ea typeface="Arial"/>
                <a:cs typeface="Arial"/>
              </a:rPr>
              <a:t>عند النظر في متغيرات النتائج الصحية، هل سيكون من المفيد مقارنة متغيرات نتائج صحة المريض في سياق مجموعات أخرى في العيادة؟</a:t>
            </a:r>
          </a:p>
        </p:txBody>
      </p:sp>
    </p:spTree>
  </p:cSld>
  <p:clrMapOvr>
    <a:masterClrMapping/>
  </p:clrMapOvr>
  <p:transition spd="slow"/>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457200" y="2857500"/>
            <a:ext cx="8229600" cy="1143000"/>
          </a:xfrm>
        </p:spPr>
        <p:txBody>
          <a:bodyPr/>
          <a:lstStyle/>
          <a:p>
            <a:pPr rtl="1" eaLnBrk="1" hangingPunct="1">
              <a:defRPr/>
            </a:pPr>
            <a:r>
              <a:rPr lang="x-none" sz="2800" b="1" i="0" strike="noStrike" cap="none" spc="0" baseline="0" dirty="0">
                <a:solidFill>
                  <a:srgbClr val="1D2763"/>
                </a:solidFill>
                <a:effectLst/>
                <a:latin typeface="Arial"/>
                <a:ea typeface="Arial"/>
                <a:cs typeface="Arial"/>
              </a:rPr>
              <a:t>تحسين العلاقات</a:t>
            </a:r>
          </a:p>
        </p:txBody>
      </p:sp>
    </p:spTree>
  </p:cSld>
  <p:clrMapOvr>
    <a:masterClrMapping/>
  </p:clrMapOvr>
  <p:transition spd="slow"/>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57200" y="292100"/>
            <a:ext cx="8229600" cy="773113"/>
          </a:xfrm>
        </p:spPr>
        <p:txBody>
          <a:bodyPr/>
          <a:lstStyle/>
          <a:p>
            <a:pPr rtl="1" eaLnBrk="1" hangingPunct="1">
              <a:defRPr/>
            </a:pPr>
            <a:r>
              <a:rPr lang="x-none" sz="2800" b="1" i="0" strike="noStrike" cap="none" spc="0" baseline="0" dirty="0">
                <a:solidFill>
                  <a:srgbClr val="1D2763"/>
                </a:solidFill>
                <a:effectLst/>
                <a:latin typeface="Arial"/>
                <a:ea typeface="Arial"/>
                <a:cs typeface="Arial"/>
              </a:rPr>
              <a:t>تحسين العلاقات</a:t>
            </a:r>
          </a:p>
        </p:txBody>
      </p:sp>
      <p:sp>
        <p:nvSpPr>
          <p:cNvPr id="38915" name="Content Placeholder 2"/>
          <p:cNvSpPr>
            <a:spLocks noGrp="1"/>
          </p:cNvSpPr>
          <p:nvPr>
            <p:ph idx="1"/>
          </p:nvPr>
        </p:nvSpPr>
        <p:spPr>
          <a:xfrm>
            <a:off x="457200" y="1598613"/>
            <a:ext cx="8229600" cy="4311650"/>
          </a:xfrm>
        </p:spPr>
        <p:txBody>
          <a:bodyPr rtlCol="0">
            <a:normAutofit/>
          </a:bodyPr>
          <a:lstStyle/>
          <a:p>
            <a:pPr algn="r" rtl="1" eaLnBrk="1" fontAlgn="auto" hangingPunct="1">
              <a:lnSpc>
                <a:spcPct val="110000"/>
              </a:lnSpc>
              <a:spcAft>
                <a:spcPct val="0"/>
              </a:spcAft>
              <a:buFont typeface="Arial"/>
              <a:buChar char="•"/>
              <a:defRPr/>
            </a:pPr>
            <a:r>
              <a:rPr lang="x-none" sz="2000" b="0" i="0" strike="noStrike" cap="none" spc="0" baseline="0">
                <a:solidFill>
                  <a:srgbClr val="1D2763"/>
                </a:solidFill>
                <a:effectLst/>
                <a:latin typeface="Arial"/>
                <a:ea typeface="Arial"/>
                <a:cs typeface="Arial"/>
              </a:rPr>
              <a:t>من المرجح أن يلتزم المرضى عندما يشعرون بالدعم العاطفي من قبل الفريق متعدد التخصصات، والذي يتضمن أعضاء الفريق الذين يقدمون الاطمئنان والاحترام والعلاج للمرضى كشريك على قدم المساواة</a:t>
            </a:r>
            <a:r>
              <a:rPr lang="en-US" sz="2000" b="0" i="0" strike="noStrike" cap="none" spc="0" baseline="30000" dirty="0">
                <a:solidFill>
                  <a:srgbClr val="1D2763"/>
                </a:solidFill>
                <a:effectLst/>
                <a:latin typeface="Arial"/>
                <a:ea typeface="Arial"/>
                <a:cs typeface="Arial"/>
              </a:rPr>
              <a:t>1</a:t>
            </a:r>
            <a:endParaRPr lang="en-GB" altLang="en-US" sz="1600" baseline="30000" dirty="0"/>
          </a:p>
          <a:p>
            <a:pPr algn="r" rtl="1" eaLnBrk="1" fontAlgn="auto" hangingPunct="1">
              <a:lnSpc>
                <a:spcPct val="110000"/>
              </a:lnSpc>
              <a:spcAft>
                <a:spcPct val="0"/>
              </a:spcAft>
              <a:buFont typeface="Arial"/>
              <a:buChar char="•"/>
              <a:defRPr/>
            </a:pPr>
            <a:r>
              <a:rPr lang="x-none" sz="2000" b="0" i="0" strike="noStrike" cap="none" spc="0" baseline="0">
                <a:solidFill>
                  <a:srgbClr val="1D2763"/>
                </a:solidFill>
                <a:effectLst/>
                <a:latin typeface="Arial"/>
                <a:ea typeface="Arial"/>
                <a:cs typeface="Arial"/>
              </a:rPr>
              <a:t>يؤدي التواصل الجيد إلى ما يلي:</a:t>
            </a:r>
          </a:p>
          <a:p>
            <a:pPr lvl="1" algn="r" rtl="1" eaLnBrk="1" fontAlgn="auto" hangingPunct="1">
              <a:lnSpc>
                <a:spcPct val="110000"/>
              </a:lnSpc>
              <a:spcAft>
                <a:spcPct val="0"/>
              </a:spcAft>
              <a:buFont typeface="Arial"/>
              <a:buChar char="–"/>
              <a:defRPr/>
            </a:pPr>
            <a:r>
              <a:rPr lang="x-none" sz="1800" b="0" i="0" strike="noStrike" cap="none" spc="0" baseline="0">
                <a:solidFill>
                  <a:srgbClr val="000000"/>
                </a:solidFill>
                <a:effectLst/>
                <a:latin typeface="Arial"/>
                <a:ea typeface="Arial"/>
                <a:cs typeface="Arial"/>
              </a:rPr>
              <a:t>زيادة مستوى الرضا وتحسين النتائج الصحية مقارنة بالمشاورات التقليدية التي يقودها الخبراء</a:t>
            </a:r>
            <a:r>
              <a:rPr lang="en-US" sz="1800" b="0" i="0" strike="noStrike" cap="none" spc="0" baseline="30000" dirty="0">
                <a:solidFill>
                  <a:srgbClr val="000000"/>
                </a:solidFill>
                <a:effectLst/>
                <a:latin typeface="Arial"/>
                <a:ea typeface="Arial"/>
                <a:cs typeface="Arial"/>
              </a:rPr>
              <a:t>2</a:t>
            </a:r>
            <a:endParaRPr lang="en-GB" altLang="en-US" sz="1600" dirty="0"/>
          </a:p>
          <a:p>
            <a:pPr lvl="1" algn="r" rtl="1" eaLnBrk="1" fontAlgn="auto" hangingPunct="1">
              <a:lnSpc>
                <a:spcPct val="110000"/>
              </a:lnSpc>
              <a:spcAft>
                <a:spcPct val="0"/>
              </a:spcAft>
              <a:buFont typeface="Arial"/>
              <a:buChar char="–"/>
              <a:defRPr/>
            </a:pPr>
            <a:r>
              <a:rPr lang="x-none" sz="1800" b="0" i="0" strike="noStrike" cap="none" spc="0" baseline="0">
                <a:solidFill>
                  <a:srgbClr val="000000"/>
                </a:solidFill>
                <a:effectLst/>
                <a:latin typeface="Arial"/>
                <a:ea typeface="Arial"/>
                <a:cs typeface="Arial"/>
              </a:rPr>
              <a:t>إظهار التعاطف بصورة أكبر</a:t>
            </a:r>
            <a:r>
              <a:rPr lang="en-US" sz="1800" b="0" i="0" strike="noStrike" cap="none" spc="0" baseline="30000" dirty="0">
                <a:solidFill>
                  <a:srgbClr val="000000"/>
                </a:solidFill>
                <a:effectLst/>
                <a:latin typeface="Arial"/>
                <a:ea typeface="Arial"/>
                <a:cs typeface="Arial"/>
              </a:rPr>
              <a:t>3</a:t>
            </a:r>
            <a:endParaRPr lang="en-GB" altLang="en-US" sz="1600" dirty="0"/>
          </a:p>
          <a:p>
            <a:pPr algn="r" rtl="1" eaLnBrk="1" fontAlgn="auto" hangingPunct="1">
              <a:lnSpc>
                <a:spcPct val="110000"/>
              </a:lnSpc>
              <a:spcAft>
                <a:spcPct val="0"/>
              </a:spcAft>
              <a:buFont typeface="Arial"/>
              <a:buChar char="•"/>
              <a:defRPr/>
            </a:pPr>
            <a:r>
              <a:rPr lang="x-none" sz="2000" b="0" i="0" strike="noStrike" cap="none" spc="0" baseline="0">
                <a:solidFill>
                  <a:srgbClr val="1D2763"/>
                </a:solidFill>
                <a:effectLst/>
                <a:latin typeface="Arial"/>
                <a:ea typeface="Arial"/>
                <a:cs typeface="Arial"/>
              </a:rPr>
              <a:t>تشمل السمات المميزة للفعالية استنادًا إلى مركز جيد الأداء متخصص في التليّف الكيسي</a:t>
            </a:r>
            <a:r>
              <a:rPr lang="ar-EG" sz="2000" b="0" i="0" strike="noStrike" cap="none" spc="0" baseline="0" dirty="0">
                <a:solidFill>
                  <a:srgbClr val="1D2763"/>
                </a:solidFill>
                <a:effectLst/>
                <a:latin typeface="Arial"/>
                <a:ea typeface="Arial"/>
                <a:cs typeface="Arial"/>
              </a:rPr>
              <a:t> (</a:t>
            </a:r>
            <a:r>
              <a:rPr lang="x-none" sz="2000" b="0" i="0" strike="noStrike" cap="none" spc="0" baseline="0">
                <a:solidFill>
                  <a:srgbClr val="1D2763"/>
                </a:solidFill>
                <a:effectLst/>
                <a:latin typeface="Arial"/>
                <a:ea typeface="Arial"/>
                <a:cs typeface="Arial"/>
              </a:rPr>
              <a:t>مركز مينيسوتا للتليّف الكيسي، مينيابوليس، الولايات المتحدة الأمريكية</a:t>
            </a:r>
            <a:r>
              <a:rPr lang="ar-EG" sz="2000" b="0" i="0" strike="noStrike" cap="none" spc="0" baseline="0" dirty="0">
                <a:solidFill>
                  <a:srgbClr val="1D2763"/>
                </a:solidFill>
                <a:effectLst/>
                <a:latin typeface="Arial"/>
                <a:ea typeface="Arial"/>
                <a:cs typeface="Arial"/>
              </a:rPr>
              <a:t>)</a:t>
            </a:r>
            <a:r>
              <a:rPr lang="x-none" sz="2000" b="0" i="0" strike="noStrike" cap="none" spc="0" baseline="0">
                <a:solidFill>
                  <a:srgbClr val="1D2763"/>
                </a:solidFill>
                <a:effectLst/>
                <a:latin typeface="Arial"/>
                <a:ea typeface="Arial"/>
                <a:cs typeface="Arial"/>
              </a:rPr>
              <a:t> ما يلي:</a:t>
            </a:r>
            <a:r>
              <a:rPr lang="en-US" sz="2000" b="0" i="0" strike="noStrike" cap="none" spc="0" baseline="30000" dirty="0">
                <a:solidFill>
                  <a:srgbClr val="1D2763"/>
                </a:solidFill>
                <a:effectLst/>
                <a:latin typeface="Arial"/>
                <a:ea typeface="Arial"/>
                <a:cs typeface="Arial"/>
              </a:rPr>
              <a:t>4</a:t>
            </a:r>
            <a:endParaRPr lang="en-GB" altLang="en-US" sz="1600" dirty="0"/>
          </a:p>
          <a:p>
            <a:pPr lvl="1" algn="r" rtl="1" eaLnBrk="1" fontAlgn="auto" hangingPunct="1">
              <a:lnSpc>
                <a:spcPct val="110000"/>
              </a:lnSpc>
              <a:spcAft>
                <a:spcPct val="0"/>
              </a:spcAft>
              <a:buFont typeface="Arial"/>
              <a:buChar char="–"/>
              <a:defRPr/>
            </a:pPr>
            <a:r>
              <a:rPr lang="x-none" sz="1800" b="0" i="0" strike="noStrike" cap="none" spc="0" baseline="0">
                <a:solidFill>
                  <a:srgbClr val="000000"/>
                </a:solidFill>
                <a:effectLst/>
                <a:latin typeface="Arial"/>
                <a:ea typeface="Arial"/>
                <a:cs typeface="Arial"/>
              </a:rPr>
              <a:t>مهارات التواصل والتعاون مع المريض والأسرة</a:t>
            </a:r>
          </a:p>
          <a:p>
            <a:pPr lvl="1" algn="r" rtl="1" eaLnBrk="1" fontAlgn="auto" hangingPunct="1">
              <a:lnSpc>
                <a:spcPct val="110000"/>
              </a:lnSpc>
              <a:spcAft>
                <a:spcPct val="0"/>
              </a:spcAft>
              <a:buFont typeface="Arial"/>
              <a:buChar char="–"/>
              <a:defRPr/>
            </a:pPr>
            <a:r>
              <a:rPr lang="x-none" sz="1800" b="0" i="0" strike="noStrike" cap="none" spc="0" baseline="0">
                <a:solidFill>
                  <a:srgbClr val="000000"/>
                </a:solidFill>
                <a:effectLst/>
                <a:latin typeface="Arial"/>
                <a:ea typeface="Arial"/>
                <a:cs typeface="Arial"/>
              </a:rPr>
              <a:t>التوقعات العالية للفريق والمريض والأسرة التي يتم الإبلاغ عنها باستمرار</a:t>
            </a:r>
          </a:p>
          <a:p>
            <a:pPr lvl="1" algn="r" rtl="1" eaLnBrk="1" fontAlgn="auto" hangingPunct="1">
              <a:lnSpc>
                <a:spcPct val="110000"/>
              </a:lnSpc>
              <a:spcAft>
                <a:spcPct val="0"/>
              </a:spcAft>
              <a:buFont typeface="Arial"/>
              <a:buChar char="–"/>
              <a:defRPr/>
            </a:pPr>
            <a:r>
              <a:rPr lang="x-none" sz="1800" b="0" i="0" strike="noStrike" cap="none" spc="0" baseline="0">
                <a:solidFill>
                  <a:srgbClr val="000000"/>
                </a:solidFill>
                <a:effectLst/>
                <a:latin typeface="Arial"/>
                <a:ea typeface="Arial"/>
                <a:cs typeface="Arial"/>
              </a:rPr>
              <a:t>إقامة شراكة صادقة بين الفريق والمريض إذا تم تحديد المشكلة وحل المشكلات بطريقة إبداعية ومرنة</a:t>
            </a:r>
          </a:p>
          <a:p>
            <a:pPr lvl="1" eaLnBrk="1" fontAlgn="auto" hangingPunct="1">
              <a:lnSpc>
                <a:spcPct val="110000"/>
              </a:lnSpc>
              <a:spcAft>
                <a:spcPct val="0"/>
              </a:spcAft>
              <a:buFont typeface="Arial"/>
              <a:buChar char="–"/>
              <a:defRPr/>
            </a:pPr>
            <a:endParaRPr lang="en-GB" altLang="en-US" sz="1800" dirty="0"/>
          </a:p>
        </p:txBody>
      </p:sp>
      <p:sp>
        <p:nvSpPr>
          <p:cNvPr id="17412" name="TextBox 1"/>
          <p:cNvSpPr txBox="1">
            <a:spLocks noChangeArrowheads="1"/>
          </p:cNvSpPr>
          <p:nvPr/>
        </p:nvSpPr>
        <p:spPr bwMode="auto">
          <a:xfrm>
            <a:off x="-9148" y="5959475"/>
            <a:ext cx="9156323"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itchFamily="34" charset="0"/>
              <a:buChar char="•"/>
              <a:defRPr sz="3200">
                <a:solidFill>
                  <a:schemeClr val="tx1"/>
                </a:solidFill>
                <a:latin typeface="Calibri" pitchFamily="34" charset="0"/>
              </a:defRPr>
            </a:lvl1pPr>
            <a:lvl2pPr marL="742950" indent="-285750" eaLnBrk="0" hangingPunct="0">
              <a:spcBef>
                <a:spcPct val="20000"/>
              </a:spcBef>
              <a:buFont typeface="Arial" pitchFamily="34" charset="0"/>
              <a:buChar char="–"/>
              <a:defRPr sz="2800">
                <a:solidFill>
                  <a:schemeClr val="tx1"/>
                </a:solidFill>
                <a:latin typeface="Calibri" pitchFamily="34" charset="0"/>
              </a:defRPr>
            </a:lvl2pPr>
            <a:lvl3pPr marL="1143000" indent="-228600" eaLnBrk="0" hangingPunct="0">
              <a:spcBef>
                <a:spcPct val="20000"/>
              </a:spcBef>
              <a:buFont typeface="Arial" pitchFamily="34" charset="0"/>
              <a:buChar char="•"/>
              <a:defRPr sz="2400">
                <a:solidFill>
                  <a:schemeClr val="tx1"/>
                </a:solidFill>
                <a:latin typeface="Calibri" pitchFamily="34" charset="0"/>
              </a:defRPr>
            </a:lvl3pPr>
            <a:lvl4pPr marL="1600200" indent="-228600" eaLnBrk="0" hangingPunct="0">
              <a:spcBef>
                <a:spcPct val="20000"/>
              </a:spcBef>
              <a:buFont typeface="Arial" pitchFamily="34" charset="0"/>
              <a:buChar char="–"/>
              <a:defRPr sz="2000">
                <a:solidFill>
                  <a:schemeClr val="tx1"/>
                </a:solidFill>
                <a:latin typeface="Calibri" pitchFamily="34" charset="0"/>
              </a:defRPr>
            </a:lvl4pPr>
            <a:lvl5pPr marL="2057400" indent="-228600" eaLnBrk="0" hangingPunct="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algn="r" eaLnBrk="1" hangingPunct="1">
              <a:spcBef>
                <a:spcPct val="0"/>
              </a:spcBef>
              <a:buNone/>
              <a:defRPr/>
            </a:pPr>
            <a:r>
              <a:rPr lang="en-GB" altLang="en-US" sz="1000" dirty="0"/>
              <a:t>1. </a:t>
            </a:r>
            <a:r>
              <a:rPr lang="en-GB" altLang="en-US" sz="1000" dirty="0" err="1"/>
              <a:t>Jin</a:t>
            </a:r>
            <a:r>
              <a:rPr lang="en-GB" altLang="en-US" sz="1000" dirty="0"/>
              <a:t> J, et al. </a:t>
            </a:r>
            <a:r>
              <a:rPr lang="en-GB" altLang="en-US" sz="1000" i="1" dirty="0" err="1"/>
              <a:t>Ther</a:t>
            </a:r>
            <a:r>
              <a:rPr lang="en-GB" altLang="en-US" sz="1000" i="1" dirty="0"/>
              <a:t> </a:t>
            </a:r>
            <a:r>
              <a:rPr lang="en-GB" altLang="en-US" sz="1000" i="1" dirty="0" err="1"/>
              <a:t>Clin</a:t>
            </a:r>
            <a:r>
              <a:rPr lang="en-GB" altLang="en-US" sz="1000" i="1" dirty="0"/>
              <a:t> Risk </a:t>
            </a:r>
            <a:r>
              <a:rPr lang="en-GB" altLang="en-US" sz="1000" i="1" dirty="0" err="1"/>
              <a:t>Manag</a:t>
            </a:r>
            <a:r>
              <a:rPr lang="en-GB" altLang="en-US" sz="1000" dirty="0"/>
              <a:t> 2008;4:269–286; 2. Mead N, Bower P. </a:t>
            </a:r>
            <a:r>
              <a:rPr lang="en-GB" altLang="en-US" sz="1000" i="1" dirty="0"/>
              <a:t>Patient </a:t>
            </a:r>
            <a:r>
              <a:rPr lang="en-GB" altLang="en-US" sz="1000" i="1" dirty="0" err="1"/>
              <a:t>Educ</a:t>
            </a:r>
            <a:r>
              <a:rPr lang="en-GB" altLang="en-US" sz="1000" i="1" dirty="0"/>
              <a:t> </a:t>
            </a:r>
            <a:r>
              <a:rPr lang="en-GB" altLang="en-US" sz="1000" i="1" dirty="0" err="1"/>
              <a:t>Couns</a:t>
            </a:r>
            <a:r>
              <a:rPr lang="en-GB" altLang="en-US" sz="1000" i="1" dirty="0"/>
              <a:t> </a:t>
            </a:r>
            <a:r>
              <a:rPr lang="en-GB" altLang="en-US" sz="1000" dirty="0"/>
              <a:t>2002;48:51–61; 3. </a:t>
            </a:r>
            <a:r>
              <a:rPr lang="en-GB" altLang="en-US" sz="1000" dirty="0" err="1"/>
              <a:t>Fallowfield</a:t>
            </a:r>
            <a:r>
              <a:rPr lang="en-GB" altLang="en-US" sz="1000" dirty="0"/>
              <a:t> LJ, et al. </a:t>
            </a:r>
            <a:r>
              <a:rPr lang="en-GB" altLang="en-US" sz="1000" i="1" dirty="0"/>
              <a:t>Lancet</a:t>
            </a:r>
            <a:r>
              <a:rPr lang="en-GB" altLang="en-US" sz="1000" dirty="0"/>
              <a:t> 2002;359:650–656;</a:t>
            </a:r>
          </a:p>
          <a:p>
            <a:pPr algn="r" eaLnBrk="1" hangingPunct="1">
              <a:spcBef>
                <a:spcPct val="0"/>
              </a:spcBef>
              <a:buNone/>
              <a:defRPr/>
            </a:pPr>
            <a:r>
              <a:rPr lang="en-GB" altLang="en-US" sz="1000" dirty="0"/>
              <a:t>4. </a:t>
            </a:r>
            <a:r>
              <a:rPr lang="en-GB" altLang="en-US" sz="1000" dirty="0" err="1"/>
              <a:t>Gawande</a:t>
            </a:r>
            <a:r>
              <a:rPr lang="en-GB" altLang="en-US" sz="1000" dirty="0"/>
              <a:t> A. The Bell Curve. What happens when patients find out how good their doctors really are? The New Yorker; December 6, 2004.</a:t>
            </a:r>
          </a:p>
        </p:txBody>
      </p:sp>
    </p:spTree>
  </p:cSld>
  <p:clrMapOvr>
    <a:masterClrMapping/>
  </p:clrMapOvr>
  <p:transition spd="slow"/>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457200" y="292100"/>
            <a:ext cx="8229600" cy="773113"/>
          </a:xfrm>
        </p:spPr>
        <p:txBody>
          <a:bodyPr/>
          <a:lstStyle/>
          <a:p>
            <a:pPr rtl="1" eaLnBrk="1" hangingPunct="1">
              <a:defRPr/>
            </a:pPr>
            <a:r>
              <a:rPr lang="x-none" sz="2800" b="1" i="0" strike="noStrike" cap="none" spc="0" baseline="0" dirty="0">
                <a:solidFill>
                  <a:srgbClr val="1D2763"/>
                </a:solidFill>
                <a:effectLst/>
                <a:latin typeface="Arial"/>
                <a:ea typeface="Arial"/>
                <a:cs typeface="Arial"/>
              </a:rPr>
              <a:t>مركز مينيسوتا للتليّف الكيسي - المبدأ الأول</a:t>
            </a:r>
            <a:endParaRPr lang="en-GB" altLang="en-US" b="1" i="1" dirty="0">
              <a:ea typeface="HelveticaNeueLT Std Med Cn"/>
            </a:endParaRPr>
          </a:p>
        </p:txBody>
      </p:sp>
      <p:sp>
        <p:nvSpPr>
          <p:cNvPr id="28675" name="Content Placeholder 2"/>
          <p:cNvSpPr>
            <a:spLocks noGrp="1"/>
          </p:cNvSpPr>
          <p:nvPr>
            <p:ph idx="1"/>
          </p:nvPr>
        </p:nvSpPr>
        <p:spPr>
          <a:xfrm>
            <a:off x="457200" y="1570038"/>
            <a:ext cx="8229600" cy="4572000"/>
          </a:xfrm>
        </p:spPr>
        <p:txBody>
          <a:bodyPr/>
          <a:lstStyle/>
          <a:p>
            <a:pPr algn="r" rtl="1" eaLnBrk="1" hangingPunct="1">
              <a:lnSpc>
                <a:spcPct val="110000"/>
              </a:lnSpc>
            </a:pPr>
            <a:r>
              <a:rPr lang="x-none" sz="2400" b="0" i="0" strike="noStrike" cap="none" spc="0" baseline="0" dirty="0">
                <a:solidFill>
                  <a:srgbClr val="1D2763"/>
                </a:solidFill>
                <a:effectLst/>
                <a:latin typeface="Arial"/>
                <a:ea typeface="Arial"/>
                <a:cs typeface="Arial"/>
              </a:rPr>
              <a:t>عند التعاون مع الأسر</a:t>
            </a:r>
          </a:p>
          <a:p>
            <a:pPr lvl="1" algn="r" rtl="1" eaLnBrk="1" hangingPunct="1">
              <a:lnSpc>
                <a:spcPct val="110000"/>
              </a:lnSpc>
            </a:pPr>
            <a:r>
              <a:rPr lang="x-none" sz="2200" b="0" i="0" strike="noStrike" cap="none" spc="0" baseline="0" dirty="0">
                <a:solidFill>
                  <a:srgbClr val="000000"/>
                </a:solidFill>
                <a:effectLst/>
                <a:latin typeface="Arial"/>
                <a:ea typeface="Arial"/>
                <a:cs typeface="Arial"/>
              </a:rPr>
              <a:t>شَجّع التحلي بالنزاهة وبناء علاقات مفتوحة</a:t>
            </a:r>
          </a:p>
          <a:p>
            <a:pPr lvl="2" algn="r" rtl="1" eaLnBrk="1" hangingPunct="1">
              <a:lnSpc>
                <a:spcPct val="110000"/>
              </a:lnSpc>
            </a:pPr>
            <a:r>
              <a:rPr lang="x-none" sz="2000" b="0" i="0" strike="noStrike" cap="none" spc="0" baseline="0" dirty="0">
                <a:solidFill>
                  <a:srgbClr val="000000"/>
                </a:solidFill>
                <a:effectLst/>
                <a:latin typeface="Arial"/>
                <a:ea typeface="Arial"/>
                <a:cs typeface="Arial"/>
              </a:rPr>
              <a:t>للأسر: </a:t>
            </a:r>
            <a:r>
              <a:rPr lang="x-none" sz="2000" b="0" i="1" strike="noStrike" cap="none" spc="0" baseline="0" dirty="0">
                <a:solidFill>
                  <a:srgbClr val="000000"/>
                </a:solidFill>
                <a:effectLst/>
                <a:latin typeface="Arial"/>
                <a:ea typeface="Arial"/>
                <a:cs typeface="Arial"/>
              </a:rPr>
              <a:t>"أنتم بالطبع جزء من فريق التليّف الكيسي"</a:t>
            </a:r>
          </a:p>
          <a:p>
            <a:pPr lvl="1" algn="r" rtl="1" eaLnBrk="1" hangingPunct="1">
              <a:lnSpc>
                <a:spcPct val="110000"/>
              </a:lnSpc>
            </a:pPr>
            <a:r>
              <a:rPr lang="x-none" sz="2200" b="0" i="0" strike="noStrike" cap="none" spc="0" baseline="0" dirty="0">
                <a:solidFill>
                  <a:srgbClr val="000000"/>
                </a:solidFill>
                <a:effectLst/>
                <a:latin typeface="Arial"/>
                <a:ea typeface="Arial"/>
                <a:cs typeface="Arial"/>
              </a:rPr>
              <a:t>توَقّع العلاقة المتبادلة</a:t>
            </a:r>
          </a:p>
          <a:p>
            <a:pPr lvl="2" algn="r" rtl="1" eaLnBrk="1" hangingPunct="1">
              <a:lnSpc>
                <a:spcPct val="110000"/>
              </a:lnSpc>
            </a:pPr>
            <a:r>
              <a:rPr lang="ar-EG" sz="2000" b="0" i="0" strike="noStrike" cap="none" spc="0" baseline="0" dirty="0">
                <a:solidFill>
                  <a:srgbClr val="000000"/>
                </a:solidFill>
                <a:effectLst/>
                <a:latin typeface="Arial"/>
                <a:ea typeface="Arial"/>
                <a:cs typeface="Arial"/>
              </a:rPr>
              <a:t>«[</a:t>
            </a:r>
            <a:r>
              <a:rPr lang="x-none" sz="2000" b="0" i="0" strike="noStrike" cap="none" spc="0" baseline="0">
                <a:solidFill>
                  <a:srgbClr val="000000"/>
                </a:solidFill>
                <a:effectLst/>
                <a:latin typeface="Arial"/>
                <a:ea typeface="Arial"/>
                <a:cs typeface="Arial"/>
              </a:rPr>
              <a:t>نحن</a:t>
            </a:r>
            <a:r>
              <a:rPr lang="ar-EG" sz="2000" b="0" i="0" strike="noStrike" cap="none" spc="0" baseline="0" dirty="0">
                <a:solidFill>
                  <a:srgbClr val="000000"/>
                </a:solidFill>
                <a:effectLst/>
                <a:latin typeface="Arial"/>
                <a:ea typeface="Arial"/>
                <a:cs typeface="Arial"/>
              </a:rPr>
              <a:t>]</a:t>
            </a:r>
            <a:r>
              <a:rPr lang="x-none" sz="2000" b="0" i="0" strike="noStrike" cap="none" spc="0" baseline="0">
                <a:solidFill>
                  <a:srgbClr val="000000"/>
                </a:solidFill>
                <a:effectLst/>
                <a:latin typeface="Arial"/>
                <a:ea typeface="Arial"/>
                <a:cs typeface="Arial"/>
              </a:rPr>
              <a:t>«</a:t>
            </a:r>
            <a:r>
              <a:rPr lang="ar-EG" sz="2000" b="0" i="0" strike="noStrike" cap="none" spc="0" baseline="0" dirty="0">
                <a:solidFill>
                  <a:srgbClr val="000000"/>
                </a:solidFill>
                <a:effectLst/>
                <a:latin typeface="Arial"/>
                <a:ea typeface="Arial"/>
                <a:cs typeface="Arial"/>
              </a:rPr>
              <a:t> </a:t>
            </a:r>
            <a:r>
              <a:rPr lang="x-none" sz="2000" b="0" i="1" strike="noStrike" cap="none" spc="0" baseline="0">
                <a:solidFill>
                  <a:srgbClr val="000000"/>
                </a:solidFill>
                <a:effectLst/>
                <a:latin typeface="Arial"/>
                <a:ea typeface="Arial"/>
                <a:cs typeface="Arial"/>
              </a:rPr>
              <a:t>سنحتاج إلى العمل بجدية كبيرة لتكليل هذا التعاون بالنجاح"</a:t>
            </a:r>
          </a:p>
          <a:p>
            <a:pPr lvl="1" algn="r" rtl="1" eaLnBrk="1" hangingPunct="1">
              <a:lnSpc>
                <a:spcPct val="110000"/>
              </a:lnSpc>
            </a:pPr>
            <a:r>
              <a:rPr lang="x-none" sz="2200" b="0" i="0" strike="noStrike" cap="none" spc="0" baseline="0">
                <a:solidFill>
                  <a:srgbClr val="000000"/>
                </a:solidFill>
                <a:effectLst/>
                <a:latin typeface="Arial"/>
                <a:ea typeface="Arial"/>
                <a:cs typeface="Arial"/>
              </a:rPr>
              <a:t>شَدّد </a:t>
            </a:r>
            <a:r>
              <a:rPr lang="x-none" sz="2200" b="0" i="0" strike="noStrike" cap="none" spc="0" baseline="0" dirty="0">
                <a:solidFill>
                  <a:srgbClr val="000000"/>
                </a:solidFill>
                <a:effectLst/>
                <a:latin typeface="Arial"/>
                <a:ea typeface="Arial"/>
                <a:cs typeface="Arial"/>
              </a:rPr>
              <a:t>على أهمية الحصول على معلومات جيدة من المرضى/الأسر في سياق المحادثات النزيهة</a:t>
            </a:r>
          </a:p>
          <a:p>
            <a:pPr lvl="1" algn="r" rtl="1" eaLnBrk="1" hangingPunct="1">
              <a:lnSpc>
                <a:spcPct val="110000"/>
              </a:lnSpc>
            </a:pPr>
            <a:r>
              <a:rPr lang="x-none" sz="2200" b="0" i="0" strike="noStrike" cap="none" spc="0" baseline="0" dirty="0">
                <a:solidFill>
                  <a:srgbClr val="000000"/>
                </a:solidFill>
                <a:effectLst/>
                <a:latin typeface="Arial"/>
                <a:ea typeface="Arial"/>
                <a:cs typeface="Arial"/>
              </a:rPr>
              <a:t>كن نزيها بشأن موقف الفريق - ضع معايير عالية للغاية للفريق والمريض والأسرة</a:t>
            </a:r>
          </a:p>
        </p:txBody>
      </p:sp>
      <p:sp>
        <p:nvSpPr>
          <p:cNvPr id="4" name="TextBox 4"/>
          <p:cNvSpPr txBox="1">
            <a:spLocks noChangeArrowheads="1"/>
          </p:cNvSpPr>
          <p:nvPr/>
        </p:nvSpPr>
        <p:spPr bwMode="auto">
          <a:xfrm>
            <a:off x="-9144" y="6117273"/>
            <a:ext cx="9153144" cy="2440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itchFamily="34" charset="0"/>
              <a:buChar char="•"/>
              <a:defRPr sz="2400">
                <a:solidFill>
                  <a:schemeClr val="tx1"/>
                </a:solidFill>
                <a:latin typeface="Calibri" pitchFamily="34" charset="0"/>
              </a:defRPr>
            </a:lvl1pPr>
            <a:lvl2pPr marL="742950" indent="-285750">
              <a:spcBef>
                <a:spcPct val="20000"/>
              </a:spcBef>
              <a:buFont typeface="Arial" pitchFamily="34" charset="0"/>
              <a:buChar char="–"/>
              <a:defRPr sz="2200">
                <a:solidFill>
                  <a:schemeClr val="tx1"/>
                </a:solidFill>
                <a:latin typeface="Calibri" pitchFamily="34" charset="0"/>
              </a:defRPr>
            </a:lvl2pPr>
            <a:lvl3pPr marL="1143000" indent="-228600">
              <a:spcBef>
                <a:spcPct val="20000"/>
              </a:spcBef>
              <a:buFont typeface="Arial" pitchFamily="34" charset="0"/>
              <a:buChar char="•"/>
              <a:defRPr sz="2000">
                <a:solidFill>
                  <a:schemeClr val="tx1"/>
                </a:solidFill>
                <a:latin typeface="Calibri" pitchFamily="34" charset="0"/>
              </a:defRPr>
            </a:lvl3pPr>
            <a:lvl4pPr marL="1600200" indent="-228600">
              <a:spcBef>
                <a:spcPct val="20000"/>
              </a:spcBef>
              <a:buFont typeface="Arial" pitchFamily="34" charset="0"/>
              <a:buChar char="–"/>
              <a:defRPr>
                <a:solidFill>
                  <a:schemeClr val="tx1"/>
                </a:solidFill>
                <a:latin typeface="Calibri" pitchFamily="34" charset="0"/>
              </a:defRPr>
            </a:lvl4pPr>
            <a:lvl5pPr marL="2057400" indent="-228600">
              <a:spcBef>
                <a:spcPct val="20000"/>
              </a:spcBef>
              <a:buFont typeface="Arial" pitchFamily="34" charset="0"/>
              <a:buChar char="»"/>
              <a:defRPr sz="16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16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16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16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1600">
                <a:solidFill>
                  <a:schemeClr val="tx1"/>
                </a:solidFill>
                <a:latin typeface="Calibri" pitchFamily="34" charset="0"/>
              </a:defRPr>
            </a:lvl9pPr>
          </a:lstStyle>
          <a:p>
            <a:pPr algn="r" eaLnBrk="1" hangingPunct="1">
              <a:spcBef>
                <a:spcPct val="0"/>
              </a:spcBef>
              <a:buNone/>
            </a:pPr>
            <a:r>
              <a:rPr lang="en-GB" altLang="en-US" sz="1000" dirty="0">
                <a:ea typeface="HelveticaNeueLT Std Cn"/>
              </a:rPr>
              <a:t>Latchford </a:t>
            </a:r>
            <a:r>
              <a:rPr lang="en-GB" altLang="en-US" sz="1000" dirty="0" err="1">
                <a:ea typeface="HelveticaNeueLT Std Cn"/>
              </a:rPr>
              <a:t>GJ</a:t>
            </a:r>
            <a:r>
              <a:rPr lang="en-GB" altLang="en-US" sz="1000" dirty="0">
                <a:ea typeface="HelveticaNeueLT Std Cn"/>
              </a:rPr>
              <a:t>, Duff AJA. Personal communication. 2014.</a:t>
            </a:r>
            <a:endParaRPr lang="de-DE" altLang="en-US" sz="1000" dirty="0">
              <a:latin typeface="HelveticaNeueLT Std Cn"/>
              <a:ea typeface="HelveticaNeueLT Std Cn"/>
            </a:endParaRPr>
          </a:p>
        </p:txBody>
      </p:sp>
    </p:spTree>
  </p:cSld>
  <p:clrMapOvr>
    <a:masterClrMapping/>
  </p:clrMapOvr>
  <p:transition spd="slow"/>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457200" y="292100"/>
            <a:ext cx="8229600" cy="773113"/>
          </a:xfrm>
        </p:spPr>
        <p:txBody>
          <a:bodyPr/>
          <a:lstStyle/>
          <a:p>
            <a:pPr rtl="1" eaLnBrk="1" hangingPunct="1">
              <a:defRPr/>
            </a:pPr>
            <a:r>
              <a:rPr lang="x-none" sz="2800" b="1" i="0" strike="noStrike" cap="none" spc="0" baseline="0" dirty="0">
                <a:solidFill>
                  <a:srgbClr val="1D2763"/>
                </a:solidFill>
                <a:effectLst/>
                <a:latin typeface="Arial"/>
                <a:ea typeface="Arial"/>
                <a:cs typeface="Arial"/>
              </a:rPr>
              <a:t>مركز مينيسوتا للتليّف الكيسي - المبدأ الثاني</a:t>
            </a:r>
            <a:endParaRPr lang="en-GB" altLang="en-US" b="1" i="1" dirty="0">
              <a:ea typeface="HelveticaNeueLT Std Med Cn"/>
            </a:endParaRPr>
          </a:p>
        </p:txBody>
      </p:sp>
      <p:sp>
        <p:nvSpPr>
          <p:cNvPr id="29699" name="Content Placeholder 2"/>
          <p:cNvSpPr>
            <a:spLocks noGrp="1"/>
          </p:cNvSpPr>
          <p:nvPr>
            <p:ph idx="1"/>
          </p:nvPr>
        </p:nvSpPr>
        <p:spPr>
          <a:xfrm>
            <a:off x="457200" y="1585913"/>
            <a:ext cx="8229600" cy="4311650"/>
          </a:xfrm>
        </p:spPr>
        <p:txBody>
          <a:bodyPr/>
          <a:lstStyle/>
          <a:p>
            <a:pPr algn="r" rtl="1" eaLnBrk="1" hangingPunct="1"/>
            <a:r>
              <a:rPr lang="x-none" sz="2400" b="0" i="0" strike="noStrike" cap="none" spc="0" baseline="0" dirty="0">
                <a:solidFill>
                  <a:srgbClr val="1D2763"/>
                </a:solidFill>
                <a:effectLst/>
                <a:latin typeface="Arial"/>
                <a:ea typeface="Arial"/>
                <a:cs typeface="Arial"/>
              </a:rPr>
              <a:t>عند التواصل</a:t>
            </a:r>
          </a:p>
          <a:p>
            <a:pPr lvl="1" algn="r" rtl="1" eaLnBrk="1" hangingPunct="1"/>
            <a:r>
              <a:rPr lang="x-none" sz="2200" b="0" i="0" strike="noStrike" cap="none" spc="0" baseline="0" dirty="0">
                <a:solidFill>
                  <a:srgbClr val="000000"/>
                </a:solidFill>
                <a:effectLst/>
                <a:latin typeface="Arial"/>
                <a:ea typeface="Arial"/>
                <a:cs typeface="Arial"/>
              </a:rPr>
              <a:t>الاعتراف بالمشكلات</a:t>
            </a:r>
          </a:p>
          <a:p>
            <a:pPr lvl="2" algn="r" rtl="1" eaLnBrk="1" hangingPunct="1"/>
            <a:r>
              <a:rPr lang="x-none" sz="2000" b="0" i="1" strike="noStrike" cap="none" spc="0" baseline="0" dirty="0">
                <a:solidFill>
                  <a:srgbClr val="000000"/>
                </a:solidFill>
                <a:effectLst/>
                <a:latin typeface="Arial"/>
                <a:ea typeface="Arial"/>
                <a:cs typeface="Arial"/>
              </a:rPr>
              <a:t>"ضع في اعتبارك </a:t>
            </a:r>
            <a:r>
              <a:rPr lang="x-none" sz="2000" b="0" i="1" strike="noStrike" cap="none" spc="0" baseline="0">
                <a:solidFill>
                  <a:srgbClr val="000000"/>
                </a:solidFill>
                <a:effectLst/>
                <a:latin typeface="Arial"/>
                <a:ea typeface="Arial"/>
                <a:cs typeface="Arial"/>
              </a:rPr>
              <a:t>أنك </a:t>
            </a:r>
            <a:r>
              <a:rPr lang="x-none" sz="2000" b="0" i="0" strike="noStrike" cap="none" spc="0" baseline="0">
                <a:solidFill>
                  <a:srgbClr val="000000"/>
                </a:solidFill>
                <a:effectLst/>
                <a:latin typeface="Arial"/>
                <a:ea typeface="Arial"/>
                <a:cs typeface="Arial"/>
              </a:rPr>
              <a:t>و</a:t>
            </a:r>
            <a:r>
              <a:rPr lang="ar-EG" sz="2000" b="0" i="0" strike="noStrike" cap="none" spc="0" baseline="0" dirty="0">
                <a:solidFill>
                  <a:srgbClr val="000000"/>
                </a:solidFill>
                <a:effectLst/>
                <a:latin typeface="Arial"/>
                <a:ea typeface="Arial"/>
                <a:cs typeface="Arial"/>
              </a:rPr>
              <a:t>[</a:t>
            </a:r>
            <a:r>
              <a:rPr lang="x-none" sz="2000" b="0" i="0" strike="noStrike" cap="none" spc="0" baseline="0">
                <a:solidFill>
                  <a:srgbClr val="000000"/>
                </a:solidFill>
                <a:effectLst/>
                <a:latin typeface="Arial"/>
                <a:ea typeface="Arial"/>
                <a:cs typeface="Arial"/>
              </a:rPr>
              <a:t>فريق التليّف الكيسي</a:t>
            </a:r>
            <a:r>
              <a:rPr lang="ar-EG" sz="2000" b="0" i="0" strike="noStrike" cap="none" spc="0" baseline="0" dirty="0">
                <a:solidFill>
                  <a:srgbClr val="000000"/>
                </a:solidFill>
                <a:effectLst/>
                <a:latin typeface="Arial"/>
                <a:ea typeface="Arial"/>
                <a:cs typeface="Arial"/>
              </a:rPr>
              <a:t>]</a:t>
            </a:r>
            <a:r>
              <a:rPr lang="x-none" sz="2000" b="0" i="0" strike="noStrike" cap="none" spc="0" baseline="0">
                <a:solidFill>
                  <a:srgbClr val="000000"/>
                </a:solidFill>
                <a:effectLst/>
                <a:latin typeface="Arial"/>
                <a:ea typeface="Arial"/>
                <a:cs typeface="Arial"/>
              </a:rPr>
              <a:t> </a:t>
            </a:r>
            <a:r>
              <a:rPr lang="x-none" sz="2000" b="0" i="1" strike="noStrike" cap="none" spc="0" baseline="0" dirty="0">
                <a:solidFill>
                  <a:srgbClr val="000000"/>
                </a:solidFill>
                <a:effectLst/>
                <a:latin typeface="Arial"/>
                <a:ea typeface="Arial"/>
                <a:cs typeface="Arial"/>
              </a:rPr>
              <a:t>لا تتحدثان نفس اللغة"</a:t>
            </a:r>
          </a:p>
          <a:p>
            <a:pPr lvl="1" algn="r" rtl="1" eaLnBrk="1" hangingPunct="1"/>
            <a:r>
              <a:rPr lang="x-none" sz="2200" b="0" i="0" strike="noStrike" cap="none" spc="0" baseline="0" dirty="0">
                <a:solidFill>
                  <a:srgbClr val="000000"/>
                </a:solidFill>
                <a:effectLst/>
                <a:latin typeface="Arial"/>
                <a:ea typeface="Arial"/>
                <a:cs typeface="Arial"/>
              </a:rPr>
              <a:t>ركز على الوضوح والمعلومات</a:t>
            </a:r>
          </a:p>
          <a:p>
            <a:pPr lvl="2" algn="r" rtl="1" eaLnBrk="1" hangingPunct="1"/>
            <a:r>
              <a:rPr lang="x-none" sz="2000" b="0" i="1" strike="noStrike" cap="none" spc="0" baseline="0" dirty="0">
                <a:solidFill>
                  <a:srgbClr val="000000"/>
                </a:solidFill>
                <a:effectLst/>
                <a:latin typeface="Arial"/>
                <a:ea typeface="Arial"/>
                <a:cs typeface="Arial"/>
              </a:rPr>
              <a:t>"الافتراضات خطيرة… تحَدّث دائمًا وأنصت إلى افتراضاتهم"</a:t>
            </a:r>
          </a:p>
          <a:p>
            <a:pPr lvl="1" algn="r" rtl="1" eaLnBrk="1" hangingPunct="1"/>
            <a:r>
              <a:rPr lang="x-none" sz="2200" b="0" i="0" strike="noStrike" cap="none" spc="0" baseline="0" dirty="0">
                <a:solidFill>
                  <a:srgbClr val="000000"/>
                </a:solidFill>
                <a:effectLst/>
                <a:latin typeface="Arial"/>
                <a:ea typeface="Arial"/>
                <a:cs typeface="Arial"/>
              </a:rPr>
              <a:t>شَدّد على أهمية المخاطرة وسَاعد المرضى في فهم القرارات المستنيرة واتخاذها</a:t>
            </a:r>
            <a:endParaRPr lang="en-GB" altLang="en-US" i="1" dirty="0"/>
          </a:p>
        </p:txBody>
      </p:sp>
      <p:sp>
        <p:nvSpPr>
          <p:cNvPr id="4" name="TextBox 4"/>
          <p:cNvSpPr txBox="1">
            <a:spLocks noChangeArrowheads="1"/>
          </p:cNvSpPr>
          <p:nvPr/>
        </p:nvSpPr>
        <p:spPr bwMode="auto">
          <a:xfrm>
            <a:off x="-9144" y="6117273"/>
            <a:ext cx="9153144" cy="2440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itchFamily="34" charset="0"/>
              <a:buChar char="•"/>
              <a:defRPr sz="2400">
                <a:solidFill>
                  <a:schemeClr val="tx1"/>
                </a:solidFill>
                <a:latin typeface="Calibri" pitchFamily="34" charset="0"/>
              </a:defRPr>
            </a:lvl1pPr>
            <a:lvl2pPr marL="742950" indent="-285750">
              <a:spcBef>
                <a:spcPct val="20000"/>
              </a:spcBef>
              <a:buFont typeface="Arial" pitchFamily="34" charset="0"/>
              <a:buChar char="–"/>
              <a:defRPr sz="2200">
                <a:solidFill>
                  <a:schemeClr val="tx1"/>
                </a:solidFill>
                <a:latin typeface="Calibri" pitchFamily="34" charset="0"/>
              </a:defRPr>
            </a:lvl2pPr>
            <a:lvl3pPr marL="1143000" indent="-228600">
              <a:spcBef>
                <a:spcPct val="20000"/>
              </a:spcBef>
              <a:buFont typeface="Arial" pitchFamily="34" charset="0"/>
              <a:buChar char="•"/>
              <a:defRPr sz="2000">
                <a:solidFill>
                  <a:schemeClr val="tx1"/>
                </a:solidFill>
                <a:latin typeface="Calibri" pitchFamily="34" charset="0"/>
              </a:defRPr>
            </a:lvl3pPr>
            <a:lvl4pPr marL="1600200" indent="-228600">
              <a:spcBef>
                <a:spcPct val="20000"/>
              </a:spcBef>
              <a:buFont typeface="Arial" pitchFamily="34" charset="0"/>
              <a:buChar char="–"/>
              <a:defRPr>
                <a:solidFill>
                  <a:schemeClr val="tx1"/>
                </a:solidFill>
                <a:latin typeface="Calibri" pitchFamily="34" charset="0"/>
              </a:defRPr>
            </a:lvl4pPr>
            <a:lvl5pPr marL="2057400" indent="-228600">
              <a:spcBef>
                <a:spcPct val="20000"/>
              </a:spcBef>
              <a:buFont typeface="Arial" pitchFamily="34" charset="0"/>
              <a:buChar char="»"/>
              <a:defRPr sz="16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16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16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16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1600">
                <a:solidFill>
                  <a:schemeClr val="tx1"/>
                </a:solidFill>
                <a:latin typeface="Calibri" pitchFamily="34" charset="0"/>
              </a:defRPr>
            </a:lvl9pPr>
          </a:lstStyle>
          <a:p>
            <a:pPr algn="r" eaLnBrk="1" hangingPunct="1">
              <a:spcBef>
                <a:spcPct val="0"/>
              </a:spcBef>
              <a:buNone/>
            </a:pPr>
            <a:r>
              <a:rPr lang="en-GB" altLang="en-US" sz="1000" dirty="0">
                <a:ea typeface="HelveticaNeueLT Std Cn"/>
              </a:rPr>
              <a:t>Latchford </a:t>
            </a:r>
            <a:r>
              <a:rPr lang="en-GB" altLang="en-US" sz="1000" dirty="0" err="1">
                <a:ea typeface="HelveticaNeueLT Std Cn"/>
              </a:rPr>
              <a:t>GJ</a:t>
            </a:r>
            <a:r>
              <a:rPr lang="en-GB" altLang="en-US" sz="1000" dirty="0">
                <a:ea typeface="HelveticaNeueLT Std Cn"/>
              </a:rPr>
              <a:t>, Duff AJA. Personal communication. 2014.</a:t>
            </a:r>
            <a:endParaRPr lang="de-DE" altLang="en-US" sz="1000" dirty="0">
              <a:latin typeface="HelveticaNeueLT Std Cn"/>
              <a:ea typeface="HelveticaNeueLT Std Cn"/>
            </a:endParaRPr>
          </a:p>
        </p:txBody>
      </p:sp>
    </p:spTree>
  </p:cSld>
  <p:clrMapOvr>
    <a:masterClrMapping/>
  </p:clrMapOvr>
  <p:transition spd="slow"/>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457200" y="292100"/>
            <a:ext cx="8229600" cy="773113"/>
          </a:xfrm>
        </p:spPr>
        <p:txBody>
          <a:bodyPr/>
          <a:lstStyle/>
          <a:p>
            <a:pPr rtl="1" eaLnBrk="1" hangingPunct="1">
              <a:defRPr/>
            </a:pPr>
            <a:r>
              <a:rPr lang="x-none" sz="2800" b="1" i="0" strike="noStrike" cap="none" spc="0" baseline="0" dirty="0">
                <a:solidFill>
                  <a:srgbClr val="1D2763"/>
                </a:solidFill>
                <a:effectLst/>
                <a:latin typeface="Arial"/>
                <a:ea typeface="Arial"/>
                <a:cs typeface="Arial"/>
              </a:rPr>
              <a:t>مركز مينيسوتا للتليّف الكيسي - المبدأ الثالث</a:t>
            </a:r>
          </a:p>
        </p:txBody>
      </p:sp>
      <p:sp>
        <p:nvSpPr>
          <p:cNvPr id="6" name="Content Placeholder 2"/>
          <p:cNvSpPr>
            <a:spLocks noGrp="1"/>
          </p:cNvSpPr>
          <p:nvPr>
            <p:ph idx="1"/>
          </p:nvPr>
        </p:nvSpPr>
        <p:spPr>
          <a:xfrm>
            <a:off x="457200" y="1589088"/>
            <a:ext cx="8229600" cy="4311650"/>
          </a:xfrm>
        </p:spPr>
        <p:txBody>
          <a:bodyPr>
            <a:normAutofit lnSpcReduction="10000"/>
          </a:bodyPr>
          <a:lstStyle/>
          <a:p>
            <a:pPr algn="r" rtl="1">
              <a:lnSpc>
                <a:spcPct val="110000"/>
              </a:lnSpc>
              <a:defRPr/>
            </a:pPr>
            <a:r>
              <a:rPr lang="x-none" sz="2600" b="0" i="0" strike="noStrike" cap="none" spc="0" baseline="0" dirty="0">
                <a:solidFill>
                  <a:srgbClr val="1D2763"/>
                </a:solidFill>
                <a:effectLst/>
                <a:latin typeface="Arial"/>
                <a:ea typeface="Arial"/>
                <a:cs typeface="Arial"/>
              </a:rPr>
              <a:t>حول الالتزام</a:t>
            </a:r>
          </a:p>
          <a:p>
            <a:pPr lvl="1" algn="r" rtl="1">
              <a:lnSpc>
                <a:spcPct val="110000"/>
              </a:lnSpc>
              <a:defRPr/>
            </a:pPr>
            <a:r>
              <a:rPr lang="x-none" sz="2400" b="0" i="0" strike="noStrike" cap="none" spc="0" baseline="0" dirty="0">
                <a:solidFill>
                  <a:srgbClr val="000000"/>
                </a:solidFill>
                <a:effectLst/>
                <a:latin typeface="Arial"/>
                <a:ea typeface="Arial"/>
                <a:cs typeface="Arial"/>
              </a:rPr>
              <a:t>تقَبّل الواقع وتحديات الالتزام</a:t>
            </a:r>
          </a:p>
          <a:p>
            <a:pPr lvl="2" algn="r" rtl="1">
              <a:lnSpc>
                <a:spcPct val="110000"/>
              </a:lnSpc>
              <a:defRPr/>
            </a:pPr>
            <a:r>
              <a:rPr lang="x-none" sz="2200" b="0" i="1" strike="noStrike" cap="none" spc="0" baseline="0" dirty="0">
                <a:solidFill>
                  <a:srgbClr val="000000"/>
                </a:solidFill>
                <a:effectLst/>
                <a:latin typeface="Arial"/>
                <a:ea typeface="Arial"/>
                <a:cs typeface="Arial"/>
              </a:rPr>
              <a:t>"ليس من العجيب أن يجد العديد من المرضى أعذارًا لتخطي علاج الحفاظ على الصحة هذا بقدر ما يمكنهم </a:t>
            </a:r>
            <a:r>
              <a:rPr lang="en-US" sz="2200" b="0" i="0" strike="noStrike" cap="none" spc="0" baseline="0" dirty="0">
                <a:solidFill>
                  <a:srgbClr val="000000"/>
                </a:solidFill>
                <a:effectLst/>
                <a:latin typeface="Arial"/>
                <a:ea typeface="Arial"/>
                <a:cs typeface="Arial"/>
              </a:rPr>
              <a:t>]</a:t>
            </a:r>
            <a:r>
              <a:rPr lang="x-none" sz="2200" b="0" i="0" strike="noStrike" cap="none" spc="0" baseline="0" dirty="0">
                <a:solidFill>
                  <a:srgbClr val="000000"/>
                </a:solidFill>
                <a:effectLst/>
                <a:latin typeface="Arial"/>
                <a:ea typeface="Arial"/>
                <a:cs typeface="Arial"/>
              </a:rPr>
              <a:t>و</a:t>
            </a:r>
            <a:r>
              <a:rPr lang="en-US" sz="2200" b="0" i="0" strike="noStrike" cap="none" spc="0" baseline="0" dirty="0">
                <a:solidFill>
                  <a:srgbClr val="000000"/>
                </a:solidFill>
                <a:effectLst/>
                <a:latin typeface="Arial"/>
                <a:ea typeface="Arial"/>
                <a:cs typeface="Arial"/>
              </a:rPr>
              <a:t>[</a:t>
            </a:r>
            <a:r>
              <a:rPr lang="x-none" sz="2200" b="0" i="1" strike="noStrike" cap="none" spc="0" baseline="0" dirty="0">
                <a:solidFill>
                  <a:srgbClr val="000000"/>
                </a:solidFill>
                <a:effectLst/>
                <a:latin typeface="Arial"/>
                <a:ea typeface="Arial"/>
                <a:cs typeface="Arial"/>
              </a:rPr>
              <a:t> يتوصلون إلى عذر معقول"</a:t>
            </a:r>
          </a:p>
          <a:p>
            <a:pPr lvl="1" algn="r" rtl="1">
              <a:lnSpc>
                <a:spcPct val="110000"/>
              </a:lnSpc>
              <a:defRPr/>
            </a:pPr>
            <a:r>
              <a:rPr lang="x-none" sz="2400" b="0" i="0" strike="noStrike" cap="none" spc="0" baseline="0" dirty="0">
                <a:solidFill>
                  <a:srgbClr val="000000"/>
                </a:solidFill>
                <a:effectLst/>
                <a:latin typeface="Arial"/>
                <a:ea typeface="Arial"/>
                <a:cs typeface="Arial"/>
              </a:rPr>
              <a:t>أَعِد تسمية عدم الالتزام كتجربة</a:t>
            </a:r>
          </a:p>
          <a:p>
            <a:pPr lvl="2" algn="r" rtl="1">
              <a:lnSpc>
                <a:spcPct val="110000"/>
              </a:lnSpc>
              <a:defRPr/>
            </a:pPr>
            <a:r>
              <a:rPr lang="x-none" sz="2200" b="0" i="1" strike="noStrike" cap="none" spc="0" baseline="0" dirty="0">
                <a:solidFill>
                  <a:srgbClr val="000000"/>
                </a:solidFill>
                <a:effectLst/>
                <a:latin typeface="Arial"/>
                <a:ea typeface="Arial"/>
                <a:cs typeface="Arial"/>
              </a:rPr>
              <a:t>"إذا لم يُسأَل فريق العمل المعني بالتليّف الكيسي عن التجارب من قبل المرضى أو لم ينصتوا… فمن الصعب تطوير العلاج… </a:t>
            </a:r>
            <a:r>
              <a:rPr lang="ar-EG" sz="2200" b="0" i="1" strike="noStrike" cap="none" spc="0" baseline="0" dirty="0">
                <a:solidFill>
                  <a:srgbClr val="000000"/>
                </a:solidFill>
                <a:effectLst/>
                <a:latin typeface="Arial"/>
                <a:ea typeface="Arial"/>
                <a:cs typeface="Arial"/>
              </a:rPr>
              <a:t>[</a:t>
            </a:r>
            <a:r>
              <a:rPr lang="x-none" sz="2200" b="0" i="1" strike="noStrike" cap="none" spc="0" baseline="0" dirty="0">
                <a:solidFill>
                  <a:srgbClr val="000000"/>
                </a:solidFill>
                <a:effectLst/>
                <a:latin typeface="Arial"/>
                <a:ea typeface="Arial"/>
                <a:cs typeface="Arial"/>
              </a:rPr>
              <a:t>و/أو</a:t>
            </a:r>
            <a:r>
              <a:rPr lang="ar-EG" sz="2200" b="0" i="1" strike="noStrike" cap="none" spc="0" baseline="0" dirty="0">
                <a:solidFill>
                  <a:srgbClr val="000000"/>
                </a:solidFill>
                <a:effectLst/>
                <a:latin typeface="Arial"/>
                <a:ea typeface="Arial"/>
                <a:cs typeface="Arial"/>
              </a:rPr>
              <a:t>]</a:t>
            </a:r>
            <a:r>
              <a:rPr lang="x-none" sz="2200" b="0" i="1" strike="noStrike" cap="none" spc="0" baseline="0" dirty="0">
                <a:solidFill>
                  <a:srgbClr val="000000"/>
                </a:solidFill>
                <a:effectLst/>
                <a:latin typeface="Arial"/>
                <a:ea typeface="Arial"/>
                <a:cs typeface="Arial"/>
              </a:rPr>
              <a:t> يحدث خلل كبير في… المعركة ضد التليّف الكيسي"</a:t>
            </a:r>
          </a:p>
          <a:p>
            <a:pPr lvl="1" algn="r" rtl="1">
              <a:lnSpc>
                <a:spcPct val="110000"/>
              </a:lnSpc>
              <a:defRPr/>
            </a:pPr>
            <a:r>
              <a:rPr lang="x-none" sz="2400" b="0" i="0" strike="noStrike" cap="none" spc="0" baseline="0" dirty="0">
                <a:solidFill>
                  <a:srgbClr val="000000"/>
                </a:solidFill>
                <a:effectLst/>
                <a:latin typeface="Arial"/>
                <a:ea typeface="Arial"/>
                <a:cs typeface="Arial"/>
              </a:rPr>
              <a:t>شَدّد باستمرار على أهمية الالتزام</a:t>
            </a:r>
          </a:p>
          <a:p>
            <a:pPr lvl="2" algn="r" rtl="1">
              <a:lnSpc>
                <a:spcPct val="110000"/>
              </a:lnSpc>
              <a:defRPr/>
            </a:pPr>
            <a:r>
              <a:rPr lang="x-none" sz="2200" b="0" i="1" strike="noStrike" cap="none" spc="0" baseline="0" dirty="0">
                <a:solidFill>
                  <a:srgbClr val="000000"/>
                </a:solidFill>
                <a:effectLst/>
                <a:latin typeface="Arial"/>
                <a:ea typeface="Arial"/>
                <a:cs typeface="Arial"/>
              </a:rPr>
              <a:t>"الوقاية عملية تسير على أساس يومي"</a:t>
            </a:r>
          </a:p>
          <a:p>
            <a:pPr>
              <a:lnSpc>
                <a:spcPct val="110000"/>
              </a:lnSpc>
              <a:defRPr/>
            </a:pPr>
            <a:endParaRPr lang="en-GB" dirty="0"/>
          </a:p>
        </p:txBody>
      </p:sp>
      <p:sp>
        <p:nvSpPr>
          <p:cNvPr id="4" name="TextBox 4"/>
          <p:cNvSpPr txBox="1">
            <a:spLocks noChangeArrowheads="1"/>
          </p:cNvSpPr>
          <p:nvPr/>
        </p:nvSpPr>
        <p:spPr bwMode="auto">
          <a:xfrm>
            <a:off x="-9144" y="6117273"/>
            <a:ext cx="9153144" cy="2440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itchFamily="34" charset="0"/>
              <a:buChar char="•"/>
              <a:defRPr sz="2400">
                <a:solidFill>
                  <a:schemeClr val="tx1"/>
                </a:solidFill>
                <a:latin typeface="Calibri" pitchFamily="34" charset="0"/>
              </a:defRPr>
            </a:lvl1pPr>
            <a:lvl2pPr marL="742950" indent="-285750">
              <a:spcBef>
                <a:spcPct val="20000"/>
              </a:spcBef>
              <a:buFont typeface="Arial" pitchFamily="34" charset="0"/>
              <a:buChar char="–"/>
              <a:defRPr sz="2200">
                <a:solidFill>
                  <a:schemeClr val="tx1"/>
                </a:solidFill>
                <a:latin typeface="Calibri" pitchFamily="34" charset="0"/>
              </a:defRPr>
            </a:lvl2pPr>
            <a:lvl3pPr marL="1143000" indent="-228600">
              <a:spcBef>
                <a:spcPct val="20000"/>
              </a:spcBef>
              <a:buFont typeface="Arial" pitchFamily="34" charset="0"/>
              <a:buChar char="•"/>
              <a:defRPr sz="2000">
                <a:solidFill>
                  <a:schemeClr val="tx1"/>
                </a:solidFill>
                <a:latin typeface="Calibri" pitchFamily="34" charset="0"/>
              </a:defRPr>
            </a:lvl3pPr>
            <a:lvl4pPr marL="1600200" indent="-228600">
              <a:spcBef>
                <a:spcPct val="20000"/>
              </a:spcBef>
              <a:buFont typeface="Arial" pitchFamily="34" charset="0"/>
              <a:buChar char="–"/>
              <a:defRPr>
                <a:solidFill>
                  <a:schemeClr val="tx1"/>
                </a:solidFill>
                <a:latin typeface="Calibri" pitchFamily="34" charset="0"/>
              </a:defRPr>
            </a:lvl4pPr>
            <a:lvl5pPr marL="2057400" indent="-228600">
              <a:spcBef>
                <a:spcPct val="20000"/>
              </a:spcBef>
              <a:buFont typeface="Arial" pitchFamily="34" charset="0"/>
              <a:buChar char="»"/>
              <a:defRPr sz="16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16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16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16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1600">
                <a:solidFill>
                  <a:schemeClr val="tx1"/>
                </a:solidFill>
                <a:latin typeface="Calibri" pitchFamily="34" charset="0"/>
              </a:defRPr>
            </a:lvl9pPr>
          </a:lstStyle>
          <a:p>
            <a:pPr algn="r" eaLnBrk="1" hangingPunct="1">
              <a:spcBef>
                <a:spcPct val="0"/>
              </a:spcBef>
              <a:buNone/>
            </a:pPr>
            <a:r>
              <a:rPr lang="en-GB" altLang="en-US" sz="1000" dirty="0">
                <a:ea typeface="HelveticaNeueLT Std Cn"/>
              </a:rPr>
              <a:t>Latchford </a:t>
            </a:r>
            <a:r>
              <a:rPr lang="en-GB" altLang="en-US" sz="1000" dirty="0" err="1">
                <a:ea typeface="HelveticaNeueLT Std Cn"/>
              </a:rPr>
              <a:t>GJ</a:t>
            </a:r>
            <a:r>
              <a:rPr lang="en-GB" altLang="en-US" sz="1000" dirty="0">
                <a:ea typeface="HelveticaNeueLT Std Cn"/>
              </a:rPr>
              <a:t>, Duff AJA. Personal communication. 2014.</a:t>
            </a:r>
            <a:endParaRPr lang="de-DE" altLang="en-US" sz="1000" dirty="0">
              <a:latin typeface="HelveticaNeueLT Std Cn"/>
              <a:ea typeface="HelveticaNeueLT Std Cn"/>
            </a:endParaRPr>
          </a:p>
        </p:txBody>
      </p:sp>
    </p:spTree>
  </p:cSld>
  <p:clrMapOvr>
    <a:masterClrMapping/>
  </p:clrMapOvr>
  <p:transition spd="slow"/>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457200" y="292100"/>
            <a:ext cx="8229600" cy="773113"/>
          </a:xfrm>
        </p:spPr>
        <p:txBody>
          <a:bodyPr/>
          <a:lstStyle/>
          <a:p>
            <a:pPr rtl="1" eaLnBrk="1" hangingPunct="1">
              <a:defRPr/>
            </a:pPr>
            <a:r>
              <a:rPr lang="x-none" sz="2800" b="1" i="0" strike="noStrike" cap="none" spc="0" baseline="0" dirty="0">
                <a:solidFill>
                  <a:srgbClr val="1D2763"/>
                </a:solidFill>
                <a:effectLst/>
                <a:latin typeface="Arial"/>
                <a:ea typeface="Arial"/>
                <a:cs typeface="Arial"/>
              </a:rPr>
              <a:t>التواصل</a:t>
            </a:r>
          </a:p>
        </p:txBody>
      </p:sp>
      <p:sp>
        <p:nvSpPr>
          <p:cNvPr id="31747" name="Content Placeholder 2"/>
          <p:cNvSpPr>
            <a:spLocks noGrp="1"/>
          </p:cNvSpPr>
          <p:nvPr>
            <p:ph idx="1"/>
          </p:nvPr>
        </p:nvSpPr>
        <p:spPr>
          <a:xfrm>
            <a:off x="457200" y="1581150"/>
            <a:ext cx="8370888" cy="4311650"/>
          </a:xfrm>
        </p:spPr>
        <p:txBody>
          <a:bodyPr/>
          <a:lstStyle/>
          <a:p>
            <a:pPr algn="r" rtl="1" eaLnBrk="1" hangingPunct="1"/>
            <a:r>
              <a:rPr lang="x-none" sz="2400" b="0" i="0" strike="noStrike" cap="none" spc="0" baseline="0">
                <a:solidFill>
                  <a:srgbClr val="1D2763"/>
                </a:solidFill>
                <a:effectLst/>
                <a:latin typeface="Arial"/>
                <a:ea typeface="Arial"/>
                <a:cs typeface="Arial"/>
              </a:rPr>
              <a:t>كيف هي مهارات التواصل لدينا؟</a:t>
            </a:r>
          </a:p>
          <a:p>
            <a:pPr eaLnBrk="1" hangingPunct="1"/>
            <a:endParaRPr lang="en-GB" altLang="en-US">
              <a:ea typeface="HelveticaNeueLT Std Cn"/>
            </a:endParaRPr>
          </a:p>
          <a:p>
            <a:pPr algn="r" rtl="1" eaLnBrk="1" hangingPunct="1"/>
            <a:r>
              <a:rPr lang="x-none" sz="2400" b="0" i="0" strike="noStrike" cap="none" spc="0" baseline="0">
                <a:solidFill>
                  <a:srgbClr val="1D2763"/>
                </a:solidFill>
                <a:effectLst/>
                <a:latin typeface="Arial"/>
                <a:ea typeface="Arial"/>
                <a:cs typeface="Arial"/>
              </a:rPr>
              <a:t>هل نشرك المرضى في محادثات تتسم بالوضوح والنزاهة؟</a:t>
            </a:r>
          </a:p>
          <a:p>
            <a:pPr eaLnBrk="1" hangingPunct="1"/>
            <a:endParaRPr lang="en-GB" altLang="en-US">
              <a:ea typeface="HelveticaNeueLT Std Cn"/>
            </a:endParaRPr>
          </a:p>
          <a:p>
            <a:pPr algn="r" rtl="1" eaLnBrk="1" hangingPunct="1"/>
            <a:r>
              <a:rPr lang="x-none" sz="2400" b="0" i="0" strike="noStrike" cap="none" spc="0" baseline="0">
                <a:solidFill>
                  <a:srgbClr val="1D2763"/>
                </a:solidFill>
                <a:effectLst/>
                <a:latin typeface="Arial"/>
                <a:ea typeface="Arial"/>
                <a:cs typeface="Arial"/>
              </a:rPr>
              <a:t>إذا أردنا أن نتطور، ما احتياجات التدريب التي يلزم تلبيتها؟</a:t>
            </a:r>
          </a:p>
        </p:txBody>
      </p:sp>
    </p:spTree>
  </p:cSld>
  <p:clrMapOvr>
    <a:masterClrMapping/>
  </p:clrMapOvr>
  <p:transition spd="slow"/>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p:cNvSpPr>
          <p:nvPr>
            <p:ph type="title"/>
          </p:nvPr>
        </p:nvSpPr>
        <p:spPr>
          <a:xfrm>
            <a:off x="457200" y="292100"/>
            <a:ext cx="8229600" cy="773113"/>
          </a:xfrm>
        </p:spPr>
        <p:txBody>
          <a:bodyPr/>
          <a:lstStyle/>
          <a:p>
            <a:pPr rtl="1" eaLnBrk="1" hangingPunct="1">
              <a:defRPr/>
            </a:pPr>
            <a:r>
              <a:rPr lang="x-none" sz="2800" b="1" i="0" strike="noStrike" cap="none" spc="0" baseline="0" dirty="0">
                <a:solidFill>
                  <a:srgbClr val="1D2763"/>
                </a:solidFill>
                <a:effectLst/>
                <a:latin typeface="Arial"/>
                <a:ea typeface="Arial"/>
                <a:cs typeface="Arial"/>
              </a:rPr>
              <a:t>تدخلات الفريق </a:t>
            </a:r>
            <a:r>
              <a:rPr lang="en-US" sz="2800" b="1" i="0" strike="noStrike" cap="none" spc="0" baseline="0" dirty="0">
                <a:solidFill>
                  <a:srgbClr val="1D2763"/>
                </a:solidFill>
                <a:effectLst/>
                <a:latin typeface="Arial"/>
                <a:ea typeface="Arial"/>
                <a:cs typeface="Arial"/>
              </a:rPr>
              <a:t>1</a:t>
            </a:r>
          </a:p>
        </p:txBody>
      </p:sp>
      <p:sp>
        <p:nvSpPr>
          <p:cNvPr id="44035" name="Rectangle 3"/>
          <p:cNvSpPr>
            <a:spLocks noGrp="1"/>
          </p:cNvSpPr>
          <p:nvPr>
            <p:ph idx="1"/>
          </p:nvPr>
        </p:nvSpPr>
        <p:spPr>
          <a:xfrm>
            <a:off x="457200" y="1601788"/>
            <a:ext cx="8229600" cy="4703762"/>
          </a:xfrm>
        </p:spPr>
        <p:txBody>
          <a:bodyPr rtlCol="0">
            <a:normAutofit lnSpcReduction="10000"/>
          </a:bodyPr>
          <a:lstStyle/>
          <a:p>
            <a:pPr algn="r" rtl="1" eaLnBrk="1" fontAlgn="auto" hangingPunct="1">
              <a:lnSpc>
                <a:spcPct val="120000"/>
              </a:lnSpc>
              <a:spcBef>
                <a:spcPts val="24"/>
              </a:spcBef>
              <a:spcAft>
                <a:spcPct val="0"/>
              </a:spcAft>
              <a:buFont typeface="Arial"/>
              <a:buChar char="•"/>
              <a:defRPr/>
            </a:pPr>
            <a:r>
              <a:rPr lang="x-none" sz="2400" b="0" i="0" strike="noStrike" cap="none" spc="0" baseline="0">
                <a:solidFill>
                  <a:srgbClr val="1D2763"/>
                </a:solidFill>
                <a:effectLst/>
                <a:latin typeface="Arial"/>
                <a:ea typeface="Arial"/>
                <a:cs typeface="Arial"/>
              </a:rPr>
              <a:t>خلال رعاية الأطفال، وعندما ينتقل الأطفال إلى المدرسة الثانوية </a:t>
            </a:r>
            <a:r>
              <a:rPr lang="ar-EG" sz="2400" b="0" i="0" strike="noStrike" cap="none" spc="0" baseline="0" dirty="0">
                <a:solidFill>
                  <a:srgbClr val="1D2763"/>
                </a:solidFill>
                <a:effectLst/>
                <a:latin typeface="Arial"/>
                <a:ea typeface="Arial"/>
                <a:cs typeface="Arial"/>
              </a:rPr>
              <a:t>(</a:t>
            </a:r>
            <a:r>
              <a:rPr lang="x-none" sz="2400" b="0" i="0" strike="noStrike" cap="none" spc="0" baseline="0">
                <a:solidFill>
                  <a:srgbClr val="1D2763"/>
                </a:solidFill>
                <a:effectLst/>
                <a:latin typeface="Arial"/>
                <a:ea typeface="Arial"/>
                <a:cs typeface="Arial"/>
              </a:rPr>
              <a:t>أو على الأقل مع بداية مرحلة المراهقة</a:t>
            </a:r>
            <a:r>
              <a:rPr lang="ar-EG" sz="2400" b="0" i="0" strike="noStrike" cap="none" spc="0" baseline="0" dirty="0">
                <a:solidFill>
                  <a:srgbClr val="1D2763"/>
                </a:solidFill>
                <a:effectLst/>
                <a:latin typeface="Arial"/>
                <a:ea typeface="Arial"/>
                <a:cs typeface="Arial"/>
              </a:rPr>
              <a:t>)</a:t>
            </a:r>
            <a:r>
              <a:rPr lang="x-none" sz="2400" b="0" i="0" strike="noStrike" cap="none" spc="0" baseline="0">
                <a:solidFill>
                  <a:srgbClr val="1D2763"/>
                </a:solidFill>
                <a:effectLst/>
                <a:latin typeface="Arial"/>
                <a:ea typeface="Arial"/>
                <a:cs typeface="Arial"/>
              </a:rPr>
              <a:t>، رَتّب لرؤيتهم بمفردهم أثناء الاستشارات في العيادة.  ويهدف ذلك إلى ما يلي:</a:t>
            </a:r>
          </a:p>
          <a:p>
            <a:pPr lvl="1" algn="r" rtl="1" eaLnBrk="1" fontAlgn="auto" hangingPunct="1">
              <a:lnSpc>
                <a:spcPct val="120000"/>
              </a:lnSpc>
              <a:spcBef>
                <a:spcPts val="24"/>
              </a:spcBef>
              <a:spcAft>
                <a:spcPct val="0"/>
              </a:spcAft>
              <a:buFont typeface="Arial"/>
              <a:buChar char="–"/>
              <a:defRPr/>
            </a:pPr>
            <a:r>
              <a:rPr lang="x-none" sz="2100" b="1" i="0" strike="noStrike" cap="none" spc="0" baseline="0">
                <a:solidFill>
                  <a:srgbClr val="000000"/>
                </a:solidFill>
                <a:effectLst/>
                <a:latin typeface="Arial"/>
                <a:ea typeface="Arial"/>
                <a:cs typeface="Arial"/>
              </a:rPr>
              <a:t>بناء </a:t>
            </a:r>
            <a:r>
              <a:rPr lang="x-none" sz="2100" b="0" i="0" strike="noStrike" cap="none" spc="0" baseline="0">
                <a:solidFill>
                  <a:srgbClr val="000000"/>
                </a:solidFill>
                <a:effectLst/>
                <a:latin typeface="Arial"/>
                <a:ea typeface="Arial"/>
                <a:cs typeface="Arial"/>
              </a:rPr>
              <a:t>الثقة في التحدث إلى الفريق بأنفسهم</a:t>
            </a:r>
          </a:p>
          <a:p>
            <a:pPr lvl="1" algn="r" rtl="1" eaLnBrk="1" fontAlgn="auto" hangingPunct="1">
              <a:lnSpc>
                <a:spcPct val="120000"/>
              </a:lnSpc>
              <a:spcBef>
                <a:spcPts val="24"/>
              </a:spcBef>
              <a:spcAft>
                <a:spcPct val="0"/>
              </a:spcAft>
              <a:buFont typeface="Arial"/>
              <a:buChar char="–"/>
              <a:defRPr/>
            </a:pPr>
            <a:r>
              <a:rPr lang="x-none" sz="2100" b="1" i="0" strike="noStrike" cap="none" spc="0" baseline="0">
                <a:solidFill>
                  <a:srgbClr val="000000"/>
                </a:solidFill>
                <a:effectLst/>
                <a:latin typeface="Arial"/>
                <a:ea typeface="Arial"/>
                <a:cs typeface="Arial"/>
              </a:rPr>
              <a:t>الانخراط</a:t>
            </a:r>
            <a:r>
              <a:rPr lang="x-none" sz="2100" b="0" i="0" strike="noStrike" cap="none" spc="0" baseline="0">
                <a:solidFill>
                  <a:srgbClr val="000000"/>
                </a:solidFill>
                <a:effectLst/>
                <a:latin typeface="Arial"/>
                <a:ea typeface="Arial"/>
                <a:cs typeface="Arial"/>
              </a:rPr>
              <a:t> في مناقشات حول الرعاية الصحية الخاصة بهم</a:t>
            </a:r>
          </a:p>
          <a:p>
            <a:pPr algn="r" rtl="1" eaLnBrk="1" fontAlgn="auto" hangingPunct="1">
              <a:lnSpc>
                <a:spcPct val="120000"/>
              </a:lnSpc>
              <a:spcBef>
                <a:spcPts val="24"/>
              </a:spcBef>
              <a:spcAft>
                <a:spcPct val="0"/>
              </a:spcAft>
              <a:buFont typeface="Arial"/>
              <a:buChar char="•"/>
              <a:defRPr/>
            </a:pPr>
            <a:r>
              <a:rPr lang="x-none" sz="2400" b="0" i="0" strike="noStrike" cap="none" spc="0" baseline="0">
                <a:solidFill>
                  <a:srgbClr val="1D2763"/>
                </a:solidFill>
                <a:effectLst/>
                <a:latin typeface="Arial"/>
                <a:ea typeface="Arial"/>
                <a:cs typeface="Arial"/>
              </a:rPr>
              <a:t>أعرب المراهقون المصابون بالتليّف الكيسي عن ضرورة رؤيتهم بمفردهم </a:t>
            </a:r>
            <a:r>
              <a:rPr lang="ar-EG" sz="2400" b="0" i="0" strike="noStrike" cap="none" spc="0" baseline="0" dirty="0">
                <a:solidFill>
                  <a:srgbClr val="1D2763"/>
                </a:solidFill>
                <a:effectLst/>
                <a:latin typeface="Arial"/>
                <a:ea typeface="Arial"/>
                <a:cs typeface="Arial"/>
              </a:rPr>
              <a:t>(</a:t>
            </a:r>
            <a:r>
              <a:rPr lang="x-none" sz="2400" b="0" i="0" strike="noStrike" cap="none" spc="0" baseline="0">
                <a:solidFill>
                  <a:srgbClr val="1D2763"/>
                </a:solidFill>
                <a:effectLst/>
                <a:latin typeface="Arial"/>
                <a:ea typeface="Arial"/>
                <a:cs typeface="Arial"/>
              </a:rPr>
              <a:t>على الأقل خلال جزء من الاستشارة</a:t>
            </a:r>
            <a:r>
              <a:rPr lang="ar-EG" sz="2400" b="0" i="0" strike="noStrike" cap="none" spc="0" baseline="0" dirty="0">
                <a:solidFill>
                  <a:srgbClr val="1D2763"/>
                </a:solidFill>
                <a:effectLst/>
                <a:latin typeface="Arial"/>
                <a:ea typeface="Arial"/>
                <a:cs typeface="Arial"/>
              </a:rPr>
              <a:t>)</a:t>
            </a:r>
            <a:r>
              <a:rPr lang="x-none" sz="2400" b="0" i="0" strike="noStrike" cap="none" spc="0" baseline="0">
                <a:solidFill>
                  <a:srgbClr val="1D2763"/>
                </a:solidFill>
                <a:effectLst/>
                <a:latin typeface="Arial"/>
                <a:ea typeface="Arial"/>
                <a:cs typeface="Arial"/>
              </a:rPr>
              <a:t> في الفئة العمرية بين </a:t>
            </a:r>
            <a:r>
              <a:rPr lang="en-US" sz="2400" b="0" i="0" strike="noStrike" cap="none" spc="0" baseline="0" dirty="0">
                <a:solidFill>
                  <a:srgbClr val="1D2763"/>
                </a:solidFill>
                <a:effectLst/>
                <a:latin typeface="Arial"/>
                <a:ea typeface="Arial"/>
                <a:cs typeface="Arial"/>
              </a:rPr>
              <a:t>13</a:t>
            </a:r>
            <a:r>
              <a:rPr lang="x-none" sz="2400" b="0" i="0" strike="noStrike" cap="none" spc="0" baseline="0">
                <a:solidFill>
                  <a:srgbClr val="1D2763"/>
                </a:solidFill>
                <a:effectLst/>
                <a:latin typeface="Arial"/>
                <a:ea typeface="Arial"/>
                <a:cs typeface="Arial"/>
              </a:rPr>
              <a:t> و</a:t>
            </a:r>
            <a:r>
              <a:rPr lang="en-US" sz="2400" b="0" i="0" strike="noStrike" cap="none" spc="0" baseline="0" dirty="0">
                <a:solidFill>
                  <a:srgbClr val="1D2763"/>
                </a:solidFill>
                <a:effectLst/>
                <a:latin typeface="Arial"/>
                <a:ea typeface="Arial"/>
                <a:cs typeface="Arial"/>
              </a:rPr>
              <a:t>16</a:t>
            </a:r>
            <a:r>
              <a:rPr lang="x-none" sz="2400" b="0" i="0" strike="noStrike" cap="none" spc="0" baseline="0">
                <a:solidFill>
                  <a:srgbClr val="1D2763"/>
                </a:solidFill>
                <a:effectLst/>
                <a:latin typeface="Arial"/>
                <a:ea typeface="Arial"/>
                <a:cs typeface="Arial"/>
              </a:rPr>
              <a:t> عامًا</a:t>
            </a:r>
            <a:r>
              <a:rPr lang="en-US" sz="2400" b="0" i="0" strike="noStrike" cap="none" spc="0" baseline="30000" dirty="0">
                <a:solidFill>
                  <a:srgbClr val="1D2763"/>
                </a:solidFill>
                <a:effectLst/>
                <a:latin typeface="Arial"/>
                <a:ea typeface="Arial"/>
                <a:cs typeface="Arial"/>
              </a:rPr>
              <a:t>1</a:t>
            </a:r>
            <a:endParaRPr lang="en-GB" altLang="en-US" dirty="0"/>
          </a:p>
          <a:p>
            <a:pPr algn="r" rtl="1" eaLnBrk="1" fontAlgn="auto" hangingPunct="1">
              <a:lnSpc>
                <a:spcPct val="120000"/>
              </a:lnSpc>
              <a:spcBef>
                <a:spcPts val="24"/>
              </a:spcBef>
              <a:spcAft>
                <a:spcPct val="0"/>
              </a:spcAft>
              <a:buFont typeface="Arial"/>
              <a:buChar char="•"/>
              <a:defRPr/>
            </a:pPr>
            <a:r>
              <a:rPr lang="x-none" sz="2400" b="0" i="0" strike="noStrike" cap="none" spc="0" baseline="0">
                <a:solidFill>
                  <a:srgbClr val="1D2763"/>
                </a:solidFill>
                <a:effectLst/>
                <a:latin typeface="Arial"/>
                <a:ea typeface="Arial"/>
                <a:cs typeface="Arial"/>
              </a:rPr>
              <a:t>والأهم من ذلك، أشار المرضى إلى رغبتهم في مناقشة قضايا المراهقين مع طبيبهم على انفراد، ولكن لا يتم منحهم الفرصة دائمًا</a:t>
            </a:r>
            <a:r>
              <a:rPr lang="en-US" sz="2400" b="0" i="0" strike="noStrike" cap="none" spc="0" baseline="30000" dirty="0">
                <a:solidFill>
                  <a:srgbClr val="1D2763"/>
                </a:solidFill>
                <a:effectLst/>
                <a:latin typeface="Arial"/>
                <a:ea typeface="Arial"/>
                <a:cs typeface="Arial"/>
              </a:rPr>
              <a:t>1</a:t>
            </a:r>
            <a:endParaRPr lang="en-US" altLang="en-US" dirty="0"/>
          </a:p>
          <a:p>
            <a:pPr algn="r" rtl="1" eaLnBrk="1" fontAlgn="auto" hangingPunct="1">
              <a:lnSpc>
                <a:spcPct val="120000"/>
              </a:lnSpc>
              <a:spcBef>
                <a:spcPts val="24"/>
              </a:spcBef>
              <a:spcAft>
                <a:spcPct val="0"/>
              </a:spcAft>
              <a:buFont typeface="Arial"/>
              <a:buChar char="•"/>
              <a:defRPr/>
            </a:pPr>
            <a:r>
              <a:rPr lang="x-none" sz="2400" b="0" i="0" strike="noStrike" cap="none" spc="0" baseline="0">
                <a:solidFill>
                  <a:srgbClr val="1D2763"/>
                </a:solidFill>
                <a:effectLst/>
                <a:latin typeface="Arial"/>
                <a:ea typeface="Arial"/>
                <a:cs typeface="Arial"/>
              </a:rPr>
              <a:t>خلال رعاية البالغين، حاول التأكد من وجود مرحلة مفتوحة من الاستشارة للسماح للمرضى بفرصة قيادة المناقشات/القضايا المتعلقة برعايتهم/حياتهم</a:t>
            </a:r>
          </a:p>
        </p:txBody>
      </p:sp>
      <p:sp>
        <p:nvSpPr>
          <p:cNvPr id="22532" name="TextBox 3"/>
          <p:cNvSpPr txBox="1">
            <a:spLocks noChangeArrowheads="1"/>
          </p:cNvSpPr>
          <p:nvPr/>
        </p:nvSpPr>
        <p:spPr bwMode="auto">
          <a:xfrm>
            <a:off x="675753" y="6113463"/>
            <a:ext cx="8468247" cy="2440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itchFamily="34" charset="0"/>
              <a:buChar char="•"/>
              <a:defRPr sz="3200">
                <a:solidFill>
                  <a:schemeClr val="tx1"/>
                </a:solidFill>
                <a:latin typeface="Calibri" pitchFamily="34" charset="0"/>
              </a:defRPr>
            </a:lvl1pPr>
            <a:lvl2pPr marL="742950" indent="-285750" eaLnBrk="0" hangingPunct="0">
              <a:spcBef>
                <a:spcPct val="20000"/>
              </a:spcBef>
              <a:buFont typeface="Arial" pitchFamily="34" charset="0"/>
              <a:buChar char="–"/>
              <a:defRPr sz="2800">
                <a:solidFill>
                  <a:schemeClr val="tx1"/>
                </a:solidFill>
                <a:latin typeface="Calibri" pitchFamily="34" charset="0"/>
              </a:defRPr>
            </a:lvl2pPr>
            <a:lvl3pPr marL="1143000" indent="-228600" eaLnBrk="0" hangingPunct="0">
              <a:spcBef>
                <a:spcPct val="20000"/>
              </a:spcBef>
              <a:buFont typeface="Arial" pitchFamily="34" charset="0"/>
              <a:buChar char="•"/>
              <a:defRPr sz="2400">
                <a:solidFill>
                  <a:schemeClr val="tx1"/>
                </a:solidFill>
                <a:latin typeface="Calibri" pitchFamily="34" charset="0"/>
              </a:defRPr>
            </a:lvl3pPr>
            <a:lvl4pPr marL="1600200" indent="-228600" eaLnBrk="0" hangingPunct="0">
              <a:spcBef>
                <a:spcPct val="20000"/>
              </a:spcBef>
              <a:buFont typeface="Arial" pitchFamily="34" charset="0"/>
              <a:buChar char="–"/>
              <a:defRPr sz="2000">
                <a:solidFill>
                  <a:schemeClr val="tx1"/>
                </a:solidFill>
                <a:latin typeface="Calibri" pitchFamily="34" charset="0"/>
              </a:defRPr>
            </a:lvl4pPr>
            <a:lvl5pPr marL="2057400" indent="-228600" eaLnBrk="0" hangingPunct="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algn="r" eaLnBrk="1" hangingPunct="1">
              <a:spcBef>
                <a:spcPct val="0"/>
              </a:spcBef>
              <a:buFontTx/>
              <a:buNone/>
              <a:defRPr/>
            </a:pPr>
            <a:r>
              <a:rPr lang="en-GB" altLang="en-US" sz="1000" dirty="0"/>
              <a:t>1. Withers AL. </a:t>
            </a:r>
            <a:r>
              <a:rPr lang="en-GB" altLang="en-US" sz="1000" i="1" dirty="0" err="1"/>
              <a:t>Pulmon</a:t>
            </a:r>
            <a:r>
              <a:rPr lang="en-GB" altLang="en-US" sz="1000" i="1" dirty="0"/>
              <a:t> Med </a:t>
            </a:r>
            <a:r>
              <a:rPr lang="en-GB" altLang="en-US" sz="1000" dirty="0" err="1"/>
              <a:t>2012;2012:Article</a:t>
            </a:r>
            <a:r>
              <a:rPr lang="en-GB" altLang="en-US" sz="1000" dirty="0"/>
              <a:t> ID 134132.</a:t>
            </a:r>
          </a:p>
        </p:txBody>
      </p:sp>
    </p:spTree>
  </p:cSld>
  <p:clrMapOvr>
    <a:masterClrMapping/>
  </p:clrMapOvr>
  <p:transition spd="slow"/>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457200" y="292100"/>
            <a:ext cx="8229600" cy="773113"/>
          </a:xfrm>
        </p:spPr>
        <p:txBody>
          <a:bodyPr/>
          <a:lstStyle/>
          <a:p>
            <a:pPr rtl="1" eaLnBrk="1" hangingPunct="1">
              <a:defRPr/>
            </a:pPr>
            <a:r>
              <a:rPr lang="x-none" sz="2800" b="1" i="0" strike="noStrike" cap="none" spc="0" baseline="0" dirty="0">
                <a:solidFill>
                  <a:srgbClr val="1D2763"/>
                </a:solidFill>
                <a:effectLst/>
                <a:latin typeface="Arial"/>
                <a:ea typeface="Arial"/>
                <a:cs typeface="Arial"/>
              </a:rPr>
              <a:t>تدخلات الفريق </a:t>
            </a:r>
            <a:r>
              <a:rPr lang="en-US" sz="2800" b="1" i="0" strike="noStrike" cap="none" spc="0" baseline="0" dirty="0">
                <a:solidFill>
                  <a:srgbClr val="1D2763"/>
                </a:solidFill>
                <a:effectLst/>
                <a:latin typeface="Arial"/>
                <a:ea typeface="Arial"/>
                <a:cs typeface="Arial"/>
              </a:rPr>
              <a:t>2</a:t>
            </a:r>
          </a:p>
        </p:txBody>
      </p:sp>
      <p:sp>
        <p:nvSpPr>
          <p:cNvPr id="33795" name="Rectangle 3"/>
          <p:cNvSpPr>
            <a:spLocks noGrp="1" noChangeArrowheads="1"/>
          </p:cNvSpPr>
          <p:nvPr>
            <p:ph idx="1"/>
          </p:nvPr>
        </p:nvSpPr>
        <p:spPr>
          <a:xfrm>
            <a:off x="457200" y="1550988"/>
            <a:ext cx="8229600" cy="4311650"/>
          </a:xfrm>
        </p:spPr>
        <p:txBody>
          <a:bodyPr/>
          <a:lstStyle/>
          <a:p>
            <a:pPr algn="r" rtl="1" eaLnBrk="1" hangingPunct="1">
              <a:lnSpc>
                <a:spcPct val="110000"/>
              </a:lnSpc>
            </a:pPr>
            <a:r>
              <a:rPr lang="x-none" sz="2400" b="0" i="0" strike="noStrike" cap="none" spc="0" baseline="0" dirty="0">
                <a:solidFill>
                  <a:srgbClr val="1D2763"/>
                </a:solidFill>
                <a:effectLst/>
                <a:latin typeface="Arial"/>
                <a:ea typeface="Arial"/>
                <a:cs typeface="Arial"/>
              </a:rPr>
              <a:t>مرحلة الانتقال </a:t>
            </a:r>
            <a:r>
              <a:rPr lang="x-none" sz="2400" b="1" i="0" strike="noStrike" cap="none" spc="0" baseline="0" dirty="0">
                <a:solidFill>
                  <a:srgbClr val="1D2763"/>
                </a:solidFill>
                <a:effectLst/>
                <a:latin typeface="Arial"/>
                <a:ea typeface="Arial"/>
                <a:cs typeface="Arial"/>
              </a:rPr>
              <a:t>لا</a:t>
            </a:r>
            <a:r>
              <a:rPr lang="x-none" sz="2400" b="0" i="0" strike="noStrike" cap="none" spc="0" baseline="0" dirty="0">
                <a:solidFill>
                  <a:srgbClr val="1D2763"/>
                </a:solidFill>
                <a:effectLst/>
                <a:latin typeface="Arial"/>
                <a:ea typeface="Arial"/>
                <a:cs typeface="Arial"/>
              </a:rPr>
              <a:t> تتم بين خدمات طب الأطفال والبالغين</a:t>
            </a:r>
          </a:p>
          <a:p>
            <a:pPr algn="r" rtl="1" eaLnBrk="1" hangingPunct="1">
              <a:lnSpc>
                <a:spcPct val="110000"/>
              </a:lnSpc>
            </a:pPr>
            <a:r>
              <a:rPr lang="x-none" sz="2400" b="0" i="0" strike="noStrike" cap="none" spc="0" baseline="0" dirty="0">
                <a:solidFill>
                  <a:srgbClr val="1D2763"/>
                </a:solidFill>
                <a:effectLst/>
                <a:latin typeface="Arial"/>
                <a:ea typeface="Arial"/>
                <a:cs typeface="Arial"/>
              </a:rPr>
              <a:t>مرحلة الانتقال </a:t>
            </a:r>
            <a:r>
              <a:rPr lang="x-none" sz="2400" b="1" i="0" strike="noStrike" cap="none" spc="0" baseline="0" dirty="0">
                <a:solidFill>
                  <a:srgbClr val="1D2763"/>
                </a:solidFill>
                <a:effectLst/>
                <a:latin typeface="Arial"/>
                <a:ea typeface="Arial"/>
                <a:cs typeface="Arial"/>
              </a:rPr>
              <a:t>هي</a:t>
            </a:r>
            <a:r>
              <a:rPr lang="x-none" sz="2400" b="0" i="0" strike="noStrike" cap="none" spc="0" baseline="0" dirty="0">
                <a:solidFill>
                  <a:srgbClr val="1D2763"/>
                </a:solidFill>
                <a:effectLst/>
                <a:latin typeface="Arial"/>
                <a:ea typeface="Arial"/>
                <a:cs typeface="Arial"/>
              </a:rPr>
              <a:t> الانتقال من الرعاية الموجهة للوالدين إلى الرعاية الموجهة للذات</a:t>
            </a:r>
          </a:p>
          <a:p>
            <a:pPr algn="r" rtl="1" eaLnBrk="1" hangingPunct="1">
              <a:lnSpc>
                <a:spcPct val="110000"/>
              </a:lnSpc>
            </a:pPr>
            <a:r>
              <a:rPr lang="x-none" sz="2400" b="0" i="0" strike="noStrike" cap="none" spc="0" baseline="0" dirty="0">
                <a:solidFill>
                  <a:srgbClr val="1D2763"/>
                </a:solidFill>
                <a:effectLst/>
                <a:latin typeface="Arial"/>
                <a:ea typeface="Arial"/>
                <a:cs typeface="Arial"/>
              </a:rPr>
              <a:t>من </a:t>
            </a:r>
            <a:r>
              <a:rPr lang="x-none" sz="2400" b="1" i="0" strike="noStrike" cap="none" spc="0" baseline="0" dirty="0">
                <a:solidFill>
                  <a:srgbClr val="1D2763"/>
                </a:solidFill>
                <a:effectLst/>
                <a:latin typeface="Arial"/>
                <a:ea typeface="Arial"/>
                <a:cs typeface="Arial"/>
              </a:rPr>
              <a:t>الضروري</a:t>
            </a:r>
            <a:r>
              <a:rPr lang="x-none" sz="2400" b="0" i="0" strike="noStrike" cap="none" spc="0" baseline="0" dirty="0">
                <a:solidFill>
                  <a:srgbClr val="1D2763"/>
                </a:solidFill>
                <a:effectLst/>
                <a:latin typeface="Arial"/>
                <a:ea typeface="Arial"/>
                <a:cs typeface="Arial"/>
              </a:rPr>
              <a:t> التخطيط عندما يبلغ الأطفال سن المراهقة، وينبغي أن يكون ذلك جزءًا من مناقشة المراجعة السنوية</a:t>
            </a:r>
          </a:p>
          <a:p>
            <a:pPr algn="r" rtl="1" eaLnBrk="1" hangingPunct="1">
              <a:lnSpc>
                <a:spcPct val="110000"/>
              </a:lnSpc>
            </a:pPr>
            <a:r>
              <a:rPr lang="x-none" sz="2400" b="0" i="0" strike="noStrike" cap="none" spc="0" baseline="0">
                <a:solidFill>
                  <a:srgbClr val="1D2763"/>
                </a:solidFill>
                <a:effectLst/>
                <a:latin typeface="Arial"/>
                <a:ea typeface="Arial"/>
                <a:cs typeface="Arial"/>
              </a:rPr>
              <a:t>"الانتقال"</a:t>
            </a:r>
            <a:r>
              <a:rPr lang="ar-EG" sz="2400" b="0" i="0" strike="noStrike" cap="none" spc="0" baseline="0" dirty="0">
                <a:solidFill>
                  <a:srgbClr val="1D2763"/>
                </a:solidFill>
                <a:effectLst/>
                <a:latin typeface="Arial"/>
                <a:ea typeface="Arial"/>
                <a:cs typeface="Arial"/>
              </a:rPr>
              <a:t> </a:t>
            </a:r>
            <a:r>
              <a:rPr lang="x-none" sz="2400" b="0" i="0" strike="noStrike" cap="none" spc="0" baseline="0">
                <a:solidFill>
                  <a:srgbClr val="1D2763"/>
                </a:solidFill>
                <a:effectLst/>
                <a:latin typeface="Arial"/>
                <a:ea typeface="Arial"/>
                <a:cs typeface="Arial"/>
              </a:rPr>
              <a:t>هو </a:t>
            </a:r>
            <a:r>
              <a:rPr lang="x-none" sz="2400" b="0" i="0" strike="noStrike" cap="none" spc="0" baseline="0" dirty="0">
                <a:solidFill>
                  <a:srgbClr val="1D2763"/>
                </a:solidFill>
                <a:effectLst/>
                <a:latin typeface="Arial"/>
                <a:ea typeface="Arial"/>
                <a:cs typeface="Arial"/>
              </a:rPr>
              <a:t>المرحلة التي ينتقل عندها المراهق إلى رعاية الكبار</a:t>
            </a:r>
          </a:p>
          <a:p>
            <a:pPr algn="r" rtl="1" eaLnBrk="1" hangingPunct="1">
              <a:lnSpc>
                <a:spcPct val="110000"/>
              </a:lnSpc>
            </a:pPr>
            <a:r>
              <a:rPr lang="x-none" sz="2400" b="0" i="0" strike="noStrike" cap="none" spc="0" baseline="0" dirty="0">
                <a:solidFill>
                  <a:srgbClr val="1D2763"/>
                </a:solidFill>
                <a:effectLst/>
                <a:latin typeface="Arial"/>
                <a:ea typeface="Arial"/>
                <a:cs typeface="Arial"/>
              </a:rPr>
              <a:t>ضع في حسبانك الاستفادة من برنامج الانتقال "جاهز، استعد</a:t>
            </a:r>
            <a:r>
              <a:rPr lang="x-none" sz="2400" b="0" i="0" strike="noStrike" cap="none" spc="0" baseline="0">
                <a:solidFill>
                  <a:srgbClr val="1D2763"/>
                </a:solidFill>
                <a:effectLst/>
                <a:latin typeface="Arial"/>
                <a:ea typeface="Arial"/>
                <a:cs typeface="Arial"/>
              </a:rPr>
              <a:t>، </a:t>
            </a:r>
            <a:r>
              <a:rPr lang="x-none">
                <a:latin typeface="Arial"/>
                <a:cs typeface="Arial"/>
              </a:rPr>
              <a:t>ابد</a:t>
            </a:r>
            <a:r>
              <a:rPr lang="ar-EG" dirty="0">
                <a:latin typeface="Arial"/>
                <a:cs typeface="Arial"/>
              </a:rPr>
              <a:t>أ</a:t>
            </a:r>
            <a:r>
              <a:rPr lang="x-none">
                <a:latin typeface="Arial"/>
                <a:cs typeface="Arial"/>
              </a:rPr>
              <a:t>"</a:t>
            </a:r>
            <a:r>
              <a:rPr lang="ar-EG" dirty="0">
                <a:latin typeface="Arial"/>
                <a:cs typeface="Arial"/>
              </a:rPr>
              <a:t> </a:t>
            </a:r>
            <a:r>
              <a:rPr lang="en-US" sz="2400" b="0" i="0" strike="noStrike" cap="none" spc="0" baseline="30000" dirty="0">
                <a:solidFill>
                  <a:srgbClr val="1D2763"/>
                </a:solidFill>
                <a:effectLst/>
                <a:latin typeface="Arial"/>
                <a:ea typeface="Arial"/>
                <a:cs typeface="Arial"/>
              </a:rPr>
              <a:t>1</a:t>
            </a:r>
            <a:endParaRPr lang="en-GB" altLang="en-US" dirty="0">
              <a:ea typeface="HelveticaNeueLT Std Cn"/>
            </a:endParaRPr>
          </a:p>
        </p:txBody>
      </p:sp>
      <p:sp>
        <p:nvSpPr>
          <p:cNvPr id="23556" name="TextBox 3"/>
          <p:cNvSpPr txBox="1">
            <a:spLocks noChangeArrowheads="1"/>
          </p:cNvSpPr>
          <p:nvPr/>
        </p:nvSpPr>
        <p:spPr bwMode="auto">
          <a:xfrm>
            <a:off x="675753" y="6107113"/>
            <a:ext cx="8468247" cy="2440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itchFamily="34" charset="0"/>
              <a:buChar char="•"/>
              <a:defRPr sz="3200">
                <a:solidFill>
                  <a:schemeClr val="tx1"/>
                </a:solidFill>
                <a:latin typeface="Calibri" pitchFamily="34" charset="0"/>
              </a:defRPr>
            </a:lvl1pPr>
            <a:lvl2pPr marL="742950" indent="-285750" eaLnBrk="0" hangingPunct="0">
              <a:spcBef>
                <a:spcPct val="20000"/>
              </a:spcBef>
              <a:buFont typeface="Arial" pitchFamily="34" charset="0"/>
              <a:buChar char="–"/>
              <a:defRPr sz="2800">
                <a:solidFill>
                  <a:schemeClr val="tx1"/>
                </a:solidFill>
                <a:latin typeface="Calibri" pitchFamily="34" charset="0"/>
              </a:defRPr>
            </a:lvl2pPr>
            <a:lvl3pPr marL="1143000" indent="-228600" eaLnBrk="0" hangingPunct="0">
              <a:spcBef>
                <a:spcPct val="20000"/>
              </a:spcBef>
              <a:buFont typeface="Arial" pitchFamily="34" charset="0"/>
              <a:buChar char="•"/>
              <a:defRPr sz="2400">
                <a:solidFill>
                  <a:schemeClr val="tx1"/>
                </a:solidFill>
                <a:latin typeface="Calibri" pitchFamily="34" charset="0"/>
              </a:defRPr>
            </a:lvl3pPr>
            <a:lvl4pPr marL="1600200" indent="-228600" eaLnBrk="0" hangingPunct="0">
              <a:spcBef>
                <a:spcPct val="20000"/>
              </a:spcBef>
              <a:buFont typeface="Arial" pitchFamily="34" charset="0"/>
              <a:buChar char="–"/>
              <a:defRPr sz="2000">
                <a:solidFill>
                  <a:schemeClr val="tx1"/>
                </a:solidFill>
                <a:latin typeface="Calibri" pitchFamily="34" charset="0"/>
              </a:defRPr>
            </a:lvl4pPr>
            <a:lvl5pPr marL="2057400" indent="-228600" eaLnBrk="0" hangingPunct="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algn="r" eaLnBrk="1" hangingPunct="1">
              <a:spcBef>
                <a:spcPct val="0"/>
              </a:spcBef>
              <a:buFontTx/>
              <a:buNone/>
              <a:defRPr/>
            </a:pPr>
            <a:r>
              <a:rPr lang="en-GB" altLang="en-US" sz="1000" dirty="0"/>
              <a:t>1. University Hospitals Southampton. 2014.</a:t>
            </a:r>
          </a:p>
        </p:txBody>
      </p:sp>
    </p:spTree>
  </p:cSld>
  <p:clrMapOvr>
    <a:masterClrMapping/>
  </p:clrMapOvr>
  <p:transition spd="slow"/>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p:cNvSpPr>
          <p:nvPr>
            <p:ph type="title"/>
          </p:nvPr>
        </p:nvSpPr>
        <p:spPr>
          <a:xfrm>
            <a:off x="457200" y="292100"/>
            <a:ext cx="8229600" cy="773113"/>
          </a:xfrm>
        </p:spPr>
        <p:txBody>
          <a:bodyPr/>
          <a:lstStyle/>
          <a:p>
            <a:pPr rtl="1" eaLnBrk="1" hangingPunct="1">
              <a:defRPr/>
            </a:pPr>
            <a:r>
              <a:rPr lang="x-none" sz="2800" b="1" i="0" strike="noStrike" cap="none" spc="0" baseline="0" dirty="0">
                <a:solidFill>
                  <a:srgbClr val="1D2763"/>
                </a:solidFill>
                <a:effectLst/>
                <a:latin typeface="Arial"/>
                <a:ea typeface="Arial"/>
                <a:cs typeface="Arial"/>
              </a:rPr>
              <a:t>تدخلات الفريق </a:t>
            </a:r>
            <a:r>
              <a:rPr lang="en-US" sz="2800" b="1" i="0" strike="noStrike" cap="none" spc="0" baseline="0" dirty="0">
                <a:solidFill>
                  <a:srgbClr val="1D2763"/>
                </a:solidFill>
                <a:effectLst/>
                <a:latin typeface="Arial"/>
                <a:ea typeface="Arial"/>
                <a:cs typeface="Arial"/>
              </a:rPr>
              <a:t>3</a:t>
            </a:r>
            <a:endParaRPr lang="en-GB" altLang="en-US" b="1" dirty="0">
              <a:ea typeface="HelveticaNeueLT Std Med Cn"/>
            </a:endParaRPr>
          </a:p>
        </p:txBody>
      </p:sp>
      <p:sp>
        <p:nvSpPr>
          <p:cNvPr id="34819" name="Rectangle 3"/>
          <p:cNvSpPr>
            <a:spLocks noGrp="1"/>
          </p:cNvSpPr>
          <p:nvPr>
            <p:ph idx="1"/>
          </p:nvPr>
        </p:nvSpPr>
        <p:spPr>
          <a:xfrm>
            <a:off x="457200" y="1570038"/>
            <a:ext cx="8229600" cy="4311650"/>
          </a:xfrm>
        </p:spPr>
        <p:txBody>
          <a:bodyPr/>
          <a:lstStyle/>
          <a:p>
            <a:pPr algn="r" rtl="1" eaLnBrk="1" hangingPunct="1"/>
            <a:r>
              <a:rPr lang="x-none" sz="2400" b="0" i="0" strike="noStrike" cap="none" spc="0" baseline="0" dirty="0">
                <a:solidFill>
                  <a:srgbClr val="1D2763"/>
                </a:solidFill>
                <a:effectLst/>
                <a:latin typeface="Arial"/>
                <a:ea typeface="Arial"/>
                <a:cs typeface="Arial"/>
              </a:rPr>
              <a:t>وَسّع نطاق المراجعات السنوية لتشمل</a:t>
            </a:r>
          </a:p>
          <a:p>
            <a:pPr lvl="1" algn="r" rtl="1" eaLnBrk="1" hangingPunct="1"/>
            <a:r>
              <a:rPr lang="x-none" sz="2200" b="0" i="0" strike="noStrike" cap="none" spc="0" baseline="0" dirty="0">
                <a:solidFill>
                  <a:srgbClr val="000000"/>
                </a:solidFill>
                <a:effectLst/>
                <a:latin typeface="Arial"/>
                <a:ea typeface="Arial"/>
                <a:cs typeface="Arial"/>
              </a:rPr>
              <a:t>ما يريد المريض تحقيقه في حياته خلال الاثني عشر شهرًا القادمة</a:t>
            </a:r>
          </a:p>
          <a:p>
            <a:pPr lvl="1" algn="r" rtl="1" eaLnBrk="1" hangingPunct="1"/>
            <a:r>
              <a:rPr lang="x-none" sz="2200" b="0" i="0" strike="noStrike" cap="none" spc="0" baseline="0" dirty="0">
                <a:solidFill>
                  <a:srgbClr val="000000"/>
                </a:solidFill>
                <a:effectLst/>
                <a:latin typeface="Arial"/>
                <a:ea typeface="Arial"/>
                <a:cs typeface="Arial"/>
              </a:rPr>
              <a:t>ما تأمل أسرته تحقيقه/القيام به خلال الاثني عشر شهرًا القادمة</a:t>
            </a:r>
          </a:p>
          <a:p>
            <a:pPr lvl="1" eaLnBrk="1" hangingPunct="1"/>
            <a:endParaRPr lang="en-GB" altLang="en-US" sz="2400" dirty="0"/>
          </a:p>
          <a:p>
            <a:pPr algn="r" rtl="1" eaLnBrk="1" hangingPunct="1"/>
            <a:r>
              <a:rPr lang="x-none" sz="2400" b="0" i="0" strike="noStrike" cap="none" spc="0" baseline="0" dirty="0">
                <a:solidFill>
                  <a:srgbClr val="1D2763"/>
                </a:solidFill>
                <a:effectLst/>
                <a:latin typeface="Arial"/>
                <a:ea typeface="Arial"/>
                <a:cs typeface="Arial"/>
              </a:rPr>
              <a:t>اربط أهداف </a:t>
            </a:r>
            <a:r>
              <a:rPr lang="x-none" sz="2400" b="0" i="0" strike="noStrike" cap="none" spc="0" baseline="0">
                <a:solidFill>
                  <a:srgbClr val="1D2763"/>
                </a:solidFill>
                <a:effectLst/>
                <a:latin typeface="Arial"/>
                <a:ea typeface="Arial"/>
                <a:cs typeface="Arial"/>
              </a:rPr>
              <a:t>"العلاج"</a:t>
            </a:r>
            <a:r>
              <a:rPr lang="ar-EG" sz="2400" b="0" i="0" strike="noStrike" cap="none" spc="0" baseline="0" dirty="0">
                <a:solidFill>
                  <a:srgbClr val="1D2763"/>
                </a:solidFill>
                <a:effectLst/>
                <a:latin typeface="Arial"/>
                <a:ea typeface="Arial"/>
                <a:cs typeface="Arial"/>
              </a:rPr>
              <a:t> </a:t>
            </a:r>
            <a:r>
              <a:rPr lang="x-none" sz="2400" b="0" i="0" strike="noStrike" cap="none" spc="0" baseline="0">
                <a:solidFill>
                  <a:srgbClr val="1D2763"/>
                </a:solidFill>
                <a:effectLst/>
                <a:latin typeface="Arial"/>
                <a:ea typeface="Arial"/>
                <a:cs typeface="Arial"/>
              </a:rPr>
              <a:t>بأهداف "الحياة"</a:t>
            </a:r>
            <a:r>
              <a:rPr lang="ar-EG" sz="2400" b="0" i="0" strike="noStrike" cap="none" spc="0" baseline="0" dirty="0">
                <a:solidFill>
                  <a:srgbClr val="1D2763"/>
                </a:solidFill>
                <a:effectLst/>
                <a:latin typeface="Arial"/>
                <a:ea typeface="Arial"/>
                <a:cs typeface="Arial"/>
              </a:rPr>
              <a:t> </a:t>
            </a:r>
            <a:r>
              <a:rPr lang="x-none" sz="2400" b="0" i="0" strike="noStrike" cap="none" spc="0" baseline="0">
                <a:solidFill>
                  <a:srgbClr val="1D2763"/>
                </a:solidFill>
                <a:effectLst/>
                <a:latin typeface="Arial"/>
                <a:ea typeface="Arial"/>
                <a:cs typeface="Arial"/>
              </a:rPr>
              <a:t>لتحديد </a:t>
            </a:r>
            <a:r>
              <a:rPr lang="x-none" sz="2400" b="0" i="0" strike="noStrike" cap="none" spc="0" baseline="0" dirty="0">
                <a:solidFill>
                  <a:srgbClr val="1D2763"/>
                </a:solidFill>
                <a:effectLst/>
                <a:latin typeface="Arial"/>
                <a:ea typeface="Arial"/>
                <a:cs typeface="Arial"/>
              </a:rPr>
              <a:t>مجموعة واحدة من الأهداف</a:t>
            </a:r>
          </a:p>
        </p:txBody>
      </p:sp>
    </p:spTree>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457200" y="292100"/>
            <a:ext cx="8229600" cy="773113"/>
          </a:xfrm>
        </p:spPr>
        <p:txBody>
          <a:bodyPr/>
          <a:lstStyle/>
          <a:p>
            <a:pPr rtl="1"/>
            <a:r>
              <a:rPr lang="x-none" sz="2800" b="1" i="0" strike="noStrike" cap="none" spc="0" baseline="0" dirty="0">
                <a:solidFill>
                  <a:srgbClr val="1D2763"/>
                </a:solidFill>
                <a:effectLst/>
                <a:latin typeface="Arial"/>
                <a:ea typeface="Arial"/>
                <a:cs typeface="Arial"/>
              </a:rPr>
              <a:t>إخلاء المسؤولية</a:t>
            </a:r>
          </a:p>
        </p:txBody>
      </p:sp>
      <p:sp>
        <p:nvSpPr>
          <p:cNvPr id="18435" name="Content Placeholder 2"/>
          <p:cNvSpPr>
            <a:spLocks noGrp="1"/>
          </p:cNvSpPr>
          <p:nvPr>
            <p:ph idx="1"/>
          </p:nvPr>
        </p:nvSpPr>
        <p:spPr>
          <a:xfrm>
            <a:off x="457200" y="1570038"/>
            <a:ext cx="8229600" cy="4311650"/>
          </a:xfrm>
        </p:spPr>
        <p:txBody>
          <a:bodyPr/>
          <a:lstStyle/>
          <a:p>
            <a:pPr marL="0" indent="0" algn="r" rtl="1">
              <a:buNone/>
            </a:pPr>
            <a:r>
              <a:rPr lang="x-none" sz="2000" b="0" i="1" strike="noStrike" cap="none" spc="0" baseline="0" dirty="0">
                <a:solidFill>
                  <a:srgbClr val="1D2763"/>
                </a:solidFill>
                <a:effectLst/>
                <a:latin typeface="Arial"/>
                <a:ea typeface="Arial"/>
                <a:cs typeface="Arial"/>
              </a:rPr>
              <a:t>تُمّول شركة </a:t>
            </a:r>
            <a:r>
              <a:rPr lang="en-US" sz="2000" b="0" i="1" strike="noStrike" cap="none" spc="0" baseline="0" dirty="0">
                <a:solidFill>
                  <a:srgbClr val="1D2763"/>
                </a:solidFill>
                <a:effectLst/>
                <a:latin typeface="Arial"/>
                <a:ea typeface="Arial"/>
                <a:cs typeface="Arial"/>
              </a:rPr>
              <a:t>Vertex Pharmaceuticals</a:t>
            </a:r>
            <a:r>
              <a:rPr lang="ar-EG" sz="2000" b="0" i="1" strike="noStrike" cap="none" spc="0" baseline="0" dirty="0">
                <a:solidFill>
                  <a:srgbClr val="1D2763"/>
                </a:solidFill>
                <a:effectLst/>
                <a:latin typeface="Arial"/>
                <a:ea typeface="Arial"/>
                <a:cs typeface="Arial"/>
              </a:rPr>
              <a:t> (</a:t>
            </a:r>
            <a:r>
              <a:rPr lang="x-none" sz="2000" b="0" i="1" strike="noStrike" cap="none" spc="0" baseline="0" dirty="0">
                <a:solidFill>
                  <a:srgbClr val="1D2763"/>
                </a:solidFill>
                <a:effectLst/>
                <a:latin typeface="Arial"/>
                <a:ea typeface="Arial"/>
                <a:cs typeface="Arial"/>
              </a:rPr>
              <a:t>أوروبا</a:t>
            </a:r>
            <a:r>
              <a:rPr lang="ar-EG" sz="2000" b="0" i="1" strike="noStrike" cap="none" spc="0" baseline="0" dirty="0">
                <a:solidFill>
                  <a:srgbClr val="1D2763"/>
                </a:solidFill>
                <a:effectLst/>
                <a:latin typeface="Arial"/>
                <a:ea typeface="Arial"/>
                <a:cs typeface="Arial"/>
              </a:rPr>
              <a:t>)</a:t>
            </a:r>
            <a:r>
              <a:rPr lang="x-none" sz="2000" b="0" i="1" strike="noStrike" cap="none" spc="0" baseline="0" dirty="0">
                <a:solidFill>
                  <a:srgbClr val="1D2763"/>
                </a:solidFill>
                <a:effectLst/>
                <a:latin typeface="Arial"/>
                <a:ea typeface="Arial"/>
                <a:cs typeface="Arial"/>
              </a:rPr>
              <a:t> المحدودة برنامج </a:t>
            </a:r>
            <a:r>
              <a:rPr lang="en-US" sz="2000" b="0" i="1" strike="noStrike" cap="none" spc="0" baseline="0" dirty="0">
                <a:solidFill>
                  <a:srgbClr val="1D2763"/>
                </a:solidFill>
                <a:effectLst/>
                <a:latin typeface="Arial"/>
                <a:ea typeface="Arial"/>
                <a:cs typeface="Arial"/>
              </a:rPr>
              <a:t>CF CARE</a:t>
            </a:r>
            <a:r>
              <a:rPr lang="ar-EG" sz="2000" b="0" i="1" strike="noStrike" cap="none" spc="0" baseline="0" dirty="0">
                <a:solidFill>
                  <a:srgbClr val="1D2763"/>
                </a:solidFill>
                <a:effectLst/>
                <a:latin typeface="Arial"/>
                <a:ea typeface="Arial"/>
                <a:cs typeface="Arial"/>
              </a:rPr>
              <a:t> </a:t>
            </a:r>
            <a:r>
              <a:rPr lang="x-none" sz="2000" b="0" i="1" strike="noStrike" cap="none" spc="0" baseline="0">
                <a:solidFill>
                  <a:srgbClr val="1D2763"/>
                </a:solidFill>
                <a:effectLst/>
                <a:latin typeface="Arial"/>
                <a:ea typeface="Arial"/>
                <a:cs typeface="Arial"/>
              </a:rPr>
              <a:t> </a:t>
            </a:r>
            <a:r>
              <a:rPr lang="x-none" sz="2000" b="0" i="1" strike="noStrike" cap="none" spc="0" baseline="0" dirty="0">
                <a:solidFill>
                  <a:srgbClr val="1D2763"/>
                </a:solidFill>
                <a:effectLst/>
                <a:latin typeface="Arial"/>
                <a:ea typeface="Arial"/>
                <a:cs typeface="Arial"/>
              </a:rPr>
              <a:t>بالكامل. أعدت اللجنة التوجيهية المحتوى وطوّرته بدعم لوجستي وتحريري من أمانة برنامج </a:t>
            </a:r>
            <a:r>
              <a:rPr lang="en-US" sz="2000" b="0" i="1" strike="noStrike" cap="none" spc="0" baseline="0" dirty="0">
                <a:solidFill>
                  <a:srgbClr val="1D2763"/>
                </a:solidFill>
                <a:effectLst/>
                <a:latin typeface="Arial"/>
                <a:ea typeface="Arial"/>
                <a:cs typeface="Arial"/>
              </a:rPr>
              <a:t>CF CARE، </a:t>
            </a:r>
            <a:r>
              <a:rPr lang="en-US" sz="2000" b="0" i="1" strike="noStrike" cap="none" spc="0" baseline="0" dirty="0" err="1">
                <a:solidFill>
                  <a:srgbClr val="1D2763"/>
                </a:solidFill>
                <a:effectLst/>
                <a:latin typeface="Arial"/>
                <a:ea typeface="Arial"/>
                <a:cs typeface="Arial"/>
              </a:rPr>
              <a:t>ApotheCom</a:t>
            </a:r>
            <a:r>
              <a:rPr lang="ar-EG" sz="2000" b="0" i="1" strike="noStrike" cap="none" spc="0" baseline="0" dirty="0">
                <a:solidFill>
                  <a:srgbClr val="1D2763"/>
                </a:solidFill>
                <a:effectLst/>
                <a:latin typeface="Arial"/>
                <a:ea typeface="Arial"/>
                <a:cs typeface="Arial"/>
              </a:rPr>
              <a:t>. </a:t>
            </a:r>
            <a:r>
              <a:rPr lang="x-none" sz="2000" b="0" i="1" strike="noStrike" cap="none" spc="0" baseline="0" dirty="0">
                <a:solidFill>
                  <a:srgbClr val="1D2763"/>
                </a:solidFill>
                <a:effectLst/>
                <a:latin typeface="Arial"/>
                <a:ea typeface="Arial"/>
                <a:cs typeface="Arial"/>
              </a:rPr>
              <a:t> وقد أُتيحت لشركة </a:t>
            </a:r>
            <a:r>
              <a:rPr lang="en-US" sz="2000" b="0" i="1" strike="noStrike" cap="none" spc="0" baseline="0" dirty="0">
                <a:solidFill>
                  <a:srgbClr val="1D2763"/>
                </a:solidFill>
                <a:effectLst/>
                <a:latin typeface="Arial"/>
                <a:ea typeface="Arial"/>
                <a:cs typeface="Arial"/>
              </a:rPr>
              <a:t>Vertex</a:t>
            </a:r>
            <a:r>
              <a:rPr lang="x-none" sz="2000" b="0" i="1" strike="noStrike" cap="none" spc="0" baseline="0" dirty="0">
                <a:solidFill>
                  <a:srgbClr val="1D2763"/>
                </a:solidFill>
                <a:effectLst/>
                <a:latin typeface="Arial"/>
                <a:ea typeface="Arial"/>
                <a:cs typeface="Arial"/>
              </a:rPr>
              <a:t> فرصة مراجعة المحتوى والأدوات للتأكد من دقتها.</a:t>
            </a:r>
          </a:p>
        </p:txBody>
      </p:sp>
    </p:spTree>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p:cNvSpPr>
          <p:nvPr>
            <p:ph type="title"/>
          </p:nvPr>
        </p:nvSpPr>
        <p:spPr>
          <a:xfrm>
            <a:off x="457200" y="292100"/>
            <a:ext cx="8229600" cy="773113"/>
          </a:xfrm>
        </p:spPr>
        <p:txBody>
          <a:bodyPr/>
          <a:lstStyle/>
          <a:p>
            <a:pPr rtl="1" eaLnBrk="1" hangingPunct="1">
              <a:defRPr/>
            </a:pPr>
            <a:r>
              <a:rPr lang="x-none" sz="2800" b="1" i="0" strike="noStrike" cap="none" spc="0" baseline="0" dirty="0">
                <a:solidFill>
                  <a:srgbClr val="1D2763"/>
                </a:solidFill>
                <a:effectLst/>
                <a:latin typeface="Arial"/>
                <a:ea typeface="Arial"/>
                <a:cs typeface="Arial"/>
              </a:rPr>
              <a:t>تدخلات الفريق </a:t>
            </a:r>
            <a:r>
              <a:rPr lang="en-US" sz="2800" b="1" i="0" strike="noStrike" cap="none" spc="0" baseline="0" dirty="0">
                <a:solidFill>
                  <a:srgbClr val="1D2763"/>
                </a:solidFill>
                <a:effectLst/>
                <a:latin typeface="Arial"/>
                <a:ea typeface="Arial"/>
                <a:cs typeface="Arial"/>
              </a:rPr>
              <a:t>4</a:t>
            </a:r>
          </a:p>
        </p:txBody>
      </p:sp>
      <p:sp>
        <p:nvSpPr>
          <p:cNvPr id="36867" name="Rectangle 3"/>
          <p:cNvSpPr>
            <a:spLocks noGrp="1"/>
          </p:cNvSpPr>
          <p:nvPr>
            <p:ph idx="1"/>
          </p:nvPr>
        </p:nvSpPr>
        <p:spPr>
          <a:xfrm>
            <a:off x="457200" y="1570038"/>
            <a:ext cx="8229600" cy="4311650"/>
          </a:xfrm>
        </p:spPr>
        <p:txBody>
          <a:bodyPr/>
          <a:lstStyle/>
          <a:p>
            <a:pPr algn="r" rtl="1" eaLnBrk="1" hangingPunct="1"/>
            <a:r>
              <a:rPr lang="x-none" sz="2400" b="0" i="0" strike="noStrike" cap="none" spc="0" baseline="0" dirty="0">
                <a:solidFill>
                  <a:srgbClr val="1D2763"/>
                </a:solidFill>
                <a:effectLst/>
                <a:latin typeface="Arial"/>
                <a:ea typeface="Arial"/>
                <a:cs typeface="Arial"/>
              </a:rPr>
              <a:t>إنشاء عيادة/مراجعة افتراضية منتظمة للالتزام من خلال إجراء مراجعة حالة </a:t>
            </a:r>
            <a:r>
              <a:rPr lang="ar-EG" sz="2400" b="0" i="0" strike="noStrike" cap="none" spc="0" baseline="0" dirty="0">
                <a:solidFill>
                  <a:srgbClr val="1D2763"/>
                </a:solidFill>
                <a:effectLst/>
                <a:latin typeface="Arial"/>
                <a:ea typeface="Arial"/>
                <a:cs typeface="Arial"/>
              </a:rPr>
              <a:t>(</a:t>
            </a:r>
            <a:r>
              <a:rPr lang="x-none" sz="2400" b="0" i="0" strike="noStrike" cap="none" spc="0" baseline="0" dirty="0">
                <a:solidFill>
                  <a:srgbClr val="1D2763"/>
                </a:solidFill>
                <a:effectLst/>
                <a:latin typeface="Arial"/>
                <a:ea typeface="Arial"/>
                <a:cs typeface="Arial"/>
              </a:rPr>
              <a:t>شهرية على الأقل</a:t>
            </a:r>
            <a:r>
              <a:rPr lang="ar-EG" sz="2400" b="0" i="0" strike="noStrike" cap="none" spc="0" baseline="0" dirty="0">
                <a:solidFill>
                  <a:srgbClr val="1D2763"/>
                </a:solidFill>
                <a:effectLst/>
                <a:latin typeface="Arial"/>
                <a:ea typeface="Arial"/>
                <a:cs typeface="Arial"/>
              </a:rPr>
              <a:t>)</a:t>
            </a:r>
            <a:r>
              <a:rPr lang="x-none" sz="2400" b="0" i="1" strike="noStrike" cap="none" spc="0" baseline="0" dirty="0">
                <a:solidFill>
                  <a:srgbClr val="1D2763"/>
                </a:solidFill>
                <a:effectLst/>
                <a:latin typeface="Arial"/>
                <a:ea typeface="Arial"/>
                <a:cs typeface="Arial"/>
              </a:rPr>
              <a:t> </a:t>
            </a:r>
            <a:r>
              <a:rPr lang="x-none" sz="2400" b="0" i="0" strike="noStrike" cap="none" spc="0" baseline="0" dirty="0">
                <a:solidFill>
                  <a:srgbClr val="1D2763"/>
                </a:solidFill>
                <a:effectLst/>
                <a:latin typeface="Arial"/>
                <a:ea typeface="Arial"/>
                <a:cs typeface="Arial"/>
              </a:rPr>
              <a:t>لمجموعة المرضى </a:t>
            </a:r>
          </a:p>
          <a:p>
            <a:pPr eaLnBrk="1" hangingPunct="1"/>
            <a:endParaRPr lang="en-US" altLang="en-US" dirty="0">
              <a:ea typeface="HelveticaNeueLT Std Cn"/>
            </a:endParaRPr>
          </a:p>
          <a:p>
            <a:pPr algn="r" rtl="1" eaLnBrk="1" hangingPunct="1"/>
            <a:r>
              <a:rPr lang="x-none" sz="2400" b="0" i="0" strike="noStrike" cap="none" spc="0" baseline="0" dirty="0">
                <a:solidFill>
                  <a:srgbClr val="1D2763"/>
                </a:solidFill>
                <a:effectLst/>
                <a:latin typeface="Arial"/>
                <a:ea typeface="Arial"/>
                <a:cs typeface="Arial"/>
              </a:rPr>
              <a:t>تكون مجموعة الموظفين </a:t>
            </a:r>
            <a:r>
              <a:rPr lang="x-none" sz="2400" b="0" i="0" strike="noStrike" cap="none" spc="0" baseline="0">
                <a:solidFill>
                  <a:srgbClr val="1D2763"/>
                </a:solidFill>
                <a:effectLst/>
                <a:latin typeface="Arial"/>
                <a:ea typeface="Arial"/>
                <a:cs typeface="Arial"/>
              </a:rPr>
              <a:t>الذين يديرون</a:t>
            </a:r>
            <a:r>
              <a:rPr lang="ar-EG" sz="2400" b="0" i="0" strike="noStrike" cap="none" spc="0" baseline="0" dirty="0">
                <a:solidFill>
                  <a:srgbClr val="1D2763"/>
                </a:solidFill>
                <a:effectLst/>
                <a:latin typeface="Arial"/>
                <a:ea typeface="Arial"/>
                <a:cs typeface="Arial"/>
              </a:rPr>
              <a:t> </a:t>
            </a:r>
            <a:r>
              <a:rPr lang="x-none" sz="2400" b="0" i="0" strike="noStrike" cap="none" spc="0" baseline="0">
                <a:solidFill>
                  <a:srgbClr val="1D2763"/>
                </a:solidFill>
                <a:effectLst/>
                <a:latin typeface="Arial"/>
                <a:ea typeface="Arial"/>
                <a:cs typeface="Arial"/>
              </a:rPr>
              <a:t>"العيادة"</a:t>
            </a:r>
            <a:r>
              <a:rPr lang="ar-EG" sz="2400" b="0" i="0" strike="noStrike" cap="none" spc="0" baseline="0" dirty="0">
                <a:solidFill>
                  <a:srgbClr val="1D2763"/>
                </a:solidFill>
                <a:effectLst/>
                <a:latin typeface="Arial"/>
                <a:ea typeface="Arial"/>
                <a:cs typeface="Arial"/>
              </a:rPr>
              <a:t> </a:t>
            </a:r>
            <a:r>
              <a:rPr lang="x-none" sz="2400" b="0" i="0" strike="noStrike" cap="none" spc="0" baseline="0">
                <a:solidFill>
                  <a:srgbClr val="1D2763"/>
                </a:solidFill>
                <a:effectLst/>
                <a:latin typeface="Arial"/>
                <a:ea typeface="Arial"/>
                <a:cs typeface="Arial"/>
              </a:rPr>
              <a:t>صغيرة </a:t>
            </a:r>
            <a:r>
              <a:rPr lang="x-none" sz="2400" b="0" i="0" strike="noStrike" cap="none" spc="0" baseline="0" dirty="0">
                <a:solidFill>
                  <a:srgbClr val="1D2763"/>
                </a:solidFill>
                <a:effectLst/>
                <a:latin typeface="Arial"/>
                <a:ea typeface="Arial"/>
                <a:cs typeface="Arial"/>
              </a:rPr>
              <a:t>قدر الإمكان </a:t>
            </a:r>
            <a:r>
              <a:rPr lang="ar-EG" sz="2400" b="0" i="0" strike="noStrike" cap="none" spc="0" baseline="0" dirty="0">
                <a:solidFill>
                  <a:srgbClr val="1D2763"/>
                </a:solidFill>
                <a:effectLst/>
                <a:latin typeface="Arial"/>
                <a:ea typeface="Arial"/>
                <a:cs typeface="Arial"/>
              </a:rPr>
              <a:t>(</a:t>
            </a:r>
            <a:r>
              <a:rPr lang="x-none" sz="2400" b="0" i="0" strike="noStrike" cap="none" spc="0" baseline="0" dirty="0">
                <a:solidFill>
                  <a:srgbClr val="1D2763"/>
                </a:solidFill>
                <a:effectLst/>
                <a:latin typeface="Arial"/>
                <a:ea typeface="Arial"/>
                <a:cs typeface="Arial"/>
              </a:rPr>
              <a:t>الموظفون الرئيسيون</a:t>
            </a:r>
            <a:r>
              <a:rPr lang="ar-EG" sz="2400" b="0" i="0" strike="noStrike" cap="none" spc="0" baseline="0" dirty="0">
                <a:solidFill>
                  <a:srgbClr val="1D2763"/>
                </a:solidFill>
                <a:effectLst/>
                <a:latin typeface="Arial"/>
                <a:ea typeface="Arial"/>
                <a:cs typeface="Arial"/>
              </a:rPr>
              <a:t>)</a:t>
            </a:r>
            <a:r>
              <a:rPr lang="x-none" sz="2400" b="0" i="0" strike="noStrike" cap="none" spc="0" baseline="0" dirty="0">
                <a:solidFill>
                  <a:srgbClr val="1D2763"/>
                </a:solidFill>
                <a:effectLst/>
                <a:latin typeface="Arial"/>
                <a:ea typeface="Arial"/>
                <a:cs typeface="Arial"/>
              </a:rPr>
              <a:t>، وذلك لتحقيق أقصى قدر ممكن من الاتساق</a:t>
            </a:r>
            <a:endParaRPr lang="en-GB" altLang="en-US" dirty="0">
              <a:ea typeface="HelveticaNeueLT Std Cn"/>
            </a:endParaRPr>
          </a:p>
        </p:txBody>
      </p:sp>
    </p:spTree>
  </p:cSld>
  <p:clrMapOvr>
    <a:masterClrMapping/>
  </p:clrMapOvr>
  <p:transition spd="slow"/>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p:cNvSpPr>
          <p:nvPr>
            <p:ph type="title"/>
          </p:nvPr>
        </p:nvSpPr>
        <p:spPr>
          <a:xfrm>
            <a:off x="457200" y="292100"/>
            <a:ext cx="8229600" cy="773113"/>
          </a:xfrm>
        </p:spPr>
        <p:txBody>
          <a:bodyPr/>
          <a:lstStyle/>
          <a:p>
            <a:pPr rtl="1" eaLnBrk="1" hangingPunct="1">
              <a:defRPr/>
            </a:pPr>
            <a:r>
              <a:rPr lang="x-none" sz="2800" b="1" i="0" strike="noStrike" cap="none" spc="0" baseline="0" dirty="0">
                <a:solidFill>
                  <a:srgbClr val="1D2763"/>
                </a:solidFill>
                <a:effectLst/>
                <a:latin typeface="Arial"/>
                <a:ea typeface="Arial"/>
                <a:cs typeface="Arial"/>
              </a:rPr>
              <a:t>تدخلات الفريق </a:t>
            </a:r>
            <a:r>
              <a:rPr lang="en-US" sz="2800" b="1" i="0" strike="noStrike" cap="none" spc="0" baseline="0" dirty="0">
                <a:solidFill>
                  <a:srgbClr val="1D2763"/>
                </a:solidFill>
                <a:effectLst/>
                <a:latin typeface="Arial"/>
                <a:ea typeface="Arial"/>
                <a:cs typeface="Arial"/>
              </a:rPr>
              <a:t>5</a:t>
            </a:r>
          </a:p>
        </p:txBody>
      </p:sp>
      <p:sp>
        <p:nvSpPr>
          <p:cNvPr id="37891" name="Rectangle 3"/>
          <p:cNvSpPr>
            <a:spLocks noGrp="1"/>
          </p:cNvSpPr>
          <p:nvPr>
            <p:ph idx="1"/>
          </p:nvPr>
        </p:nvSpPr>
        <p:spPr>
          <a:xfrm>
            <a:off x="457200" y="1570038"/>
            <a:ext cx="8229600" cy="4311650"/>
          </a:xfrm>
        </p:spPr>
        <p:txBody>
          <a:bodyPr/>
          <a:lstStyle/>
          <a:p>
            <a:pPr algn="r" rtl="1" eaLnBrk="1" hangingPunct="1">
              <a:lnSpc>
                <a:spcPct val="110000"/>
              </a:lnSpc>
            </a:pPr>
            <a:r>
              <a:rPr lang="x-none" sz="2000" b="0" i="0" strike="noStrike" cap="none" spc="0" baseline="0" dirty="0">
                <a:solidFill>
                  <a:srgbClr val="1D2763"/>
                </a:solidFill>
                <a:effectLst/>
                <a:latin typeface="Arial"/>
                <a:ea typeface="Arial"/>
                <a:cs typeface="Arial"/>
              </a:rPr>
              <a:t>إنشاء نظام "</a:t>
            </a:r>
            <a:r>
              <a:rPr lang="x-none" sz="2000" b="0" i="0" strike="noStrike" cap="none" spc="0" baseline="0">
                <a:solidFill>
                  <a:srgbClr val="1D2763"/>
                </a:solidFill>
                <a:effectLst/>
                <a:latin typeface="Arial"/>
                <a:ea typeface="Arial"/>
                <a:cs typeface="Arial"/>
              </a:rPr>
              <a:t>العمل الرئيسي"</a:t>
            </a:r>
            <a:r>
              <a:rPr lang="ar-EG" sz="2000" b="0" i="0" strike="noStrike" cap="none" spc="0" baseline="0" dirty="0">
                <a:solidFill>
                  <a:srgbClr val="1D2763"/>
                </a:solidFill>
                <a:effectLst/>
                <a:latin typeface="Arial"/>
                <a:ea typeface="Arial"/>
                <a:cs typeface="Arial"/>
              </a:rPr>
              <a:t> </a:t>
            </a:r>
            <a:r>
              <a:rPr lang="x-none" sz="2000" b="0" i="0" strike="noStrike" cap="none" spc="0" baseline="0">
                <a:solidFill>
                  <a:srgbClr val="1D2763"/>
                </a:solidFill>
                <a:effectLst/>
                <a:latin typeface="Arial"/>
                <a:ea typeface="Arial"/>
                <a:cs typeface="Arial"/>
              </a:rPr>
              <a:t>بقيادة </a:t>
            </a:r>
            <a:r>
              <a:rPr lang="x-none" sz="2000" b="0" i="0" strike="noStrike" cap="none" spc="0" baseline="0" dirty="0">
                <a:solidFill>
                  <a:srgbClr val="1D2763"/>
                </a:solidFill>
                <a:effectLst/>
                <a:latin typeface="Arial"/>
                <a:ea typeface="Arial"/>
                <a:cs typeface="Arial"/>
              </a:rPr>
              <a:t>مناصري الالتزام</a:t>
            </a:r>
          </a:p>
          <a:p>
            <a:pPr algn="r" rtl="1" eaLnBrk="1" hangingPunct="1">
              <a:lnSpc>
                <a:spcPct val="110000"/>
              </a:lnSpc>
            </a:pPr>
            <a:r>
              <a:rPr lang="x-none" sz="2000" b="0" i="0" strike="noStrike" cap="none" spc="0" baseline="0" dirty="0">
                <a:solidFill>
                  <a:srgbClr val="1D2763"/>
                </a:solidFill>
                <a:effectLst/>
                <a:latin typeface="Arial"/>
                <a:ea typeface="Arial"/>
                <a:cs typeface="Arial"/>
              </a:rPr>
              <a:t>يُسهّل مناصرو الالتزام ويقودون عيادة مراجعة الالتزام </a:t>
            </a:r>
          </a:p>
          <a:p>
            <a:pPr algn="r" rtl="1" eaLnBrk="1" hangingPunct="1">
              <a:lnSpc>
                <a:spcPct val="110000"/>
              </a:lnSpc>
            </a:pPr>
            <a:r>
              <a:rPr lang="x-none" sz="2000" b="0" i="0" strike="noStrike" cap="none" spc="0" baseline="0" dirty="0">
                <a:solidFill>
                  <a:srgbClr val="1D2763"/>
                </a:solidFill>
                <a:effectLst/>
                <a:latin typeface="Arial"/>
                <a:ea typeface="Arial"/>
                <a:cs typeface="Arial"/>
              </a:rPr>
              <a:t>يتفاوض مناصرو الالتزام مع الفريق متعدد التخصصات بشأن خطة العلاج ويساعدون المرضى/مقدمي الرعاية بفعالية لدمجهم في روتينهم اليومي</a:t>
            </a:r>
          </a:p>
          <a:p>
            <a:pPr algn="r" rtl="1" eaLnBrk="1" hangingPunct="1">
              <a:lnSpc>
                <a:spcPct val="110000"/>
              </a:lnSpc>
            </a:pPr>
            <a:r>
              <a:rPr lang="x-none" sz="2000" b="0" i="0" strike="noStrike" cap="none" spc="0" baseline="0" dirty="0">
                <a:solidFill>
                  <a:srgbClr val="1D2763"/>
                </a:solidFill>
                <a:effectLst/>
                <a:latin typeface="Arial"/>
                <a:ea typeface="Arial"/>
                <a:cs typeface="Arial"/>
              </a:rPr>
              <a:t>يتحمل مناصرو الالتزام المسؤولية عن تنفيذ مبادرات الالتزام</a:t>
            </a:r>
          </a:p>
          <a:p>
            <a:pPr lvl="1" algn="r" rtl="1" eaLnBrk="1" hangingPunct="1">
              <a:lnSpc>
                <a:spcPct val="110000"/>
              </a:lnSpc>
            </a:pPr>
            <a:r>
              <a:rPr lang="x-none" sz="2000" b="0" i="0" strike="noStrike" cap="none" spc="0" baseline="0" dirty="0">
                <a:solidFill>
                  <a:srgbClr val="000000"/>
                </a:solidFill>
                <a:effectLst/>
                <a:latin typeface="Arial"/>
                <a:ea typeface="Arial"/>
                <a:cs typeface="Arial"/>
              </a:rPr>
              <a:t>مناقشة وفهم قضايا الالتزام</a:t>
            </a:r>
          </a:p>
          <a:p>
            <a:pPr lvl="1" algn="r" rtl="1" eaLnBrk="1" hangingPunct="1">
              <a:lnSpc>
                <a:spcPct val="110000"/>
              </a:lnSpc>
            </a:pPr>
            <a:r>
              <a:rPr lang="x-none" sz="2000" b="0" i="0" strike="noStrike" cap="none" spc="0" baseline="0" dirty="0">
                <a:solidFill>
                  <a:srgbClr val="000000"/>
                </a:solidFill>
                <a:effectLst/>
                <a:latin typeface="Arial"/>
                <a:ea typeface="Arial"/>
                <a:cs typeface="Arial"/>
              </a:rPr>
              <a:t>إقامة علاقات تعاونية حقيقية مع المرضى والأسر</a:t>
            </a:r>
          </a:p>
          <a:p>
            <a:pPr lvl="1" algn="r" rtl="1" eaLnBrk="1" hangingPunct="1">
              <a:lnSpc>
                <a:spcPct val="110000"/>
              </a:lnSpc>
            </a:pPr>
            <a:r>
              <a:rPr lang="x-none" sz="2000" b="0" i="0" strike="noStrike" cap="none" spc="0" baseline="0" dirty="0">
                <a:solidFill>
                  <a:srgbClr val="000000"/>
                </a:solidFill>
                <a:effectLst/>
                <a:latin typeface="Arial"/>
                <a:ea typeface="Arial"/>
                <a:cs typeface="Arial"/>
              </a:rPr>
              <a:t>تحديد أهداف العلاج والاتفاق عليها في سياق أهداف "الحياة"</a:t>
            </a:r>
          </a:p>
          <a:p>
            <a:pPr lvl="1" algn="r" rtl="1" eaLnBrk="1" hangingPunct="1">
              <a:lnSpc>
                <a:spcPct val="110000"/>
              </a:lnSpc>
            </a:pPr>
            <a:r>
              <a:rPr lang="x-none" sz="2000" b="0" i="0" strike="noStrike" cap="none" spc="0" baseline="0" dirty="0">
                <a:solidFill>
                  <a:srgbClr val="000000"/>
                </a:solidFill>
                <a:effectLst/>
                <a:latin typeface="Arial"/>
                <a:ea typeface="Arial"/>
                <a:cs typeface="Arial"/>
              </a:rPr>
              <a:t>تنسيق ودعم جهود المرضى للتغيير</a:t>
            </a:r>
            <a:endParaRPr lang="en-GB" altLang="en-US" sz="2000" dirty="0"/>
          </a:p>
        </p:txBody>
      </p:sp>
    </p:spTree>
  </p:cSld>
  <p:clrMapOvr>
    <a:masterClrMapping/>
  </p:clrMapOvr>
  <p:transition spd="slow"/>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p:cNvSpPr>
          <p:nvPr>
            <p:ph type="title"/>
          </p:nvPr>
        </p:nvSpPr>
        <p:spPr>
          <a:xfrm>
            <a:off x="457200" y="292100"/>
            <a:ext cx="8229600" cy="773113"/>
          </a:xfrm>
        </p:spPr>
        <p:txBody>
          <a:bodyPr/>
          <a:lstStyle/>
          <a:p>
            <a:pPr rtl="1" eaLnBrk="1" hangingPunct="1">
              <a:defRPr/>
            </a:pPr>
            <a:r>
              <a:rPr lang="x-none" sz="2800" b="1" i="0" strike="noStrike" cap="none" spc="0" baseline="0" dirty="0">
                <a:solidFill>
                  <a:srgbClr val="1D2763"/>
                </a:solidFill>
                <a:effectLst/>
                <a:latin typeface="Arial"/>
                <a:ea typeface="Arial"/>
                <a:cs typeface="Arial"/>
              </a:rPr>
              <a:t>تدخلات الفريق </a:t>
            </a:r>
            <a:r>
              <a:rPr lang="en-US" sz="2800" b="1" i="0" strike="noStrike" cap="none" spc="0" baseline="0" dirty="0">
                <a:solidFill>
                  <a:srgbClr val="1D2763"/>
                </a:solidFill>
                <a:effectLst/>
                <a:latin typeface="Arial"/>
                <a:ea typeface="Arial"/>
                <a:cs typeface="Arial"/>
              </a:rPr>
              <a:t>6</a:t>
            </a:r>
          </a:p>
        </p:txBody>
      </p:sp>
      <p:sp>
        <p:nvSpPr>
          <p:cNvPr id="38915" name="Rectangle 3"/>
          <p:cNvSpPr>
            <a:spLocks noGrp="1"/>
          </p:cNvSpPr>
          <p:nvPr>
            <p:ph idx="1"/>
          </p:nvPr>
        </p:nvSpPr>
        <p:spPr>
          <a:xfrm>
            <a:off x="457200" y="1570038"/>
            <a:ext cx="8229600" cy="4311650"/>
          </a:xfrm>
        </p:spPr>
        <p:txBody>
          <a:bodyPr/>
          <a:lstStyle/>
          <a:p>
            <a:pPr algn="r" rtl="1" eaLnBrk="1" hangingPunct="1"/>
            <a:r>
              <a:rPr lang="x-none" sz="2400" b="0" i="0" strike="noStrike" cap="none" spc="0" baseline="0">
                <a:solidFill>
                  <a:srgbClr val="1D2763"/>
                </a:solidFill>
                <a:effectLst/>
                <a:latin typeface="Arial"/>
                <a:ea typeface="Arial"/>
                <a:cs typeface="Arial"/>
              </a:rPr>
              <a:t>تحديد توقعات والتزامات الموظفين</a:t>
            </a:r>
          </a:p>
          <a:p>
            <a:pPr lvl="1" algn="r" rtl="1" eaLnBrk="1" hangingPunct="1"/>
            <a:r>
              <a:rPr lang="x-none" sz="2200" b="0" i="0" strike="noStrike" cap="none" spc="0" baseline="0">
                <a:solidFill>
                  <a:srgbClr val="000000"/>
                </a:solidFill>
                <a:effectLst/>
                <a:latin typeface="Arial"/>
                <a:ea typeface="Arial"/>
                <a:cs typeface="Arial"/>
              </a:rPr>
              <a:t>توضيح أن الإدارة تعتمد على نوعية "المعلومات الواردة"</a:t>
            </a:r>
          </a:p>
          <a:p>
            <a:pPr lvl="1" algn="r" rtl="1" eaLnBrk="1" hangingPunct="1"/>
            <a:r>
              <a:rPr lang="x-none" sz="2200" b="0" i="0" strike="noStrike" cap="none" spc="0" baseline="0">
                <a:solidFill>
                  <a:srgbClr val="000000"/>
                </a:solidFill>
                <a:effectLst/>
                <a:latin typeface="Arial"/>
                <a:ea typeface="Arial"/>
                <a:cs typeface="Arial"/>
              </a:rPr>
              <a:t>تنبيه المرضى/مقدمي الرعاية بشأن مخاطر الإفراط في وصف الأدوية أو التوقف عن تناول الأدوية التي يعتقدون أنها غير فعالة</a:t>
            </a:r>
          </a:p>
          <a:p>
            <a:pPr lvl="1" algn="r" rtl="1" eaLnBrk="1" hangingPunct="1"/>
            <a:r>
              <a:rPr lang="x-none" sz="2200" b="0" i="0" strike="noStrike" cap="none" spc="0" baseline="0">
                <a:solidFill>
                  <a:srgbClr val="000000"/>
                </a:solidFill>
                <a:effectLst/>
                <a:latin typeface="Arial"/>
                <a:ea typeface="Arial"/>
                <a:cs typeface="Arial"/>
              </a:rPr>
              <a:t>قياس</a:t>
            </a:r>
            <a:r>
              <a:rPr lang="x-none" sz="2200" b="1" i="0" strike="noStrike" cap="none" spc="0" baseline="0">
                <a:solidFill>
                  <a:srgbClr val="000000"/>
                </a:solidFill>
                <a:effectLst/>
                <a:latin typeface="Arial"/>
                <a:ea typeface="Arial"/>
                <a:cs typeface="Arial"/>
              </a:rPr>
              <a:t> كل جانب</a:t>
            </a:r>
            <a:r>
              <a:rPr lang="x-none" sz="2200" b="0" i="0" strike="noStrike" cap="none" spc="0" baseline="0">
                <a:solidFill>
                  <a:srgbClr val="000000"/>
                </a:solidFill>
                <a:effectLst/>
                <a:latin typeface="Arial"/>
                <a:ea typeface="Arial"/>
                <a:cs typeface="Arial"/>
              </a:rPr>
              <a:t> من جوانب العلاج بدلاً من تقييم الالتزام على الصعيد العالمي</a:t>
            </a:r>
          </a:p>
          <a:p>
            <a:pPr eaLnBrk="1" hangingPunct="1"/>
            <a:endParaRPr lang="en-GB" altLang="en-US">
              <a:ea typeface="HelveticaNeueLT Std Cn"/>
            </a:endParaRPr>
          </a:p>
        </p:txBody>
      </p:sp>
    </p:spTree>
  </p:cSld>
  <p:clrMapOvr>
    <a:masterClrMapping/>
  </p:clrMapOvr>
  <p:transition spd="slow"/>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p:cNvSpPr>
          <p:nvPr>
            <p:ph type="title"/>
          </p:nvPr>
        </p:nvSpPr>
        <p:spPr>
          <a:xfrm>
            <a:off x="457200" y="292100"/>
            <a:ext cx="8229600" cy="773113"/>
          </a:xfrm>
        </p:spPr>
        <p:txBody>
          <a:bodyPr/>
          <a:lstStyle/>
          <a:p>
            <a:pPr rtl="1" eaLnBrk="1" hangingPunct="1">
              <a:defRPr/>
            </a:pPr>
            <a:r>
              <a:rPr lang="x-none" sz="2800" b="1" i="0" strike="noStrike" cap="none" spc="0" baseline="0" dirty="0">
                <a:solidFill>
                  <a:srgbClr val="1D2763"/>
                </a:solidFill>
                <a:effectLst/>
                <a:latin typeface="Arial"/>
                <a:ea typeface="Arial"/>
                <a:cs typeface="Arial"/>
              </a:rPr>
              <a:t>تدخلات الفريق </a:t>
            </a:r>
            <a:r>
              <a:rPr lang="en-US" sz="2800" b="1" i="0" strike="noStrike" cap="none" spc="0" baseline="0" dirty="0">
                <a:solidFill>
                  <a:srgbClr val="1D2763"/>
                </a:solidFill>
                <a:effectLst/>
                <a:latin typeface="Arial"/>
                <a:ea typeface="Arial"/>
                <a:cs typeface="Arial"/>
              </a:rPr>
              <a:t>7</a:t>
            </a:r>
          </a:p>
        </p:txBody>
      </p:sp>
      <p:sp>
        <p:nvSpPr>
          <p:cNvPr id="39939" name="Rectangle 4"/>
          <p:cNvSpPr>
            <a:spLocks noGrp="1"/>
          </p:cNvSpPr>
          <p:nvPr>
            <p:ph idx="1"/>
          </p:nvPr>
        </p:nvSpPr>
        <p:spPr>
          <a:xfrm>
            <a:off x="457200" y="1570038"/>
            <a:ext cx="8229600" cy="4311650"/>
          </a:xfrm>
        </p:spPr>
        <p:txBody>
          <a:bodyPr/>
          <a:lstStyle/>
          <a:p>
            <a:pPr algn="r" rtl="1" eaLnBrk="1" hangingPunct="1"/>
            <a:r>
              <a:rPr lang="x-none" sz="2400" b="0" i="0" strike="noStrike" cap="none" spc="0" baseline="0" dirty="0">
                <a:solidFill>
                  <a:srgbClr val="1D2763"/>
                </a:solidFill>
                <a:effectLst/>
                <a:latin typeface="Arial"/>
                <a:ea typeface="Arial"/>
                <a:cs typeface="Arial"/>
              </a:rPr>
              <a:t>تحديد توقعات والتزامات المريض/الأسرة</a:t>
            </a:r>
          </a:p>
          <a:p>
            <a:pPr lvl="1" algn="r" rtl="1" eaLnBrk="1" hangingPunct="1"/>
            <a:r>
              <a:rPr lang="x-none" sz="2200" b="0" i="0" strike="noStrike" cap="none" spc="0" baseline="0" dirty="0">
                <a:solidFill>
                  <a:srgbClr val="000000"/>
                </a:solidFill>
                <a:effectLst/>
                <a:latin typeface="Arial"/>
                <a:ea typeface="Arial"/>
                <a:cs typeface="Arial"/>
              </a:rPr>
              <a:t>مبادئ المناقشة المفتوحة حول ما تمكنوا من اتخاذه</a:t>
            </a:r>
          </a:p>
          <a:p>
            <a:pPr lvl="1" algn="r" rtl="1" eaLnBrk="1" hangingPunct="1"/>
            <a:r>
              <a:rPr lang="x-none" sz="2200" b="0" i="0" strike="noStrike" cap="none" spc="0" baseline="0" dirty="0">
                <a:solidFill>
                  <a:srgbClr val="000000"/>
                </a:solidFill>
                <a:effectLst/>
                <a:latin typeface="Arial"/>
                <a:ea typeface="Arial"/>
                <a:cs typeface="Arial"/>
              </a:rPr>
              <a:t>الموافقة على التواصل المنتظم مع مناصري الالتزام</a:t>
            </a:r>
          </a:p>
          <a:p>
            <a:pPr lvl="1" algn="r" rtl="1" eaLnBrk="1" hangingPunct="1"/>
            <a:r>
              <a:rPr lang="x-none" sz="2200" b="0" i="0" strike="noStrike" cap="none" spc="0" baseline="0" dirty="0">
                <a:solidFill>
                  <a:srgbClr val="000000"/>
                </a:solidFill>
                <a:effectLst/>
                <a:latin typeface="Arial"/>
                <a:ea typeface="Arial"/>
                <a:cs typeface="Arial"/>
              </a:rPr>
              <a:t>بذل جميع الجهود الممكنة لإدخال العلاج في روتينهم اليومي</a:t>
            </a:r>
          </a:p>
          <a:p>
            <a:pPr lvl="1" algn="r" rtl="1" eaLnBrk="1" hangingPunct="1"/>
            <a:r>
              <a:rPr lang="x-none" sz="2200" b="0" i="0" strike="noStrike" cap="none" spc="0" baseline="0" dirty="0">
                <a:solidFill>
                  <a:srgbClr val="000000"/>
                </a:solidFill>
                <a:effectLst/>
                <a:latin typeface="Arial"/>
                <a:ea typeface="Arial"/>
                <a:cs typeface="Arial"/>
              </a:rPr>
              <a:t>الالتزام بأي إجازات من "العلاج"</a:t>
            </a:r>
            <a:r>
              <a:rPr lang="ar-EG" sz="2200" b="0" i="0" strike="noStrike" cap="none" spc="0" baseline="0" dirty="0">
                <a:solidFill>
                  <a:srgbClr val="000000"/>
                </a:solidFill>
                <a:effectLst/>
                <a:latin typeface="Arial"/>
                <a:ea typeface="Arial"/>
                <a:cs typeface="Arial"/>
              </a:rPr>
              <a:t> </a:t>
            </a:r>
            <a:r>
              <a:rPr lang="x-none" sz="2200" b="0" i="0" strike="noStrike" cap="none" spc="0" baseline="0" dirty="0">
                <a:solidFill>
                  <a:srgbClr val="000000"/>
                </a:solidFill>
                <a:effectLst/>
                <a:latin typeface="Arial"/>
                <a:ea typeface="Arial"/>
                <a:cs typeface="Arial"/>
              </a:rPr>
              <a:t>متفاوض عليها</a:t>
            </a:r>
          </a:p>
          <a:p>
            <a:pPr lvl="1" algn="r" rtl="1" eaLnBrk="1" hangingPunct="1"/>
            <a:r>
              <a:rPr lang="x-none" sz="2200" b="0" i="0" strike="noStrike" cap="none" spc="0" baseline="0" dirty="0">
                <a:solidFill>
                  <a:srgbClr val="000000"/>
                </a:solidFill>
                <a:effectLst/>
                <a:latin typeface="Arial"/>
                <a:ea typeface="Arial"/>
                <a:cs typeface="Arial"/>
              </a:rPr>
              <a:t>الاحتفاظ باليوميات في حال طلب ذلك</a:t>
            </a:r>
          </a:p>
        </p:txBody>
      </p:sp>
    </p:spTree>
  </p:cSld>
  <p:clrMapOvr>
    <a:masterClrMapping/>
  </p:clrMapOvr>
  <p:transition spd="slow"/>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a:xfrm>
            <a:off x="457200" y="292100"/>
            <a:ext cx="8229600" cy="773113"/>
          </a:xfrm>
        </p:spPr>
        <p:txBody>
          <a:bodyPr/>
          <a:lstStyle/>
          <a:p>
            <a:pPr rtl="1" eaLnBrk="1" hangingPunct="1">
              <a:defRPr/>
            </a:pPr>
            <a:r>
              <a:rPr lang="x-none" sz="2800" b="1" i="0" strike="noStrike" cap="none" spc="0" baseline="0" dirty="0">
                <a:solidFill>
                  <a:srgbClr val="1D2763"/>
                </a:solidFill>
                <a:effectLst/>
                <a:latin typeface="Arial"/>
                <a:ea typeface="Arial"/>
                <a:cs typeface="Arial"/>
              </a:rPr>
              <a:t>المراجع</a:t>
            </a:r>
          </a:p>
        </p:txBody>
      </p:sp>
      <p:sp>
        <p:nvSpPr>
          <p:cNvPr id="54275" name="Content Placeholder 5"/>
          <p:cNvSpPr>
            <a:spLocks noGrp="1"/>
          </p:cNvSpPr>
          <p:nvPr>
            <p:ph idx="1"/>
          </p:nvPr>
        </p:nvSpPr>
        <p:spPr>
          <a:xfrm>
            <a:off x="250825" y="1600200"/>
            <a:ext cx="8642350" cy="4525963"/>
          </a:xfrm>
        </p:spPr>
        <p:txBody>
          <a:bodyPr rtlCol="0">
            <a:normAutofit fontScale="92500" lnSpcReduction="20000"/>
          </a:bodyPr>
          <a:lstStyle/>
          <a:p>
            <a:pPr eaLnBrk="1" fontAlgn="auto" hangingPunct="1">
              <a:spcAft>
                <a:spcPts val="0"/>
              </a:spcAft>
              <a:defRPr/>
            </a:pPr>
            <a:r>
              <a:rPr lang="en-GB" altLang="en-US" sz="1600" dirty="0"/>
              <a:t>Arias </a:t>
            </a:r>
            <a:r>
              <a:rPr lang="en-GB" altLang="en-US" sz="1600" dirty="0" err="1"/>
              <a:t>Llorente</a:t>
            </a:r>
            <a:r>
              <a:rPr lang="en-GB" altLang="en-US" sz="1600" dirty="0"/>
              <a:t> RP, </a:t>
            </a:r>
            <a:r>
              <a:rPr lang="en-GB" altLang="en-US" sz="1600" dirty="0" err="1"/>
              <a:t>Bousoño</a:t>
            </a:r>
            <a:r>
              <a:rPr lang="en-GB" altLang="en-US" sz="1600" dirty="0"/>
              <a:t> García C, Díaz Martín JJ. Treatment compliance in children and adults with cystic fibrosis. </a:t>
            </a:r>
            <a:r>
              <a:rPr lang="en-GB" altLang="en-US" sz="1600" i="1" dirty="0"/>
              <a:t>J Cyst </a:t>
            </a:r>
            <a:r>
              <a:rPr lang="en-GB" altLang="en-US" sz="1600" i="1" dirty="0" err="1"/>
              <a:t>Fibros</a:t>
            </a:r>
            <a:r>
              <a:rPr lang="en-GB" altLang="en-US" sz="1600" dirty="0"/>
              <a:t> 2008;7:359-367. </a:t>
            </a:r>
          </a:p>
          <a:p>
            <a:pPr eaLnBrk="1" fontAlgn="auto" hangingPunct="1">
              <a:spcAft>
                <a:spcPts val="0"/>
              </a:spcAft>
              <a:defRPr/>
            </a:pPr>
            <a:r>
              <a:rPr lang="en-GB" altLang="en-US" sz="1600" dirty="0"/>
              <a:t>Berwick D, et al. A promise to learn – a commitment to act: Improving the Safety of Patients in England Available at: </a:t>
            </a:r>
            <a:r>
              <a:rPr lang="en-GB" altLang="en-US" sz="1600" u="sng" dirty="0"/>
              <a:t>www.gov.uk/government/uploads/system/uploads/attachment_data/file/226703/Berwick_Report.pdf</a:t>
            </a:r>
            <a:r>
              <a:rPr lang="en-GB" altLang="en-US" sz="1600" dirty="0"/>
              <a:t>. 2013. Accessed April 2014.</a:t>
            </a:r>
          </a:p>
          <a:p>
            <a:pPr eaLnBrk="1" fontAlgn="auto" hangingPunct="1">
              <a:spcAft>
                <a:spcPts val="0"/>
              </a:spcAft>
              <a:defRPr/>
            </a:pPr>
            <a:r>
              <a:rPr lang="en-GB" altLang="en-US" sz="1600" dirty="0" err="1"/>
              <a:t>Briesacher</a:t>
            </a:r>
            <a:r>
              <a:rPr lang="en-GB" altLang="en-US" sz="1600" dirty="0"/>
              <a:t> BA, </a:t>
            </a:r>
            <a:r>
              <a:rPr lang="en-GB" altLang="en-US" sz="1600" dirty="0" err="1"/>
              <a:t>Quittner</a:t>
            </a:r>
            <a:r>
              <a:rPr lang="en-GB" altLang="en-US" sz="1600" dirty="0"/>
              <a:t> AL, </a:t>
            </a:r>
            <a:r>
              <a:rPr lang="en-GB" altLang="en-US" sz="1600" dirty="0" err="1"/>
              <a:t>Saiman</a:t>
            </a:r>
            <a:r>
              <a:rPr lang="en-GB" altLang="en-US" sz="1600" dirty="0"/>
              <a:t> L, Sacco P, </a:t>
            </a:r>
            <a:r>
              <a:rPr lang="en-GB" altLang="en-US" sz="1600" dirty="0" err="1"/>
              <a:t>Fouayzi</a:t>
            </a:r>
            <a:r>
              <a:rPr lang="en-GB" altLang="en-US" sz="1600" dirty="0"/>
              <a:t> H, </a:t>
            </a:r>
            <a:r>
              <a:rPr lang="en-GB" altLang="en-US" sz="1600" dirty="0" err="1"/>
              <a:t>Quittell</a:t>
            </a:r>
            <a:r>
              <a:rPr lang="en-GB" altLang="en-US" sz="1600" dirty="0"/>
              <a:t> LM. Adherence with tobramycin inhaled solution and health care utilization. </a:t>
            </a:r>
            <a:r>
              <a:rPr lang="en-GB" altLang="en-US" sz="1600" i="1" dirty="0"/>
              <a:t>BMC </a:t>
            </a:r>
            <a:r>
              <a:rPr lang="en-GB" altLang="en-US" sz="1600" i="1" dirty="0" err="1"/>
              <a:t>Pulm</a:t>
            </a:r>
            <a:r>
              <a:rPr lang="en-GB" altLang="en-US" sz="1600" i="1" dirty="0"/>
              <a:t> Med</a:t>
            </a:r>
            <a:r>
              <a:rPr lang="en-GB" altLang="en-US" sz="1600" dirty="0"/>
              <a:t> 2011;11:5.</a:t>
            </a:r>
          </a:p>
          <a:p>
            <a:pPr eaLnBrk="1" fontAlgn="auto" hangingPunct="1">
              <a:spcAft>
                <a:spcPts val="0"/>
              </a:spcAft>
              <a:defRPr/>
            </a:pPr>
            <a:r>
              <a:rPr lang="en-GB" altLang="en-US" sz="1600" dirty="0"/>
              <a:t>Department of Health. </a:t>
            </a:r>
            <a:r>
              <a:rPr lang="en-GB" altLang="en-US" sz="1600" i="1" dirty="0"/>
              <a:t>Refreshing the Mandate to NHS England: 2014–2015. Consultation</a:t>
            </a:r>
            <a:r>
              <a:rPr lang="en-GB" altLang="en-US" sz="1600" dirty="0"/>
              <a:t>. July 2013. Available at: </a:t>
            </a:r>
            <a:r>
              <a:rPr lang="en-GB" altLang="en-US" sz="1600" u="sng" dirty="0"/>
              <a:t>www.gov.uk/government/uploads/system/uploads/attachment_data/file/210849/consultation_on_refreshing_the_Mandate_to_NHS_England_accessible.pdf</a:t>
            </a:r>
            <a:r>
              <a:rPr lang="en-GB" altLang="en-US" sz="1600" dirty="0"/>
              <a:t>. Accessed April 2014.</a:t>
            </a:r>
          </a:p>
          <a:p>
            <a:pPr eaLnBrk="1" fontAlgn="auto" hangingPunct="1">
              <a:spcAft>
                <a:spcPts val="0"/>
              </a:spcAft>
              <a:defRPr/>
            </a:pPr>
            <a:r>
              <a:rPr lang="en-GB" altLang="en-US" sz="1600" dirty="0" err="1"/>
              <a:t>DiMatteo</a:t>
            </a:r>
            <a:r>
              <a:rPr lang="en-GB" altLang="en-US" sz="1600" dirty="0"/>
              <a:t> MR, </a:t>
            </a:r>
            <a:r>
              <a:rPr lang="en-GB" altLang="en-US" sz="1600" dirty="0" err="1"/>
              <a:t>Giordani</a:t>
            </a:r>
            <a:r>
              <a:rPr lang="en-GB" altLang="en-US" sz="1600" dirty="0"/>
              <a:t> PJ, Lepper HS, Croghan TW. Patient adherence and medical treatment outcomes: a meta-analysis. </a:t>
            </a:r>
            <a:r>
              <a:rPr lang="en-GB" altLang="en-US" sz="1600" i="1" dirty="0"/>
              <a:t>Med Care </a:t>
            </a:r>
            <a:r>
              <a:rPr lang="en-GB" altLang="en-US" sz="1600" dirty="0"/>
              <a:t>2002;40:794–811.</a:t>
            </a:r>
          </a:p>
          <a:p>
            <a:pPr eaLnBrk="1" fontAlgn="auto" hangingPunct="1">
              <a:spcAft>
                <a:spcPts val="0"/>
              </a:spcAft>
              <a:defRPr/>
            </a:pPr>
            <a:r>
              <a:rPr lang="en-GB" altLang="en-US" sz="1600" dirty="0"/>
              <a:t>Duff AJA, Latchford GJ. Motivational interviewing for adherence problems in cystic fibrosis. </a:t>
            </a:r>
            <a:r>
              <a:rPr lang="en-GB" altLang="en-US" sz="1600" i="1" dirty="0"/>
              <a:t>Ped </a:t>
            </a:r>
            <a:r>
              <a:rPr lang="en-GB" altLang="en-US" sz="1600" i="1" dirty="0" err="1"/>
              <a:t>Pulmonol</a:t>
            </a:r>
            <a:r>
              <a:rPr lang="en-GB" altLang="en-US" sz="1600" dirty="0"/>
              <a:t> 2010;45:211-220. </a:t>
            </a:r>
          </a:p>
          <a:p>
            <a:pPr eaLnBrk="1" fontAlgn="auto" hangingPunct="1">
              <a:spcAft>
                <a:spcPts val="0"/>
              </a:spcAft>
              <a:defRPr/>
            </a:pPr>
            <a:r>
              <a:rPr lang="en-GB" altLang="en-US" sz="1600" dirty="0"/>
              <a:t>Eakin MN, </a:t>
            </a:r>
            <a:r>
              <a:rPr lang="en-GB" altLang="en-US" sz="1600" dirty="0" err="1"/>
              <a:t>Bilderback</a:t>
            </a:r>
            <a:r>
              <a:rPr lang="en-GB" altLang="en-US" sz="1600" dirty="0"/>
              <a:t> A, Boyle MP, </a:t>
            </a:r>
            <a:r>
              <a:rPr lang="en-GB" altLang="en-US" sz="1600" dirty="0" err="1"/>
              <a:t>Mogayzel</a:t>
            </a:r>
            <a:r>
              <a:rPr lang="en-GB" altLang="en-US" sz="1600" dirty="0"/>
              <a:t> PJ, </a:t>
            </a:r>
            <a:r>
              <a:rPr lang="en-GB" altLang="en-US" sz="1600" dirty="0" err="1"/>
              <a:t>Riekert</a:t>
            </a:r>
            <a:r>
              <a:rPr lang="en-GB" altLang="en-US" sz="1600" dirty="0"/>
              <a:t> KA. Longitudinal association between medication adherence and lung health in people with cystic fibrosis. </a:t>
            </a:r>
            <a:r>
              <a:rPr lang="en-GB" altLang="en-US" sz="1600" i="1" dirty="0"/>
              <a:t>J Cyst </a:t>
            </a:r>
            <a:r>
              <a:rPr lang="en-GB" altLang="en-US" sz="1600" i="1" dirty="0" err="1"/>
              <a:t>Fibros</a:t>
            </a:r>
            <a:r>
              <a:rPr lang="en-GB" altLang="en-US" sz="1600" i="1" dirty="0"/>
              <a:t> </a:t>
            </a:r>
            <a:r>
              <a:rPr lang="en-GB" altLang="en-US" sz="1600" dirty="0"/>
              <a:t>2011;10:258–264.</a:t>
            </a:r>
          </a:p>
          <a:p>
            <a:pPr eaLnBrk="1" fontAlgn="auto" hangingPunct="1">
              <a:spcAft>
                <a:spcPts val="0"/>
              </a:spcAft>
              <a:defRPr/>
            </a:pPr>
            <a:r>
              <a:rPr lang="en-GB" altLang="en-US" sz="1600" dirty="0"/>
              <a:t>Fallowfield LJ, et al. Efficacy of a Cancer Research UK communications skills training model for oncologists: a randomised controlled trial. </a:t>
            </a:r>
            <a:r>
              <a:rPr lang="en-GB" altLang="en-US" sz="1600" i="1" dirty="0"/>
              <a:t>Lancet</a:t>
            </a:r>
            <a:r>
              <a:rPr lang="en-GB" altLang="en-US" sz="1600" dirty="0"/>
              <a:t> 2002;359:650–656.</a:t>
            </a:r>
          </a:p>
          <a:p>
            <a:pPr eaLnBrk="1" fontAlgn="auto" hangingPunct="1">
              <a:spcAft>
                <a:spcPct val="0"/>
              </a:spcAft>
              <a:defRPr/>
            </a:pPr>
            <a:endParaRPr lang="en-GB" altLang="en-US" sz="1600" dirty="0"/>
          </a:p>
        </p:txBody>
      </p:sp>
    </p:spTree>
  </p:cSld>
  <p:clrMapOvr>
    <a:masterClrMapping/>
  </p:clrMapOvr>
  <p:transition spd="slow"/>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a:xfrm>
            <a:off x="457200" y="292100"/>
            <a:ext cx="8229600" cy="773113"/>
          </a:xfrm>
        </p:spPr>
        <p:txBody>
          <a:bodyPr/>
          <a:lstStyle/>
          <a:p>
            <a:pPr rtl="1" eaLnBrk="1" hangingPunct="1">
              <a:defRPr/>
            </a:pPr>
            <a:r>
              <a:rPr lang="x-none" sz="2800" b="1" i="0" strike="noStrike" cap="none" spc="0" baseline="0" dirty="0">
                <a:solidFill>
                  <a:srgbClr val="1D2763"/>
                </a:solidFill>
                <a:effectLst/>
                <a:latin typeface="Arial"/>
                <a:ea typeface="Arial"/>
                <a:cs typeface="Arial"/>
              </a:rPr>
              <a:t>المراجع</a:t>
            </a:r>
          </a:p>
        </p:txBody>
      </p:sp>
      <p:sp>
        <p:nvSpPr>
          <p:cNvPr id="44035" name="Content Placeholder 5"/>
          <p:cNvSpPr>
            <a:spLocks noGrp="1"/>
          </p:cNvSpPr>
          <p:nvPr>
            <p:ph idx="1"/>
          </p:nvPr>
        </p:nvSpPr>
        <p:spPr>
          <a:xfrm>
            <a:off x="250825" y="1562100"/>
            <a:ext cx="8642350" cy="4525963"/>
          </a:xfrm>
        </p:spPr>
        <p:txBody>
          <a:bodyPr/>
          <a:lstStyle/>
          <a:p>
            <a:pPr eaLnBrk="1" hangingPunct="1"/>
            <a:r>
              <a:rPr lang="en-US" altLang="en-US" sz="1500" dirty="0">
                <a:ea typeface="HelveticaNeueLT Std Cn"/>
              </a:rPr>
              <a:t>Gawande A. The Bell Curve</a:t>
            </a:r>
            <a:r>
              <a:rPr lang="en-US" altLang="en-US" sz="1500" b="1" dirty="0">
                <a:ea typeface="HelveticaNeueLT Std Cn"/>
              </a:rPr>
              <a:t>. </a:t>
            </a:r>
            <a:r>
              <a:rPr lang="en-US" altLang="en-US" sz="1500" dirty="0">
                <a:ea typeface="HelveticaNeueLT Std Cn"/>
              </a:rPr>
              <a:t>What happens when patients find out how good their doctors really are? </a:t>
            </a:r>
            <a:r>
              <a:rPr lang="en-US" altLang="en-US" sz="1500" i="1" dirty="0">
                <a:ea typeface="HelveticaNeueLT Std Cn"/>
              </a:rPr>
              <a:t>The New Yorker</a:t>
            </a:r>
            <a:r>
              <a:rPr lang="en-US" altLang="en-US" sz="1500" dirty="0">
                <a:ea typeface="HelveticaNeueLT Std Cn"/>
              </a:rPr>
              <a:t>; December 6, 2004. Available at: </a:t>
            </a:r>
            <a:r>
              <a:rPr lang="en-US" altLang="en-US" sz="1500" u="sng" dirty="0">
                <a:ea typeface="HelveticaNeueLT Std Cn"/>
              </a:rPr>
              <a:t>www.newyorker.com/archive/2004/12/06/041206fa_fact</a:t>
            </a:r>
            <a:r>
              <a:rPr lang="en-US" altLang="en-US" sz="1500" dirty="0">
                <a:ea typeface="HelveticaNeueLT Std Cn"/>
              </a:rPr>
              <a:t>.  Accessed March 2014.</a:t>
            </a:r>
            <a:r>
              <a:rPr lang="en-GB" altLang="en-US" sz="1500" dirty="0">
                <a:ea typeface="HelveticaNeueLT Std Cn"/>
              </a:rPr>
              <a:t> </a:t>
            </a:r>
          </a:p>
          <a:p>
            <a:pPr eaLnBrk="1" hangingPunct="1"/>
            <a:r>
              <a:rPr lang="en-GB" altLang="en-US" sz="1500" dirty="0" err="1">
                <a:ea typeface="HelveticaNeueLT Std Cn"/>
              </a:rPr>
              <a:t>Jin</a:t>
            </a:r>
            <a:r>
              <a:rPr lang="en-GB" altLang="en-US" sz="1500" dirty="0">
                <a:ea typeface="HelveticaNeueLT Std Cn"/>
              </a:rPr>
              <a:t> J, et al. Factors affecting therapeutic compliance: A review from the patient’s perspective. </a:t>
            </a:r>
            <a:r>
              <a:rPr lang="en-GB" altLang="en-US" sz="1500" i="1" dirty="0" err="1">
                <a:ea typeface="HelveticaNeueLT Std Cn"/>
              </a:rPr>
              <a:t>Ther</a:t>
            </a:r>
            <a:r>
              <a:rPr lang="en-GB" altLang="en-US" sz="1500" i="1" dirty="0">
                <a:ea typeface="HelveticaNeueLT Std Cn"/>
              </a:rPr>
              <a:t> Clin Risk </a:t>
            </a:r>
            <a:r>
              <a:rPr lang="en-GB" altLang="en-US" sz="1500" i="1" dirty="0" err="1">
                <a:ea typeface="HelveticaNeueLT Std Cn"/>
              </a:rPr>
              <a:t>Manag</a:t>
            </a:r>
            <a:r>
              <a:rPr lang="en-GB" altLang="en-US" sz="1500" i="1" dirty="0">
                <a:ea typeface="HelveticaNeueLT Std Cn"/>
              </a:rPr>
              <a:t> </a:t>
            </a:r>
            <a:r>
              <a:rPr lang="en-GB" altLang="en-US" sz="1500" dirty="0">
                <a:ea typeface="HelveticaNeueLT Std Cn"/>
              </a:rPr>
              <a:t>2008;4:269–286.</a:t>
            </a:r>
          </a:p>
          <a:p>
            <a:pPr eaLnBrk="1" hangingPunct="1"/>
            <a:r>
              <a:rPr lang="en-GB" altLang="en-US" sz="1500" dirty="0">
                <a:ea typeface="HelveticaNeueLT Std Cn"/>
              </a:rPr>
              <a:t>Mead N, Bower P.  Patient-centred consultations and outcomes in primary care: a review of the literature. </a:t>
            </a:r>
            <a:r>
              <a:rPr lang="en-GB" altLang="en-US" sz="1500" i="1" dirty="0">
                <a:ea typeface="HelveticaNeueLT Std Cn"/>
              </a:rPr>
              <a:t>Patient </a:t>
            </a:r>
            <a:r>
              <a:rPr lang="en-GB" altLang="en-US" sz="1500" i="1" dirty="0" err="1">
                <a:ea typeface="HelveticaNeueLT Std Cn"/>
              </a:rPr>
              <a:t>Educ</a:t>
            </a:r>
            <a:r>
              <a:rPr lang="en-GB" altLang="en-US" sz="1500" i="1" dirty="0">
                <a:ea typeface="HelveticaNeueLT Std Cn"/>
              </a:rPr>
              <a:t>  </a:t>
            </a:r>
            <a:r>
              <a:rPr lang="en-GB" altLang="en-US" sz="1500" i="1" dirty="0" err="1">
                <a:ea typeface="HelveticaNeueLT Std Cn"/>
              </a:rPr>
              <a:t>Couns</a:t>
            </a:r>
            <a:r>
              <a:rPr lang="en-GB" altLang="en-US" sz="1500" i="1" dirty="0">
                <a:ea typeface="HelveticaNeueLT Std Cn"/>
              </a:rPr>
              <a:t> </a:t>
            </a:r>
            <a:r>
              <a:rPr lang="en-GB" altLang="en-US" sz="1500" dirty="0">
                <a:ea typeface="HelveticaNeueLT Std Cn"/>
              </a:rPr>
              <a:t>2002;48:51–61.</a:t>
            </a:r>
          </a:p>
          <a:p>
            <a:pPr eaLnBrk="1" hangingPunct="1"/>
            <a:r>
              <a:rPr lang="en-GB" altLang="en-US" sz="1500" dirty="0">
                <a:ea typeface="HelveticaNeueLT Std Cn"/>
              </a:rPr>
              <a:t>Nasr SZ, Chou W, Villa KF, Chang E, Broder MS. Adherence to </a:t>
            </a:r>
            <a:r>
              <a:rPr lang="en-GB" altLang="en-US" sz="1500" dirty="0" err="1">
                <a:ea typeface="HelveticaNeueLT Std Cn"/>
              </a:rPr>
              <a:t>dornase</a:t>
            </a:r>
            <a:r>
              <a:rPr lang="en-GB" altLang="en-US" sz="1500" dirty="0">
                <a:ea typeface="HelveticaNeueLT Std Cn"/>
              </a:rPr>
              <a:t> alpha treatment among commercially insured patients with cystic fibrosis. </a:t>
            </a:r>
            <a:r>
              <a:rPr lang="en-GB" altLang="en-US" sz="1500" i="1" dirty="0">
                <a:ea typeface="HelveticaNeueLT Std Cn"/>
              </a:rPr>
              <a:t>J Med Econ </a:t>
            </a:r>
            <a:r>
              <a:rPr lang="en-GB" altLang="en-US" sz="1500" dirty="0">
                <a:ea typeface="HelveticaNeueLT Std Cn"/>
              </a:rPr>
              <a:t>2013;16:801–808.</a:t>
            </a:r>
          </a:p>
          <a:p>
            <a:pPr eaLnBrk="1" hangingPunct="1"/>
            <a:r>
              <a:rPr lang="en-GB" altLang="en-US" sz="1500" dirty="0" err="1">
                <a:ea typeface="HelveticaNeueLT Std Cn"/>
              </a:rPr>
              <a:t>Osterberg</a:t>
            </a:r>
            <a:r>
              <a:rPr lang="en-GB" altLang="en-US" sz="1500" dirty="0">
                <a:ea typeface="HelveticaNeueLT Std Cn"/>
              </a:rPr>
              <a:t> L, </a:t>
            </a:r>
            <a:r>
              <a:rPr lang="en-GB" altLang="en-US" sz="1500" dirty="0" err="1">
                <a:ea typeface="HelveticaNeueLT Std Cn"/>
              </a:rPr>
              <a:t>Blaschke</a:t>
            </a:r>
            <a:r>
              <a:rPr lang="en-GB" altLang="en-US" sz="1500" dirty="0">
                <a:ea typeface="HelveticaNeueLT Std Cn"/>
              </a:rPr>
              <a:t> T. Adherence to medication. </a:t>
            </a:r>
            <a:r>
              <a:rPr lang="en-GB" altLang="en-US" sz="1500" i="1" dirty="0">
                <a:ea typeface="HelveticaNeueLT Std Cn"/>
              </a:rPr>
              <a:t>N </a:t>
            </a:r>
            <a:r>
              <a:rPr lang="en-GB" altLang="en-US" sz="1500" i="1" dirty="0" err="1">
                <a:ea typeface="HelveticaNeueLT Std Cn"/>
              </a:rPr>
              <a:t>Engl</a:t>
            </a:r>
            <a:r>
              <a:rPr lang="en-GB" altLang="en-US" sz="1500" i="1" dirty="0">
                <a:ea typeface="HelveticaNeueLT Std Cn"/>
              </a:rPr>
              <a:t> J Med</a:t>
            </a:r>
            <a:r>
              <a:rPr lang="en-GB" altLang="en-US" sz="1500" dirty="0">
                <a:ea typeface="HelveticaNeueLT Std Cn"/>
              </a:rPr>
              <a:t> 2005;353:487–497. </a:t>
            </a:r>
          </a:p>
          <a:p>
            <a:pPr eaLnBrk="1" hangingPunct="1"/>
            <a:r>
              <a:rPr lang="en-GB" altLang="en-US" sz="1500" dirty="0">
                <a:ea typeface="HelveticaNeueLT Std Cn"/>
              </a:rPr>
              <a:t>University Hospitals Southampton. Transition to Adult Care – Ready Steady Go. 2014. Available at: </a:t>
            </a:r>
            <a:r>
              <a:rPr lang="en-GB" altLang="en-US" sz="1500" u="sng" dirty="0">
                <a:ea typeface="HelveticaNeueLT Std Cn"/>
              </a:rPr>
              <a:t>www.uhs.nhs.uk/OurServices/Childhealth/TransitiontoadultcareReadySteadyGo/Transitiontoadultcare.aspx</a:t>
            </a:r>
            <a:r>
              <a:rPr lang="en-GB" altLang="en-US" sz="1500" dirty="0">
                <a:ea typeface="HelveticaNeueLT Std Cn"/>
              </a:rPr>
              <a:t>. Accessed March 2014.</a:t>
            </a:r>
          </a:p>
          <a:p>
            <a:pPr eaLnBrk="1" hangingPunct="1"/>
            <a:r>
              <a:rPr lang="en-GB" altLang="en-US" sz="1500" dirty="0">
                <a:ea typeface="HelveticaNeueLT Std Cn"/>
              </a:rPr>
              <a:t>Withers AL. Management Issues for Adolescents with Cystic Fibrosis. </a:t>
            </a:r>
            <a:r>
              <a:rPr lang="en-GB" altLang="en-US" sz="1500" i="1" dirty="0" err="1">
                <a:ea typeface="HelveticaNeueLT Std Cn"/>
              </a:rPr>
              <a:t>Pulmon</a:t>
            </a:r>
            <a:r>
              <a:rPr lang="en-GB" altLang="en-US" sz="1500" i="1" dirty="0">
                <a:ea typeface="HelveticaNeueLT Std Cn"/>
              </a:rPr>
              <a:t> Med </a:t>
            </a:r>
            <a:r>
              <a:rPr lang="en-GB" altLang="en-US" sz="1500" dirty="0">
                <a:ea typeface="HelveticaNeueLT Std Cn"/>
              </a:rPr>
              <a:t>2012;2012:Article ID 134132. </a:t>
            </a:r>
          </a:p>
          <a:p>
            <a:pPr eaLnBrk="1" hangingPunct="1"/>
            <a:endParaRPr lang="en-GB" altLang="en-US" sz="1500" dirty="0">
              <a:ea typeface="HelveticaNeueLT Std Cn"/>
            </a:endParaRPr>
          </a:p>
        </p:txBody>
      </p:sp>
    </p:spTree>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2B331D-C34E-442D-9FC2-BBBEF74E1C88}"/>
              </a:ext>
            </a:extLst>
          </p:cNvPr>
          <p:cNvSpPr>
            <a:spLocks noGrp="1"/>
          </p:cNvSpPr>
          <p:nvPr>
            <p:ph type="title"/>
          </p:nvPr>
        </p:nvSpPr>
        <p:spPr/>
        <p:txBody>
          <a:bodyPr/>
          <a:lstStyle/>
          <a:p>
            <a:pPr rtl="1"/>
            <a:r>
              <a:rPr lang="x-none" sz="2800" b="1" i="0" strike="noStrike" cap="none" spc="0" baseline="0" dirty="0">
                <a:solidFill>
                  <a:srgbClr val="1D2763"/>
                </a:solidFill>
                <a:effectLst/>
                <a:latin typeface="Arial"/>
                <a:ea typeface="Arial"/>
                <a:cs typeface="Arial"/>
              </a:rPr>
              <a:t>مقدمة</a:t>
            </a:r>
          </a:p>
        </p:txBody>
      </p:sp>
      <p:sp>
        <p:nvSpPr>
          <p:cNvPr id="3" name="Content Placeholder 2">
            <a:extLst>
              <a:ext uri="{FF2B5EF4-FFF2-40B4-BE49-F238E27FC236}">
                <a16:creationId xmlns:a16="http://schemas.microsoft.com/office/drawing/2014/main" id="{7BF7D07F-5989-4825-A2FD-82F880A43260}"/>
              </a:ext>
            </a:extLst>
          </p:cNvPr>
          <p:cNvSpPr>
            <a:spLocks noGrp="1"/>
          </p:cNvSpPr>
          <p:nvPr>
            <p:ph idx="1"/>
          </p:nvPr>
        </p:nvSpPr>
        <p:spPr/>
        <p:txBody>
          <a:bodyPr/>
          <a:lstStyle/>
          <a:p>
            <a:pPr algn="r" rtl="1"/>
            <a:r>
              <a:rPr lang="x-none" sz="2200" b="0" i="0" strike="noStrike" cap="none" spc="0" baseline="0">
                <a:solidFill>
                  <a:srgbClr val="1D2763"/>
                </a:solidFill>
                <a:effectLst/>
                <a:latin typeface="Arial"/>
                <a:ea typeface="Arial"/>
                <a:cs typeface="Arial"/>
              </a:rPr>
              <a:t>أُعدت هذه الوحدات من قبل لجنة توجيهية مكونة من خبراء دوليين متخصصين في التليّف الكيسي لتناول تقنيات المقابلات التحفيزية، والتي يمكن أن تشكل إطارًا فعالاً لتحسين انفتاح المرضى على التغير السلوكي. </a:t>
            </a:r>
          </a:p>
          <a:p>
            <a:pPr algn="r" rtl="1"/>
            <a:r>
              <a:rPr lang="x-none" sz="2200" b="0" i="0" strike="noStrike" cap="none" spc="0" baseline="0">
                <a:solidFill>
                  <a:srgbClr val="1D2763"/>
                </a:solidFill>
                <a:effectLst/>
                <a:latin typeface="Arial"/>
                <a:ea typeface="Arial"/>
                <a:cs typeface="Arial"/>
              </a:rPr>
              <a:t>ينقسم محتوى المقابلات التحفيزية إلى خمس وحدات مصممة لتزويدك بالمعرفة والمهارات اللازمة لتحسين ممارساتك الفردية في المقابلات التحفيزية. يمكن تنزيل جميع الوحدات من </a:t>
            </a:r>
            <a:r>
              <a:rPr lang="en-US" sz="2200" b="0" i="0" strike="noStrike" cap="none" spc="0" baseline="0">
                <a:solidFill>
                  <a:srgbClr val="1D2763"/>
                </a:solidFill>
                <a:effectLst/>
                <a:latin typeface="Arial"/>
                <a:ea typeface="Arial"/>
                <a:cs typeface="Arial"/>
              </a:rPr>
              <a:t>www.cfcare.net</a:t>
            </a:r>
          </a:p>
          <a:p>
            <a:pPr algn="r" rtl="1"/>
            <a:r>
              <a:rPr lang="x-none" sz="2200" b="0" i="0" strike="noStrike" cap="none" spc="0" baseline="0">
                <a:solidFill>
                  <a:srgbClr val="1D2763"/>
                </a:solidFill>
                <a:effectLst/>
                <a:latin typeface="Arial"/>
                <a:ea typeface="Arial"/>
                <a:cs typeface="Arial"/>
              </a:rPr>
              <a:t>تبحث هذه الوحدة إدارة الالتزام كفريق. </a:t>
            </a:r>
          </a:p>
          <a:p>
            <a:endParaRPr lang="en-GB"/>
          </a:p>
        </p:txBody>
      </p:sp>
    </p:spTree>
    <p:extLst>
      <p:ext uri="{BB962C8B-B14F-4D97-AF65-F5344CB8AC3E}">
        <p14:creationId xmlns:p14="http://schemas.microsoft.com/office/powerpoint/2010/main" val="1884519031"/>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457200" y="292100"/>
            <a:ext cx="8229600" cy="773113"/>
          </a:xfrm>
        </p:spPr>
        <p:txBody>
          <a:bodyPr/>
          <a:lstStyle/>
          <a:p>
            <a:pPr rtl="1" eaLnBrk="1" hangingPunct="1">
              <a:defRPr/>
            </a:pPr>
            <a:r>
              <a:rPr lang="x-none" sz="2800" b="1" i="0" strike="noStrike" cap="none" spc="0" baseline="0" dirty="0">
                <a:solidFill>
                  <a:srgbClr val="1D2763"/>
                </a:solidFill>
                <a:effectLst/>
                <a:latin typeface="Arial"/>
                <a:ea typeface="Arial"/>
                <a:cs typeface="Arial"/>
              </a:rPr>
              <a:t>نظرة عامة على الدورة</a:t>
            </a:r>
          </a:p>
        </p:txBody>
      </p:sp>
      <p:sp>
        <p:nvSpPr>
          <p:cNvPr id="19459" name="Content Placeholder 2"/>
          <p:cNvSpPr>
            <a:spLocks noGrp="1"/>
          </p:cNvSpPr>
          <p:nvPr>
            <p:ph idx="1"/>
          </p:nvPr>
        </p:nvSpPr>
        <p:spPr>
          <a:xfrm>
            <a:off x="457200" y="1570038"/>
            <a:ext cx="8229600" cy="4311650"/>
          </a:xfrm>
        </p:spPr>
        <p:txBody>
          <a:bodyPr/>
          <a:lstStyle/>
          <a:p>
            <a:pPr algn="r" rtl="1" eaLnBrk="1" hangingPunct="1"/>
            <a:r>
              <a:rPr lang="x-none" sz="2400" b="0" i="0" strike="noStrike" cap="none" spc="0" baseline="0">
                <a:solidFill>
                  <a:srgbClr val="1D2763"/>
                </a:solidFill>
                <a:effectLst/>
                <a:latin typeface="Arial"/>
                <a:ea typeface="Arial"/>
                <a:cs typeface="Arial"/>
              </a:rPr>
              <a:t>تغيير الثقافة والروح والتوقعات</a:t>
            </a:r>
          </a:p>
          <a:p>
            <a:pPr eaLnBrk="1" hangingPunct="1"/>
            <a:endParaRPr lang="en-GB" altLang="en-US">
              <a:ea typeface="HelveticaNeueLT Std Cn"/>
            </a:endParaRPr>
          </a:p>
          <a:p>
            <a:pPr algn="r" rtl="1" eaLnBrk="1" hangingPunct="1"/>
            <a:r>
              <a:rPr lang="x-none" sz="2400" b="0" i="0" strike="noStrike" cap="none" spc="0" baseline="0">
                <a:solidFill>
                  <a:srgbClr val="1D2763"/>
                </a:solidFill>
                <a:effectLst/>
                <a:latin typeface="Arial"/>
                <a:ea typeface="Arial"/>
                <a:cs typeface="Arial"/>
              </a:rPr>
              <a:t>تحسين العلاقات</a:t>
            </a:r>
          </a:p>
          <a:p>
            <a:pPr eaLnBrk="1" hangingPunct="1"/>
            <a:endParaRPr lang="en-GB" altLang="en-US">
              <a:ea typeface="HelveticaNeueLT Std Cn"/>
            </a:endParaRPr>
          </a:p>
          <a:p>
            <a:pPr algn="r" rtl="1" eaLnBrk="1" hangingPunct="1"/>
            <a:r>
              <a:rPr lang="x-none" sz="2400" b="0" i="0" strike="noStrike" cap="none" spc="0" baseline="0">
                <a:solidFill>
                  <a:srgbClr val="1D2763"/>
                </a:solidFill>
                <a:effectLst/>
                <a:latin typeface="Arial"/>
                <a:ea typeface="Arial"/>
                <a:cs typeface="Arial"/>
              </a:rPr>
              <a:t>إعادة تكوين العيادات</a:t>
            </a:r>
          </a:p>
        </p:txBody>
      </p:sp>
    </p:spTree>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457200" y="2857500"/>
            <a:ext cx="8229600" cy="1143000"/>
          </a:xfrm>
        </p:spPr>
        <p:txBody>
          <a:bodyPr/>
          <a:lstStyle/>
          <a:p>
            <a:pPr rtl="1" eaLnBrk="1" hangingPunct="1">
              <a:defRPr/>
            </a:pPr>
            <a:r>
              <a:rPr lang="x-none" sz="2800" b="1" i="0" strike="noStrike" cap="none" spc="0" baseline="0" dirty="0">
                <a:solidFill>
                  <a:srgbClr val="1D2763"/>
                </a:solidFill>
                <a:effectLst/>
                <a:latin typeface="Arial"/>
                <a:ea typeface="Arial"/>
                <a:cs typeface="Arial"/>
              </a:rPr>
              <a:t>تغيير الثقافة والروح والتوقعات</a:t>
            </a:r>
          </a:p>
        </p:txBody>
      </p:sp>
    </p:spTree>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457200" y="292100"/>
            <a:ext cx="8229600" cy="773113"/>
          </a:xfrm>
        </p:spPr>
        <p:txBody>
          <a:bodyPr/>
          <a:lstStyle/>
          <a:p>
            <a:pPr rtl="1" eaLnBrk="1" hangingPunct="1">
              <a:defRPr/>
            </a:pPr>
            <a:r>
              <a:rPr lang="x-none" sz="2800" b="1" i="0" strike="noStrike" cap="none" spc="0" baseline="0" dirty="0">
                <a:solidFill>
                  <a:srgbClr val="1D2763"/>
                </a:solidFill>
                <a:effectLst/>
                <a:latin typeface="Arial"/>
                <a:ea typeface="Arial"/>
                <a:cs typeface="Arial"/>
              </a:rPr>
              <a:t>لماذا نحتاج إلى التغيير؟</a:t>
            </a:r>
          </a:p>
        </p:txBody>
      </p:sp>
      <p:sp>
        <p:nvSpPr>
          <p:cNvPr id="20483" name="Content Placeholder 2"/>
          <p:cNvSpPr>
            <a:spLocks noGrp="1"/>
          </p:cNvSpPr>
          <p:nvPr>
            <p:ph idx="1"/>
          </p:nvPr>
        </p:nvSpPr>
        <p:spPr>
          <a:xfrm>
            <a:off x="457200" y="1570038"/>
            <a:ext cx="8229600" cy="4311650"/>
          </a:xfrm>
        </p:spPr>
        <p:txBody>
          <a:bodyPr/>
          <a:lstStyle/>
          <a:p>
            <a:pPr algn="r" rtl="1" eaLnBrk="1" hangingPunct="1">
              <a:defRPr/>
            </a:pPr>
            <a:r>
              <a:rPr lang="x-none" sz="2400" b="0" i="0" strike="noStrike" cap="none" spc="0" baseline="0">
                <a:solidFill>
                  <a:srgbClr val="1D2763"/>
                </a:solidFill>
                <a:effectLst/>
                <a:latin typeface="Arial"/>
                <a:ea typeface="Arial"/>
                <a:cs typeface="Arial"/>
              </a:rPr>
              <a:t>الدوافع الباعثة على التغيير</a:t>
            </a:r>
          </a:p>
          <a:p>
            <a:pPr lvl="1" algn="r" rtl="1" eaLnBrk="1" hangingPunct="1">
              <a:defRPr/>
            </a:pPr>
            <a:r>
              <a:rPr lang="x-none" sz="2200" b="0" i="0" strike="noStrike" cap="none" spc="0" baseline="0">
                <a:solidFill>
                  <a:srgbClr val="000000"/>
                </a:solidFill>
                <a:effectLst/>
                <a:latin typeface="Arial"/>
                <a:ea typeface="Arial"/>
                <a:cs typeface="Arial"/>
              </a:rPr>
              <a:t>خارجية </a:t>
            </a:r>
            <a:r>
              <a:rPr lang="ar-EG" sz="2200" b="0" i="0" strike="noStrike" cap="none" spc="0" baseline="0" dirty="0">
                <a:solidFill>
                  <a:srgbClr val="000000"/>
                </a:solidFill>
                <a:effectLst/>
                <a:latin typeface="Arial"/>
                <a:ea typeface="Arial"/>
                <a:cs typeface="Arial"/>
              </a:rPr>
              <a:t>(</a:t>
            </a:r>
            <a:r>
              <a:rPr lang="x-none" sz="2200" b="0" i="0" strike="noStrike" cap="none" spc="0" baseline="0">
                <a:solidFill>
                  <a:srgbClr val="000000"/>
                </a:solidFill>
                <a:effectLst/>
                <a:latin typeface="Arial"/>
                <a:ea typeface="Arial"/>
                <a:cs typeface="Arial"/>
              </a:rPr>
              <a:t>تحديث تفويض هيئة الخدمات الصحية الوطنية، </a:t>
            </a:r>
            <a:r>
              <a:rPr lang="en-US" sz="2200" b="0" i="0" strike="noStrike" cap="none" spc="0" baseline="0" dirty="0">
                <a:solidFill>
                  <a:srgbClr val="000000"/>
                </a:solidFill>
                <a:effectLst/>
                <a:latin typeface="Arial"/>
                <a:ea typeface="Arial"/>
                <a:cs typeface="Arial"/>
              </a:rPr>
              <a:t>2014-2015</a:t>
            </a:r>
            <a:r>
              <a:rPr lang="ar-EG" sz="2200" b="0" i="0" strike="noStrike" cap="none" spc="0" baseline="0" dirty="0">
                <a:solidFill>
                  <a:srgbClr val="000000"/>
                </a:solidFill>
                <a:effectLst/>
                <a:latin typeface="Arial"/>
                <a:ea typeface="Arial"/>
                <a:cs typeface="Arial"/>
              </a:rPr>
              <a:t>)</a:t>
            </a:r>
            <a:r>
              <a:rPr lang="en-US" sz="2200" b="0" i="0" strike="noStrike" cap="none" spc="0" baseline="30000" dirty="0">
                <a:solidFill>
                  <a:srgbClr val="000000"/>
                </a:solidFill>
                <a:effectLst/>
                <a:latin typeface="Arial"/>
                <a:ea typeface="Arial"/>
                <a:cs typeface="Arial"/>
              </a:rPr>
              <a:t>1</a:t>
            </a:r>
          </a:p>
          <a:p>
            <a:pPr lvl="1" algn="r" rtl="1" eaLnBrk="1" hangingPunct="1">
              <a:defRPr/>
            </a:pPr>
            <a:r>
              <a:rPr lang="x-none" sz="2200" b="0" i="0" strike="noStrike" cap="none" spc="0" baseline="0">
                <a:solidFill>
                  <a:srgbClr val="000000"/>
                </a:solidFill>
                <a:effectLst/>
                <a:latin typeface="Arial"/>
                <a:ea typeface="Arial"/>
                <a:cs typeface="Arial"/>
              </a:rPr>
              <a:t>داخلية </a:t>
            </a:r>
            <a:r>
              <a:rPr lang="ar-EG" sz="2200" b="0" i="0" strike="noStrike" cap="none" spc="0" baseline="0" dirty="0">
                <a:solidFill>
                  <a:srgbClr val="000000"/>
                </a:solidFill>
                <a:effectLst/>
                <a:latin typeface="Arial"/>
                <a:ea typeface="Arial"/>
                <a:cs typeface="Arial"/>
              </a:rPr>
              <a:t>(</a:t>
            </a:r>
            <a:r>
              <a:rPr lang="x-none" sz="2200" b="0" i="0" strike="noStrike" cap="none" spc="0" baseline="0">
                <a:solidFill>
                  <a:srgbClr val="000000"/>
                </a:solidFill>
                <a:effectLst/>
                <a:latin typeface="Arial"/>
                <a:ea typeface="Arial"/>
                <a:cs typeface="Arial"/>
              </a:rPr>
              <a:t>الالتزام والنتائج الصحية والتكاليف</a:t>
            </a:r>
            <a:r>
              <a:rPr lang="ar-EG" sz="2200" b="0" i="0" strike="noStrike" cap="none" spc="0" baseline="0" dirty="0">
                <a:solidFill>
                  <a:srgbClr val="000000"/>
                </a:solidFill>
                <a:effectLst/>
                <a:latin typeface="Arial"/>
                <a:ea typeface="Arial"/>
                <a:cs typeface="Arial"/>
              </a:rPr>
              <a:t>)</a:t>
            </a:r>
            <a:r>
              <a:rPr lang="en-US" sz="2200" b="0" i="0" strike="noStrike" cap="none" spc="0" baseline="30000" dirty="0">
                <a:solidFill>
                  <a:srgbClr val="000000"/>
                </a:solidFill>
                <a:effectLst/>
                <a:latin typeface="Arial"/>
                <a:ea typeface="Arial"/>
                <a:cs typeface="Arial"/>
              </a:rPr>
              <a:t>2–7</a:t>
            </a:r>
          </a:p>
          <a:p>
            <a:pPr marL="0" indent="0" eaLnBrk="1" hangingPunct="1">
              <a:buFont typeface="Arial" pitchFamily="34" charset="0"/>
              <a:buNone/>
              <a:defRPr/>
            </a:pPr>
            <a:endParaRPr lang="en-GB" altLang="en-US" dirty="0">
              <a:ea typeface="HelveticaNeueLT Std Cn"/>
            </a:endParaRPr>
          </a:p>
          <a:p>
            <a:pPr algn="r" rtl="1" eaLnBrk="1" hangingPunct="1">
              <a:defRPr/>
            </a:pPr>
            <a:r>
              <a:rPr lang="x-none" sz="2400" b="0" i="0" strike="noStrike" cap="none" spc="0" baseline="0">
                <a:solidFill>
                  <a:srgbClr val="1D2763"/>
                </a:solidFill>
                <a:effectLst/>
                <a:latin typeface="Arial"/>
                <a:ea typeface="Arial"/>
                <a:cs typeface="Arial"/>
              </a:rPr>
              <a:t>زيادة مشاركة المريض وأثر ذلك على الفرق؟</a:t>
            </a:r>
          </a:p>
          <a:p>
            <a:pPr eaLnBrk="1" hangingPunct="1">
              <a:defRPr/>
            </a:pPr>
            <a:endParaRPr lang="en-GB" altLang="en-US" dirty="0">
              <a:ea typeface="HelveticaNeueLT Std Cn"/>
            </a:endParaRPr>
          </a:p>
          <a:p>
            <a:pPr algn="r" rtl="1" eaLnBrk="1" hangingPunct="1">
              <a:defRPr/>
            </a:pPr>
            <a:r>
              <a:rPr lang="x-none" sz="2400" b="0" i="0" strike="noStrike" cap="none" spc="0" baseline="0">
                <a:solidFill>
                  <a:srgbClr val="1D2763"/>
                </a:solidFill>
                <a:effectLst/>
                <a:latin typeface="Arial"/>
                <a:ea typeface="Arial"/>
                <a:cs typeface="Arial"/>
              </a:rPr>
              <a:t>كيف يمكن إحداث التغيير في الفريق؟</a:t>
            </a:r>
          </a:p>
          <a:p>
            <a:pPr eaLnBrk="1" hangingPunct="1">
              <a:defRPr/>
            </a:pPr>
            <a:endParaRPr lang="en-GB" altLang="en-US" sz="2000" dirty="0">
              <a:ea typeface="HelveticaNeueLT Std Cn"/>
            </a:endParaRPr>
          </a:p>
        </p:txBody>
      </p:sp>
      <p:sp>
        <p:nvSpPr>
          <p:cNvPr id="11268" name="TextBox 1"/>
          <p:cNvSpPr txBox="1">
            <a:spLocks noChangeArrowheads="1"/>
          </p:cNvSpPr>
          <p:nvPr/>
        </p:nvSpPr>
        <p:spPr bwMode="auto">
          <a:xfrm>
            <a:off x="1392431" y="5803900"/>
            <a:ext cx="7751569"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itchFamily="34" charset="0"/>
              <a:buChar char="•"/>
              <a:defRPr sz="3200">
                <a:solidFill>
                  <a:schemeClr val="tx1"/>
                </a:solidFill>
                <a:latin typeface="Calibri" pitchFamily="34" charset="0"/>
              </a:defRPr>
            </a:lvl1pPr>
            <a:lvl2pPr marL="742950" indent="-285750" eaLnBrk="0" hangingPunct="0">
              <a:spcBef>
                <a:spcPct val="20000"/>
              </a:spcBef>
              <a:buFont typeface="Arial" pitchFamily="34" charset="0"/>
              <a:buChar char="–"/>
              <a:defRPr sz="2800">
                <a:solidFill>
                  <a:schemeClr val="tx1"/>
                </a:solidFill>
                <a:latin typeface="Calibri" pitchFamily="34" charset="0"/>
              </a:defRPr>
            </a:lvl2pPr>
            <a:lvl3pPr marL="1143000" indent="-228600" eaLnBrk="0" hangingPunct="0">
              <a:spcBef>
                <a:spcPct val="20000"/>
              </a:spcBef>
              <a:buFont typeface="Arial" pitchFamily="34" charset="0"/>
              <a:buChar char="•"/>
              <a:defRPr sz="2400">
                <a:solidFill>
                  <a:schemeClr val="tx1"/>
                </a:solidFill>
                <a:latin typeface="Calibri" pitchFamily="34" charset="0"/>
              </a:defRPr>
            </a:lvl3pPr>
            <a:lvl4pPr marL="1600200" indent="-228600" eaLnBrk="0" hangingPunct="0">
              <a:spcBef>
                <a:spcPct val="20000"/>
              </a:spcBef>
              <a:buFont typeface="Arial" pitchFamily="34" charset="0"/>
              <a:buChar char="–"/>
              <a:defRPr sz="2000">
                <a:solidFill>
                  <a:schemeClr val="tx1"/>
                </a:solidFill>
                <a:latin typeface="Calibri" pitchFamily="34" charset="0"/>
              </a:defRPr>
            </a:lvl4pPr>
            <a:lvl5pPr marL="2057400" indent="-228600" eaLnBrk="0" hangingPunct="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algn="r" eaLnBrk="1" hangingPunct="1">
              <a:spcBef>
                <a:spcPct val="0"/>
              </a:spcBef>
              <a:buNone/>
              <a:defRPr/>
            </a:pPr>
            <a:r>
              <a:rPr lang="en-GB" altLang="en-US" sz="1000" dirty="0"/>
              <a:t>1. Department of Health. July 2013; 2. Arias </a:t>
            </a:r>
            <a:r>
              <a:rPr lang="en-GB" altLang="en-US" sz="1000" dirty="0" err="1"/>
              <a:t>Llorente</a:t>
            </a:r>
            <a:r>
              <a:rPr lang="en-GB" altLang="en-US" sz="1000" dirty="0"/>
              <a:t> RP et al. </a:t>
            </a:r>
            <a:r>
              <a:rPr lang="en-GB" altLang="en-US" sz="1000" i="1" dirty="0"/>
              <a:t>J Cyst </a:t>
            </a:r>
            <a:r>
              <a:rPr lang="en-GB" altLang="en-US" sz="1000" i="1" dirty="0" err="1"/>
              <a:t>Fibros</a:t>
            </a:r>
            <a:r>
              <a:rPr lang="en-GB" altLang="en-US" sz="1000" dirty="0"/>
              <a:t> 2008;7:359-367; 3. </a:t>
            </a:r>
            <a:r>
              <a:rPr lang="en-GB" altLang="en-US" sz="1000" dirty="0" err="1"/>
              <a:t>Briesacher</a:t>
            </a:r>
            <a:r>
              <a:rPr lang="en-GB" altLang="en-US" sz="1000" dirty="0"/>
              <a:t> BA et al. </a:t>
            </a:r>
            <a:r>
              <a:rPr lang="en-GB" altLang="en-US" sz="1000" i="1" dirty="0"/>
              <a:t>BMC </a:t>
            </a:r>
            <a:r>
              <a:rPr lang="en-GB" altLang="en-US" sz="1000" i="1" dirty="0" err="1"/>
              <a:t>Pulm</a:t>
            </a:r>
            <a:r>
              <a:rPr lang="en-GB" altLang="en-US" sz="1000" i="1" dirty="0"/>
              <a:t> Med</a:t>
            </a:r>
            <a:r>
              <a:rPr lang="en-GB" altLang="en-US" sz="1000" dirty="0"/>
              <a:t> 2011;11:5.</a:t>
            </a:r>
          </a:p>
          <a:p>
            <a:pPr algn="r" eaLnBrk="1" hangingPunct="1">
              <a:spcBef>
                <a:spcPct val="0"/>
              </a:spcBef>
              <a:buNone/>
              <a:defRPr/>
            </a:pPr>
            <a:r>
              <a:rPr lang="en-GB" altLang="en-US" sz="1000" dirty="0"/>
              <a:t>4. </a:t>
            </a:r>
            <a:r>
              <a:rPr lang="en-GB" altLang="en-US" sz="1000" dirty="0" err="1"/>
              <a:t>DiMatteo</a:t>
            </a:r>
            <a:r>
              <a:rPr lang="en-GB" altLang="en-US" sz="1000" dirty="0"/>
              <a:t> MR et al. </a:t>
            </a:r>
            <a:r>
              <a:rPr lang="en-GB" altLang="en-US" sz="1000" i="1" dirty="0"/>
              <a:t>Med Care</a:t>
            </a:r>
            <a:r>
              <a:rPr lang="en-GB" altLang="en-US" sz="1000" dirty="0"/>
              <a:t> 2002;40:794–811. 5. </a:t>
            </a:r>
            <a:r>
              <a:rPr lang="en-GB" altLang="en-US" sz="1000" dirty="0" err="1"/>
              <a:t>Eakin</a:t>
            </a:r>
            <a:r>
              <a:rPr lang="en-GB" altLang="en-US" sz="1000" dirty="0"/>
              <a:t> MN et al. </a:t>
            </a:r>
            <a:r>
              <a:rPr lang="en-GB" altLang="en-US" sz="1000" i="1" dirty="0"/>
              <a:t>J Cyst </a:t>
            </a:r>
            <a:r>
              <a:rPr lang="en-GB" altLang="en-US" sz="1000" i="1" dirty="0" err="1"/>
              <a:t>Fibros</a:t>
            </a:r>
            <a:r>
              <a:rPr lang="en-GB" altLang="en-US" sz="1000" dirty="0"/>
              <a:t> 2011;10:258–264. 6. Nasr </a:t>
            </a:r>
            <a:r>
              <a:rPr lang="en-GB" altLang="en-US" sz="1000" dirty="0" err="1"/>
              <a:t>SZ</a:t>
            </a:r>
            <a:r>
              <a:rPr lang="en-GB" altLang="en-US" sz="1000" dirty="0"/>
              <a:t> et al. </a:t>
            </a:r>
            <a:r>
              <a:rPr lang="en-GB" altLang="en-US" sz="1000" i="1" dirty="0"/>
              <a:t>J Med Econ</a:t>
            </a:r>
            <a:r>
              <a:rPr lang="en-GB" altLang="en-US" sz="1000" dirty="0"/>
              <a:t> 2013;16:801–808.</a:t>
            </a:r>
          </a:p>
          <a:p>
            <a:pPr algn="r" eaLnBrk="1" hangingPunct="1">
              <a:spcBef>
                <a:spcPct val="0"/>
              </a:spcBef>
              <a:buNone/>
              <a:defRPr/>
            </a:pPr>
            <a:r>
              <a:rPr lang="en-GB" altLang="en-US" sz="1000" dirty="0"/>
              <a:t>7. </a:t>
            </a:r>
            <a:r>
              <a:rPr lang="en-GB" altLang="en-US" sz="1000" dirty="0" err="1"/>
              <a:t>Osterberg</a:t>
            </a:r>
            <a:r>
              <a:rPr lang="en-GB" altLang="en-US" sz="1000" dirty="0"/>
              <a:t> L et al. </a:t>
            </a:r>
            <a:r>
              <a:rPr lang="en-GB" altLang="en-US" sz="1000" i="1" dirty="0"/>
              <a:t>N </a:t>
            </a:r>
            <a:r>
              <a:rPr lang="en-GB" altLang="en-US" sz="1000" i="1" dirty="0" err="1"/>
              <a:t>Engl</a:t>
            </a:r>
            <a:r>
              <a:rPr lang="en-GB" altLang="en-US" sz="1000" i="1" dirty="0"/>
              <a:t> J Med</a:t>
            </a:r>
            <a:r>
              <a:rPr lang="en-GB" altLang="en-US" sz="1000" dirty="0"/>
              <a:t> 2005;353:487–497. </a:t>
            </a:r>
          </a:p>
        </p:txBody>
      </p:sp>
    </p:spTree>
  </p:cSld>
  <p:clrMapOvr>
    <a:masterClrMapping/>
  </p:clrMapOvr>
  <p:transition spd="slow"/>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457200" y="292100"/>
            <a:ext cx="8229600" cy="773113"/>
          </a:xfrm>
        </p:spPr>
        <p:txBody>
          <a:bodyPr/>
          <a:lstStyle/>
          <a:p>
            <a:pPr rtl="1" eaLnBrk="1" hangingPunct="1">
              <a:defRPr/>
            </a:pPr>
            <a:r>
              <a:rPr lang="x-none" sz="2800" b="1" i="0" strike="noStrike" cap="none" spc="0" baseline="0" dirty="0">
                <a:solidFill>
                  <a:srgbClr val="002060"/>
                </a:solidFill>
                <a:effectLst/>
                <a:latin typeface="Arial"/>
                <a:ea typeface="Arial"/>
                <a:cs typeface="Arial"/>
              </a:rPr>
              <a:t>ثقافة</a:t>
            </a:r>
            <a:r>
              <a:rPr lang="x-none" sz="2800" b="1" i="0" strike="noStrike" cap="none" spc="0" baseline="0" dirty="0">
                <a:solidFill>
                  <a:srgbClr val="1D2763"/>
                </a:solidFill>
                <a:effectLst/>
                <a:latin typeface="Arial"/>
                <a:ea typeface="Arial"/>
                <a:cs typeface="Arial"/>
              </a:rPr>
              <a:t> التغيير</a:t>
            </a:r>
          </a:p>
        </p:txBody>
      </p:sp>
      <p:sp>
        <p:nvSpPr>
          <p:cNvPr id="22531" name="Content Placeholder 2"/>
          <p:cNvSpPr>
            <a:spLocks noGrp="1"/>
          </p:cNvSpPr>
          <p:nvPr>
            <p:ph idx="1"/>
          </p:nvPr>
        </p:nvSpPr>
        <p:spPr>
          <a:xfrm>
            <a:off x="457200" y="1570038"/>
            <a:ext cx="8229600" cy="4311650"/>
          </a:xfrm>
        </p:spPr>
        <p:txBody>
          <a:bodyPr/>
          <a:lstStyle/>
          <a:p>
            <a:pPr marL="0" indent="0" algn="r" rtl="1" eaLnBrk="1" hangingPunct="1">
              <a:buFont typeface="Arial" pitchFamily="34" charset="0"/>
              <a:buNone/>
            </a:pPr>
            <a:r>
              <a:rPr lang="x-none" sz="2400" b="0" i="0" strike="noStrike" cap="none" spc="0" baseline="0">
                <a:solidFill>
                  <a:srgbClr val="1D2763"/>
                </a:solidFill>
                <a:effectLst/>
                <a:latin typeface="Arial"/>
                <a:ea typeface="Arial"/>
                <a:cs typeface="Arial"/>
              </a:rPr>
              <a:t>هناك أربعة مبادئ توجيهية هي:</a:t>
            </a:r>
          </a:p>
          <a:p>
            <a:pPr marL="838200" lvl="1" indent="-381000" algn="r" rtl="1" eaLnBrk="1" hangingPunct="1">
              <a:buFont typeface="Arial" pitchFamily="34" charset="0"/>
              <a:buAutoNum type="arabicPeriod"/>
            </a:pPr>
            <a:r>
              <a:rPr lang="x-none" sz="2200" b="0" i="0" strike="noStrike" cap="none" spc="0" baseline="0">
                <a:solidFill>
                  <a:srgbClr val="000000"/>
                </a:solidFill>
                <a:effectLst/>
                <a:latin typeface="Arial"/>
                <a:ea typeface="Arial"/>
                <a:cs typeface="Arial"/>
              </a:rPr>
              <a:t>وضع جودة رعاية المرضى فوق جميع الأهداف الأخرى</a:t>
            </a:r>
          </a:p>
          <a:p>
            <a:pPr marL="838200" lvl="1" indent="-381000" algn="r" rtl="1" eaLnBrk="1" hangingPunct="1">
              <a:buFont typeface="Arial" pitchFamily="34" charset="0"/>
              <a:buAutoNum type="arabicPeriod"/>
            </a:pPr>
            <a:r>
              <a:rPr lang="x-none" sz="2200" b="0" i="0" strike="noStrike" cap="none" spc="0" baseline="0">
                <a:solidFill>
                  <a:srgbClr val="000000"/>
                </a:solidFill>
                <a:effectLst/>
                <a:latin typeface="Arial"/>
                <a:ea typeface="Arial"/>
                <a:cs typeface="Arial"/>
              </a:rPr>
              <a:t>إشراك المرضى ومقدمي الرعاية وتمكينهم والاستماع إليهم في جميع الأوقات</a:t>
            </a:r>
          </a:p>
          <a:p>
            <a:pPr marL="838200" lvl="1" indent="-381000" algn="r" rtl="1" eaLnBrk="1" hangingPunct="1">
              <a:buFont typeface="Arial" pitchFamily="34" charset="0"/>
              <a:buAutoNum type="arabicPeriod"/>
            </a:pPr>
            <a:r>
              <a:rPr lang="x-none" sz="2200" b="0" i="0" strike="noStrike" cap="none" spc="0" baseline="0">
                <a:solidFill>
                  <a:srgbClr val="000000"/>
                </a:solidFill>
                <a:effectLst/>
                <a:latin typeface="Arial"/>
                <a:ea typeface="Arial"/>
                <a:cs typeface="Arial"/>
              </a:rPr>
              <a:t>تيسير تنمية وتطوير قدرات فريق العمل بفعالية</a:t>
            </a:r>
          </a:p>
          <a:p>
            <a:pPr marL="838200" lvl="1" indent="-381000" algn="r" rtl="1" eaLnBrk="1" hangingPunct="1">
              <a:buFont typeface="Arial" pitchFamily="34" charset="0"/>
              <a:buAutoNum type="arabicPeriod"/>
            </a:pPr>
            <a:r>
              <a:rPr lang="x-none" sz="2200" b="0" i="0" strike="noStrike" cap="none" spc="0" baseline="0">
                <a:solidFill>
                  <a:srgbClr val="000000"/>
                </a:solidFill>
                <a:effectLst/>
                <a:latin typeface="Arial"/>
                <a:ea typeface="Arial"/>
                <a:cs typeface="Arial"/>
              </a:rPr>
              <a:t>تبني مبدأ الشفافية في تعزيز المساءلة والثقة وازدياد المعرفة</a:t>
            </a:r>
          </a:p>
        </p:txBody>
      </p:sp>
      <p:sp>
        <p:nvSpPr>
          <p:cNvPr id="4" name="TextBox 1"/>
          <p:cNvSpPr txBox="1">
            <a:spLocks noChangeArrowheads="1"/>
          </p:cNvSpPr>
          <p:nvPr/>
        </p:nvSpPr>
        <p:spPr bwMode="auto">
          <a:xfrm>
            <a:off x="1457582" y="6111875"/>
            <a:ext cx="7686416" cy="2440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itchFamily="34" charset="0"/>
              <a:buChar char="•"/>
              <a:defRPr sz="3200">
                <a:solidFill>
                  <a:schemeClr val="tx1"/>
                </a:solidFill>
                <a:latin typeface="Calibri" pitchFamily="34" charset="0"/>
              </a:defRPr>
            </a:lvl1pPr>
            <a:lvl2pPr marL="742950" indent="-285750" eaLnBrk="0" hangingPunct="0">
              <a:spcBef>
                <a:spcPct val="20000"/>
              </a:spcBef>
              <a:buFont typeface="Arial" pitchFamily="34" charset="0"/>
              <a:buChar char="–"/>
              <a:defRPr sz="2800">
                <a:solidFill>
                  <a:schemeClr val="tx1"/>
                </a:solidFill>
                <a:latin typeface="Calibri" pitchFamily="34" charset="0"/>
              </a:defRPr>
            </a:lvl2pPr>
            <a:lvl3pPr marL="1143000" indent="-228600" eaLnBrk="0" hangingPunct="0">
              <a:spcBef>
                <a:spcPct val="20000"/>
              </a:spcBef>
              <a:buFont typeface="Arial" pitchFamily="34" charset="0"/>
              <a:buChar char="•"/>
              <a:defRPr sz="2400">
                <a:solidFill>
                  <a:schemeClr val="tx1"/>
                </a:solidFill>
                <a:latin typeface="Calibri" pitchFamily="34" charset="0"/>
              </a:defRPr>
            </a:lvl3pPr>
            <a:lvl4pPr marL="1600200" indent="-228600" eaLnBrk="0" hangingPunct="0">
              <a:spcBef>
                <a:spcPct val="20000"/>
              </a:spcBef>
              <a:buFont typeface="Arial" pitchFamily="34" charset="0"/>
              <a:buChar char="–"/>
              <a:defRPr sz="2000">
                <a:solidFill>
                  <a:schemeClr val="tx1"/>
                </a:solidFill>
                <a:latin typeface="Calibri" pitchFamily="34" charset="0"/>
              </a:defRPr>
            </a:lvl4pPr>
            <a:lvl5pPr marL="2057400" indent="-228600" eaLnBrk="0" hangingPunct="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marL="57150" algn="r" eaLnBrk="1" hangingPunct="1">
              <a:buNone/>
              <a:defRPr/>
            </a:pPr>
            <a:r>
              <a:rPr lang="en-GB" altLang="en-US" sz="1000" dirty="0"/>
              <a:t>Berwick D et al. 2013.</a:t>
            </a:r>
          </a:p>
        </p:txBody>
      </p:sp>
    </p:spTree>
  </p:cSld>
  <p:clrMapOvr>
    <a:masterClrMapping/>
  </p:clrMapOvr>
  <p:transition spd="slow"/>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457200" y="292100"/>
            <a:ext cx="8229600" cy="773113"/>
          </a:xfrm>
        </p:spPr>
        <p:txBody>
          <a:bodyPr/>
          <a:lstStyle/>
          <a:p>
            <a:pPr rtl="1" eaLnBrk="1" hangingPunct="1">
              <a:defRPr/>
            </a:pPr>
            <a:r>
              <a:rPr lang="x-none" sz="2800" b="1" i="0" strike="noStrike" cap="none" spc="0" baseline="0" dirty="0">
                <a:solidFill>
                  <a:srgbClr val="1D2763"/>
                </a:solidFill>
                <a:effectLst/>
                <a:latin typeface="Arial"/>
                <a:ea typeface="Arial"/>
                <a:cs typeface="Arial"/>
              </a:rPr>
              <a:t>تغيير </a:t>
            </a:r>
            <a:r>
              <a:rPr lang="x-none" sz="2800" b="1" i="0" strike="noStrike" cap="none" spc="0" baseline="0" dirty="0">
                <a:solidFill>
                  <a:srgbClr val="002060"/>
                </a:solidFill>
                <a:effectLst/>
                <a:latin typeface="Arial"/>
                <a:ea typeface="Arial"/>
                <a:cs typeface="Arial"/>
              </a:rPr>
              <a:t>الروح</a:t>
            </a:r>
          </a:p>
        </p:txBody>
      </p:sp>
      <p:sp>
        <p:nvSpPr>
          <p:cNvPr id="34819" name="Content Placeholder 2"/>
          <p:cNvSpPr>
            <a:spLocks noGrp="1"/>
          </p:cNvSpPr>
          <p:nvPr>
            <p:ph idx="1"/>
          </p:nvPr>
        </p:nvSpPr>
        <p:spPr>
          <a:xfrm>
            <a:off x="457200" y="1598613"/>
            <a:ext cx="8229600" cy="4311650"/>
          </a:xfrm>
        </p:spPr>
        <p:txBody>
          <a:bodyPr rtlCol="0">
            <a:normAutofit fontScale="55000" lnSpcReduction="20000"/>
          </a:bodyPr>
          <a:lstStyle/>
          <a:p>
            <a:pPr algn="r" rtl="1" eaLnBrk="1" fontAlgn="auto" hangingPunct="1">
              <a:lnSpc>
                <a:spcPct val="120000"/>
              </a:lnSpc>
              <a:spcBef>
                <a:spcPct val="0"/>
              </a:spcBef>
              <a:spcAft>
                <a:spcPct val="0"/>
              </a:spcAft>
              <a:buFont typeface="Arial"/>
              <a:buChar char="•"/>
              <a:defRPr/>
            </a:pPr>
            <a:r>
              <a:rPr lang="x-none" sz="4400" b="0" i="0" strike="noStrike" cap="none" spc="0" baseline="0">
                <a:solidFill>
                  <a:srgbClr val="1D2763"/>
                </a:solidFill>
                <a:effectLst/>
                <a:latin typeface="Arial"/>
                <a:ea typeface="Arial"/>
                <a:cs typeface="Arial"/>
              </a:rPr>
              <a:t>عناصر مهمة لترسيخ ثقافة تتمحور حول المريض</a:t>
            </a:r>
          </a:p>
          <a:p>
            <a:pPr lvl="1" algn="r" rtl="1" eaLnBrk="1" fontAlgn="auto" hangingPunct="1">
              <a:lnSpc>
                <a:spcPct val="120000"/>
              </a:lnSpc>
              <a:spcBef>
                <a:spcPct val="0"/>
              </a:spcBef>
              <a:spcAft>
                <a:spcPct val="0"/>
              </a:spcAft>
              <a:buFont typeface="Arial"/>
              <a:buChar char="–"/>
              <a:defRPr/>
            </a:pPr>
            <a:r>
              <a:rPr lang="x-none" sz="4000" b="1" i="0" strike="noStrike" cap="none" spc="0" baseline="0">
                <a:solidFill>
                  <a:srgbClr val="000000"/>
                </a:solidFill>
                <a:effectLst/>
                <a:latin typeface="Arial"/>
                <a:ea typeface="Arial"/>
                <a:cs typeface="Arial"/>
              </a:rPr>
              <a:t>استغلال كل اتصال على الوجه الأكمل - </a:t>
            </a:r>
            <a:r>
              <a:rPr lang="x-none" sz="4000" b="0" i="0" strike="noStrike" cap="none" spc="0" baseline="0">
                <a:solidFill>
                  <a:srgbClr val="000000"/>
                </a:solidFill>
                <a:effectLst/>
                <a:latin typeface="Arial"/>
                <a:ea typeface="Arial"/>
                <a:cs typeface="Arial"/>
              </a:rPr>
              <a:t>اغتنام كل فرصة تتاح للتحدث مع الأطفال والشباب حول صحتهم وعافيتهم والخيارات التي قد يتبنوها</a:t>
            </a:r>
          </a:p>
          <a:p>
            <a:pPr lvl="1" algn="r" rtl="1" eaLnBrk="1" fontAlgn="auto" hangingPunct="1">
              <a:lnSpc>
                <a:spcPct val="120000"/>
              </a:lnSpc>
              <a:spcBef>
                <a:spcPct val="0"/>
              </a:spcBef>
              <a:spcAft>
                <a:spcPct val="0"/>
              </a:spcAft>
              <a:buFont typeface="Arial"/>
              <a:buChar char="–"/>
              <a:defRPr/>
            </a:pPr>
            <a:r>
              <a:rPr lang="x-none" sz="4000" b="1" i="0" strike="noStrike" cap="none" spc="0" baseline="0">
                <a:solidFill>
                  <a:srgbClr val="000000"/>
                </a:solidFill>
                <a:effectLst/>
                <a:latin typeface="Arial"/>
                <a:ea typeface="Arial"/>
                <a:cs typeface="Arial"/>
              </a:rPr>
              <a:t>دعم الوالدين والأسر </a:t>
            </a:r>
            <a:r>
              <a:rPr lang="x-none" sz="4000" b="0" i="0" strike="noStrike" cap="none" spc="0" baseline="0">
                <a:solidFill>
                  <a:srgbClr val="000000"/>
                </a:solidFill>
                <a:effectLst/>
                <a:latin typeface="Arial"/>
                <a:ea typeface="Arial"/>
                <a:cs typeface="Arial"/>
              </a:rPr>
              <a:t>لتبني أفضل الخيارات لأطفالهم، وذلك بالاستناد إلى نقاط القوة داخل وحدة الأسرة </a:t>
            </a:r>
          </a:p>
          <a:p>
            <a:pPr lvl="1" algn="r" rtl="1" eaLnBrk="1" fontAlgn="auto" hangingPunct="1">
              <a:lnSpc>
                <a:spcPct val="120000"/>
              </a:lnSpc>
              <a:spcBef>
                <a:spcPct val="0"/>
              </a:spcBef>
              <a:spcAft>
                <a:spcPct val="0"/>
              </a:spcAft>
              <a:buFont typeface="Arial"/>
              <a:buChar char="–"/>
              <a:defRPr/>
            </a:pPr>
            <a:r>
              <a:rPr lang="x-none" sz="4000" b="1" i="0" strike="noStrike" cap="none" spc="0" baseline="0">
                <a:solidFill>
                  <a:srgbClr val="000000"/>
                </a:solidFill>
                <a:effectLst/>
                <a:latin typeface="Arial"/>
                <a:ea typeface="Arial"/>
                <a:cs typeface="Arial"/>
              </a:rPr>
              <a:t>تبادل المعلومات </a:t>
            </a:r>
            <a:r>
              <a:rPr lang="x-none" sz="4000" b="0" i="0" strike="noStrike" cap="none" spc="0" baseline="0">
                <a:solidFill>
                  <a:srgbClr val="000000"/>
                </a:solidFill>
                <a:effectLst/>
                <a:latin typeface="Arial"/>
                <a:ea typeface="Arial"/>
                <a:cs typeface="Arial"/>
              </a:rPr>
              <a:t>عبر المسارات مع الهيئات الأخرى والأطفال والشباب</a:t>
            </a:r>
          </a:p>
          <a:p>
            <a:pPr algn="r" rtl="1" eaLnBrk="1" fontAlgn="auto" hangingPunct="1">
              <a:lnSpc>
                <a:spcPct val="120000"/>
              </a:lnSpc>
              <a:spcBef>
                <a:spcPct val="0"/>
              </a:spcBef>
              <a:spcAft>
                <a:spcPct val="0"/>
              </a:spcAft>
              <a:buFont typeface="Arial"/>
              <a:buChar char="•"/>
              <a:defRPr/>
            </a:pPr>
            <a:r>
              <a:rPr lang="x-none" sz="4400" b="0" i="0" strike="noStrike" cap="none" spc="0" baseline="0">
                <a:solidFill>
                  <a:srgbClr val="1D2763"/>
                </a:solidFill>
                <a:effectLst/>
                <a:latin typeface="Arial"/>
                <a:ea typeface="Arial"/>
                <a:cs typeface="Arial"/>
              </a:rPr>
              <a:t>من خلال وضع "التركيز على المريض" في الحسبان، يتم تسهيل المناقشات المفتوحة والصادقة.</a:t>
            </a:r>
          </a:p>
          <a:p>
            <a:pPr lvl="1" algn="r" rtl="1" eaLnBrk="1" fontAlgn="auto" hangingPunct="1">
              <a:lnSpc>
                <a:spcPct val="120000"/>
              </a:lnSpc>
              <a:spcBef>
                <a:spcPct val="0"/>
              </a:spcBef>
              <a:spcAft>
                <a:spcPct val="0"/>
              </a:spcAft>
              <a:buFont typeface="Arial"/>
              <a:buChar char="–"/>
              <a:defRPr/>
            </a:pPr>
            <a:r>
              <a:rPr lang="x-none" sz="4000" b="0" i="0" strike="noStrike" cap="none" spc="0" baseline="0">
                <a:solidFill>
                  <a:srgbClr val="000000"/>
                </a:solidFill>
                <a:effectLst/>
                <a:latin typeface="Arial"/>
                <a:ea typeface="Arial"/>
                <a:cs typeface="Arial"/>
              </a:rPr>
              <a:t>من المُرجح أن ينتج عن ذلك توجيه دعوات مهمة للأطباء لفهم واقع الحياة اليومية لمرضاهم بشكل صحيح</a:t>
            </a:r>
          </a:p>
          <a:p>
            <a:pPr algn="r" rtl="1" eaLnBrk="1" fontAlgn="auto" hangingPunct="1">
              <a:lnSpc>
                <a:spcPct val="120000"/>
              </a:lnSpc>
              <a:spcBef>
                <a:spcPct val="0"/>
              </a:spcBef>
              <a:spcAft>
                <a:spcPct val="0"/>
              </a:spcAft>
              <a:buFont typeface="Arial"/>
              <a:buChar char="•"/>
              <a:defRPr/>
            </a:pPr>
            <a:r>
              <a:rPr lang="x-none" sz="4400" b="0" i="0" strike="noStrike" cap="none" spc="0" baseline="0">
                <a:solidFill>
                  <a:srgbClr val="1D2763"/>
                </a:solidFill>
                <a:effectLst/>
                <a:latin typeface="Arial"/>
                <a:ea typeface="Arial"/>
                <a:cs typeface="Arial"/>
              </a:rPr>
              <a:t>بهذه الطريقة، تصبح المرونة والتفاوض أمور جوهرية عند التخطيط لتقديم الرعاية المناسبة لكل فرد</a:t>
            </a:r>
          </a:p>
        </p:txBody>
      </p:sp>
    </p:spTree>
  </p:cSld>
  <p:clrMapOvr>
    <a:masterClrMapping/>
  </p:clrMapOvr>
  <p:transition spd="slow"/>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57200" y="292100"/>
            <a:ext cx="8229600" cy="773113"/>
          </a:xfrm>
        </p:spPr>
        <p:txBody>
          <a:bodyPr/>
          <a:lstStyle/>
          <a:p>
            <a:pPr rtl="1" eaLnBrk="1" hangingPunct="1">
              <a:defRPr/>
            </a:pPr>
            <a:r>
              <a:rPr lang="x-none" sz="2800" b="1" i="0" strike="noStrike" cap="none" spc="0" baseline="0" dirty="0">
                <a:solidFill>
                  <a:srgbClr val="1D2763"/>
                </a:solidFill>
                <a:effectLst/>
                <a:latin typeface="Arial"/>
                <a:ea typeface="Arial"/>
                <a:cs typeface="Arial"/>
              </a:rPr>
              <a:t>تغيير </a:t>
            </a:r>
            <a:r>
              <a:rPr lang="x-none" sz="2800" b="1" i="0" strike="noStrike" cap="none" spc="0" baseline="0" dirty="0">
                <a:solidFill>
                  <a:srgbClr val="002060"/>
                </a:solidFill>
                <a:effectLst/>
                <a:latin typeface="Arial"/>
                <a:ea typeface="Arial"/>
                <a:cs typeface="Arial"/>
              </a:rPr>
              <a:t>التوقعات</a:t>
            </a:r>
          </a:p>
        </p:txBody>
      </p:sp>
      <p:sp>
        <p:nvSpPr>
          <p:cNvPr id="24579" name="Content Placeholder 2"/>
          <p:cNvSpPr>
            <a:spLocks noGrp="1"/>
          </p:cNvSpPr>
          <p:nvPr>
            <p:ph idx="1"/>
          </p:nvPr>
        </p:nvSpPr>
        <p:spPr>
          <a:xfrm>
            <a:off x="457200" y="1570038"/>
            <a:ext cx="8229600" cy="4311650"/>
          </a:xfrm>
        </p:spPr>
        <p:txBody>
          <a:bodyPr/>
          <a:lstStyle/>
          <a:p>
            <a:pPr algn="r" rtl="1" eaLnBrk="1" hangingPunct="1"/>
            <a:r>
              <a:rPr lang="x-none" sz="2400" b="0" i="0" strike="noStrike" cap="none" spc="0" baseline="0">
                <a:solidFill>
                  <a:srgbClr val="1D2763"/>
                </a:solidFill>
                <a:effectLst/>
                <a:latin typeface="Arial"/>
                <a:ea typeface="Arial"/>
                <a:cs typeface="Arial"/>
              </a:rPr>
              <a:t>توقعات الآخرين مهمة، وما نعتقد أن الآخرين يقومون به له تأثير مهم على السلوك</a:t>
            </a:r>
          </a:p>
          <a:p>
            <a:pPr eaLnBrk="1" hangingPunct="1"/>
            <a:endParaRPr lang="en-GB" altLang="en-US">
              <a:ea typeface="HelveticaNeueLT Std Cn"/>
            </a:endParaRPr>
          </a:p>
          <a:p>
            <a:pPr algn="r" rtl="1" eaLnBrk="1" hangingPunct="1"/>
            <a:r>
              <a:rPr lang="x-none" sz="2400" b="0" i="0" strike="noStrike" cap="none" spc="0" baseline="0">
                <a:solidFill>
                  <a:srgbClr val="1D2763"/>
                </a:solidFill>
                <a:effectLst/>
                <a:latin typeface="Arial"/>
                <a:ea typeface="Arial"/>
                <a:cs typeface="Arial"/>
              </a:rPr>
              <a:t>هذا هو مفهوم "الأعراف الاجتماعية"</a:t>
            </a:r>
          </a:p>
          <a:p>
            <a:pPr eaLnBrk="1" hangingPunct="1"/>
            <a:endParaRPr lang="en-GB" altLang="en-US">
              <a:ea typeface="HelveticaNeueLT Std Cn"/>
            </a:endParaRPr>
          </a:p>
          <a:p>
            <a:pPr algn="r" rtl="1" eaLnBrk="1" hangingPunct="1"/>
            <a:r>
              <a:rPr lang="x-none" sz="2400" b="0" i="0" strike="noStrike" cap="none" spc="0" baseline="0">
                <a:solidFill>
                  <a:srgbClr val="1D2763"/>
                </a:solidFill>
                <a:effectLst/>
                <a:latin typeface="Arial"/>
                <a:ea typeface="Arial"/>
                <a:cs typeface="Arial"/>
              </a:rPr>
              <a:t>ما "الأعراف الاجتماعية" للفريق، ليس فقط فيما يتعلق بالالتزام في التليّف الكيسي؟</a:t>
            </a:r>
          </a:p>
          <a:p>
            <a:pPr lvl="1" algn="r" rtl="1" eaLnBrk="1" hangingPunct="1"/>
            <a:r>
              <a:rPr lang="x-none" sz="2200" b="0" i="0" strike="noStrike" cap="none" spc="0" baseline="0">
                <a:solidFill>
                  <a:srgbClr val="000000"/>
                </a:solidFill>
                <a:effectLst/>
                <a:latin typeface="Arial"/>
                <a:ea typeface="Arial"/>
                <a:cs typeface="Arial"/>
              </a:rPr>
              <a:t>تبني ثقافة الانفتاح والنزاهة</a:t>
            </a:r>
          </a:p>
          <a:p>
            <a:pPr lvl="1" algn="r" rtl="1" eaLnBrk="1" hangingPunct="1"/>
            <a:r>
              <a:rPr lang="x-none" sz="2200" b="0" i="0" strike="noStrike" cap="none" spc="0" baseline="0">
                <a:solidFill>
                  <a:srgbClr val="000000"/>
                </a:solidFill>
                <a:effectLst/>
                <a:latin typeface="Arial"/>
                <a:ea typeface="Arial"/>
                <a:cs typeface="Arial"/>
              </a:rPr>
              <a:t>تعزيز روح تتمحور حول المريض</a:t>
            </a:r>
          </a:p>
          <a:p>
            <a:pPr lvl="1" algn="r" rtl="1" eaLnBrk="1" hangingPunct="1"/>
            <a:r>
              <a:rPr lang="x-none" sz="2200" b="0" i="0" strike="noStrike" cap="none" spc="0" baseline="0">
                <a:solidFill>
                  <a:srgbClr val="000000"/>
                </a:solidFill>
                <a:effectLst/>
                <a:latin typeface="Arial"/>
                <a:ea typeface="Arial"/>
                <a:cs typeface="Arial"/>
              </a:rPr>
              <a:t>إقامة شراكة تعاونية حقيقية مع المرضى والأسر</a:t>
            </a:r>
          </a:p>
        </p:txBody>
      </p:sp>
    </p:spTree>
  </p:cSld>
  <p:clrMapOvr>
    <a:masterClrMapping/>
  </p:clrMapOvr>
  <p:transition spd="slow"/>
</p:sld>
</file>

<file path=ppt/tags/tag1.xml><?xml version="1.0" encoding="utf-8"?>
<p:tagLst xmlns:a="http://schemas.openxmlformats.org/drawingml/2006/main" xmlns:r="http://schemas.openxmlformats.org/officeDocument/2006/relationships" xmlns:p="http://schemas.openxmlformats.org/presentationml/2006/main">
  <p:tag name="AS_OS" val="Unix 3.10 unknown"/>
  <p:tag name="AS_RELEASE_DATE" val="2019.04.30"/>
  <p:tag name="AS_TITLE" val="Aspose.Slides for Java"/>
  <p:tag name="AS_VERSION" val="19.4"/>
</p:tagLst>
</file>

<file path=ppt/theme/theme1.xml><?xml version="1.0" encoding="utf-8"?>
<a:theme xmlns:a="http://schemas.openxmlformats.org/drawingml/2006/main" name="Default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1_Default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2437</Words>
  <Application>Microsoft Office PowerPoint</Application>
  <PresentationFormat>On-screen Show (4:3)</PresentationFormat>
  <Paragraphs>198</Paragraphs>
  <Slides>25</Slides>
  <Notes>15</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25</vt:i4>
      </vt:variant>
    </vt:vector>
  </HeadingPairs>
  <TitlesOfParts>
    <vt:vector size="31" baseType="lpstr">
      <vt:lpstr>Arial</vt:lpstr>
      <vt:lpstr>Calibri</vt:lpstr>
      <vt:lpstr>HelveticaNeueLT Std Cn</vt:lpstr>
      <vt:lpstr>HelveticaNeueLT Std Med Cn</vt:lpstr>
      <vt:lpstr>Default Theme</vt:lpstr>
      <vt:lpstr>1_Default Theme</vt:lpstr>
      <vt:lpstr>إدارة الالتزام كفريق</vt:lpstr>
      <vt:lpstr>إخلاء المسؤولية</vt:lpstr>
      <vt:lpstr>مقدمة</vt:lpstr>
      <vt:lpstr>نظرة عامة على الدورة</vt:lpstr>
      <vt:lpstr>تغيير الثقافة والروح والتوقعات</vt:lpstr>
      <vt:lpstr>لماذا نحتاج إلى التغيير؟</vt:lpstr>
      <vt:lpstr>ثقافة التغيير</vt:lpstr>
      <vt:lpstr>تغيير الروح</vt:lpstr>
      <vt:lpstr>تغيير التوقعات</vt:lpstr>
      <vt:lpstr>مناقشة الأعراف الاجتماعية</vt:lpstr>
      <vt:lpstr>تحسين العلاقات</vt:lpstr>
      <vt:lpstr>تحسين العلاقات</vt:lpstr>
      <vt:lpstr>مركز مينيسوتا للتليّف الكيسي - المبدأ الأول</vt:lpstr>
      <vt:lpstr>مركز مينيسوتا للتليّف الكيسي - المبدأ الثاني</vt:lpstr>
      <vt:lpstr>مركز مينيسوتا للتليّف الكيسي - المبدأ الثالث</vt:lpstr>
      <vt:lpstr>التواصل</vt:lpstr>
      <vt:lpstr>تدخلات الفريق 1</vt:lpstr>
      <vt:lpstr>تدخلات الفريق 2</vt:lpstr>
      <vt:lpstr>تدخلات الفريق 3</vt:lpstr>
      <vt:lpstr>تدخلات الفريق 4</vt:lpstr>
      <vt:lpstr>تدخلات الفريق 5</vt:lpstr>
      <vt:lpstr>تدخلات الفريق 6</vt:lpstr>
      <vt:lpstr>تدخلات الفريق 7</vt:lpstr>
      <vt:lpstr>المراجع</vt:lpstr>
      <vt:lpstr>المراجع</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Assessment to intervention</dc:title>
  <dc:creator>Gil Bezzina, PhD</dc:creator>
  <cp:keywords>UK0112534</cp:keywords>
  <cp:lastModifiedBy>Gauthami Jeevakumar</cp:lastModifiedBy>
  <cp:revision>199</cp:revision>
  <cp:lastPrinted>2014-04-10T15:04:27Z</cp:lastPrinted>
  <dcterms:created xsi:type="dcterms:W3CDTF">2006-08-16T00:00:00Z</dcterms:created>
  <dcterms:modified xsi:type="dcterms:W3CDTF">2021-03-25T09:04:26Z</dcterms:modified>
</cp:coreProperties>
</file>