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9" r:id="rId1"/>
    <p:sldMasterId id="2147484360" r:id="rId2"/>
  </p:sldMasterIdLst>
  <p:notesMasterIdLst>
    <p:notesMasterId r:id="rId28"/>
  </p:notesMasterIdLst>
  <p:sldIdLst>
    <p:sldId id="397" r:id="rId3"/>
    <p:sldId id="419" r:id="rId4"/>
    <p:sldId id="421" r:id="rId5"/>
    <p:sldId id="398" r:id="rId6"/>
    <p:sldId id="416" r:id="rId7"/>
    <p:sldId id="399" r:id="rId8"/>
    <p:sldId id="401" r:id="rId9"/>
    <p:sldId id="402" r:id="rId10"/>
    <p:sldId id="410" r:id="rId11"/>
    <p:sldId id="412" r:id="rId12"/>
    <p:sldId id="417" r:id="rId13"/>
    <p:sldId id="404" r:id="rId14"/>
    <p:sldId id="264" r:id="rId15"/>
    <p:sldId id="262" r:id="rId16"/>
    <p:sldId id="263" r:id="rId17"/>
    <p:sldId id="414" r:id="rId18"/>
    <p:sldId id="268" r:id="rId19"/>
    <p:sldId id="415" r:id="rId20"/>
    <p:sldId id="413" r:id="rId21"/>
    <p:sldId id="269" r:id="rId22"/>
    <p:sldId id="270" r:id="rId23"/>
    <p:sldId id="271" r:id="rId24"/>
    <p:sldId id="272" r:id="rId25"/>
    <p:sldId id="409" r:id="rId26"/>
    <p:sldId id="420" r:id="rId27"/>
  </p:sldIdLst>
  <p:sldSz cx="9144000" cy="6858000" type="screen4x3"/>
  <p:notesSz cx="7099300" cy="10234613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sha Dosanjh" initials="MD" lastIdx="0" clrIdx="0">
    <p:extLst>
      <p:ext uri="{19B8F6BF-5375-455C-9EA6-DF929625EA0E}">
        <p15:presenceInfo xmlns:p15="http://schemas.microsoft.com/office/powerpoint/2012/main" userId="S-1-5-21-183313008-3152611123-150256408-19317" providerId="AD"/>
      </p:ext>
    </p:extLst>
  </p:cmAuthor>
  <p:cmAuthor id="2" name="Jessica Wong" initials="JW" lastIdx="0" clrIdx="1">
    <p:extLst>
      <p:ext uri="{19B8F6BF-5375-455C-9EA6-DF929625EA0E}">
        <p15:presenceInfo xmlns:p15="http://schemas.microsoft.com/office/powerpoint/2012/main" userId="S-1-5-21-183313008-3152611123-150256408-19273" providerId="AD"/>
      </p:ext>
    </p:extLst>
  </p:cmAuthor>
  <p:cmAuthor id="3" name="Imene Reda" initials="IR" lastIdx="3" clrIdx="2">
    <p:extLst>
      <p:ext uri="{19B8F6BF-5375-455C-9EA6-DF929625EA0E}">
        <p15:presenceInfo xmlns:p15="http://schemas.microsoft.com/office/powerpoint/2012/main" userId="S-1-5-21-1929929438-1685801763-620655208-12189" providerId="AD"/>
      </p:ext>
    </p:extLst>
  </p:cmAuthor>
  <p:cmAuthor id="4" name="Jenna Ronbeck" initials="JR" lastIdx="1" clrIdx="3">
    <p:extLst>
      <p:ext uri="{19B8F6BF-5375-455C-9EA6-DF929625EA0E}">
        <p15:presenceInfo xmlns:p15="http://schemas.microsoft.com/office/powerpoint/2012/main" userId="S-1-5-21-1929929438-1685801763-620655208-86434" providerId="AD"/>
      </p:ext>
    </p:extLst>
  </p:cmAuthor>
  <p:cmAuthor id="5" name="Marta Abreu" initials="MA" lastIdx="1" clrIdx="4">
    <p:extLst>
      <p:ext uri="{19B8F6BF-5375-455C-9EA6-DF929625EA0E}">
        <p15:presenceInfo xmlns:p15="http://schemas.microsoft.com/office/powerpoint/2012/main" userId="Marta Abre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00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15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ct val="0"/>
              </a:spcBef>
              <a:spcAft>
                <a:spcPct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ct val="0"/>
              </a:spcBef>
              <a:spcAft>
                <a:spcPct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56E3CB6E-9706-4D8F-80CC-58D8E31BF5D9}" type="datetimeFigureOut">
              <a:rPr lang="en-GB"/>
              <a:pPr>
                <a:defRPr/>
              </a:pPr>
              <a:t>24/05/2021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ct val="0"/>
              </a:spcBef>
              <a:spcAft>
                <a:spcPct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ct val="0"/>
              </a:spcBef>
              <a:spcAft>
                <a:spcPct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F29B930-771D-4245-9F45-0D6F492C88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52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Qual é a necessidade das equipas mudarem?</a:t>
            </a:r>
          </a:p>
          <a:p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Existem motivadores externos e internos.  Externamente, na sequência da Análise de Pessoal Intermédio, o Mandato do SNS (os procedimentos operativos normalizados, objetivos e âmbito que os serviços do SNS precisam de fornecer) está a ser atualizado. Em parte, isto consiste </a:t>
            </a:r>
            <a:r>
              <a:rPr lang="pt-PT" sz="1800" b="0" i="0" u="none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em abraçar uma cultura aberta e honesta, que coloca o doente no centro de tudo o que lhe acontece.  Estipula também que o serviço desenvolve competências culturais em cuidados compassivos e centrados no doente.  Internamente, as consequências da adesão insuficiente para os resultados de saúde e economia de saúde da </a:t>
            </a:r>
            <a:r>
              <a:rPr lang="pt-PT" sz="1800" b="0" i="0" u="none" strike="noStrike" cap="none" spc="0" baseline="0" dirty="0">
                <a:solidFill>
                  <a:srgbClr val="FF0000"/>
                </a:solidFill>
                <a:effectLst/>
                <a:latin typeface="Arial"/>
                <a:ea typeface="Arial"/>
                <a:cs typeface="Arial"/>
              </a:rPr>
              <a:t>FQ</a:t>
            </a:r>
            <a:r>
              <a:rPr lang="pt-PT" sz="1800" b="0" i="0" u="none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 estão a tornar-se cada vez mais reconhecidas, exigindo, portanto, às equipas de FQ uma mudança na forma como trabalham com esses doentes.  </a:t>
            </a:r>
          </a:p>
          <a:p>
            <a:r>
              <a:rPr lang="pt-PT" sz="1800" b="0" i="0" u="none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Consequentemente, existe uma verdadeira motivação para que as equipas incluam mais os doen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tes nos seus cuidados e tratamentos de saúde e, ao fazê-lo, terão um impacto na forma como a equipa trabalha.  As equipas vão mudar de forma diferente, como é que a sua vai mudar?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F256E0-6F50-41D9-8869-6173CC7A7E5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111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Organize uma discussão em equipa sobre estas três questões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7C3694-69B6-4AE7-92A4-33F6F7EE887D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9459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9B930-771D-4245-9F45-0D6F492C88FC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892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O objetivo geral do trabalho-chave é assegurar a prestação de cuidados e apoio holísticos para satisfazer as necessidades individuais do doente e dos seus familiares/família.</a:t>
            </a:r>
          </a:p>
          <a:p>
            <a:endParaRPr lang="en-GB" altLang="en-US" dirty="0"/>
          </a:p>
          <a:p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O </a:t>
            </a:r>
            <a:r>
              <a:rPr lang="pt-PT" sz="1800" b="0" i="0" u="sng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t</a:t>
            </a:r>
            <a:r>
              <a:rPr lang="pt-PT" sz="1800" b="0" i="0" u="none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rabalho-chave 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é:</a:t>
            </a:r>
          </a:p>
          <a:p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• Uma forma de permitir um apoio eficaz</a:t>
            </a:r>
          </a:p>
          <a:p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• Baseado no pensamento centrado na pessoa e nas abordagens de parceria para o trabalho</a:t>
            </a:r>
          </a:p>
          <a:p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• </a:t>
            </a:r>
            <a:r>
              <a:rPr lang="pt-PT" sz="1800" b="0" i="0" u="none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Centrado na família ou nos sistemas</a:t>
            </a:r>
          </a:p>
          <a:p>
            <a:r>
              <a:rPr lang="pt-PT" sz="1800" b="0" i="0" u="none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• Sustentado 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pela permissão de relações abertas, promotoras da igualdade e de apoio</a:t>
            </a:r>
          </a:p>
          <a:p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• Uma forma de facilitar a coordenação de cuidados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FE8E64-2CDD-42FB-B5DA-F8A157452372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3052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D2B4D2-7A4E-4D76-ADB7-250E96495B67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680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D15CE0-F870-444A-AFBD-61F5B015A262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9473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8F5E05-2F65-4672-A73C-EE949F0C0E66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5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3F8934-B0EC-47F8-A0AE-34677955F8D8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26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9F86E6-4EAB-41CC-BC7D-D261F13AFFE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669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9B930-771D-4245-9F45-0D6F492C88F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888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O nosso comportamento é influenciado pelo que pensamos que as outras pessoas fazem.  Um exemplo é que o uso do cinto de segurança aumentou porque todos começaram a fazê-lo, não porque se tornou a lei (caso contrário, porque é que as pessoas ainda falam ao telemóvel enquanto conduzem, ou conduzem a 80 numa zona de 70?), mas porque se torna a “norma social”.</a:t>
            </a:r>
          </a:p>
          <a:p>
            <a:r>
              <a:rPr lang="pt-PT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Então, quais são as normas sociais da equipa, como mudá-las para ajudar as equipas a tornarem-se abertas e centradas no doente e colaborativas nos cuidados que oferecem?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E919F5-8897-4DF9-90A0-DCC253A6F4E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727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Organize uma </a:t>
            </a:r>
            <a:r>
              <a:rPr lang="pt-PT" sz="1800" b="0" i="0" u="none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breve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 discussão sobre estas três questões.</a:t>
            </a:r>
          </a:p>
          <a:p>
            <a:pPr>
              <a:defRPr/>
            </a:pP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PONTOS </a:t>
            </a:r>
          </a:p>
          <a:p>
            <a:pPr marL="309524" indent="-309524">
              <a:buFontTx/>
              <a:buAutoNum type="romanLcParenBoth"/>
              <a:defRPr/>
            </a:pP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O que é que a equipa pensa que os doentes acham que outros doentes da sua idade na clínica estão a fazer relativamente à adesão? (</a:t>
            </a:r>
            <a:r>
              <a:rPr lang="pt-PT" sz="1800" b="0" i="0" strike="noStrike" cap="none" spc="0" baseline="0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ii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) Os doentes na clínica acreditam que todos saltam doses e que não há problema em </a:t>
            </a:r>
            <a:r>
              <a:rPr lang="pt-PT" sz="1800" b="0" i="0" u="none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fazê-lo?  (</a:t>
            </a:r>
            <a:r>
              <a:rPr lang="pt-PT" sz="1800" b="0" i="0" u="none" strike="noStrike" cap="none" spc="0" baseline="0" dirty="0" err="1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iii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) Ou será que a crença normativa é a de “escapar impune”?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PONTO – como poderia a equipa dar um feedback diferente que pudesse transmitir a norma da clínica?  Se existissem dados (de registos) sobre a adesão mediana ou média, VEF, etc. para </a:t>
            </a:r>
            <a:r>
              <a:rPr lang="pt-PT" sz="1800" b="0" i="0" u="sng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essa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 coorte/grupo de idade, seria útil partilhar com os doentes?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619E12-F70E-4F10-A406-CF8482705AE7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1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29B930-771D-4245-9F45-0D6F492C88F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451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Os princípios de colaboração do Centro Minnesota são exemplificados das seguintes formas.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DFC557-E176-4BF1-B6EC-26AF786AC7F6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7766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Os princípios de boa comunicação do Centro Minnesota são exemplificados das seguintes formas</a:t>
            </a:r>
          </a:p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0824F0-A2D3-42A4-B993-5140BC44919F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952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</a:rPr>
              <a:t>As formas específicas de abordar a adesão do Centro Minnesota são exemplificadas da seguinte forma...</a:t>
            </a:r>
          </a:p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30136D-35C0-4A29-AD3F-E89DFBF1F4A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9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3615351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05526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38233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2D20AA-CAAD-4CC1-81F1-E5A408BC6316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A1D882E-C576-46D5-9B49-FE53394C6D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96403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defTabSz="9144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CFFFD7B5-8485-4BDB-B917-E509173497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406591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B803BD-3210-461B-BE5A-82A9EC24EA12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D497DC9-7029-420B-9D1E-8C397427C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304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67842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  <a:lvl2pPr>
              <a:defRPr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0917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814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065915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DC6F46DE-0EC5-48D6-AB83-674F37C9611B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pPr>
              <a:defRPr/>
            </a:pPr>
            <a:fld id="{82886E52-FF6B-48DC-BAAD-1E0023633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03911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390026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32350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72626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fontAlgn="auto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E6D85F91-8B72-4266-B9B6-87C8507FEB0C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fontAlgn="auto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fontAlgn="auto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BB3C5F84-E343-41A4-AB2E-9B1D0A98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7" r:id="rId1"/>
    <p:sldLayoutId id="2147484608" r:id="rId2"/>
    <p:sldLayoutId id="2147484609" r:id="rId3"/>
    <p:sldLayoutId id="2147484610" r:id="rId4"/>
    <p:sldLayoutId id="2147484611" r:id="rId5"/>
    <p:sldLayoutId id="2147484612" r:id="rId6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6F8B5347-434E-42F7-AFFF-8327CE58323A}" type="datetimeFigureOut">
              <a:rPr lang="en-US"/>
              <a:pPr>
                <a:defRPr/>
              </a:pPr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AA971C5-8F7C-4352-A543-006331416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4000" b="0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Gerir a adesão como uma equipa</a:t>
            </a:r>
            <a:endParaRPr lang="en-GB" altLang="en-US" sz="4000">
              <a:ea typeface="HelveticaNeueLT Std Med Cn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0" y="6581775"/>
            <a:ext cx="491196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PT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Código do projeto: </a:t>
            </a:r>
            <a:r>
              <a:rPr lang="pt-PT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INT-20-2100075 </a:t>
            </a:r>
            <a:r>
              <a:rPr lang="pt-PT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	Data de </a:t>
            </a:r>
            <a:r>
              <a:rPr lang="pt-PT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elaboração: março de 2021</a:t>
            </a:r>
            <a:endParaRPr lang="pt-PT" sz="1000" b="1" i="0" strike="noStrike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Falar de normas sociais</a:t>
            </a:r>
            <a:endParaRPr lang="en-GB" altLang="en-US" b="1">
              <a:ea typeface="HelveticaNeueLT Std Med Cn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Quais são as “normas” em relação à adesão na fibrose </a:t>
            </a:r>
            <a:r>
              <a:rPr lang="pt-PT" dirty="0" err="1">
                <a:latin typeface="Calibri"/>
                <a:ea typeface="Calibri"/>
                <a:cs typeface="Calibri"/>
              </a:rPr>
              <a:t>quística</a:t>
            </a:r>
            <a:r>
              <a:rPr lang="pt-PT" dirty="0">
                <a:latin typeface="Calibri"/>
                <a:ea typeface="Calibri"/>
                <a:cs typeface="Calibri"/>
              </a:rPr>
              <a:t> (FQ)?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Ao considerar as variáveis de resultados de saúde, seria alguma vez útil comparar as variáveis de resultados de saúde do doente no contexto de outras coortes na clínica?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Melhorar relações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Melhorar relações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4213" y="1446213"/>
            <a:ext cx="8229600" cy="43116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 doentes são mais propensos a aderir quando se sentem apoiados emocionalmente pela equipa multidisciplinar (EMD), que envolve os membros da equipa dando garantias, respeito e tratando os doentes como um parceiro igual</a:t>
            </a:r>
            <a:r>
              <a:rPr lang="pt-PT" sz="20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endParaRPr lang="en-GB" altLang="en-US" sz="1600" baseline="30000" dirty="0"/>
          </a:p>
          <a:p>
            <a:pPr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Uma boa comunicação leva a:</a:t>
            </a:r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Maior satisfação e melhores resultados de saúde em consultas tradicionais realizadas por especialistas</a:t>
            </a:r>
            <a:r>
              <a:rPr lang="pt-PT" sz="18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</a:t>
            </a:r>
            <a:endParaRPr lang="en-GB" altLang="en-US" sz="1600" dirty="0"/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Maior expressão de empatia</a:t>
            </a:r>
            <a:r>
              <a:rPr lang="pt-PT" sz="18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3</a:t>
            </a:r>
            <a:endParaRPr lang="en-GB" altLang="en-US" sz="1600" dirty="0"/>
          </a:p>
          <a:p>
            <a:pPr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 marcos de eficácia com base num </a:t>
            </a:r>
            <a:r>
              <a:rPr lang="pt-PT" sz="2100" dirty="0">
                <a:latin typeface="Calibri"/>
                <a:ea typeface="Calibri"/>
                <a:cs typeface="Calibri"/>
              </a:rPr>
              <a:t>centro de FQ de </a:t>
            </a: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alto desempenho (Minnesota CF </a:t>
            </a:r>
            <a:r>
              <a:rPr lang="pt-PT" sz="2000" b="0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Center</a:t>
            </a: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 Minneapolis, EUA) incluíram:</a:t>
            </a:r>
            <a:r>
              <a:rPr lang="pt-PT" sz="20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4</a:t>
            </a:r>
            <a:endParaRPr lang="en-GB" altLang="en-US" sz="1600" dirty="0"/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Competências de comunicação e colaboração com o doente e a família;</a:t>
            </a:r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t-PT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Expectativas elevadas da equipa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, do doente e da família são transmitidas de forma consistente;</a:t>
            </a:r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Parceria honesta entre a equipa e o doente se for identificado um problema, e resolução criativa e flexível de problemas.</a:t>
            </a:r>
          </a:p>
          <a:p>
            <a:pPr lvl="1" eaLnBrk="1" fontAlgn="auto" hangingPunct="1">
              <a:lnSpc>
                <a:spcPct val="110000"/>
              </a:lnSpc>
              <a:spcAft>
                <a:spcPct val="0"/>
              </a:spcAft>
              <a:buFont typeface="Arial"/>
              <a:buChar char="–"/>
              <a:defRPr/>
            </a:pPr>
            <a:endParaRPr lang="en-GB" altLang="en-US" sz="1800" dirty="0"/>
          </a:p>
        </p:txBody>
      </p: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-9148" y="5959475"/>
            <a:ext cx="9156323" cy="396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Jin J, et al.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Ther Clin Risk Manag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2008;4:269–286; 2. Mead N, Bower P.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Patient Educ Couns 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2002;48:51–61; 3. Fallowfield LJ, et al.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Lancet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2002;359:650–656;</a:t>
            </a:r>
          </a:p>
          <a:p>
            <a:pPr algn="r" eaLnBrk="1" hangingPunct="1">
              <a:spcBef>
                <a:spcPct val="0"/>
              </a:spcBef>
              <a:buNone/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4. Gawande A. The Bell Curve. What happens when patients find out how good their doctors really are? The New Yorker; December 6, 2004.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Centro </a:t>
            </a:r>
            <a:r>
              <a:rPr lang="pt-PT" b="1" dirty="0">
                <a:latin typeface="Calibri"/>
                <a:ea typeface="Calibri"/>
                <a:cs typeface="Calibri"/>
              </a:rPr>
              <a:t>FQ</a:t>
            </a: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Minnesota – Princípio 1</a:t>
            </a:r>
            <a:endParaRPr lang="en-GB" altLang="en-US" b="1" i="1" dirty="0">
              <a:ea typeface="HelveticaNeueLT Std Med Cn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Em colaboração com as famílias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Incentive relações honestas e abertas</a:t>
            </a:r>
          </a:p>
          <a:p>
            <a:pPr lvl="2"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Para famílias: </a:t>
            </a:r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“Claro que faz parte da equipa </a:t>
            </a:r>
            <a:r>
              <a:rPr lang="pt-PT" i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da FQ”</a:t>
            </a:r>
          </a:p>
          <a:p>
            <a:pPr lvl="1" eaLnBrk="1" hangingPunct="1">
              <a:lnSpc>
                <a:spcPct val="110000"/>
              </a:lnSpc>
            </a:pP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Conte estabelecer 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uma relação recíproca</a:t>
            </a:r>
          </a:p>
          <a:p>
            <a:pPr lvl="2"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“[Nós] </a:t>
            </a:r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precisaremos de trabalhar arduamente para que esta colaboração seja bem-sucedida”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Enfatize a importância de obter boas informações dos doentes/famílias no contexto de uma conversa honesta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Seja honesto sobre a posição da equipa – Defina padrões muito elevados para a equipa, para o doente e para a família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-9144" y="6117273"/>
            <a:ext cx="915314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Latchford GJ, Duff AJA. Comunicação pessoal. 2014.</a:t>
            </a:r>
            <a:endParaRPr lang="de-DE" altLang="en-US" sz="100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Centro </a:t>
            </a:r>
            <a:r>
              <a:rPr lang="pt-PT" b="1" dirty="0">
                <a:latin typeface="Calibri"/>
                <a:ea typeface="Calibri"/>
                <a:cs typeface="Calibri"/>
              </a:rPr>
              <a:t>FQ</a:t>
            </a: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Minnesota – Princípio 2</a:t>
            </a:r>
            <a:endParaRPr lang="en-GB" altLang="en-US" b="1" i="1" dirty="0">
              <a:ea typeface="HelveticaNeueLT Std Med Cn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1585913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Acerca da comunicação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Reconhecer problemas</a:t>
            </a:r>
          </a:p>
          <a:p>
            <a:pPr lvl="2" eaLnBrk="1" hangingPunct="1"/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“Tenha em mente que você e a sua </a:t>
            </a: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[equipa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da FQ</a:t>
            </a: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] </a:t>
            </a:r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não falam a mesma língua”</a:t>
            </a:r>
          </a:p>
          <a:p>
            <a:pPr lvl="1" eaLnBrk="1" hangingPunct="1"/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Ênfase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na clareza e informação</a:t>
            </a:r>
          </a:p>
          <a:p>
            <a:pPr lvl="2" eaLnBrk="1" hangingPunct="1"/>
            <a:r>
              <a:rPr lang="pt-PT" sz="2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“As suposições são perigosas... fale e ouça sempre as suposições dos doentes”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Enfatize a importância de correr riscos e ajude os doentes a compreender e a fazer escolhas informadas</a:t>
            </a:r>
            <a:endParaRPr lang="en-GB" altLang="en-US" i="1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-9144" y="6117273"/>
            <a:ext cx="915314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Latchford GJ, Duff AJA. Comunicação pessoal. 2014.</a:t>
            </a:r>
            <a:endParaRPr lang="de-DE" altLang="en-US" sz="100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Centro </a:t>
            </a:r>
            <a:r>
              <a:rPr lang="pt-PT" b="1" dirty="0">
                <a:latin typeface="Calibri"/>
                <a:ea typeface="Calibri"/>
                <a:cs typeface="Calibri"/>
              </a:rPr>
              <a:t>FQ</a:t>
            </a: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Minnesota – Princípio 3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89088"/>
            <a:ext cx="8229600" cy="43116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defRPr/>
            </a:pPr>
            <a:r>
              <a:rPr lang="pt-PT" sz="26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Acerca da adesão</a:t>
            </a:r>
          </a:p>
          <a:p>
            <a:pPr lvl="1">
              <a:lnSpc>
                <a:spcPct val="110000"/>
              </a:lnSpc>
              <a:defRPr/>
            </a:pPr>
            <a:r>
              <a:rPr lang="pt-PT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Reconhecer a realidade e os desafios da adesão</a:t>
            </a:r>
          </a:p>
          <a:p>
            <a:pPr lvl="2">
              <a:lnSpc>
                <a:spcPct val="110000"/>
              </a:lnSpc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É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“surpreendente que muitos doentes encontrem desculpas para escapar a este tratamento de </a:t>
            </a:r>
            <a:r>
              <a:rPr lang="pt-PT" sz="2200" i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preservação da saúde o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mais frequentemente possível 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[e]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encontrem uma desculpa plausível”</a:t>
            </a:r>
          </a:p>
          <a:p>
            <a:pPr lvl="1">
              <a:lnSpc>
                <a:spcPct val="110000"/>
              </a:lnSpc>
              <a:defRPr/>
            </a:pPr>
            <a:r>
              <a:rPr lang="pt-PT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Renomear a não adesão como experimentação</a:t>
            </a:r>
          </a:p>
          <a:p>
            <a:pPr lvl="2">
              <a:lnSpc>
                <a:spcPct val="110000"/>
              </a:lnSpc>
              <a:defRPr/>
            </a:pP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“Se a equipa </a:t>
            </a:r>
            <a:r>
              <a:rPr lang="pt-PT" sz="2200" i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da </a:t>
            </a:r>
            <a:r>
              <a:rPr lang="pt-PT" sz="2200" i="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FQ</a:t>
            </a:r>
            <a:r>
              <a:rPr lang="pt-PT" sz="2200" i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não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perguntar sobre a experimentação por parte dos doentes ou não os ouvir... é difícil melhorar o tratamento... 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[e/ou]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existe uma grande </a:t>
            </a:r>
            <a:r>
              <a:rPr lang="pt-PT" sz="2200" i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degradação na… batalha  contra a </a:t>
            </a:r>
            <a:r>
              <a:rPr lang="pt-PT" sz="2200" i="1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FQ</a:t>
            </a:r>
            <a:r>
              <a:rPr lang="pt-PT" sz="2200" i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”</a:t>
            </a:r>
          </a:p>
          <a:p>
            <a:pPr lvl="1">
              <a:lnSpc>
                <a:spcPct val="110000"/>
              </a:lnSpc>
              <a:defRPr/>
            </a:pPr>
            <a:r>
              <a:rPr lang="pt-PT" sz="24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Realçar consistentemente a importância da adesão</a:t>
            </a:r>
          </a:p>
          <a:p>
            <a:pPr lvl="2">
              <a:lnSpc>
                <a:spcPct val="110000"/>
              </a:lnSpc>
              <a:defRPr/>
            </a:pP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“A prevenção é um processo diário”</a:t>
            </a:r>
          </a:p>
          <a:p>
            <a:pPr>
              <a:lnSpc>
                <a:spcPct val="110000"/>
              </a:lnSpc>
              <a:defRPr/>
            </a:pPr>
            <a:endParaRPr lang="en-GB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-9144" y="6117273"/>
            <a:ext cx="9153144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None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Latchford GJ, Duff AJA. Comunicação pessoal. 2014.</a:t>
            </a:r>
            <a:endParaRPr lang="de-DE" altLang="en-US" sz="1000">
              <a:latin typeface="HelveticaNeueLT Std Cn"/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Comunicação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370888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Como estão as nossas competências de comunicação?</a:t>
            </a:r>
          </a:p>
          <a:p>
            <a:pPr eaLnBrk="1" hangingPunct="1"/>
            <a:endParaRPr lang="en-GB" altLang="en-US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Envolvemos os doentes em conversas abertas e honestas?</a:t>
            </a:r>
          </a:p>
          <a:p>
            <a:pPr eaLnBrk="1" hangingPunct="1"/>
            <a:endParaRPr lang="en-GB" altLang="en-US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Se quisermos melhorar, quais são as nossas necessidades de formação?</a:t>
            </a:r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Intervenções em equipa 1</a:t>
            </a:r>
          </a:p>
        </p:txBody>
      </p:sp>
      <p:sp>
        <p:nvSpPr>
          <p:cNvPr id="44035" name="Rectangle 3"/>
          <p:cNvSpPr>
            <a:spLocks noGrp="1"/>
          </p:cNvSpPr>
          <p:nvPr>
            <p:ph idx="1"/>
          </p:nvPr>
        </p:nvSpPr>
        <p:spPr>
          <a:xfrm>
            <a:off x="457200" y="1601788"/>
            <a:ext cx="8229600" cy="470376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Nos cuidados pediátricos, quando as crianças vão para a escola secundária (ou se tornam adolescentes), veja-as sozinhas durante a consulta. O objetivo disto é:</a:t>
            </a:r>
          </a:p>
          <a:p>
            <a:pPr lvl="1"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t-PT" sz="21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Construir </a:t>
            </a:r>
            <a:r>
              <a:rPr lang="pt-PT" sz="2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confiança </a:t>
            </a:r>
            <a:r>
              <a:rPr lang="pt-PT" sz="2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ao falarem sozinhas com </a:t>
            </a:r>
            <a:r>
              <a:rPr lang="pt-PT" sz="2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 equipa</a:t>
            </a:r>
          </a:p>
          <a:p>
            <a:pPr lvl="1"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t-PT" sz="21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Participar</a:t>
            </a:r>
            <a:r>
              <a:rPr lang="pt-PT" sz="2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em conversas sobre os seus próprios cuidados de saúde</a:t>
            </a:r>
          </a:p>
          <a:p>
            <a:pPr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 adolescentes com </a:t>
            </a:r>
            <a:r>
              <a:rPr lang="pt-PT" dirty="0">
                <a:latin typeface="Calibri"/>
                <a:ea typeface="Calibri"/>
                <a:cs typeface="Calibri"/>
              </a:rPr>
              <a:t>FQ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, entre os 13 e os 16 anos, expressaram que </a:t>
            </a:r>
            <a:r>
              <a:rPr lang="pt-PT" dirty="0">
                <a:latin typeface="Calibri"/>
                <a:ea typeface="Calibri"/>
                <a:cs typeface="Calibri"/>
              </a:rPr>
              <a:t>deveriam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ser vistos sozinhos (durante pelo menos parte da consulta)</a:t>
            </a:r>
            <a:r>
              <a:rPr lang="pt-PT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endParaRPr lang="en-GB" altLang="en-US" dirty="0"/>
          </a:p>
          <a:p>
            <a:pPr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 forma importante, os doentes indicaram o seu desejo de discutir os problemas dos adolescentes com o seu médico em privado, mas nem sempre lhes é dada essa oportunidade</a:t>
            </a:r>
            <a:r>
              <a:rPr lang="pt-PT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endParaRPr lang="en-US" altLang="en-US" dirty="0"/>
          </a:p>
          <a:p>
            <a:pPr eaLnBrk="1" fontAlgn="auto" hangingPunct="1">
              <a:lnSpc>
                <a:spcPct val="120000"/>
              </a:lnSpc>
              <a:spcBef>
                <a:spcPts val="24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Nos cuidados de adultos, tente garantir que existe uma fase aberta da consulta para </a:t>
            </a:r>
            <a:r>
              <a:rPr lang="pt-PT" dirty="0">
                <a:latin typeface="Calibri"/>
                <a:ea typeface="Calibri"/>
                <a:cs typeface="Calibri"/>
              </a:rPr>
              <a:t>possibilitar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aos doentes a oportunidade de </a:t>
            </a:r>
            <a:r>
              <a:rPr lang="pt-PT" dirty="0">
                <a:latin typeface="Calibri"/>
                <a:ea typeface="Calibri"/>
                <a:cs typeface="Calibri"/>
              </a:rPr>
              <a:t>iniciar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conversas sobre os seus cuidados/vida</a:t>
            </a:r>
          </a:p>
        </p:txBody>
      </p:sp>
      <p:sp>
        <p:nvSpPr>
          <p:cNvPr id="22532" name="TextBox 3"/>
          <p:cNvSpPr txBox="1">
            <a:spLocks noChangeArrowheads="1"/>
          </p:cNvSpPr>
          <p:nvPr/>
        </p:nvSpPr>
        <p:spPr bwMode="auto">
          <a:xfrm>
            <a:off x="675753" y="6113463"/>
            <a:ext cx="8468247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pt-PT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</a:t>
            </a:r>
            <a:r>
              <a:rPr lang="pt-PT" sz="10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Withers</a:t>
            </a:r>
            <a:r>
              <a:rPr lang="pt-PT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AL. </a:t>
            </a:r>
            <a:r>
              <a:rPr lang="pt-PT" sz="10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Pulmon</a:t>
            </a:r>
            <a:r>
              <a:rPr lang="pt-PT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1000" b="0" i="1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Med</a:t>
            </a:r>
            <a:r>
              <a:rPr lang="pt-PT" sz="10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1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2012;2012:ID do Artigo 134132.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Intervenções em equipa 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0988"/>
            <a:ext cx="8229600" cy="43116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transição </a:t>
            </a:r>
            <a:r>
              <a:rPr lang="pt-PT" sz="24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NÃO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é a mudança entre os serviços pediátricos e de adultos</a:t>
            </a:r>
          </a:p>
          <a:p>
            <a:pPr eaLnBrk="1" hangingPunct="1">
              <a:lnSpc>
                <a:spcPct val="11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transição </a:t>
            </a:r>
            <a:r>
              <a:rPr lang="pt-PT" sz="24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É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passar dos cuidados orientados pelos pais para os cuidados autoguiados</a:t>
            </a:r>
          </a:p>
          <a:p>
            <a:pPr eaLnBrk="1" hangingPunct="1">
              <a:lnSpc>
                <a:spcPct val="11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É </a:t>
            </a:r>
            <a:r>
              <a:rPr lang="pt-PT" sz="24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VITAL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planear quando as crianças entram na adolescência, e isto deve fazer parte da discussão de revisão anual</a:t>
            </a:r>
          </a:p>
          <a:p>
            <a:pPr eaLnBrk="1" hangingPunct="1">
              <a:lnSpc>
                <a:spcPct val="11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“Transferência” é o ponto em que um adolescente se transfere para os cuidados de adultos</a:t>
            </a:r>
          </a:p>
          <a:p>
            <a:pPr eaLnBrk="1" hangingPunct="1">
              <a:lnSpc>
                <a:spcPct val="11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Considere a utilidade do programa de transição “</a:t>
            </a:r>
            <a:r>
              <a:rPr lang="pt-PT" sz="2400" b="0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Ready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400" b="0" i="0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Steady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Go”</a:t>
            </a:r>
            <a:r>
              <a:rPr lang="pt-PT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endParaRPr lang="en-GB" altLang="en-US" dirty="0">
              <a:ea typeface="HelveticaNeueLT Std Cn"/>
            </a:endParaRPr>
          </a:p>
        </p:txBody>
      </p:sp>
      <p:sp>
        <p:nvSpPr>
          <p:cNvPr id="23556" name="TextBox 3"/>
          <p:cNvSpPr txBox="1">
            <a:spLocks noChangeArrowheads="1"/>
          </p:cNvSpPr>
          <p:nvPr/>
        </p:nvSpPr>
        <p:spPr bwMode="auto">
          <a:xfrm>
            <a:off x="675753" y="6107113"/>
            <a:ext cx="8468247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Hospitais Universitários de Southampton. 2014.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Intervenções em equipa 3</a:t>
            </a:r>
            <a:endParaRPr lang="en-GB" altLang="en-US" b="1">
              <a:ea typeface="HelveticaNeueLT Std Med Cn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Alargar o âmbito das revisões anuais para incluir: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 que o doente quer alcançar na sua própria vida nos próximos 12 meses;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 que a família espera alcançar/fazer nos próximos 12 meses.</a:t>
            </a:r>
          </a:p>
          <a:p>
            <a:pPr lvl="1" eaLnBrk="1" hangingPunct="1"/>
            <a:endParaRPr lang="en-GB" altLang="en-US" sz="2400" dirty="0"/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Vincular os objetivos de “tratamento” aos objetivos de “vida” para estabelecer um conjunto de objetivos.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Isenção de responsabilidade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pt-PT" sz="2000" i="1" dirty="0">
                <a:latin typeface="Calibri"/>
                <a:ea typeface="Calibri"/>
                <a:cs typeface="Calibri"/>
              </a:rPr>
              <a:t>O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CF CARE é </a:t>
            </a:r>
            <a:r>
              <a:rPr lang="pt-PT" sz="2000" i="1" dirty="0">
                <a:latin typeface="Calibri"/>
                <a:ea typeface="Calibri"/>
                <a:cs typeface="Calibri"/>
              </a:rPr>
              <a:t>financiado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inteiramente pela Vertex Pharmaceuticals (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Europe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) 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Limited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O conteúdo foi preparado e desenvolvido pelo </a:t>
            </a:r>
            <a:r>
              <a:rPr lang="pt-PT" sz="2000" i="1" dirty="0">
                <a:ea typeface="Calibri"/>
                <a:cs typeface="Calibri"/>
              </a:rPr>
              <a:t>grupo de trabalho de especialistas em fibrose quística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com o apoio logístico e editorial do secretariado </a:t>
            </a:r>
            <a:r>
              <a:rPr lang="pt-PT" sz="2000" i="1" dirty="0">
                <a:latin typeface="Calibri"/>
                <a:ea typeface="Calibri"/>
                <a:cs typeface="Calibri"/>
              </a:rPr>
              <a:t>do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CF CARE, ApotheCom. A Vertex teve a oportunidade de analisar o conteúdo e as ferramentas para verificar a sua exatidão.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Intervenções em equipa 4</a:t>
            </a:r>
          </a:p>
        </p:txBody>
      </p:sp>
      <p:sp>
        <p:nvSpPr>
          <p:cNvPr id="36867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Estabelecer uma consulta/revisão regular e virtual de adesão, realizando uma revisão (pelo menos mensal) dos casos</a:t>
            </a:r>
            <a:r>
              <a:rPr lang="pt-PT" sz="24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do </a:t>
            </a:r>
            <a:r>
              <a:rPr lang="pt-PT" dirty="0">
                <a:latin typeface="Calibri"/>
                <a:ea typeface="Calibri"/>
                <a:cs typeface="Calibri"/>
              </a:rPr>
              <a:t>grupo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de doentes. </a:t>
            </a:r>
          </a:p>
          <a:p>
            <a:pPr eaLnBrk="1" hangingPunct="1"/>
            <a:endParaRPr lang="en-US" altLang="en-US" dirty="0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equipa que dirige “A Clínica” deve ser o mais pequena possível (pessoal-chave), para ser o mais consistente possível.</a:t>
            </a:r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Intervenções em equipa 5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457200" y="1148008"/>
            <a:ext cx="8229600" cy="513849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Estabelecer um sistema de “trabalho-chave” liderado pelos defensores da adesão</a:t>
            </a:r>
          </a:p>
          <a:p>
            <a:pPr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 defensores da adesão facilitam e lideram a revisão clínica da adesão </a:t>
            </a:r>
          </a:p>
          <a:p>
            <a:pPr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 defensores da adesão</a:t>
            </a:r>
            <a:r>
              <a:rPr lang="pt-PT" sz="2000" b="0" i="0" strike="noStrike" cap="none" spc="0" baseline="0" dirty="0">
                <a:effectLst/>
                <a:latin typeface="Calibri"/>
                <a:ea typeface="Calibri"/>
                <a:cs typeface="Calibri"/>
              </a:rPr>
              <a:t>,</a:t>
            </a:r>
            <a:r>
              <a:rPr lang="pt-PT" sz="2000" b="0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juntamente com a EMD, negoceiam um plano de tratamento e ajudam ativamente os doentes/prestadores de cuidados a integrá-lo nas suas rotinas diárias</a:t>
            </a:r>
          </a:p>
          <a:p>
            <a:pPr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 defensores da adesão assumem a responsabilidade pela implementação de iniciativas de adesão: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Discutir e compreender problemas de adesão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Estabelecer relações verdadeiramente colaborativas com doentes e famílias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Definir e acordar objetivos de tratamento no contexto de objetivos de “vida”</a:t>
            </a:r>
          </a:p>
          <a:p>
            <a:pPr lvl="1" eaLnBrk="1" hangingPunct="1">
              <a:lnSpc>
                <a:spcPct val="110000"/>
              </a:lnSpc>
            </a:pPr>
            <a:r>
              <a:rPr lang="pt-PT" sz="20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Fazer a ligação e apoiar os esforços dos doentes para mudar</a:t>
            </a:r>
            <a:endParaRPr lang="en-GB" altLang="en-US" sz="2000" dirty="0"/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Intervenções em equipa 6</a:t>
            </a:r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Definir expectativas e compromissos </a:t>
            </a:r>
            <a:r>
              <a:rPr lang="pt-PT" dirty="0">
                <a:latin typeface="Calibri"/>
                <a:ea typeface="Calibri"/>
                <a:cs typeface="Calibri"/>
              </a:rPr>
              <a:t>da equipa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Tornar claro que a gestão está dependente da qualidade da “informação recebida”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Alertar os doentes/prestadores de cuidados para os riscos de prescrição excessiva ou de interrupção de medicamentos que consideram ineficazes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Medir </a:t>
            </a:r>
            <a:r>
              <a:rPr lang="pt-PT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cada aspeto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do tratamento, em vez de avaliar globalmente a adesão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Intervenções em equipa 7</a:t>
            </a:r>
          </a:p>
        </p:txBody>
      </p:sp>
      <p:sp>
        <p:nvSpPr>
          <p:cNvPr id="39939" name="Rectangle 4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Definir expectativas e compromissos do doente/família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Os princípios de uma discussão aberta sobre o que conseguiram fazer</a:t>
            </a:r>
          </a:p>
          <a:p>
            <a:pPr lvl="1" eaLnBrk="1" hangingPunct="1"/>
            <a:r>
              <a:rPr lang="pt-PT" sz="2200" b="0" i="0" strike="noStrike" cap="none" spc="0" baseline="0" dirty="0">
                <a:effectLst/>
                <a:latin typeface="Calibri"/>
                <a:ea typeface="Calibri"/>
                <a:cs typeface="Calibri"/>
              </a:rPr>
              <a:t>Acordar contactos regulares com os Defensores da Adesão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Fazer todos os esforços para incluir o tratamento nas suas rotinas diárias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Cumprir todas as férias de “tratamento” negociadas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Manter diários se solicitado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Referências</a:t>
            </a:r>
          </a:p>
        </p:txBody>
      </p:sp>
      <p:sp>
        <p:nvSpPr>
          <p:cNvPr id="54275" name="Content Placeholder 5"/>
          <p:cNvSpPr>
            <a:spLocks noGrp="1"/>
          </p:cNvSpPr>
          <p:nvPr>
            <p:ph idx="1"/>
          </p:nvPr>
        </p:nvSpPr>
        <p:spPr>
          <a:xfrm>
            <a:off x="250825" y="1600200"/>
            <a:ext cx="8642350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Arias </a:t>
            </a:r>
            <a:r>
              <a:rPr lang="en-GB" altLang="en-US" sz="1600" dirty="0" err="1"/>
              <a:t>Llorente</a:t>
            </a:r>
            <a:r>
              <a:rPr lang="en-GB" altLang="en-US" sz="1600" dirty="0"/>
              <a:t> RP, </a:t>
            </a:r>
            <a:r>
              <a:rPr lang="en-GB" altLang="en-US" sz="1600" dirty="0" err="1"/>
              <a:t>Bousoño</a:t>
            </a:r>
            <a:r>
              <a:rPr lang="en-GB" altLang="en-US" sz="1600" dirty="0"/>
              <a:t> García C, </a:t>
            </a:r>
            <a:r>
              <a:rPr lang="en-GB" altLang="en-US" sz="1600" dirty="0" err="1"/>
              <a:t>Díaz</a:t>
            </a:r>
            <a:r>
              <a:rPr lang="en-GB" altLang="en-US" sz="1600" dirty="0"/>
              <a:t> Martín </a:t>
            </a:r>
            <a:r>
              <a:rPr lang="en-GB" altLang="en-US" sz="1600" dirty="0" err="1"/>
              <a:t>JJ</a:t>
            </a:r>
            <a:r>
              <a:rPr lang="en-GB" altLang="en-US" sz="1600" dirty="0"/>
              <a:t>. Treatment compliance in children and adults with cystic fibrosis. </a:t>
            </a:r>
            <a:r>
              <a:rPr lang="en-GB" altLang="en-US" sz="1600" i="1" dirty="0"/>
              <a:t>J Cyst </a:t>
            </a:r>
            <a:r>
              <a:rPr lang="en-GB" altLang="en-US" sz="1600" i="1" dirty="0" err="1"/>
              <a:t>Fibros</a:t>
            </a:r>
            <a:r>
              <a:rPr lang="en-GB" altLang="en-US" sz="1600" dirty="0"/>
              <a:t> 2008;7:359-367.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Berwick D, et al. A promise to learn – a commitment to act: Improving the Safety of Patients in England Available at: </a:t>
            </a:r>
            <a:r>
              <a:rPr lang="en-GB" altLang="en-US" sz="1600" u="sng" dirty="0"/>
              <a:t>www.gov.uk/government/uploads/system/uploads/attachment_data/file/226703/Berwick_Report.pdf</a:t>
            </a:r>
            <a:r>
              <a:rPr lang="en-GB" altLang="en-US" sz="1600" dirty="0"/>
              <a:t>. 2013. Accessed April 2014.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 err="1"/>
              <a:t>Briesacher</a:t>
            </a:r>
            <a:r>
              <a:rPr lang="en-GB" altLang="en-US" sz="1600" dirty="0"/>
              <a:t> BA, </a:t>
            </a:r>
            <a:r>
              <a:rPr lang="en-GB" altLang="en-US" sz="1600" dirty="0" err="1"/>
              <a:t>Quittner</a:t>
            </a:r>
            <a:r>
              <a:rPr lang="en-GB" altLang="en-US" sz="1600" dirty="0"/>
              <a:t> AL, </a:t>
            </a:r>
            <a:r>
              <a:rPr lang="en-GB" altLang="en-US" sz="1600" dirty="0" err="1"/>
              <a:t>Saiman</a:t>
            </a:r>
            <a:r>
              <a:rPr lang="en-GB" altLang="en-US" sz="1600" dirty="0"/>
              <a:t> L, Sacco P, </a:t>
            </a:r>
            <a:r>
              <a:rPr lang="en-GB" altLang="en-US" sz="1600" dirty="0" err="1"/>
              <a:t>Fouayzi</a:t>
            </a:r>
            <a:r>
              <a:rPr lang="en-GB" altLang="en-US" sz="1600" dirty="0"/>
              <a:t> H, </a:t>
            </a:r>
            <a:r>
              <a:rPr lang="en-GB" altLang="en-US" sz="1600" dirty="0" err="1"/>
              <a:t>Quittell</a:t>
            </a:r>
            <a:r>
              <a:rPr lang="en-GB" altLang="en-US" sz="1600" dirty="0"/>
              <a:t> LM. Adherence with tobramycin inhaled solution and health care utilization. </a:t>
            </a:r>
            <a:r>
              <a:rPr lang="en-GB" altLang="en-US" sz="1600" i="1" dirty="0"/>
              <a:t>BMC </a:t>
            </a:r>
            <a:r>
              <a:rPr lang="en-GB" altLang="en-US" sz="1600" i="1" dirty="0" err="1"/>
              <a:t>Pulm</a:t>
            </a:r>
            <a:r>
              <a:rPr lang="en-GB" altLang="en-US" sz="1600" i="1" dirty="0"/>
              <a:t> Med</a:t>
            </a:r>
            <a:r>
              <a:rPr lang="en-GB" altLang="en-US" sz="1600" dirty="0"/>
              <a:t> 2011;11:5.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Department of Health. </a:t>
            </a:r>
            <a:r>
              <a:rPr lang="en-GB" altLang="en-US" sz="1600" i="1" dirty="0"/>
              <a:t>Refreshing the Mandate to NHS England: 2014–2015. Consultation</a:t>
            </a:r>
            <a:r>
              <a:rPr lang="en-GB" altLang="en-US" sz="1600" dirty="0"/>
              <a:t>. July 2013. Available at: </a:t>
            </a:r>
            <a:r>
              <a:rPr lang="en-GB" altLang="en-US" sz="1600" u="sng" dirty="0"/>
              <a:t>www.gov.uk/government/uploads/system/uploads/attachment_data/file/210849/consultation_on_refreshing_the_Mandate_to_NHS_England_accessible.pdf</a:t>
            </a:r>
            <a:r>
              <a:rPr lang="en-GB" altLang="en-US" sz="1600" dirty="0"/>
              <a:t>. Accessed April 2014.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 err="1"/>
              <a:t>DiMatteo</a:t>
            </a:r>
            <a:r>
              <a:rPr lang="en-GB" altLang="en-US" sz="1600" dirty="0"/>
              <a:t> MR, </a:t>
            </a:r>
            <a:r>
              <a:rPr lang="en-GB" altLang="en-US" sz="1600" dirty="0" err="1"/>
              <a:t>Giordani</a:t>
            </a:r>
            <a:r>
              <a:rPr lang="en-GB" altLang="en-US" sz="1600" dirty="0"/>
              <a:t> </a:t>
            </a:r>
            <a:r>
              <a:rPr lang="en-GB" altLang="en-US" sz="1600" dirty="0" err="1"/>
              <a:t>PJ</a:t>
            </a:r>
            <a:r>
              <a:rPr lang="en-GB" altLang="en-US" sz="1600" dirty="0"/>
              <a:t>, </a:t>
            </a:r>
            <a:r>
              <a:rPr lang="en-GB" altLang="en-US" sz="1600" dirty="0" err="1"/>
              <a:t>Lepper</a:t>
            </a:r>
            <a:r>
              <a:rPr lang="en-GB" altLang="en-US" sz="1600" dirty="0"/>
              <a:t> HS, </a:t>
            </a:r>
            <a:r>
              <a:rPr lang="en-GB" altLang="en-US" sz="1600" dirty="0" err="1"/>
              <a:t>Croghan</a:t>
            </a:r>
            <a:r>
              <a:rPr lang="en-GB" altLang="en-US" sz="1600" dirty="0"/>
              <a:t> TW. Patient adherence and medical treatment outcomes: a meta-analysis. </a:t>
            </a:r>
            <a:r>
              <a:rPr lang="en-GB" altLang="en-US" sz="1600" i="1" dirty="0"/>
              <a:t>Med Care </a:t>
            </a:r>
            <a:r>
              <a:rPr lang="en-GB" altLang="en-US" sz="1600" dirty="0"/>
              <a:t>2002;40:794–811.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/>
              <a:t>Duff AJA, Latchford </a:t>
            </a:r>
            <a:r>
              <a:rPr lang="en-GB" altLang="en-US" sz="1600" dirty="0" err="1"/>
              <a:t>GJ</a:t>
            </a:r>
            <a:r>
              <a:rPr lang="en-GB" altLang="en-US" sz="1600" dirty="0"/>
              <a:t>. Motivational interviewing for adherence problems in cystic fibrosis. </a:t>
            </a:r>
            <a:r>
              <a:rPr lang="en-GB" altLang="en-US" sz="1600" i="1" dirty="0"/>
              <a:t>Ped </a:t>
            </a:r>
            <a:r>
              <a:rPr lang="en-GB" altLang="en-US" sz="1600" i="1" dirty="0" err="1"/>
              <a:t>Pulmonol</a:t>
            </a:r>
            <a:r>
              <a:rPr lang="en-GB" altLang="en-US" sz="1600" dirty="0"/>
              <a:t> 2010;45:211-220.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 err="1"/>
              <a:t>Eakin</a:t>
            </a:r>
            <a:r>
              <a:rPr lang="en-GB" altLang="en-US" sz="1600" dirty="0"/>
              <a:t> MN, </a:t>
            </a:r>
            <a:r>
              <a:rPr lang="en-GB" altLang="en-US" sz="1600" dirty="0" err="1"/>
              <a:t>Bilderback</a:t>
            </a:r>
            <a:r>
              <a:rPr lang="en-GB" altLang="en-US" sz="1600" dirty="0"/>
              <a:t> A, Boyle MP, </a:t>
            </a:r>
            <a:r>
              <a:rPr lang="en-GB" altLang="en-US" sz="1600" dirty="0" err="1"/>
              <a:t>Mogayzel</a:t>
            </a:r>
            <a:r>
              <a:rPr lang="en-GB" altLang="en-US" sz="1600" dirty="0"/>
              <a:t> </a:t>
            </a:r>
            <a:r>
              <a:rPr lang="en-GB" altLang="en-US" sz="1600" dirty="0" err="1"/>
              <a:t>PJ</a:t>
            </a:r>
            <a:r>
              <a:rPr lang="en-GB" altLang="en-US" sz="1600" dirty="0"/>
              <a:t>, </a:t>
            </a:r>
            <a:r>
              <a:rPr lang="en-GB" altLang="en-US" sz="1600" dirty="0" err="1"/>
              <a:t>Riekert</a:t>
            </a:r>
            <a:r>
              <a:rPr lang="en-GB" altLang="en-US" sz="1600" dirty="0"/>
              <a:t> KA. Longitudinal association between medication adherence and lung health in people with cystic fibrosis. </a:t>
            </a:r>
            <a:r>
              <a:rPr lang="en-GB" altLang="en-US" sz="1600" i="1" dirty="0"/>
              <a:t>J Cyst </a:t>
            </a:r>
            <a:r>
              <a:rPr lang="en-GB" altLang="en-US" sz="1600" i="1" dirty="0" err="1"/>
              <a:t>Fibros</a:t>
            </a:r>
            <a:r>
              <a:rPr lang="en-GB" altLang="en-US" sz="1600" i="1" dirty="0"/>
              <a:t> </a:t>
            </a:r>
            <a:r>
              <a:rPr lang="en-GB" altLang="en-US" sz="1600" dirty="0"/>
              <a:t>2011;10:258–264.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altLang="en-US" sz="1600" dirty="0" err="1"/>
              <a:t>Fallowfield</a:t>
            </a:r>
            <a:r>
              <a:rPr lang="en-GB" altLang="en-US" sz="1600" dirty="0"/>
              <a:t> LJ, et al. Efficacy of a Cancer Research UK communications skills training model for oncologists: a randomised controlled trial. </a:t>
            </a:r>
            <a:r>
              <a:rPr lang="en-GB" altLang="en-US" sz="1600" i="1" dirty="0"/>
              <a:t>Lancet</a:t>
            </a:r>
            <a:r>
              <a:rPr lang="en-GB" altLang="en-US" sz="1600" dirty="0"/>
              <a:t> 2002;359:650–656.</a:t>
            </a:r>
          </a:p>
          <a:p>
            <a:pPr eaLnBrk="1" fontAlgn="auto" hangingPunct="1">
              <a:spcAft>
                <a:spcPct val="0"/>
              </a:spcAft>
              <a:defRPr/>
            </a:pPr>
            <a:endParaRPr lang="en-GB" altLang="en-US" sz="1600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Referências</a:t>
            </a:r>
          </a:p>
        </p:txBody>
      </p:sp>
      <p:sp>
        <p:nvSpPr>
          <p:cNvPr id="44035" name="Content Placeholder 5"/>
          <p:cNvSpPr>
            <a:spLocks noGrp="1"/>
          </p:cNvSpPr>
          <p:nvPr>
            <p:ph idx="1"/>
          </p:nvPr>
        </p:nvSpPr>
        <p:spPr>
          <a:xfrm>
            <a:off x="250825" y="1562100"/>
            <a:ext cx="8642350" cy="4525963"/>
          </a:xfrm>
        </p:spPr>
        <p:txBody>
          <a:bodyPr/>
          <a:lstStyle/>
          <a:p>
            <a:pPr eaLnBrk="1" hangingPunct="1"/>
            <a:r>
              <a:rPr lang="en-US" altLang="en-US" sz="1500" dirty="0" err="1">
                <a:ea typeface="HelveticaNeueLT Std Cn"/>
              </a:rPr>
              <a:t>Gawande</a:t>
            </a:r>
            <a:r>
              <a:rPr lang="en-US" altLang="en-US" sz="1500" dirty="0">
                <a:ea typeface="HelveticaNeueLT Std Cn"/>
              </a:rPr>
              <a:t> A. The Bell Curve</a:t>
            </a:r>
            <a:r>
              <a:rPr lang="en-US" altLang="en-US" sz="1500" b="1" dirty="0">
                <a:ea typeface="HelveticaNeueLT Std Cn"/>
              </a:rPr>
              <a:t>. </a:t>
            </a:r>
            <a:r>
              <a:rPr lang="en-US" altLang="en-US" sz="1500" dirty="0">
                <a:ea typeface="HelveticaNeueLT Std Cn"/>
              </a:rPr>
              <a:t>What happens when patients find out how good their doctors really are? </a:t>
            </a:r>
            <a:r>
              <a:rPr lang="en-US" altLang="en-US" sz="1500" i="1" dirty="0">
                <a:ea typeface="HelveticaNeueLT Std Cn"/>
              </a:rPr>
              <a:t>The New Yorker</a:t>
            </a:r>
            <a:r>
              <a:rPr lang="en-US" altLang="en-US" sz="1500" dirty="0">
                <a:ea typeface="HelveticaNeueLT Std Cn"/>
              </a:rPr>
              <a:t>; December 6, 2004. Available at: </a:t>
            </a:r>
            <a:r>
              <a:rPr lang="en-US" altLang="en-US" sz="1500" u="sng" dirty="0">
                <a:ea typeface="HelveticaNeueLT Std Cn"/>
              </a:rPr>
              <a:t>www.newyorker.com/archive/2004/12/06/041206fa_fact</a:t>
            </a:r>
            <a:r>
              <a:rPr lang="en-US" altLang="en-US" sz="1500" dirty="0">
                <a:ea typeface="HelveticaNeueLT Std Cn"/>
              </a:rPr>
              <a:t>.  Accessed March 2014.</a:t>
            </a:r>
            <a:r>
              <a:rPr lang="en-GB" altLang="en-US" sz="1500" dirty="0">
                <a:ea typeface="HelveticaNeueLT Std Cn"/>
              </a:rPr>
              <a:t> </a:t>
            </a:r>
          </a:p>
          <a:p>
            <a:pPr eaLnBrk="1" hangingPunct="1"/>
            <a:r>
              <a:rPr lang="en-GB" altLang="en-US" sz="1500" dirty="0" err="1">
                <a:ea typeface="HelveticaNeueLT Std Cn"/>
              </a:rPr>
              <a:t>Jin</a:t>
            </a:r>
            <a:r>
              <a:rPr lang="en-GB" altLang="en-US" sz="1500" dirty="0">
                <a:ea typeface="HelveticaNeueLT Std Cn"/>
              </a:rPr>
              <a:t> J, et al. Factors affecting therapeutic compliance: A review from the patient’s perspective. </a:t>
            </a:r>
            <a:r>
              <a:rPr lang="en-GB" altLang="en-US" sz="1500" i="1" dirty="0" err="1">
                <a:ea typeface="HelveticaNeueLT Std Cn"/>
              </a:rPr>
              <a:t>Ther</a:t>
            </a:r>
            <a:r>
              <a:rPr lang="en-GB" altLang="en-US" sz="1500" i="1" dirty="0">
                <a:ea typeface="HelveticaNeueLT Std Cn"/>
              </a:rPr>
              <a:t> </a:t>
            </a:r>
            <a:r>
              <a:rPr lang="en-GB" altLang="en-US" sz="1500" i="1" dirty="0" err="1">
                <a:ea typeface="HelveticaNeueLT Std Cn"/>
              </a:rPr>
              <a:t>Clin</a:t>
            </a:r>
            <a:r>
              <a:rPr lang="en-GB" altLang="en-US" sz="1500" i="1" dirty="0">
                <a:ea typeface="HelveticaNeueLT Std Cn"/>
              </a:rPr>
              <a:t> Risk </a:t>
            </a:r>
            <a:r>
              <a:rPr lang="en-GB" altLang="en-US" sz="1500" i="1" dirty="0" err="1">
                <a:ea typeface="HelveticaNeueLT Std Cn"/>
              </a:rPr>
              <a:t>Manag</a:t>
            </a:r>
            <a:r>
              <a:rPr lang="en-GB" altLang="en-US" sz="1500" i="1" dirty="0">
                <a:ea typeface="HelveticaNeueLT Std Cn"/>
              </a:rPr>
              <a:t> </a:t>
            </a:r>
            <a:r>
              <a:rPr lang="en-GB" altLang="en-US" sz="1500" dirty="0">
                <a:ea typeface="HelveticaNeueLT Std Cn"/>
              </a:rPr>
              <a:t>2008;4:269–286.</a:t>
            </a:r>
          </a:p>
          <a:p>
            <a:pPr eaLnBrk="1" hangingPunct="1"/>
            <a:r>
              <a:rPr lang="en-GB" altLang="en-US" sz="1500" dirty="0">
                <a:ea typeface="HelveticaNeueLT Std Cn"/>
              </a:rPr>
              <a:t>Mead N, Bower P.  Patient-centred consultations and outcomes in primary care: a review of the literature. </a:t>
            </a:r>
            <a:r>
              <a:rPr lang="en-GB" altLang="en-US" sz="1500" i="1" dirty="0">
                <a:ea typeface="HelveticaNeueLT Std Cn"/>
              </a:rPr>
              <a:t>Patient </a:t>
            </a:r>
            <a:r>
              <a:rPr lang="en-GB" altLang="en-US" sz="1500" i="1" dirty="0" err="1">
                <a:ea typeface="HelveticaNeueLT Std Cn"/>
              </a:rPr>
              <a:t>Educ</a:t>
            </a:r>
            <a:r>
              <a:rPr lang="en-GB" altLang="en-US" sz="1500" i="1" dirty="0">
                <a:ea typeface="HelveticaNeueLT Std Cn"/>
              </a:rPr>
              <a:t>  </a:t>
            </a:r>
            <a:r>
              <a:rPr lang="en-GB" altLang="en-US" sz="1500" i="1" dirty="0" err="1">
                <a:ea typeface="HelveticaNeueLT Std Cn"/>
              </a:rPr>
              <a:t>Couns</a:t>
            </a:r>
            <a:r>
              <a:rPr lang="en-GB" altLang="en-US" sz="1500" i="1" dirty="0">
                <a:ea typeface="HelveticaNeueLT Std Cn"/>
              </a:rPr>
              <a:t> </a:t>
            </a:r>
            <a:r>
              <a:rPr lang="en-GB" altLang="en-US" sz="1500" dirty="0">
                <a:ea typeface="HelveticaNeueLT Std Cn"/>
              </a:rPr>
              <a:t>2002;48:51–61.</a:t>
            </a:r>
          </a:p>
          <a:p>
            <a:pPr eaLnBrk="1" hangingPunct="1"/>
            <a:r>
              <a:rPr lang="en-GB" altLang="en-US" sz="1500" dirty="0">
                <a:ea typeface="HelveticaNeueLT Std Cn"/>
              </a:rPr>
              <a:t>Nasr </a:t>
            </a:r>
            <a:r>
              <a:rPr lang="en-GB" altLang="en-US" sz="1500" dirty="0" err="1">
                <a:ea typeface="HelveticaNeueLT Std Cn"/>
              </a:rPr>
              <a:t>SZ</a:t>
            </a:r>
            <a:r>
              <a:rPr lang="en-GB" altLang="en-US" sz="1500" dirty="0">
                <a:ea typeface="HelveticaNeueLT Std Cn"/>
              </a:rPr>
              <a:t>, Chou W, Villa </a:t>
            </a:r>
            <a:r>
              <a:rPr lang="en-GB" altLang="en-US" sz="1500" dirty="0" err="1">
                <a:ea typeface="HelveticaNeueLT Std Cn"/>
              </a:rPr>
              <a:t>KF</a:t>
            </a:r>
            <a:r>
              <a:rPr lang="en-GB" altLang="en-US" sz="1500" dirty="0">
                <a:ea typeface="HelveticaNeueLT Std Cn"/>
              </a:rPr>
              <a:t>, Chang E, Broder MS. Adherence to </a:t>
            </a:r>
            <a:r>
              <a:rPr lang="en-GB" altLang="en-US" sz="1500" dirty="0" err="1">
                <a:ea typeface="HelveticaNeueLT Std Cn"/>
              </a:rPr>
              <a:t>dornase</a:t>
            </a:r>
            <a:r>
              <a:rPr lang="en-GB" altLang="en-US" sz="1500" dirty="0">
                <a:ea typeface="HelveticaNeueLT Std Cn"/>
              </a:rPr>
              <a:t> alpha treatment among commercially insured patients with cystic fibrosis. </a:t>
            </a:r>
            <a:r>
              <a:rPr lang="en-GB" altLang="en-US" sz="1500" i="1" dirty="0">
                <a:ea typeface="HelveticaNeueLT Std Cn"/>
              </a:rPr>
              <a:t>J Med Econ </a:t>
            </a:r>
            <a:r>
              <a:rPr lang="en-GB" altLang="en-US" sz="1500" dirty="0">
                <a:ea typeface="HelveticaNeueLT Std Cn"/>
              </a:rPr>
              <a:t>2013;16:801–808.</a:t>
            </a:r>
          </a:p>
          <a:p>
            <a:pPr eaLnBrk="1" hangingPunct="1"/>
            <a:r>
              <a:rPr lang="en-GB" altLang="en-US" sz="1500" dirty="0" err="1">
                <a:ea typeface="HelveticaNeueLT Std Cn"/>
              </a:rPr>
              <a:t>Osterberg</a:t>
            </a:r>
            <a:r>
              <a:rPr lang="en-GB" altLang="en-US" sz="1500" dirty="0">
                <a:ea typeface="HelveticaNeueLT Std Cn"/>
              </a:rPr>
              <a:t> L, </a:t>
            </a:r>
            <a:r>
              <a:rPr lang="en-GB" altLang="en-US" sz="1500" dirty="0" err="1">
                <a:ea typeface="HelveticaNeueLT Std Cn"/>
              </a:rPr>
              <a:t>Blaschke</a:t>
            </a:r>
            <a:r>
              <a:rPr lang="en-GB" altLang="en-US" sz="1500" dirty="0">
                <a:ea typeface="HelveticaNeueLT Std Cn"/>
              </a:rPr>
              <a:t> T. Adherence to medication. </a:t>
            </a:r>
            <a:r>
              <a:rPr lang="en-GB" altLang="en-US" sz="1500" i="1" dirty="0">
                <a:ea typeface="HelveticaNeueLT Std Cn"/>
              </a:rPr>
              <a:t>N </a:t>
            </a:r>
            <a:r>
              <a:rPr lang="en-GB" altLang="en-US" sz="1500" i="1" dirty="0" err="1">
                <a:ea typeface="HelveticaNeueLT Std Cn"/>
              </a:rPr>
              <a:t>Engl</a:t>
            </a:r>
            <a:r>
              <a:rPr lang="en-GB" altLang="en-US" sz="1500" i="1" dirty="0">
                <a:ea typeface="HelveticaNeueLT Std Cn"/>
              </a:rPr>
              <a:t> J Med</a:t>
            </a:r>
            <a:r>
              <a:rPr lang="en-GB" altLang="en-US" sz="1500" dirty="0">
                <a:ea typeface="HelveticaNeueLT Std Cn"/>
              </a:rPr>
              <a:t> 2005;353:487–497. </a:t>
            </a:r>
          </a:p>
          <a:p>
            <a:pPr eaLnBrk="1" hangingPunct="1"/>
            <a:r>
              <a:rPr lang="en-GB" altLang="en-US" sz="1500" dirty="0">
                <a:ea typeface="HelveticaNeueLT Std Cn"/>
              </a:rPr>
              <a:t>University Hospitals Southampton. Transition to Adult Care – Ready Steady Go. 2014. Available at: </a:t>
            </a:r>
            <a:r>
              <a:rPr lang="en-GB" altLang="en-US" sz="1500" u="sng" dirty="0">
                <a:ea typeface="HelveticaNeueLT Std Cn"/>
              </a:rPr>
              <a:t>www.uhs.nhs.uk/OurServices/Childhealth/TransitiontoadultcareReadySteadyGo/Transitiontoadultcare.aspx</a:t>
            </a:r>
            <a:r>
              <a:rPr lang="en-GB" altLang="en-US" sz="1500" dirty="0">
                <a:ea typeface="HelveticaNeueLT Std Cn"/>
              </a:rPr>
              <a:t>. Accessed March 2014.</a:t>
            </a:r>
          </a:p>
          <a:p>
            <a:pPr eaLnBrk="1" hangingPunct="1"/>
            <a:r>
              <a:rPr lang="en-GB" altLang="en-US" sz="1500" dirty="0">
                <a:ea typeface="HelveticaNeueLT Std Cn"/>
              </a:rPr>
              <a:t>Withers AL. Management Issues for Adolescents with Cystic Fibrosis. </a:t>
            </a:r>
            <a:r>
              <a:rPr lang="en-GB" altLang="en-US" sz="1500" i="1" dirty="0" err="1">
                <a:ea typeface="HelveticaNeueLT Std Cn"/>
              </a:rPr>
              <a:t>Pulmon</a:t>
            </a:r>
            <a:r>
              <a:rPr lang="en-GB" altLang="en-US" sz="1500" i="1" dirty="0">
                <a:ea typeface="HelveticaNeueLT Std Cn"/>
              </a:rPr>
              <a:t> Med </a:t>
            </a:r>
            <a:r>
              <a:rPr lang="en-GB" altLang="en-US" sz="1500" dirty="0" err="1">
                <a:ea typeface="HelveticaNeueLT Std Cn"/>
              </a:rPr>
              <a:t>2012;2012:Article</a:t>
            </a:r>
            <a:r>
              <a:rPr lang="en-GB" altLang="en-US" sz="1500" dirty="0">
                <a:ea typeface="HelveticaNeueLT Std Cn"/>
              </a:rPr>
              <a:t> ID 134132. </a:t>
            </a:r>
          </a:p>
          <a:p>
            <a:pPr eaLnBrk="1" hangingPunct="1"/>
            <a:endParaRPr lang="en-GB" altLang="en-US" sz="1500" dirty="0">
              <a:ea typeface="HelveticaNeueLT Std Cn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331D-C34E-442D-9FC2-BBBEF74E1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Introdução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7D07F-5989-4825-A2FD-82F880A43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Estes módulos foram desenvolvidos por um </a:t>
            </a:r>
            <a:r>
              <a:rPr lang="pt-PT" sz="2200" dirty="0">
                <a:ea typeface="Calibri"/>
                <a:cs typeface="Calibri"/>
              </a:rPr>
              <a:t>grupo de trabalho </a:t>
            </a:r>
            <a:r>
              <a:rPr lang="pt-PT" sz="2200" dirty="0">
                <a:latin typeface="Calibri"/>
                <a:ea typeface="Calibri"/>
                <a:cs typeface="Calibri"/>
              </a:rPr>
              <a:t>de especialistas internacionais em Fibrose Quística (FQ) para abordar as técnicas de Entrevista Motivacional (EM), que podem </a:t>
            </a:r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formar um quadro eficaz para melhorar a abertura dos doentes à mudança de comportamento. </a:t>
            </a:r>
          </a:p>
          <a:p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conteúdo da EM está organizado em cinco módulos concebidos para lhe facultar os conhecimentos e competências que lhe permitem melhorar a sua prática individual da EM. Todos os módulos podem ser </a:t>
            </a:r>
            <a:r>
              <a:rPr lang="pt-PT" sz="2200" dirty="0">
                <a:latin typeface="Calibri"/>
                <a:ea typeface="Calibri"/>
                <a:cs typeface="Calibri"/>
              </a:rPr>
              <a:t>descarregados</a:t>
            </a:r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em www.cfcare.net</a:t>
            </a:r>
          </a:p>
          <a:p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Este módulo explora a gestão da adesão como uma equipa.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5190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Descrição geral da sessão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Mudar a cultura, a filosofia e expetativas</a:t>
            </a:r>
          </a:p>
          <a:p>
            <a:pPr marL="0" indent="0" eaLnBrk="1" hangingPunct="1">
              <a:buNone/>
            </a:pPr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Melhorar relações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Reconfigurar clínicas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Mudar a cultura, </a:t>
            </a:r>
            <a:r>
              <a:rPr lang="pt-PT" sz="2800" b="1" i="0" strike="noStrike" cap="none" spc="0" baseline="0" dirty="0">
                <a:effectLst/>
                <a:latin typeface="Calibri"/>
                <a:ea typeface="Calibri"/>
                <a:cs typeface="Calibri"/>
              </a:rPr>
              <a:t>a </a:t>
            </a:r>
            <a:r>
              <a:rPr lang="pt-PT" b="1" dirty="0">
                <a:latin typeface="Calibri"/>
                <a:ea typeface="Calibri"/>
                <a:cs typeface="Calibri"/>
              </a:rPr>
              <a:t>filosofia</a:t>
            </a:r>
            <a:r>
              <a:rPr lang="pt-PT" sz="2800" b="1" i="0" strike="noStrike" cap="none" spc="0" baseline="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 expectativas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Porquê mudar?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Motivadores de mudança</a:t>
            </a:r>
          </a:p>
          <a:p>
            <a:pPr lvl="1" eaLnBrk="1" hangingPunct="1"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Externos (</a:t>
            </a:r>
            <a:r>
              <a:rPr lang="pt-PT" sz="22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NHS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Mandate </a:t>
            </a:r>
            <a:r>
              <a:rPr lang="pt-PT" sz="22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Refresh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, 2014–2015)</a:t>
            </a:r>
            <a:r>
              <a:rPr lang="pt-PT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lvl="1" eaLnBrk="1" hangingPunct="1"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Internos (adesão, resultados de saúde e custos)</a:t>
            </a:r>
            <a:r>
              <a:rPr lang="pt-PT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2–7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endParaRPr lang="en-GB" altLang="en-US" dirty="0">
              <a:ea typeface="HelveticaNeueLT Std Cn"/>
            </a:endParaRPr>
          </a:p>
          <a:p>
            <a:pPr eaLnBrk="1" hangingPunct="1"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Aumentar a participação dos doentes e o seu efeito nas equipas?</a:t>
            </a:r>
          </a:p>
          <a:p>
            <a:pPr eaLnBrk="1" hangingPunct="1">
              <a:defRPr/>
            </a:pPr>
            <a:endParaRPr lang="en-GB" altLang="en-US" dirty="0">
              <a:ea typeface="HelveticaNeueLT Std Cn"/>
            </a:endParaRPr>
          </a:p>
          <a:p>
            <a:pPr eaLnBrk="1" hangingPunct="1"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Como </a:t>
            </a:r>
            <a:r>
              <a:rPr lang="pt-PT" sz="2400" b="0" i="0" strike="noStrike" cap="none" spc="0" baseline="0" dirty="0">
                <a:effectLst/>
                <a:latin typeface="Calibri"/>
                <a:ea typeface="Calibri"/>
                <a:cs typeface="Calibri"/>
              </a:rPr>
              <a:t>poderá 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uma equipa mudar?</a:t>
            </a:r>
          </a:p>
          <a:p>
            <a:pPr eaLnBrk="1" hangingPunct="1">
              <a:defRPr/>
            </a:pPr>
            <a:endParaRPr lang="en-GB" altLang="en-US" sz="2000" dirty="0">
              <a:ea typeface="HelveticaNeueLT Std Cn"/>
            </a:endParaRP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1392431" y="5803900"/>
            <a:ext cx="7751569" cy="54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Department of Health. July 2013; 2. Arias Llorente RP, et al.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Cyst Fibros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2008;7:359-367; 3. Briesacher BA et al.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BMC Pulm Med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2011;11:5.</a:t>
            </a:r>
          </a:p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4. DiMatteo MR et al.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Med Care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2002;40:794–811. 5. Eakin MN et al.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 Cyst Fibros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2011;10:258–264. 6. Nasr SZ et al.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J Med Econ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2013;16:801–808.</a:t>
            </a:r>
          </a:p>
          <a:p>
            <a:pPr algn="r"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7. Osterberg L et al.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 Engl J Med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2005;353:487–497. 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effectLst/>
                <a:latin typeface="Calibri"/>
                <a:ea typeface="Calibri"/>
                <a:cs typeface="Calibri"/>
              </a:rPr>
              <a:t>Mudar a</a:t>
            </a:r>
            <a:r>
              <a:rPr lang="pt-PT" b="1" dirty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pt-PT" sz="2800" b="1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CULTURA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Quatro princípios orientadores:</a:t>
            </a:r>
          </a:p>
          <a:p>
            <a:pPr marL="838200" lvl="1" indent="-381000" eaLnBrk="1" hangingPunct="1">
              <a:buFont typeface="Arial" pitchFamily="34" charset="0"/>
              <a:buAutoNum type="arabicPeriod"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Colocar a qualidade dos cuidados ao doente acima de todos os outros objetivos;</a:t>
            </a:r>
          </a:p>
          <a:p>
            <a:pPr marL="838200" lvl="1" indent="-381000" eaLnBrk="1" hangingPunct="1">
              <a:buFont typeface="Arial" pitchFamily="34" charset="0"/>
              <a:buAutoNum type="arabicPeriod"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Envolver, capacitar e ouvir os doentes e cuidadores em todos os momentos;</a:t>
            </a:r>
          </a:p>
          <a:p>
            <a:pPr marL="838200" lvl="1" indent="-381000" eaLnBrk="1" hangingPunct="1">
              <a:buFont typeface="Arial" pitchFamily="34" charset="0"/>
              <a:buAutoNum type="arabicPeriod"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Promover ativamente o crescimento e desenvolvimento do pessoal;</a:t>
            </a:r>
          </a:p>
          <a:p>
            <a:pPr marL="838200" lvl="1" indent="-381000" eaLnBrk="1" hangingPunct="1">
              <a:buFont typeface="Arial" pitchFamily="34" charset="0"/>
              <a:buAutoNum type="arabicPeriod"/>
            </a:pPr>
            <a:r>
              <a:rPr lang="pt-PT" sz="2200" b="0" i="0" strike="noStrike" cap="none" spc="0" baseline="0" dirty="0">
                <a:effectLst/>
                <a:latin typeface="Calibri"/>
                <a:ea typeface="Calibri"/>
                <a:cs typeface="Calibri"/>
              </a:rPr>
              <a:t>Acolher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a transparência na promoção da responsabilidade, </a:t>
            </a:r>
            <a:r>
              <a:rPr lang="pt-PT" sz="2200" b="0" i="0" strike="noStrike" cap="none" spc="0" baseline="0" dirty="0">
                <a:effectLst/>
                <a:latin typeface="Calibri"/>
                <a:ea typeface="Calibri"/>
                <a:cs typeface="Calibri"/>
              </a:rPr>
              <a:t>da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confiança e </a:t>
            </a:r>
            <a:r>
              <a:rPr lang="pt-PT" sz="2200" b="0" i="0" strike="noStrike" cap="none" spc="0" baseline="0" dirty="0">
                <a:effectLst/>
                <a:latin typeface="Calibri"/>
                <a:ea typeface="Calibri"/>
                <a:cs typeface="Calibri"/>
              </a:rPr>
              <a:t>do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crescimento do conhecimento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457582" y="6111875"/>
            <a:ext cx="7686416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" algn="r" eaLnBrk="1" hangingPunct="1">
              <a:buFont typeface="Arial" pitchFamily="34" charset="0"/>
              <a:buNone/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Berwick D et al. 2013.</a:t>
            </a:r>
            <a:endParaRPr lang="en-GB" altLang="en-US" sz="1000"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Mudar </a:t>
            </a:r>
            <a:r>
              <a:rPr lang="pt-PT" b="1" dirty="0">
                <a:latin typeface="Calibri"/>
                <a:ea typeface="Calibri"/>
                <a:cs typeface="Calibri"/>
              </a:rPr>
              <a:t>a FILOSOFIA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598613"/>
            <a:ext cx="8229600" cy="4716462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t-PT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Componentes importantes de uma cultura centrada no doente</a:t>
            </a: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t-PT" sz="18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Faça com que cada contacto conte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: </a:t>
            </a:r>
            <a:r>
              <a:rPr lang="pt-PT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aproveitando cada oportunidade para 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falar com crianças e jovens sobre a sua saúde e bem-estar, e as escolhas que podem fazer;</a:t>
            </a: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t-PT" sz="18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Apoie pais e famílias 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 fazerem as melhores escolhas para os seus filhos, </a:t>
            </a:r>
            <a:r>
              <a:rPr lang="pt-PT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tirando partido dos pontos 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fortes dentro da unidade familiar;</a:t>
            </a: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t-PT" sz="18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Partilhe informação 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entre percursos, com outras agências e com crianças e jovens.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t-PT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Quando se “centra no doente”, são facilitadas discussões abertas e honestas.</a:t>
            </a:r>
          </a:p>
          <a:p>
            <a:pPr lvl="1"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–"/>
              <a:defRPr/>
            </a:pP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É mais provável que </a:t>
            </a:r>
            <a:r>
              <a:rPr lang="pt-PT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estas deem azo a </a:t>
            </a:r>
            <a:r>
              <a:rPr lang="pt-PT" sz="18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oportunidades importantes para os médicos compreenderem verdadeiramente a realidade da vida quotidiana dos seus doentes.</a:t>
            </a:r>
          </a:p>
          <a:p>
            <a:pPr eaLnBrk="1" fontAlgn="auto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pt-PT" sz="18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Desta forma, a flexibilidade e a negociação tornam-se intrínsecas ao planeamento de cuidados adequados a cada indivíduo.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Mudar </a:t>
            </a:r>
            <a:r>
              <a:rPr lang="pt-PT" sz="28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EXPECTATIVAS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821237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As expectativas dos outros são importantes e o que pensamos que os outros fazem é uma influência importante no comportamento.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Esta é a noção de “normas sociais”.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Quais são as “normas sociais” da equipa, não apenas em relação à adesão na </a:t>
            </a:r>
            <a:r>
              <a:rPr lang="pt-PT" dirty="0">
                <a:latin typeface="Calibri"/>
                <a:ea typeface="Calibri"/>
                <a:cs typeface="Calibri"/>
              </a:rPr>
              <a:t>FQ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?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Uma cultura de abertura e honestidade</a:t>
            </a:r>
          </a:p>
          <a:p>
            <a:pPr lvl="1" eaLnBrk="1" hangingPunct="1"/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Uma</a:t>
            </a:r>
            <a:r>
              <a:rPr lang="pt-PT" sz="2200" b="0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filosofia</a:t>
            </a:r>
            <a:r>
              <a:rPr lang="pt-PT" sz="2200" b="0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centrada</a:t>
            </a:r>
            <a:r>
              <a:rPr lang="pt-PT" sz="2200" b="0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no doente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Uma parceria verdadeiramente colaborativa com doentes e famílias</a:t>
            </a:r>
          </a:p>
        </p:txBody>
      </p:sp>
    </p:spTree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2833</Words>
  <Application>Microsoft Office PowerPoint</Application>
  <PresentationFormat>On-screen Show (4:3)</PresentationFormat>
  <Paragraphs>199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HelveticaNeueLT Std Cn</vt:lpstr>
      <vt:lpstr>HelveticaNeueLT Std Med Cn</vt:lpstr>
      <vt:lpstr>Default Theme</vt:lpstr>
      <vt:lpstr>1_Default Theme</vt:lpstr>
      <vt:lpstr>Gerir a adesão como uma equipa</vt:lpstr>
      <vt:lpstr>Isenção de responsabilidade</vt:lpstr>
      <vt:lpstr>Introdução</vt:lpstr>
      <vt:lpstr>Descrição geral da sessão</vt:lpstr>
      <vt:lpstr>Mudar a cultura, a filosofia e expectativas</vt:lpstr>
      <vt:lpstr>Porquê mudar?</vt:lpstr>
      <vt:lpstr>Mudar a CULTURA</vt:lpstr>
      <vt:lpstr>Mudar a FILOSOFIA</vt:lpstr>
      <vt:lpstr>Mudar EXPECTATIVAS</vt:lpstr>
      <vt:lpstr>Falar de normas sociais</vt:lpstr>
      <vt:lpstr>Melhorar relações</vt:lpstr>
      <vt:lpstr>Melhorar relações</vt:lpstr>
      <vt:lpstr>Centro FQ Minnesota – Princípio 1</vt:lpstr>
      <vt:lpstr>Centro FQ Minnesota – Princípio 2</vt:lpstr>
      <vt:lpstr>Centro FQ Minnesota – Princípio 3</vt:lpstr>
      <vt:lpstr>Comunicação</vt:lpstr>
      <vt:lpstr>Intervenções em equipa 1</vt:lpstr>
      <vt:lpstr>Intervenções em equipa 2</vt:lpstr>
      <vt:lpstr>Intervenções em equipa 3</vt:lpstr>
      <vt:lpstr>Intervenções em equipa 4</vt:lpstr>
      <vt:lpstr>Intervenções em equipa 5</vt:lpstr>
      <vt:lpstr>Intervenções em equipa 6</vt:lpstr>
      <vt:lpstr>Intervenções em equipa 7</vt:lpstr>
      <vt:lpstr>Referências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to intervention</dc:title>
  <dc:creator>Gil Bezzina, PhD</dc:creator>
  <cp:keywords>UK0112534</cp:keywords>
  <cp:lastModifiedBy>Gauthami Jeevakumar</cp:lastModifiedBy>
  <cp:revision>200</cp:revision>
  <cp:lastPrinted>2014-04-10T15:04:27Z</cp:lastPrinted>
  <dcterms:created xsi:type="dcterms:W3CDTF">2006-08-16T00:00:00Z</dcterms:created>
  <dcterms:modified xsi:type="dcterms:W3CDTF">2021-05-24T09:52:08Z</dcterms:modified>
</cp:coreProperties>
</file>