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9" r:id="rId4"/>
    <p:sldMasterId id="2147484360" r:id="rId5"/>
  </p:sldMasterIdLst>
  <p:notesMasterIdLst>
    <p:notesMasterId r:id="rId31"/>
  </p:notesMasterIdLst>
  <p:sldIdLst>
    <p:sldId id="397" r:id="rId6"/>
    <p:sldId id="419" r:id="rId7"/>
    <p:sldId id="421" r:id="rId8"/>
    <p:sldId id="398" r:id="rId9"/>
    <p:sldId id="416" r:id="rId10"/>
    <p:sldId id="399" r:id="rId11"/>
    <p:sldId id="401" r:id="rId12"/>
    <p:sldId id="402" r:id="rId13"/>
    <p:sldId id="410" r:id="rId14"/>
    <p:sldId id="412" r:id="rId15"/>
    <p:sldId id="417" r:id="rId16"/>
    <p:sldId id="404" r:id="rId17"/>
    <p:sldId id="264" r:id="rId18"/>
    <p:sldId id="262" r:id="rId19"/>
    <p:sldId id="263" r:id="rId20"/>
    <p:sldId id="414" r:id="rId21"/>
    <p:sldId id="268" r:id="rId22"/>
    <p:sldId id="415" r:id="rId23"/>
    <p:sldId id="413" r:id="rId24"/>
    <p:sldId id="269" r:id="rId25"/>
    <p:sldId id="270" r:id="rId26"/>
    <p:sldId id="271" r:id="rId27"/>
    <p:sldId id="272" r:id="rId28"/>
    <p:sldId id="409" r:id="rId29"/>
    <p:sldId id="420" r:id="rId30"/>
  </p:sldIdLst>
  <p:sldSz cx="9144000" cy="6858000" type="screen4x3"/>
  <p:notesSz cx="6858000" cy="9313863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sha Dosanjh" initials="MD" lastIdx="0" clrIdx="0">
    <p:extLst>
      <p:ext uri="{19B8F6BF-5375-455C-9EA6-DF929625EA0E}">
        <p15:presenceInfo xmlns:p15="http://schemas.microsoft.com/office/powerpoint/2012/main" userId="S-1-5-21-183313008-3152611123-150256408-19317" providerId="AD"/>
      </p:ext>
    </p:extLst>
  </p:cmAuthor>
  <p:cmAuthor id="2" name="Jessica Wong" initials="JW" lastIdx="0" clrIdx="1">
    <p:extLst>
      <p:ext uri="{19B8F6BF-5375-455C-9EA6-DF929625EA0E}">
        <p15:presenceInfo xmlns:p15="http://schemas.microsoft.com/office/powerpoint/2012/main" userId="S-1-5-21-183313008-3152611123-150256408-19273" providerId="AD"/>
      </p:ext>
    </p:extLst>
  </p:cmAuthor>
  <p:cmAuthor id="3" name="Imene Reda" initials="IR" lastIdx="6" clrIdx="2">
    <p:extLst>
      <p:ext uri="{19B8F6BF-5375-455C-9EA6-DF929625EA0E}">
        <p15:presenceInfo xmlns:p15="http://schemas.microsoft.com/office/powerpoint/2012/main" userId="S-1-5-21-1929929438-1685801763-620655208-12189" providerId="AD"/>
      </p:ext>
    </p:extLst>
  </p:cmAuthor>
  <p:cmAuthor id="4" name="Q-boot" initials="Q" lastIdx="5" clrIdx="3">
    <p:extLst>
      <p:ext uri="{19B8F6BF-5375-455C-9EA6-DF929625EA0E}">
        <p15:presenceInfo xmlns:p15="http://schemas.microsoft.com/office/powerpoint/2012/main" userId="Q-boo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79657" autoAdjust="0"/>
  </p:normalViewPr>
  <p:slideViewPr>
    <p:cSldViewPr snapToGrid="0">
      <p:cViewPr varScale="1">
        <p:scale>
          <a:sx n="68" d="100"/>
          <a:sy n="68" d="100"/>
        </p:scale>
        <p:origin x="20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65187"/>
          </a:xfrm>
          <a:prstGeom prst="rect">
            <a:avLst/>
          </a:prstGeom>
        </p:spPr>
        <p:txBody>
          <a:bodyPr vert="horz" lIns="92402" tIns="46201" rIns="92402" bIns="46201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63" y="1"/>
            <a:ext cx="2972004" cy="465187"/>
          </a:xfrm>
          <a:prstGeom prst="rect">
            <a:avLst/>
          </a:prstGeom>
        </p:spPr>
        <p:txBody>
          <a:bodyPr vert="horz" lIns="92402" tIns="46201" rIns="92402" bIns="46201" rtlCol="0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E3CB6E-9706-4D8F-80CC-58D8E31BF5D9}" type="datetimeFigureOut">
              <a:rPr lang="en-GB"/>
              <a:pPr>
                <a:defRPr/>
              </a:pPr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94" y="4423615"/>
            <a:ext cx="5487013" cy="4191022"/>
          </a:xfrm>
          <a:prstGeom prst="rect">
            <a:avLst/>
          </a:prstGeom>
        </p:spPr>
        <p:txBody>
          <a:bodyPr vert="horz" lIns="92402" tIns="46201" rIns="92402" bIns="4620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7231"/>
            <a:ext cx="2972004" cy="465187"/>
          </a:xfrm>
          <a:prstGeom prst="rect">
            <a:avLst/>
          </a:prstGeom>
        </p:spPr>
        <p:txBody>
          <a:bodyPr vert="horz" lIns="92402" tIns="46201" rIns="92402" bIns="46201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63" y="8847231"/>
            <a:ext cx="2972004" cy="465187"/>
          </a:xfrm>
          <a:prstGeom prst="rect">
            <a:avLst/>
          </a:prstGeom>
        </p:spPr>
        <p:txBody>
          <a:bodyPr vert="horz" lIns="92402" tIns="46201" rIns="92402" bIns="46201" rtlCol="0" anchor="b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29B930-771D-4245-9F45-0D6F492C88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5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9B930-771D-4245-9F45-0D6F492C88F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037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Cechy współpracy stosowane w ośrodku w Minnesocie są odzwierciedlane w następujące sposoby.</a:t>
            </a:r>
          </a:p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0824F0-A2D3-42A4-B993-5140BC44919F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52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000000"/>
                </a:solidFill>
                <a:latin typeface="Arial"/>
                <a:ea typeface="Arial"/>
                <a:cs typeface="Arial"/>
              </a:rPr>
              <a:t>Cechy współpracy stosowane w ośrodku w Minnesocie są odzwierciedlane w następujące sposoby…</a:t>
            </a:r>
          </a:p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30136D-35C0-4A29-AD3F-E89DFBF1F4A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9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000000"/>
                </a:solidFill>
                <a:latin typeface="Arial"/>
                <a:ea typeface="Arial"/>
                <a:cs typeface="Arial"/>
              </a:rPr>
              <a:t>Należy stworzyć możliwość omówienia tych trzech pytań w zespole.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7C3694-69B6-4AE7-92A4-33F6F7EE887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945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9B930-771D-4245-9F45-0D6F492C88FC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97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9B930-771D-4245-9F45-0D6F492C88FC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92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Ogólnym celem kluczowych działań jest zapewnienie holistycznej opieki i wsparcia w celu zaspokojenia indywidualnych potrzeb pacjenta i jego rodziny/bliskich.</a:t>
            </a:r>
          </a:p>
          <a:p>
            <a:endParaRPr lang="en-GB" altLang="en-US" dirty="0"/>
          </a:p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System kluczowych działań:</a:t>
            </a:r>
          </a:p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jest sposobem zapewnienia skutecznego wsparcia;</a:t>
            </a:r>
          </a:p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opiera się na myśleniu skoncentrowanym na pacjencie i partnerskich metodach współpracy;</a:t>
            </a:r>
          </a:p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jest skupiony na rodzinie lub systemach;</a:t>
            </a:r>
          </a:p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jest wspierany poprzez umożliwienie otwartych, równouprawnionych, pomocnych relacji;</a:t>
            </a:r>
          </a:p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jest sposobem umożliwiającym koordynację opieki.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FE8E64-2CDD-42FB-B5DA-F8A157452372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05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D2B4D2-7A4E-4D76-ADB7-250E96495B67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680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D15CE0-F870-444A-AFBD-61F5B015A262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9473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8F5E05-2F65-4672-A73C-EE949F0C0E66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53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3F8934-B0EC-47F8-A0AE-34677955F8D8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92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9B930-771D-4245-9F45-0D6F492C88F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30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Dlaczego potrzebna jest zmiana w zespołach?</a:t>
            </a:r>
          </a:p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Istnieją zarówno zewnętrzne, jak i wewnętrzne czynniki pobudzające.  Zewnętrzne - odnowienie postępowania zgodnie z dokumentem Mid-Staffs Review zalecanym przez NHS (standardowe procedury operacyjne i cele oraz zakres usług świadczonych przez NHS). Częścią tego jest przyjęcie otwartej i uczciwej kultury postępowania stawiającej pacjenta w centrum wszystkiego, co się dzieje.  Dokument zastrzega również, że świadczenia mają rozwijać kompetencje kulturowe prowadzące do humanitarnej, skoncentrowanej na pacjencie opieki.  Wewnętrznie skutki suboptymalnego przestrzegania zaleceń dotyczące wyników leczenia mukowiscydozy i ekonomiki zdrowia stają się coraz bardziej zauważalne, co wymaga od zespołów ds. mukowiscydozy zmiany sposobu postępowania z takimi pacjentami.  </a:t>
            </a:r>
          </a:p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Tak więc istnieje rzeczywisty czynnik pobudzający zespoły do większego włączania pacjentów w proces opieki zdrowotnej i leczenia, co będzie mieć wpływ na sposób działania zespołu.  Zespoły wprowadzą różne zmiany, jak zmieni się Twój?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F256E0-6F50-41D9-8869-6173CC7A7E5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11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9F86E6-4EAB-41CC-BC7D-D261F13AFFE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69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9B930-771D-4245-9F45-0D6F492C88F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888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Na nasze zachowanie wpływa to, co według nas robią inni.  Na przykład korzystanie z pasów bezpieczeństwa zwiększyło się, ponieważ wszyscy zaczęli to robić, nie dlatego, że stało się to prawem (jeśli tak nie jest, </a:t>
            </a:r>
            <a:r>
              <a:rPr lang="en-GB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to </a:t>
            </a:r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dlaczego nadal </a:t>
            </a:r>
            <a:r>
              <a:rPr lang="en-GB" sz="17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ludzie</a:t>
            </a:r>
            <a:r>
              <a:rPr lang="en-GB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rozmawiają przez telefony komórkowe podczas jazdy lub jeżdżą z prędkością 80 km/godz. w strefie 70 km/godz.?), ale dlatego, że stało się to „normą społeczną”.</a:t>
            </a:r>
          </a:p>
          <a:p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Jakie są więc normy społeczne zespołu, jak je zmienić, aby pomóc zespołom stać się otwartym i skoncentrowanym na pacjencie oraz współpracować w zakresie opieki, którą oferują?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E919F5-8897-4DF9-90A0-DCC253A6F4E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727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Należy stworzyć możliwość krótkiego omówienia tych pytań.</a:t>
            </a:r>
          </a:p>
          <a:p>
            <a:pPr>
              <a:defRPr/>
            </a:pPr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PODPOWIEDZI </a:t>
            </a:r>
          </a:p>
          <a:p>
            <a:pPr marL="288755" indent="-288755">
              <a:buFontTx/>
              <a:buAutoNum type="romanLcParenBoth"/>
              <a:defRPr/>
            </a:pPr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Co zdaniem zespołu uważają pacjenci na temat przestrzegania zaleceń leczenia przez innych pacjentów z ośrodka będących w ich wieku? (ii) Czy pacjenci z ośrodka uważają, że wszyscy pomijają dawki i że jest to w porządku? (iii) Czy też jest to normatywne przekonanie, aby „</a:t>
            </a:r>
            <a:r>
              <a:rPr lang="en-GB" sz="17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wymiga</a:t>
            </a:r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ć</a:t>
            </a:r>
            <a:r>
              <a:rPr lang="en-GB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GB" sz="17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si</a:t>
            </a:r>
            <a:r>
              <a:rPr lang="pl-PL" sz="1700" dirty="0">
                <a:solidFill>
                  <a:srgbClr val="000000"/>
                </a:solidFill>
                <a:latin typeface="Arial"/>
              </a:rPr>
              <a:t>ę</a:t>
            </a:r>
            <a:r>
              <a:rPr lang="en-GB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od </a:t>
            </a:r>
            <a:r>
              <a:rPr lang="en-GB" sz="17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tego</a:t>
            </a:r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”?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pl-PL" sz="17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PODOPWIEDŹ – w jaki inny sposób zespół mógłby przekazywać informacje zwrotne, aby przekazać normę w ośrodku?  Gdyby istniały dane (z rejestrów) dotyczące mediany lub średniego przestrzegania zaleceń, wartości FEV, itp. dla tej kohorty/grupy wiekowej, czy byłoby przydatne udostępnienie ich pacjentom?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619E12-F70E-4F10-A406-CF8482705AE7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1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29B930-771D-4245-9F45-0D6F492C88F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774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000000"/>
                </a:solidFill>
                <a:latin typeface="Arial"/>
                <a:ea typeface="Arial"/>
                <a:cs typeface="Arial"/>
              </a:rPr>
              <a:t>Cechy współpracy stosowane w ośrodku w Minnesocie są odzwierciedlane w następujące sposoby.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DFC557-E176-4BF1-B6EC-26AF786AC7F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7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3615351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5526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38233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2D20AA-CAAD-4CC1-81F1-E5A408BC6316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A1D882E-C576-46D5-9B49-FE53394C6D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96403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defTabSz="9144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FFFD7B5-8485-4BDB-B917-E509173497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06591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B803BD-3210-461B-BE5A-82A9EC24EA12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D497DC9-7029-420B-9D1E-8C397427C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304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67842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  <a:lvl2pPr>
              <a:defRPr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0917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814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065915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DC6F46DE-0EC5-48D6-AB83-674F37C9611B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fld id="{82886E52-FF6B-48DC-BAAD-1E0023633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3911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39002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323503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2626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E6D85F91-8B72-4266-B9B6-87C8507FEB0C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B3C5F84-E343-41A4-AB2E-9B1D0A98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7" r:id="rId1"/>
    <p:sldLayoutId id="2147484608" r:id="rId2"/>
    <p:sldLayoutId id="2147484609" r:id="rId3"/>
    <p:sldLayoutId id="2147484610" r:id="rId4"/>
    <p:sldLayoutId id="2147484611" r:id="rId5"/>
    <p:sldLayoutId id="2147484612" r:id="rId6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fld id="{6F8B5347-434E-42F7-AFFF-8327CE58323A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AA971C5-8F7C-4352-A543-006331416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614" r:id="rId2"/>
    <p:sldLayoutId id="2147484615" r:id="rId3"/>
    <p:sldLayoutId id="2147484616" r:id="rId4"/>
    <p:sldLayoutId id="2147484617" r:id="rId5"/>
    <p:sldLayoutId id="2147484618" r:id="rId6"/>
    <p:sldLayoutId id="2147484619" r:id="rId7"/>
    <p:sldLayoutId id="2147484620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b="0" i="0" strike="noStrike" cap="none" spc="0" baseline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Radzenie sobie z przestrzeganiem zaleceń jako zespół</a:t>
            </a:r>
            <a:endParaRPr lang="en-GB" altLang="en-US" sz="4000">
              <a:ea typeface="HelveticaNeueLT Std Med Cn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549635"/>
            <a:ext cx="52530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sz="10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Kod opracowania</a:t>
            </a:r>
            <a:r>
              <a:rPr lang="pl-PL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: </a:t>
            </a:r>
            <a:r>
              <a:rPr lang="en-US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INT-20-2100033	</a:t>
            </a:r>
            <a:r>
              <a:rPr lang="pl-PL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GB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          </a:t>
            </a:r>
            <a:r>
              <a:rPr lang="pl-PL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Data przygotowania:</a:t>
            </a:r>
            <a:r>
              <a:rPr lang="en-US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000" b="1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luty</a:t>
            </a:r>
            <a:r>
              <a:rPr lang="en-US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2021 r.</a:t>
            </a:r>
            <a:r>
              <a:rPr lang="pl-PL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Omawianie norm społecznych</a:t>
            </a:r>
            <a:endParaRPr lang="en-GB" altLang="en-US" b="1" dirty="0">
              <a:ea typeface="HelveticaNeueLT Std Med Cn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Jakie są „normy” w odniesieniu do przestrzegania zaleceń w leczeniu mukowiscydozy?</a:t>
            </a:r>
          </a:p>
          <a:p>
            <a:pPr eaLnBrk="1" hangingPunct="1"/>
            <a:endParaRPr lang="en-GB" altLang="en-US"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Czy podczas analizy wyników oceny leczenia przydatne byłoby porównanie wyników oceny stanu zdrowia pacjentów w kontekście innych kohort w ośrodku?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Poprawa relacji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Poprawa relacji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356519"/>
            <a:ext cx="8229600" cy="4311650"/>
          </a:xfrm>
        </p:spPr>
        <p:txBody>
          <a:bodyPr rtlCol="0">
            <a:normAutofit fontScale="900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l-PL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Pacjenci są bardziej skłonni do przestrzegania zaleceń, gdy czują się emocjonalnie wspierani przez zespół interdyscyplinarny, co obejmuje zapewnianie wsparcia przez członków zespołu, szanowanie pacjentów i traktowanie ich jako równych sobie partnerów</a:t>
            </a:r>
            <a:r>
              <a:rPr lang="pl-PL" sz="20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endParaRPr lang="en-GB" altLang="en-US" sz="1600" baseline="30000" dirty="0"/>
          </a:p>
          <a:p>
            <a:pPr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l-PL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Dobre porozumienie prowadzi do:</a:t>
            </a:r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l-PL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większej satysfakcji i poprawy wyników zdrowotnych w porównaniu z tradycyjnymi konsultacjami prowadzonymi przez ekspertów</a:t>
            </a:r>
            <a:r>
              <a:rPr lang="pl-PL" sz="18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</a:t>
            </a:r>
            <a:endParaRPr lang="en-GB" altLang="en-US" sz="1600" dirty="0"/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l-PL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lepszego wyrażenia empatii</a:t>
            </a:r>
            <a:r>
              <a:rPr lang="pl-PL" sz="18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3</a:t>
            </a:r>
            <a:endParaRPr lang="en-GB" altLang="en-US" sz="1600" dirty="0"/>
          </a:p>
          <a:p>
            <a:pPr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l-PL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Wskaźniki skuteczności według wysokowydajnego ośrodka leczenia mukowiscydozy (Minnesota CF Center, Minneapolis, Stany Zjednoczone) obejmowały:</a:t>
            </a:r>
            <a:r>
              <a:rPr lang="pl-PL" sz="20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4</a:t>
            </a:r>
            <a:endParaRPr lang="en-GB" altLang="en-US" sz="1600" dirty="0"/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l-PL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umiejętności komunikacyjne i współpracę z pacjentem i rodziną</a:t>
            </a:r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l-PL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konsekwentne przekazywan</a:t>
            </a:r>
            <a:r>
              <a:rPr lang="en-GB" sz="18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</a:t>
            </a:r>
            <a:r>
              <a:rPr lang="pl-PL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 wysokich oczekiwań wobec zespołu, pacjenta i rodziny</a:t>
            </a:r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l-PL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uczciwe relacje partnerskie pomiędzy zespołem a pacjentem w przypadku zidentyfikowania problemu oraz kreatywne i elastyczne rozwiązywanie problemów</a:t>
            </a:r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endParaRPr lang="en-GB" altLang="en-US" sz="1800" dirty="0"/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-9148" y="5959475"/>
            <a:ext cx="9156323" cy="39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Jin J. i wsp., </a:t>
            </a:r>
            <a:r>
              <a:rPr lang="pl-PL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Ther Clin Risk Manag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2008;4:269–286; 2. Mead N., Bower P., </a:t>
            </a:r>
            <a:r>
              <a:rPr lang="pl-PL" sz="1000" b="0" i="1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Patient</a:t>
            </a:r>
            <a:r>
              <a:rPr lang="pl-PL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Educ Couns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2002;48:51–61; 3. Fallowfield L.J. i wsp., </a:t>
            </a:r>
            <a:r>
              <a:rPr lang="pl-PL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Lancet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2002;359:650–656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;</a:t>
            </a:r>
            <a:endParaRPr lang="pl-PL" sz="1000" b="0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algn="r" eaLnBrk="1" hangingPunct="1">
              <a:spcBef>
                <a:spcPct val="0"/>
              </a:spcBef>
              <a:buNone/>
              <a:defRPr/>
            </a:pP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4. Gawande A., The Bell Curve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What happens when patients find out how good their doctors really are? The New Yorker; 6 grudnia 2004 r.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Ośrodek leczenia mukowiscydozy w Minnesocie – zasada 1</a:t>
            </a:r>
            <a:endParaRPr lang="en-GB" altLang="en-US" b="1" i="1">
              <a:ea typeface="HelveticaNeueLT Std Med Cn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Odnośnie współpracy z rodzinami</a:t>
            </a:r>
          </a:p>
          <a:p>
            <a:pPr lvl="1" eaLnBrk="1" hangingPunct="1">
              <a:lnSpc>
                <a:spcPct val="11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Zachęcanie do szczerych i otwartych relacji</a:t>
            </a:r>
          </a:p>
          <a:p>
            <a:pPr lvl="2" eaLnBrk="1" hangingPunct="1">
              <a:lnSpc>
                <a:spcPct val="110000"/>
              </a:lnSpc>
            </a:pP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Do rodzin: </a:t>
            </a:r>
            <a:r>
              <a:rPr lang="pl-PL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„Oczywiście jesteście częścią zespołu ds. mukowiscydozy”</a:t>
            </a:r>
          </a:p>
          <a:p>
            <a:pPr lvl="1" eaLnBrk="1" hangingPunct="1">
              <a:lnSpc>
                <a:spcPct val="11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Oczekiwanie wzajemnej relacji</a:t>
            </a:r>
          </a:p>
          <a:p>
            <a:pPr lvl="2" eaLnBrk="1" hangingPunct="1">
              <a:lnSpc>
                <a:spcPct val="110000"/>
              </a:lnSpc>
            </a:pPr>
            <a:r>
              <a:rPr lang="pl-PL" sz="2000" b="0" i="1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„</a:t>
            </a:r>
            <a:r>
              <a:rPr lang="pl-PL" sz="2000" b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[Będziemy musieli] </a:t>
            </a:r>
            <a:r>
              <a:rPr lang="pl-PL" sz="2000" b="0" i="1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bardzo ciężko pracować, aby współpraca zakończyła się sukcesem”</a:t>
            </a:r>
          </a:p>
          <a:p>
            <a:pPr lvl="1" eaLnBrk="1" hangingPunct="1">
              <a:lnSpc>
                <a:spcPct val="11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Podkreślenie znaczenia uzyskiwania dobrych informacji od pacjentów/rodzin w kontekście szczerej rozmowy</a:t>
            </a:r>
          </a:p>
          <a:p>
            <a:pPr lvl="1" eaLnBrk="1" hangingPunct="1">
              <a:lnSpc>
                <a:spcPct val="11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Zachowanie szczerości co do postawy zespołu – wyznaczanie bardzo wysokich standardów dla zespołu, pacjenta i rodziny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-9144" y="6117273"/>
            <a:ext cx="9153144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pl-PL" sz="10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Latchford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</a:t>
            </a:r>
            <a:r>
              <a:rPr lang="pl-PL" sz="10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G.J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., Duff </a:t>
            </a:r>
            <a:r>
              <a:rPr lang="pl-PL" sz="10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A.J.A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., Personal </a:t>
            </a:r>
            <a:r>
              <a:rPr lang="pl-PL" sz="10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communication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2014.</a:t>
            </a:r>
            <a:endParaRPr lang="de-DE" altLang="en-US" sz="1000" dirty="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Ośrodek leczenia mukowiscydozy w Minnesocie – zasada 2</a:t>
            </a:r>
            <a:endParaRPr lang="en-GB" altLang="en-US" b="1" i="1" dirty="0">
              <a:ea typeface="HelveticaNeueLT Std Med Cn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585913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Odnośnie komunikacji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Poznanie problemów</a:t>
            </a:r>
          </a:p>
          <a:p>
            <a:pPr lvl="2" eaLnBrk="1" hangingPunct="1"/>
            <a:r>
              <a:rPr lang="pl-PL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„Pamiętaj, że Ty i Twój</a:t>
            </a: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[zespół ds. mukowiscydozy] </a:t>
            </a:r>
            <a:r>
              <a:rPr lang="pl-PL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nie mówicie tym samym językiem”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Skupienie się na przejrzystości i przekazywaniu informacji</a:t>
            </a:r>
          </a:p>
          <a:p>
            <a:pPr lvl="2" eaLnBrk="1" hangingPunct="1"/>
            <a:r>
              <a:rPr lang="pl-PL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„Założenia są niebezpieczne... zawsze rozmawiaj i wysłuchuj założeń”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Podkreślenie znaczenia podejmowania ryzyka i pomoc pacjentom w zrozumieniu i dokonaniu świadomych wyborów</a:t>
            </a:r>
            <a:endParaRPr lang="en-GB" altLang="en-US" i="1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-9144" y="6117273"/>
            <a:ext cx="9153144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pl-PL" sz="10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Latchford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</a:t>
            </a:r>
            <a:r>
              <a:rPr lang="pl-PL" sz="10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G.J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., Duff </a:t>
            </a:r>
            <a:r>
              <a:rPr lang="pl-PL" sz="10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A.J.A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., Personal </a:t>
            </a:r>
            <a:r>
              <a:rPr lang="pl-PL" sz="10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communication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2014.</a:t>
            </a:r>
            <a:endParaRPr lang="de-DE" altLang="en-US" sz="1000" dirty="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Ośrodek leczenia mukowiscydozy w Minnesocie – zasada 3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89088"/>
            <a:ext cx="8229600" cy="43116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pl-PL" sz="2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Odnośnie przestrzegania zaleceń</a:t>
            </a:r>
          </a:p>
          <a:p>
            <a:pPr lvl="1">
              <a:lnSpc>
                <a:spcPct val="110000"/>
              </a:lnSpc>
              <a:defRPr/>
            </a:pPr>
            <a:r>
              <a:rPr lang="pl-PL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Uznanie rzeczywistości i wyzwań związanych z przestrzeganiem zaleceń</a:t>
            </a:r>
          </a:p>
          <a:p>
            <a:pPr lvl="2">
              <a:lnSpc>
                <a:spcPct val="110000"/>
              </a:lnSpc>
              <a:defRPr/>
            </a:pP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„To trochę zdumiewające, że wielu pacjentów znajduje wymówki, aby nie stosować tego ratującego życia leczenia, gdy tylko mogą [i] znajduje wiarygodne wymówki”</a:t>
            </a:r>
          </a:p>
          <a:p>
            <a:pPr lvl="1">
              <a:lnSpc>
                <a:spcPct val="110000"/>
              </a:lnSpc>
              <a:defRPr/>
            </a:pPr>
            <a:r>
              <a:rPr lang="pl-PL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Określenie nieprzestrzegania zaleceń jako eksperymentowanie</a:t>
            </a:r>
          </a:p>
          <a:p>
            <a:pPr lvl="2">
              <a:lnSpc>
                <a:spcPct val="110000"/>
              </a:lnSpc>
              <a:defRPr/>
            </a:pP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„Jeśli personel ds. mukowiscydozy nie pyta o eksperymentowanie przez pacjentów lub nie słucha... trudno jest ulepszyć leczenie</a:t>
            </a:r>
            <a:r>
              <a:rPr lang="pl-PL" sz="2200" i="1" dirty="0">
                <a:solidFill>
                  <a:srgbClr val="000000"/>
                </a:solidFill>
                <a:ea typeface="Calibri"/>
                <a:cs typeface="Calibri"/>
              </a:rPr>
              <a:t>... </a:t>
            </a:r>
            <a:r>
              <a:rPr lang="pl-PL" sz="2200" dirty="0">
                <a:solidFill>
                  <a:srgbClr val="000000"/>
                </a:solidFill>
                <a:ea typeface="Calibri"/>
                <a:cs typeface="Calibri"/>
              </a:rPr>
              <a:t>[i</a:t>
            </a:r>
            <a:r>
              <a:rPr lang="en-GB" sz="2200" dirty="0">
                <a:solidFill>
                  <a:srgbClr val="000000"/>
                </a:solidFill>
                <a:ea typeface="Calibri"/>
                <a:cs typeface="Calibri"/>
              </a:rPr>
              <a:t>/</a:t>
            </a:r>
            <a:r>
              <a:rPr lang="en-GB" sz="2200" dirty="0" err="1">
                <a:solidFill>
                  <a:srgbClr val="000000"/>
                </a:solidFill>
                <a:ea typeface="Calibri"/>
                <a:cs typeface="Calibri"/>
              </a:rPr>
              <a:t>lub</a:t>
            </a:r>
            <a:r>
              <a:rPr lang="pl-PL" sz="2200" dirty="0">
                <a:solidFill>
                  <a:srgbClr val="000000"/>
                </a:solidFill>
                <a:ea typeface="Calibri"/>
                <a:cs typeface="Calibri"/>
              </a:rPr>
              <a:t>] </a:t>
            </a: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dochodzi do poważnego rozłamu </a:t>
            </a:r>
            <a:r>
              <a:rPr lang="en-GB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 </a:t>
            </a: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walce przeciwko mukowiscydozie”</a:t>
            </a:r>
          </a:p>
          <a:p>
            <a:pPr lvl="1">
              <a:lnSpc>
                <a:spcPct val="110000"/>
              </a:lnSpc>
              <a:defRPr/>
            </a:pPr>
            <a:r>
              <a:rPr lang="pl-PL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Stałe podkreślanie znaczenia przestrzegania zaleceń</a:t>
            </a:r>
          </a:p>
          <a:p>
            <a:pPr lvl="2">
              <a:lnSpc>
                <a:spcPct val="110000"/>
              </a:lnSpc>
              <a:defRPr/>
            </a:pP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„Zapobieganie jest procesem codziennym”</a:t>
            </a:r>
          </a:p>
          <a:p>
            <a:pPr>
              <a:lnSpc>
                <a:spcPct val="110000"/>
              </a:lnSpc>
              <a:defRPr/>
            </a:pPr>
            <a:endParaRPr lang="en-GB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-9144" y="6117273"/>
            <a:ext cx="9153144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Latchford G.J., Duff A.J.A., Personal communication. 2014.</a:t>
            </a:r>
            <a:endParaRPr lang="de-DE" altLang="en-US" sz="100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Komunikacja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8370888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 wyglądają nasze umiejętności komunikacyjne?</a:t>
            </a:r>
          </a:p>
          <a:p>
            <a:pPr eaLnBrk="1" hangingPunct="1"/>
            <a:endParaRPr lang="en-GB" altLang="en-US"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Czy angażujemy pacjentów w otwarte i szczere rozmowy?</a:t>
            </a:r>
          </a:p>
          <a:p>
            <a:pPr eaLnBrk="1" hangingPunct="1"/>
            <a:endParaRPr lang="en-GB" altLang="en-US"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Jakie są nasze potrzeby szkoleniowe, jeśli chcemy to ulepszyć?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Interwencje zespołowe 1</a:t>
            </a: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4703762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Podczas opieki pediatrycznej, dzieci uczęszczające do szkoły średniej (lub najpóźniej gdy stają się nastolatkami) powinny samodzielnie uczestniczyć w konsultacjach w ośrodku. Ma to na celu:</a:t>
            </a:r>
          </a:p>
          <a:p>
            <a:pPr lvl="1"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–"/>
              <a:defRPr/>
            </a:pPr>
            <a:r>
              <a:rPr lang="pl-PL" sz="21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budowanie</a:t>
            </a:r>
            <a:r>
              <a:rPr lang="pl-PL" sz="21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pewności siebie podczas samodzielnych rozmów z zespołem</a:t>
            </a:r>
          </a:p>
          <a:p>
            <a:pPr lvl="1"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–"/>
              <a:defRPr/>
            </a:pPr>
            <a:r>
              <a:rPr lang="pl-PL" sz="21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zaangażowanie</a:t>
            </a:r>
            <a:r>
              <a:rPr lang="pl-PL" sz="21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w rozmowy dotyczące opieki zdrowotnej nad nimi samymi</a:t>
            </a:r>
          </a:p>
          <a:p>
            <a:pPr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Nastolatki w wieku od 13 do 16 lat chorujące na mukowiscydozę wyrażały potrzebę samodzielnego odbywania konsultacji medycznych (przynajmniej przez część konsultacji)</a:t>
            </a:r>
            <a:r>
              <a:rPr lang="pl-PL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endParaRPr lang="en-GB" altLang="en-US" dirty="0"/>
          </a:p>
          <a:p>
            <a:pPr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ważne, pacjenci wskazali, że chcą omawiać kwestie dotyczące </a:t>
            </a:r>
            <a:r>
              <a:rPr lang="en-GB" sz="2400" b="0" i="0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dorastania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w obecności</a:t>
            </a:r>
            <a:r>
              <a:rPr lang="en-GB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lekarza, ale nie zawsze mają taką możliwość</a:t>
            </a:r>
            <a:r>
              <a:rPr lang="pl-PL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endParaRPr lang="en-US" altLang="en-US" dirty="0"/>
          </a:p>
          <a:p>
            <a:pPr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Podczas opieki nad osobami dorosłymi należy zapewnić, że część konsultacji ma charakter otwarty, aby umożliwić pacjentom poprowadzenie rozmowy/poruszenie kwestii dotyczących ich opieki/życia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675753" y="6113463"/>
            <a:ext cx="8468247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Withers A.L., </a:t>
            </a:r>
            <a:r>
              <a:rPr lang="pl-PL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Pulmon Med </a:t>
            </a: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2012;2012: Identyfikator artykułu: 134132.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Interwencje zespołowe 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49148"/>
            <a:ext cx="8229600" cy="43116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Przeniesienie </a:t>
            </a:r>
            <a:r>
              <a:rPr lang="pl-PL" sz="24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NIE jest 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przejściem z sektora opieki pediatrycznej do opieki nad osobami dorosłymi</a:t>
            </a:r>
          </a:p>
          <a:p>
            <a:pPr eaLnBrk="1" hangingPunct="1">
              <a:lnSpc>
                <a:spcPct val="11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Przeniesienie</a:t>
            </a:r>
            <a:r>
              <a:rPr lang="pl-PL" sz="24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JEST 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zmianą z opieki przez rodziców na samodzielną opiekę</a:t>
            </a:r>
          </a:p>
          <a:p>
            <a:pPr eaLnBrk="1" hangingPunct="1">
              <a:lnSpc>
                <a:spcPct val="11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Zaplanowanie tego jest </a:t>
            </a:r>
            <a:r>
              <a:rPr lang="pl-PL" sz="24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NIEZBĘDNE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, kiedy dziecko wchodzi w okres dojrzewania i należy to omawiać podczas corocznej rozmowy oceniającej</a:t>
            </a:r>
          </a:p>
          <a:p>
            <a:pPr eaLnBrk="1" hangingPunct="1">
              <a:lnSpc>
                <a:spcPct val="11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„Transfer” to moment, w którym osoba nastoletnia zostaje przeniesiona do sektora opieki nad osobami dorosłymi</a:t>
            </a:r>
          </a:p>
          <a:p>
            <a:pPr eaLnBrk="1" hangingPunct="1">
              <a:lnSpc>
                <a:spcPct val="11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Można rozważyć wykorzystanie programu przejściowego „Do biegu, gotowi, start”</a:t>
            </a:r>
            <a:r>
              <a:rPr lang="pl-PL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endParaRPr lang="en-GB" altLang="en-US" dirty="0">
              <a:ea typeface="HelveticaNeueLT Std Cn"/>
            </a:endParaRP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675753" y="6107113"/>
            <a:ext cx="8468247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Szpitale Uniwersyteckie w Southampton. 2014.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Interwencje zespołowe 3</a:t>
            </a:r>
            <a:endParaRPr lang="en-GB" altLang="en-US" b="1">
              <a:ea typeface="HelveticaNeueLT Std Med Cn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Rozszerzenie zakresu rocznych przeglądów w celu uwzględnienia: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 pacjent chce osiągnąć w swoim życiu w ciągu najbliższych 12 miesięcy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 rodzina pacjenta ma nadzieję osiągnąć/zrobić w ciągu najbliższych 12 miesięcy</a:t>
            </a:r>
          </a:p>
          <a:p>
            <a:pPr lvl="1" eaLnBrk="1" hangingPunct="1"/>
            <a:endParaRPr lang="en-GB" altLang="en-US" sz="2400" dirty="0"/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Połączenie celów „leczenia” z celami „życiowymi” w celu uzgodnienia jednego zbioru celów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Oświadczenie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pl-PL" sz="20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Inicjatywa CF CARE jest w pełni finansowana przez spółkę Vertex Pharmaceuticals (Europe) Limited. Treść została przygotowana i opracowana przez komitet sterujący przy wsparciu logistycznym i redakcyjnym ze strony sekretariatu CF CARE, ApotheCom. Spółka Vertex miała możliwość oceny stosowności treści i narzędzi.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Interwencje zespołowe 4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Powołanie regularnej, wirtualnej kliniki ds. przestrzegania zaleceń/weryfikacji poprzez przeprowadzanie (nie rzadziej niż raz w miesiącu) oceny grupy pacjentów </a:t>
            </a:r>
          </a:p>
          <a:p>
            <a:pPr eaLnBrk="1" hangingPunct="1"/>
            <a:endParaRPr lang="en-US" altLang="en-US" dirty="0"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Grupa personelu prowadząca klinikę powinna być jak najmniejsza (kluczowy personel), aby jej działanie było jak najbardziej spójne</a:t>
            </a:r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Interwencje zespołowe 5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457199" y="868702"/>
            <a:ext cx="8322817" cy="43116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l-PL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Ustanowienie systemu kluczowych działań kierowanego przez doradców ds. przestrzegania zaleceń</a:t>
            </a:r>
          </a:p>
          <a:p>
            <a:pPr eaLnBrk="1" hangingPunct="1">
              <a:lnSpc>
                <a:spcPct val="110000"/>
              </a:lnSpc>
            </a:pPr>
            <a:r>
              <a:rPr lang="pl-PL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Doradcy ds. przestrzegania zaleceń umożliwiają utworzenie i prowadzą klinikę oceny przestrzegania zaleceń </a:t>
            </a:r>
          </a:p>
          <a:p>
            <a:pPr eaLnBrk="1" hangingPunct="1">
              <a:lnSpc>
                <a:spcPct val="110000"/>
              </a:lnSpc>
            </a:pPr>
            <a:r>
              <a:rPr lang="pl-PL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Doradcy ds. przestrzegania zaleceń wraz z zespołem wielodyscyplinarnym uzgadniają plan leczenia i aktywnie pomagają pacjentom/opiekunom wdrożyć go do codziennej rutyny</a:t>
            </a:r>
          </a:p>
          <a:p>
            <a:pPr eaLnBrk="1" hangingPunct="1">
              <a:lnSpc>
                <a:spcPct val="110000"/>
              </a:lnSpc>
            </a:pPr>
            <a:r>
              <a:rPr lang="pl-PL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Doradcy ds. przestrzegania zaleceń odpowiadają za wdrażanie inicjatyw dotyczących przestrzegania zaleceń</a:t>
            </a:r>
          </a:p>
          <a:p>
            <a:pPr lvl="1" eaLnBrk="1" hangingPunct="1">
              <a:lnSpc>
                <a:spcPct val="110000"/>
              </a:lnSpc>
            </a:pP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omawianie i zrozumienie kwestii związanych z przestrzeganiem zaleceń</a:t>
            </a:r>
          </a:p>
          <a:p>
            <a:pPr lvl="1" eaLnBrk="1" hangingPunct="1">
              <a:lnSpc>
                <a:spcPct val="110000"/>
              </a:lnSpc>
            </a:pP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nawiązywanie relacji opartych na współpracy z pacjentami i ich rodzinami</a:t>
            </a:r>
          </a:p>
          <a:p>
            <a:pPr lvl="1" eaLnBrk="1" hangingPunct="1">
              <a:lnSpc>
                <a:spcPct val="110000"/>
              </a:lnSpc>
            </a:pP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ustalanie i uzgadnianie celów leczenia w kontekście celów życiowych</a:t>
            </a:r>
          </a:p>
          <a:p>
            <a:pPr lvl="1" eaLnBrk="1" hangingPunct="1">
              <a:lnSpc>
                <a:spcPct val="110000"/>
              </a:lnSpc>
            </a:pP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współpraca z pacjentami i wspieranie ich starań, aby dokonać zmiany</a:t>
            </a:r>
            <a:endParaRPr lang="en-GB" altLang="en-US" sz="2000" dirty="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Interwencje zespołowe 6</a:t>
            </a: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Ustalanie oczekiwań i zobowiązań personelu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należy wyraźnie zaznaczyć, że zarządzanie zależy od jakości otrzymanych informacji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należy ostrzec pacjentów/opiekunów przed zagrożeniami związanymi z nadmiernym przepisywaniem leków lub odstawianiem leków z powodu uznania, że są nieskuteczne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należy oceniać </a:t>
            </a:r>
            <a:r>
              <a:rPr lang="pl-PL" sz="22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każdy aspekt</a:t>
            </a: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leczenia, a nie przestrzeganie zaleceń jako całość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Interwencje zespołowe 7</a:t>
            </a:r>
          </a:p>
        </p:txBody>
      </p:sp>
      <p:sp>
        <p:nvSpPr>
          <p:cNvPr id="39939" name="Rectangle 4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Ustalenie oczekiwań i zobowiązań pacjenta/rodziny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zasady otwartej dyskusji na temat tego, czego udało im się dokonać podczas leczenia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ustalenie regularnych kontaktów z doradcami ds. przestrzegania zaleceń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dołożenie wszelkich starań, aby włączyć leczenie do codziennej rutyny pacjentów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dotrzymywanie wszelkich wynegocjowanych dni wolnych od leczenia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prowadzenie dzienniczków, jeśli zachodzi taka potrzeba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Piśmiennictwo</a:t>
            </a:r>
          </a:p>
        </p:txBody>
      </p:sp>
      <p:sp>
        <p:nvSpPr>
          <p:cNvPr id="54275" name="Content Placeholder 5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Arias </a:t>
            </a:r>
            <a:r>
              <a:rPr lang="en-GB" altLang="en-US" sz="1600" dirty="0" err="1"/>
              <a:t>Llorente</a:t>
            </a:r>
            <a:r>
              <a:rPr lang="en-GB" altLang="en-US" sz="1600" dirty="0"/>
              <a:t> RP, </a:t>
            </a:r>
            <a:r>
              <a:rPr lang="en-GB" altLang="en-US" sz="1600" dirty="0" err="1"/>
              <a:t>Bousoño</a:t>
            </a:r>
            <a:r>
              <a:rPr lang="en-GB" altLang="en-US" sz="1600" dirty="0"/>
              <a:t> García C, Díaz Martín JJ. Treatment compliance in children and adults with cystic fibrosis. </a:t>
            </a:r>
            <a:r>
              <a:rPr lang="en-GB" altLang="en-US" sz="1600" i="1" dirty="0"/>
              <a:t>J Cyst </a:t>
            </a:r>
            <a:r>
              <a:rPr lang="en-GB" altLang="en-US" sz="1600" i="1" dirty="0" err="1"/>
              <a:t>Fibros</a:t>
            </a:r>
            <a:r>
              <a:rPr lang="en-GB" altLang="en-US" sz="1600" dirty="0"/>
              <a:t> 2008;7:359-367.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Berwick D, et al. A promise to learn – a commitment to act: Improving the Safety of Patients in England Available at: </a:t>
            </a:r>
            <a:r>
              <a:rPr lang="en-GB" altLang="en-US" sz="1600" u="sng" dirty="0"/>
              <a:t>www.gov.uk/government/uploads/system/uploads/attachment_data/file/226703/Berwick_Report.pdf</a:t>
            </a:r>
            <a:r>
              <a:rPr lang="en-GB" altLang="en-US" sz="1600" dirty="0"/>
              <a:t>. 2013. Accessed April 2014.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 err="1"/>
              <a:t>Briesacher</a:t>
            </a:r>
            <a:r>
              <a:rPr lang="en-GB" altLang="en-US" sz="1600" dirty="0"/>
              <a:t> BA, </a:t>
            </a:r>
            <a:r>
              <a:rPr lang="en-GB" altLang="en-US" sz="1600" dirty="0" err="1"/>
              <a:t>Quittner</a:t>
            </a:r>
            <a:r>
              <a:rPr lang="en-GB" altLang="en-US" sz="1600" dirty="0"/>
              <a:t> AL, </a:t>
            </a:r>
            <a:r>
              <a:rPr lang="en-GB" altLang="en-US" sz="1600" dirty="0" err="1"/>
              <a:t>Saiman</a:t>
            </a:r>
            <a:r>
              <a:rPr lang="en-GB" altLang="en-US" sz="1600" dirty="0"/>
              <a:t> L, Sacco P, </a:t>
            </a:r>
            <a:r>
              <a:rPr lang="en-GB" altLang="en-US" sz="1600" dirty="0" err="1"/>
              <a:t>Fouayzi</a:t>
            </a:r>
            <a:r>
              <a:rPr lang="en-GB" altLang="en-US" sz="1600" dirty="0"/>
              <a:t> H, </a:t>
            </a:r>
            <a:r>
              <a:rPr lang="en-GB" altLang="en-US" sz="1600" dirty="0" err="1"/>
              <a:t>Quittell</a:t>
            </a:r>
            <a:r>
              <a:rPr lang="en-GB" altLang="en-US" sz="1600" dirty="0"/>
              <a:t> LM. Adherence with tobramycin inhaled solution and health care utilization. </a:t>
            </a:r>
            <a:r>
              <a:rPr lang="en-GB" altLang="en-US" sz="1600" i="1" dirty="0"/>
              <a:t>BMC </a:t>
            </a:r>
            <a:r>
              <a:rPr lang="en-GB" altLang="en-US" sz="1600" i="1" dirty="0" err="1"/>
              <a:t>Pulm</a:t>
            </a:r>
            <a:r>
              <a:rPr lang="en-GB" altLang="en-US" sz="1600" i="1" dirty="0"/>
              <a:t> Med</a:t>
            </a:r>
            <a:r>
              <a:rPr lang="en-GB" altLang="en-US" sz="1600" dirty="0"/>
              <a:t> 2011;11:5.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Department of Health. </a:t>
            </a:r>
            <a:r>
              <a:rPr lang="en-GB" altLang="en-US" sz="1600" i="1" dirty="0"/>
              <a:t>Refreshing the Mandate to NHS England: 2014–2015. Consultation</a:t>
            </a:r>
            <a:r>
              <a:rPr lang="en-GB" altLang="en-US" sz="1600" dirty="0"/>
              <a:t>. July 2013. Available at: </a:t>
            </a:r>
            <a:r>
              <a:rPr lang="en-GB" altLang="en-US" sz="1600" u="sng" dirty="0"/>
              <a:t>www.gov.uk/government/uploads/system/uploads/attachment_data/file/210849/consultation_on_refreshing_the_Mandate_to_NHS_England_accessible.pdf</a:t>
            </a:r>
            <a:r>
              <a:rPr lang="en-GB" altLang="en-US" sz="1600" dirty="0"/>
              <a:t>. Accessed April 2014.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 err="1"/>
              <a:t>DiMatteo</a:t>
            </a:r>
            <a:r>
              <a:rPr lang="en-GB" altLang="en-US" sz="1600" dirty="0"/>
              <a:t> MR, </a:t>
            </a:r>
            <a:r>
              <a:rPr lang="en-GB" altLang="en-US" sz="1600" dirty="0" err="1"/>
              <a:t>Giordani</a:t>
            </a:r>
            <a:r>
              <a:rPr lang="en-GB" altLang="en-US" sz="1600" dirty="0"/>
              <a:t> PJ, Lepper HS, Croghan TW. Patient adherence and medical treatment outcomes: a meta-analysis. </a:t>
            </a:r>
            <a:r>
              <a:rPr lang="en-GB" altLang="en-US" sz="1600" i="1" dirty="0"/>
              <a:t>Med Care </a:t>
            </a:r>
            <a:r>
              <a:rPr lang="en-GB" altLang="en-US" sz="1600" dirty="0"/>
              <a:t>2002;40:794–811.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Duff AJA, Latchford GJ. Motivational interviewing for adherence problems in cystic fibrosis. </a:t>
            </a:r>
            <a:r>
              <a:rPr lang="en-GB" altLang="en-US" sz="1600" i="1" dirty="0"/>
              <a:t>Ped </a:t>
            </a:r>
            <a:r>
              <a:rPr lang="en-GB" altLang="en-US" sz="1600" i="1" dirty="0" err="1"/>
              <a:t>Pulmonol</a:t>
            </a:r>
            <a:r>
              <a:rPr lang="en-GB" altLang="en-US" sz="1600" dirty="0"/>
              <a:t> 2010;45:211-220.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Eakin MN, </a:t>
            </a:r>
            <a:r>
              <a:rPr lang="en-GB" altLang="en-US" sz="1600" dirty="0" err="1"/>
              <a:t>Bilderback</a:t>
            </a:r>
            <a:r>
              <a:rPr lang="en-GB" altLang="en-US" sz="1600" dirty="0"/>
              <a:t> A, Boyle MP, </a:t>
            </a:r>
            <a:r>
              <a:rPr lang="en-GB" altLang="en-US" sz="1600" dirty="0" err="1"/>
              <a:t>Mogayzel</a:t>
            </a:r>
            <a:r>
              <a:rPr lang="en-GB" altLang="en-US" sz="1600" dirty="0"/>
              <a:t> PJ, </a:t>
            </a:r>
            <a:r>
              <a:rPr lang="en-GB" altLang="en-US" sz="1600" dirty="0" err="1"/>
              <a:t>Riekert</a:t>
            </a:r>
            <a:r>
              <a:rPr lang="en-GB" altLang="en-US" sz="1600" dirty="0"/>
              <a:t> KA. Longitudinal association between medication adherence and lung health in people with cystic fibrosis. </a:t>
            </a:r>
            <a:r>
              <a:rPr lang="en-GB" altLang="en-US" sz="1600" i="1" dirty="0"/>
              <a:t>J Cyst </a:t>
            </a:r>
            <a:r>
              <a:rPr lang="en-GB" altLang="en-US" sz="1600" i="1" dirty="0" err="1"/>
              <a:t>Fibros</a:t>
            </a:r>
            <a:r>
              <a:rPr lang="en-GB" altLang="en-US" sz="1600" i="1" dirty="0"/>
              <a:t> </a:t>
            </a:r>
            <a:r>
              <a:rPr lang="en-GB" altLang="en-US" sz="1600" dirty="0"/>
              <a:t>2011;10:258–264.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Fallowfield LJ, et al. Efficacy of a Cancer Research UK communications skills training model for oncologists: a randomised controlled trial. </a:t>
            </a:r>
            <a:r>
              <a:rPr lang="en-GB" altLang="en-US" sz="1600" i="1" dirty="0"/>
              <a:t>Lancet</a:t>
            </a:r>
            <a:r>
              <a:rPr lang="en-GB" altLang="en-US" sz="1600" dirty="0"/>
              <a:t> 2002;359:650–656.</a:t>
            </a:r>
          </a:p>
          <a:p>
            <a:pPr eaLnBrk="1" fontAlgn="auto" hangingPunct="1">
              <a:spcAft>
                <a:spcPct val="0"/>
              </a:spcAft>
              <a:defRPr/>
            </a:pPr>
            <a:endParaRPr lang="en-GB" altLang="en-US" sz="1600" dirty="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Piśmiennictwo</a:t>
            </a:r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>
          <a:xfrm>
            <a:off x="250825" y="1562100"/>
            <a:ext cx="8642350" cy="4525963"/>
          </a:xfrm>
        </p:spPr>
        <p:txBody>
          <a:bodyPr/>
          <a:lstStyle/>
          <a:p>
            <a:pPr eaLnBrk="1" hangingPunct="1"/>
            <a:r>
              <a:rPr lang="en-US" altLang="en-US" sz="1500" dirty="0">
                <a:ea typeface="HelveticaNeueLT Std Cn"/>
              </a:rPr>
              <a:t>Gawande A. The Bell Curve</a:t>
            </a:r>
            <a:r>
              <a:rPr lang="en-US" altLang="en-US" sz="1500" b="1" dirty="0">
                <a:ea typeface="HelveticaNeueLT Std Cn"/>
              </a:rPr>
              <a:t>. </a:t>
            </a:r>
            <a:r>
              <a:rPr lang="en-US" altLang="en-US" sz="1500" dirty="0">
                <a:ea typeface="HelveticaNeueLT Std Cn"/>
              </a:rPr>
              <a:t>What happens when patients find out how good their doctors really are? </a:t>
            </a:r>
            <a:r>
              <a:rPr lang="en-US" altLang="en-US" sz="1500" i="1" dirty="0">
                <a:ea typeface="HelveticaNeueLT Std Cn"/>
              </a:rPr>
              <a:t>The New Yorker</a:t>
            </a:r>
            <a:r>
              <a:rPr lang="en-US" altLang="en-US" sz="1500" dirty="0">
                <a:ea typeface="HelveticaNeueLT Std Cn"/>
              </a:rPr>
              <a:t>; December 6, 2004. Available at: </a:t>
            </a:r>
            <a:r>
              <a:rPr lang="en-US" altLang="en-US" sz="1500" u="sng" dirty="0">
                <a:ea typeface="HelveticaNeueLT Std Cn"/>
              </a:rPr>
              <a:t>www.newyorker.com/archive/2004/12/06/041206fa_fact</a:t>
            </a:r>
            <a:r>
              <a:rPr lang="en-US" altLang="en-US" sz="1500" dirty="0">
                <a:ea typeface="HelveticaNeueLT Std Cn"/>
              </a:rPr>
              <a:t>.  Accessed March 2014.</a:t>
            </a:r>
            <a:r>
              <a:rPr lang="en-GB" altLang="en-US" sz="1500" dirty="0">
                <a:ea typeface="HelveticaNeueLT Std Cn"/>
              </a:rPr>
              <a:t> </a:t>
            </a:r>
          </a:p>
          <a:p>
            <a:pPr eaLnBrk="1" hangingPunct="1"/>
            <a:r>
              <a:rPr lang="en-GB" altLang="en-US" sz="1500" dirty="0" err="1">
                <a:ea typeface="HelveticaNeueLT Std Cn"/>
              </a:rPr>
              <a:t>Jin</a:t>
            </a:r>
            <a:r>
              <a:rPr lang="en-GB" altLang="en-US" sz="1500" dirty="0">
                <a:ea typeface="HelveticaNeueLT Std Cn"/>
              </a:rPr>
              <a:t> J, et al. Factors affecting therapeutic compliance: A review from the patient’s perspective. </a:t>
            </a:r>
            <a:r>
              <a:rPr lang="en-GB" altLang="en-US" sz="1500" i="1" dirty="0" err="1">
                <a:ea typeface="HelveticaNeueLT Std Cn"/>
              </a:rPr>
              <a:t>Ther</a:t>
            </a:r>
            <a:r>
              <a:rPr lang="en-GB" altLang="en-US" sz="1500" i="1" dirty="0">
                <a:ea typeface="HelveticaNeueLT Std Cn"/>
              </a:rPr>
              <a:t> Clin Risk </a:t>
            </a:r>
            <a:r>
              <a:rPr lang="en-GB" altLang="en-US" sz="1500" i="1" dirty="0" err="1">
                <a:ea typeface="HelveticaNeueLT Std Cn"/>
              </a:rPr>
              <a:t>Manag</a:t>
            </a:r>
            <a:r>
              <a:rPr lang="en-GB" altLang="en-US" sz="1500" i="1" dirty="0">
                <a:ea typeface="HelveticaNeueLT Std Cn"/>
              </a:rPr>
              <a:t> </a:t>
            </a:r>
            <a:r>
              <a:rPr lang="en-GB" altLang="en-US" sz="1500" dirty="0">
                <a:ea typeface="HelveticaNeueLT Std Cn"/>
              </a:rPr>
              <a:t>2008;4:269–286.</a:t>
            </a:r>
          </a:p>
          <a:p>
            <a:pPr eaLnBrk="1" hangingPunct="1"/>
            <a:r>
              <a:rPr lang="en-GB" altLang="en-US" sz="1500" dirty="0">
                <a:ea typeface="HelveticaNeueLT Std Cn"/>
              </a:rPr>
              <a:t>Mead N, Bower P.  Patient-centred consultations and outcomes in primary care: a review of the literature. </a:t>
            </a:r>
            <a:r>
              <a:rPr lang="en-GB" altLang="en-US" sz="1500" i="1" dirty="0">
                <a:ea typeface="HelveticaNeueLT Std Cn"/>
              </a:rPr>
              <a:t>Patient </a:t>
            </a:r>
            <a:r>
              <a:rPr lang="en-GB" altLang="en-US" sz="1500" i="1" dirty="0" err="1">
                <a:ea typeface="HelveticaNeueLT Std Cn"/>
              </a:rPr>
              <a:t>Educ</a:t>
            </a:r>
            <a:r>
              <a:rPr lang="en-GB" altLang="en-US" sz="1500" i="1" dirty="0">
                <a:ea typeface="HelveticaNeueLT Std Cn"/>
              </a:rPr>
              <a:t>  </a:t>
            </a:r>
            <a:r>
              <a:rPr lang="en-GB" altLang="en-US" sz="1500" i="1" dirty="0" err="1">
                <a:ea typeface="HelveticaNeueLT Std Cn"/>
              </a:rPr>
              <a:t>Couns</a:t>
            </a:r>
            <a:r>
              <a:rPr lang="en-GB" altLang="en-US" sz="1500" i="1" dirty="0">
                <a:ea typeface="HelveticaNeueLT Std Cn"/>
              </a:rPr>
              <a:t> </a:t>
            </a:r>
            <a:r>
              <a:rPr lang="en-GB" altLang="en-US" sz="1500" dirty="0">
                <a:ea typeface="HelveticaNeueLT Std Cn"/>
              </a:rPr>
              <a:t>2002;48:51–61.</a:t>
            </a:r>
          </a:p>
          <a:p>
            <a:pPr eaLnBrk="1" hangingPunct="1"/>
            <a:r>
              <a:rPr lang="en-GB" altLang="en-US" sz="1500" dirty="0">
                <a:ea typeface="HelveticaNeueLT Std Cn"/>
              </a:rPr>
              <a:t>Nasr SZ, Chou W, Villa KF, Chang E, Broder MS. Adherence to </a:t>
            </a:r>
            <a:r>
              <a:rPr lang="en-GB" altLang="en-US" sz="1500" dirty="0" err="1">
                <a:ea typeface="HelveticaNeueLT Std Cn"/>
              </a:rPr>
              <a:t>dornase</a:t>
            </a:r>
            <a:r>
              <a:rPr lang="en-GB" altLang="en-US" sz="1500" dirty="0">
                <a:ea typeface="HelveticaNeueLT Std Cn"/>
              </a:rPr>
              <a:t> alpha treatment among commercially insured patients with cystic fibrosis. </a:t>
            </a:r>
            <a:r>
              <a:rPr lang="en-GB" altLang="en-US" sz="1500" i="1" dirty="0">
                <a:ea typeface="HelveticaNeueLT Std Cn"/>
              </a:rPr>
              <a:t>J Med Econ </a:t>
            </a:r>
            <a:r>
              <a:rPr lang="en-GB" altLang="en-US" sz="1500" dirty="0">
                <a:ea typeface="HelveticaNeueLT Std Cn"/>
              </a:rPr>
              <a:t>2013;16:801–808.</a:t>
            </a:r>
          </a:p>
          <a:p>
            <a:pPr eaLnBrk="1" hangingPunct="1"/>
            <a:r>
              <a:rPr lang="en-GB" altLang="en-US" sz="1500" dirty="0" err="1">
                <a:ea typeface="HelveticaNeueLT Std Cn"/>
              </a:rPr>
              <a:t>Osterberg</a:t>
            </a:r>
            <a:r>
              <a:rPr lang="en-GB" altLang="en-US" sz="1500" dirty="0">
                <a:ea typeface="HelveticaNeueLT Std Cn"/>
              </a:rPr>
              <a:t> L, </a:t>
            </a:r>
            <a:r>
              <a:rPr lang="en-GB" altLang="en-US" sz="1500" dirty="0" err="1">
                <a:ea typeface="HelveticaNeueLT Std Cn"/>
              </a:rPr>
              <a:t>Blaschke</a:t>
            </a:r>
            <a:r>
              <a:rPr lang="en-GB" altLang="en-US" sz="1500" dirty="0">
                <a:ea typeface="HelveticaNeueLT Std Cn"/>
              </a:rPr>
              <a:t> T. Adherence to medication. </a:t>
            </a:r>
            <a:r>
              <a:rPr lang="en-GB" altLang="en-US" sz="1500" i="1" dirty="0">
                <a:ea typeface="HelveticaNeueLT Std Cn"/>
              </a:rPr>
              <a:t>N </a:t>
            </a:r>
            <a:r>
              <a:rPr lang="en-GB" altLang="en-US" sz="1500" i="1" dirty="0" err="1">
                <a:ea typeface="HelveticaNeueLT Std Cn"/>
              </a:rPr>
              <a:t>Engl</a:t>
            </a:r>
            <a:r>
              <a:rPr lang="en-GB" altLang="en-US" sz="1500" i="1" dirty="0">
                <a:ea typeface="HelveticaNeueLT Std Cn"/>
              </a:rPr>
              <a:t> J Med</a:t>
            </a:r>
            <a:r>
              <a:rPr lang="en-GB" altLang="en-US" sz="1500" dirty="0">
                <a:ea typeface="HelveticaNeueLT Std Cn"/>
              </a:rPr>
              <a:t> 2005;353:487–497. </a:t>
            </a:r>
          </a:p>
          <a:p>
            <a:pPr eaLnBrk="1" hangingPunct="1"/>
            <a:r>
              <a:rPr lang="en-GB" altLang="en-US" sz="1500" dirty="0">
                <a:ea typeface="HelveticaNeueLT Std Cn"/>
              </a:rPr>
              <a:t>University Hospitals Southampton. Transition to Adult Care – Ready Steady Go. 2014. Available at: </a:t>
            </a:r>
            <a:r>
              <a:rPr lang="en-GB" altLang="en-US" sz="1500" u="sng" dirty="0">
                <a:ea typeface="HelveticaNeueLT Std Cn"/>
              </a:rPr>
              <a:t>www.uhs.nhs.uk/OurServices/Childhealth/TransitiontoadultcareReadySteadyGo/Transitiontoadultcare.aspx</a:t>
            </a:r>
            <a:r>
              <a:rPr lang="en-GB" altLang="en-US" sz="1500" dirty="0">
                <a:ea typeface="HelveticaNeueLT Std Cn"/>
              </a:rPr>
              <a:t>. Accessed March 2014.</a:t>
            </a:r>
          </a:p>
          <a:p>
            <a:pPr eaLnBrk="1" hangingPunct="1"/>
            <a:r>
              <a:rPr lang="en-GB" altLang="en-US" sz="1500" dirty="0">
                <a:ea typeface="HelveticaNeueLT Std Cn"/>
              </a:rPr>
              <a:t>Withers AL. Management Issues for Adolescents with Cystic Fibrosis. </a:t>
            </a:r>
            <a:r>
              <a:rPr lang="en-GB" altLang="en-US" sz="1500" i="1" dirty="0" err="1">
                <a:ea typeface="HelveticaNeueLT Std Cn"/>
              </a:rPr>
              <a:t>Pulmon</a:t>
            </a:r>
            <a:r>
              <a:rPr lang="en-GB" altLang="en-US" sz="1500" i="1" dirty="0">
                <a:ea typeface="HelveticaNeueLT Std Cn"/>
              </a:rPr>
              <a:t> Med </a:t>
            </a:r>
            <a:r>
              <a:rPr lang="en-GB" altLang="en-US" sz="1500" dirty="0">
                <a:ea typeface="HelveticaNeueLT Std Cn"/>
              </a:rPr>
              <a:t>2012;2012:Article ID 134132. </a:t>
            </a:r>
          </a:p>
          <a:p>
            <a:pPr eaLnBrk="1" hangingPunct="1"/>
            <a:endParaRPr lang="en-GB" altLang="en-US" sz="1500" dirty="0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B331D-C34E-442D-9FC2-BBBEF74E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Wprowadzenie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7D07F-5989-4825-A2FD-82F880A43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4184"/>
            <a:ext cx="8229600" cy="4312692"/>
          </a:xfrm>
        </p:spPr>
        <p:txBody>
          <a:bodyPr/>
          <a:lstStyle/>
          <a:p>
            <a:r>
              <a:rPr lang="pl-PL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Prezentowane moduły zostały opracowane przez komitet sterujący składający się z międzynarodowych ekspertów w dziedzinie mukowiscydozy (ang. cystic fibrosis, CF) w celu przedstawienia metod prowadzenia dialogu motywującego (ang. motivational interviewing, MI), który może stanowić skuteczny program pomocy pacjentom w otwarciu się na zmianę zachowania. </a:t>
            </a:r>
          </a:p>
          <a:p>
            <a:r>
              <a:rPr lang="pl-PL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Informacje dotyczące dialogu motywującego podzielono na pięć modułów, które przygotowano, aby przekazać Państwu wiedzę i umożliwić nabycie umiejętności niezbędnych do prowadzenia dialogu motywującego Wszystkie moduły można pobrać ze strony www.cfcare.net.</a:t>
            </a:r>
          </a:p>
          <a:p>
            <a:r>
              <a:rPr lang="pl-PL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 tym module omówiono zarządzanie przestrzegani</a:t>
            </a:r>
            <a:r>
              <a:rPr lang="en-GB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</a:t>
            </a:r>
            <a:r>
              <a:rPr lang="pl-PL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zaleceń jako zespół.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5190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Przegląd sesji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Zmiana kultury, etosu i oczekiwań</a:t>
            </a:r>
          </a:p>
          <a:p>
            <a:pPr eaLnBrk="1" hangingPunct="1"/>
            <a:endParaRPr lang="en-GB" altLang="en-US"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Poprawa relacji</a:t>
            </a:r>
          </a:p>
          <a:p>
            <a:pPr eaLnBrk="1" hangingPunct="1"/>
            <a:endParaRPr lang="en-GB" altLang="en-US"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Przekształcenie działań klinicznych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Zmiana kultury, etosu i oczekiwań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Dlaczego zmiana jest potrzebna?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492250"/>
            <a:ext cx="8229600" cy="4311650"/>
          </a:xfrm>
        </p:spPr>
        <p:txBody>
          <a:bodyPr/>
          <a:lstStyle/>
          <a:p>
            <a:pPr eaLnBrk="1" hangingPunct="1">
              <a:defRPr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Czynniki pobudzające zmianę</a:t>
            </a:r>
          </a:p>
          <a:p>
            <a:pPr lvl="1" eaLnBrk="1" hangingPunct="1">
              <a:defRPr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zewnętrzne (NHS Mandate Refresh, 2014–2015)</a:t>
            </a:r>
            <a:r>
              <a:rPr lang="pl-PL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lvl="1" eaLnBrk="1" hangingPunct="1">
              <a:defRPr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wewnętrzne (przestrzeganie zaleceń, wyniki zdrowotne i koszty)</a:t>
            </a:r>
            <a:r>
              <a:rPr lang="pl-PL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2–7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GB" altLang="en-US" dirty="0">
              <a:ea typeface="HelveticaNeueLT Std Cn"/>
            </a:endParaRPr>
          </a:p>
          <a:p>
            <a:pPr eaLnBrk="1" hangingPunct="1">
              <a:defRPr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Zwiększenie udziału pacjentów i wpływ na zespoły</a:t>
            </a:r>
          </a:p>
          <a:p>
            <a:pPr eaLnBrk="1" hangingPunct="1">
              <a:defRPr/>
            </a:pPr>
            <a:endParaRPr lang="en-GB" altLang="en-US" dirty="0">
              <a:ea typeface="HelveticaNeueLT Std Cn"/>
            </a:endParaRPr>
          </a:p>
          <a:p>
            <a:pPr eaLnBrk="1" hangingPunct="1">
              <a:defRPr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 może zmienić się zespół?</a:t>
            </a:r>
          </a:p>
          <a:p>
            <a:pPr eaLnBrk="1" hangingPunct="1">
              <a:defRPr/>
            </a:pPr>
            <a:endParaRPr lang="en-GB" altLang="en-US" sz="2000" dirty="0">
              <a:ea typeface="HelveticaNeueLT Std Cn"/>
            </a:endParaRP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772357" y="5803900"/>
            <a:ext cx="837164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Wydział Zdrowia. Lipiec 2013; 2. Arias Llorente R.P. i wsp., </a:t>
            </a:r>
            <a:r>
              <a:rPr lang="pl-PL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 Cyst Fibros</a:t>
            </a: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2008;7:359–367; 3. Briesacher B.A. i wsp., </a:t>
            </a:r>
            <a:r>
              <a:rPr lang="pl-PL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BMC Pulmonary Med</a:t>
            </a: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2011;11:5.</a:t>
            </a:r>
          </a:p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4. DiMatteo M.R. i wsp., </a:t>
            </a:r>
            <a:r>
              <a:rPr lang="pl-PL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Med Care</a:t>
            </a: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2002;40:794–811. 5. Eakin M.N. i wsp., </a:t>
            </a:r>
            <a:r>
              <a:rPr lang="pl-PL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 Cyst Fibros </a:t>
            </a: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2011;10:258–264. 6. Nasr S.Z. i wsp., </a:t>
            </a:r>
            <a:r>
              <a:rPr lang="pl-PL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 Med Econ</a:t>
            </a: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2013;16:801–808.</a:t>
            </a:r>
          </a:p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7. Osterberg L. i wsp., </a:t>
            </a:r>
            <a:r>
              <a:rPr lang="pl-PL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 Engl J Med</a:t>
            </a: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2005;353:487–497. 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Zmiana </a:t>
            </a:r>
            <a:r>
              <a:rPr lang="pl-PL" sz="2800" b="1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KULTURY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Cztery zasady przewodnie:</a:t>
            </a:r>
          </a:p>
          <a:p>
            <a:pPr marL="838200" lvl="1" indent="-381000" eaLnBrk="1" hangingPunct="1">
              <a:buFont typeface="Arial" pitchFamily="34" charset="0"/>
              <a:buAutoNum type="arabicPeriod"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Nadrzędnym celem powinna być jakość opieki nad pacjentem</a:t>
            </a:r>
          </a:p>
          <a:p>
            <a:pPr marL="838200" lvl="1" indent="-381000" eaLnBrk="1" hangingPunct="1">
              <a:buFont typeface="Arial" pitchFamily="34" charset="0"/>
              <a:buAutoNum type="arabicPeriod"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Zawsze należy się angażować, wzmacniać i </a:t>
            </a: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słuchać </a:t>
            </a: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pacjentów i opiekunów</a:t>
            </a:r>
          </a:p>
          <a:p>
            <a:pPr marL="838200" lvl="1" indent="-381000" eaLnBrk="1" hangingPunct="1">
              <a:buFont typeface="Arial" pitchFamily="34" charset="0"/>
              <a:buAutoNum type="arabicPeriod"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Należy aktywnie ułatwiać rozwój personelu</a:t>
            </a:r>
          </a:p>
          <a:p>
            <a:pPr marL="838200" lvl="1" indent="-381000" eaLnBrk="1" hangingPunct="1">
              <a:buFont typeface="Arial" pitchFamily="34" charset="0"/>
              <a:buAutoNum type="arabicPeriod"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Konieczna jest przejrzystość w promowaniu odpowiedzialności, zaufania i rozwoju wiedzy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457582" y="6111875"/>
            <a:ext cx="7686416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" algn="r" eaLnBrk="1" hangingPunct="1">
              <a:buFont typeface="Arial" pitchFamily="34" charset="0"/>
              <a:buNone/>
              <a:defRPr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Berwick D. i wsp., 2013.</a:t>
            </a:r>
            <a:endParaRPr lang="en-GB" altLang="en-US" sz="1000"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Zmiana </a:t>
            </a:r>
            <a:r>
              <a:rPr lang="pl-PL" sz="2800" b="1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ETOSU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598613"/>
            <a:ext cx="8229600" cy="431165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l-PL" sz="4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Ważne elementy kultury ukierunkowanej na pacjenta</a:t>
            </a:r>
          </a:p>
          <a:p>
            <a:pPr lvl="1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–"/>
              <a:defRPr/>
            </a:pPr>
            <a:r>
              <a:rPr lang="pl-PL" sz="4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Liczy się każdy kontakt </a:t>
            </a:r>
            <a:r>
              <a:rPr lang="pl-PL" sz="4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– wykorzystanie każdej okazji do rozmowy z dziećmi i młodymi ludźmi o ich zdrowiu i dobrostanie oraz wyborach, które podejmują</a:t>
            </a:r>
          </a:p>
          <a:p>
            <a:pPr lvl="1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–"/>
              <a:defRPr/>
            </a:pPr>
            <a:r>
              <a:rPr lang="pl-PL" sz="4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Wsparcie dla rodziców i rodzin </a:t>
            </a:r>
            <a:r>
              <a:rPr lang="pl-PL" sz="4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 dokonywaniu najlepszych wyborów dla swojego dziecka, opieranie się na mocnych stronach rodziny</a:t>
            </a:r>
          </a:p>
          <a:p>
            <a:pPr lvl="1" eaLnBrk="1" fontAlgn="auto" hangingPunct="1">
              <a:lnSpc>
                <a:spcPct val="120000"/>
              </a:lnSpc>
              <a:spcBef>
                <a:spcPct val="0"/>
              </a:spcBef>
              <a:buFont typeface="Arial"/>
              <a:buChar char="–"/>
              <a:defRPr/>
            </a:pPr>
            <a:r>
              <a:rPr lang="pl-PL" sz="4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Dzielenie się informacjami </a:t>
            </a:r>
            <a:r>
              <a:rPr lang="en-GB" sz="4000" dirty="0">
                <a:solidFill>
                  <a:srgbClr val="000000"/>
                </a:solidFill>
                <a:ea typeface="Calibri"/>
                <a:cs typeface="Calibri"/>
              </a:rPr>
              <a:t>w </a:t>
            </a:r>
            <a:r>
              <a:rPr lang="en-GB" sz="4000" dirty="0" err="1">
                <a:solidFill>
                  <a:srgbClr val="000000"/>
                </a:solidFill>
                <a:ea typeface="Calibri"/>
                <a:cs typeface="Calibri"/>
              </a:rPr>
              <a:t>wielu</a:t>
            </a:r>
            <a:r>
              <a:rPr lang="en-GB" sz="4000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ea typeface="Calibri"/>
                <a:cs typeface="Calibri"/>
              </a:rPr>
              <a:t>kierunkach</a:t>
            </a:r>
            <a:r>
              <a:rPr lang="en-GB" sz="4000" dirty="0">
                <a:solidFill>
                  <a:srgbClr val="000000"/>
                </a:solidFill>
                <a:ea typeface="Calibri"/>
                <a:cs typeface="Calibri"/>
              </a:rPr>
              <a:t>, </a:t>
            </a:r>
            <a:r>
              <a:rPr lang="pl-PL" sz="4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 innym agencjami oraz dziećmi i młodzieżą</a:t>
            </a:r>
            <a:r>
              <a:rPr lang="en-GB" sz="4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pl-PL" sz="4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Skupienie się na pacjencie ułatwia otwarte i szczere dyskusje</a:t>
            </a:r>
          </a:p>
          <a:p>
            <a:pPr lvl="1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–"/>
              <a:defRPr/>
            </a:pPr>
            <a:r>
              <a:rPr lang="pl-PL" sz="4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 ten sposób lekarze zostaną szybciej zaproszeni do zrozumienia rzeczywistości codziennego życia ich pacjentów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l-PL" sz="4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 ten sposób elastyczność i negocjacja stają się nieodłączną częścią planowania opieki odpowiedniej dla każdego pacjenta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Zmiana </a:t>
            </a:r>
            <a:r>
              <a:rPr lang="pl-PL" sz="2800" b="1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OCZEKIWAŃ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Ważne są oczekiwania innych</a:t>
            </a:r>
            <a:r>
              <a:rPr lang="en-GB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,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a to co naszym zdaniem robią inni wywiera istotny wpływ na zachowanie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Są to tak zwane „normy społeczne”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Jakie są „normy społeczne” zespołu, nie tylko w odniesieniu do przestrzegania zaleceń leczenia mukowiscydozy?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kultura otwartości i uczciwości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etos skoncentrowany na pacjencie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prawdziwa partnerska współpraca z pacjentami i rodzinami</a:t>
            </a:r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D01F718650B84A9884460C5AFE6F93" ma:contentTypeVersion="10" ma:contentTypeDescription="Create a new document." ma:contentTypeScope="" ma:versionID="fc8bfbf9406065832d540f46c6e1e12a">
  <xsd:schema xmlns:xsd="http://www.w3.org/2001/XMLSchema" xmlns:xs="http://www.w3.org/2001/XMLSchema" xmlns:p="http://schemas.microsoft.com/office/2006/metadata/properties" xmlns:ns3="f7f3a51c-44f8-4c11-81fd-6401f4b3bf35" targetNamespace="http://schemas.microsoft.com/office/2006/metadata/properties" ma:root="true" ma:fieldsID="010bdfe50ce983f4f1204669b516a4ae" ns3:_="">
    <xsd:import namespace="f7f3a51c-44f8-4c11-81fd-6401f4b3bf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3a51c-44f8-4c11-81fd-6401f4b3b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39CDA5-8738-457E-932A-F0420CB79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f3a51c-44f8-4c11-81fd-6401f4b3b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E329B0-361D-4977-8987-263E1E1E72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74C4E9-4B85-41B9-A620-AA5067E7F0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2632</Words>
  <Application>Microsoft Office PowerPoint</Application>
  <PresentationFormat>On-screen Show (4:3)</PresentationFormat>
  <Paragraphs>202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HelveticaNeueLT Std Cn</vt:lpstr>
      <vt:lpstr>HelveticaNeueLT Std Med Cn</vt:lpstr>
      <vt:lpstr>Default Theme</vt:lpstr>
      <vt:lpstr>1_Default Theme</vt:lpstr>
      <vt:lpstr>Radzenie sobie z przestrzeganiem zaleceń jako zespół</vt:lpstr>
      <vt:lpstr>Oświadczenie</vt:lpstr>
      <vt:lpstr>Wprowadzenie</vt:lpstr>
      <vt:lpstr>Przegląd sesji</vt:lpstr>
      <vt:lpstr>Zmiana kultury, etosu i oczekiwań</vt:lpstr>
      <vt:lpstr>Dlaczego zmiana jest potrzebna?</vt:lpstr>
      <vt:lpstr>Zmiana KULTURY</vt:lpstr>
      <vt:lpstr>Zmiana ETOSU</vt:lpstr>
      <vt:lpstr>Zmiana OCZEKIWAŃ</vt:lpstr>
      <vt:lpstr>Omawianie norm społecznych</vt:lpstr>
      <vt:lpstr>Poprawa relacji</vt:lpstr>
      <vt:lpstr>Poprawa relacji</vt:lpstr>
      <vt:lpstr>Ośrodek leczenia mukowiscydozy w Minnesocie – zasada 1</vt:lpstr>
      <vt:lpstr>Ośrodek leczenia mukowiscydozy w Minnesocie – zasada 2</vt:lpstr>
      <vt:lpstr>Ośrodek leczenia mukowiscydozy w Minnesocie – zasada 3</vt:lpstr>
      <vt:lpstr>Komunikacja</vt:lpstr>
      <vt:lpstr>Interwencje zespołowe 1</vt:lpstr>
      <vt:lpstr>Interwencje zespołowe 2</vt:lpstr>
      <vt:lpstr>Interwencje zespołowe 3</vt:lpstr>
      <vt:lpstr>Interwencje zespołowe 4</vt:lpstr>
      <vt:lpstr>Interwencje zespołowe 5</vt:lpstr>
      <vt:lpstr>Interwencje zespołowe 6</vt:lpstr>
      <vt:lpstr>Interwencje zespołowe 7</vt:lpstr>
      <vt:lpstr>Piśmiennictwo</vt:lpstr>
      <vt:lpstr>Piśmiennictwo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to intervention</dc:title>
  <dc:creator>Gil Bezzina, PhD</dc:creator>
  <cp:keywords>UK0112534</cp:keywords>
  <cp:lastModifiedBy>Gauthami Jeevakumar</cp:lastModifiedBy>
  <cp:revision>195</cp:revision>
  <cp:lastPrinted>2020-11-24T17:13:37Z</cp:lastPrinted>
  <dcterms:created xsi:type="dcterms:W3CDTF">2006-08-16T00:00:00Z</dcterms:created>
  <dcterms:modified xsi:type="dcterms:W3CDTF">2021-03-02T09:54:52Z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0x010100BCD01F718650B84A9884460C5AFE6F93</vt:lpwstr>
  </property>
</Properties>
</file>