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5" r:id="rId3"/>
    <p:sldId id="421" r:id="rId4"/>
    <p:sldId id="398" r:id="rId5"/>
    <p:sldId id="416" r:id="rId6"/>
    <p:sldId id="399" r:id="rId7"/>
    <p:sldId id="401" r:id="rId8"/>
    <p:sldId id="402" r:id="rId9"/>
    <p:sldId id="410" r:id="rId10"/>
    <p:sldId id="412" r:id="rId11"/>
    <p:sldId id="417" r:id="rId12"/>
    <p:sldId id="404" r:id="rId13"/>
    <p:sldId id="423" r:id="rId14"/>
    <p:sldId id="414" r:id="rId15"/>
    <p:sldId id="268" r:id="rId16"/>
    <p:sldId id="415" r:id="rId17"/>
    <p:sldId id="413" r:id="rId18"/>
    <p:sldId id="269" r:id="rId19"/>
    <p:sldId id="270" r:id="rId20"/>
    <p:sldId id="271" r:id="rId21"/>
    <p:sldId id="272" r:id="rId22"/>
    <p:sldId id="422" r:id="rId23"/>
    <p:sldId id="409" r:id="rId24"/>
    <p:sldId id="4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16"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18" clrIdx="1">
    <p:extLst>
      <p:ext uri="{19B8F6BF-5375-455C-9EA6-DF929625EA0E}">
        <p15:presenceInfo xmlns:p15="http://schemas.microsoft.com/office/powerpoint/2012/main" userId="ApotheCom" providerId="None"/>
      </p:ext>
    </p:extLst>
  </p:cmAuthor>
  <p:cmAuthor id="3" name="Saima Khan" initials="SK" lastIdx="1"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A84"/>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0408" autoAdjust="0"/>
  </p:normalViewPr>
  <p:slideViewPr>
    <p:cSldViewPr snapToGrid="0" snapToObjects="1">
      <p:cViewPr varScale="1">
        <p:scale>
          <a:sx n="99" d="100"/>
          <a:sy n="99" d="100"/>
        </p:scale>
        <p:origin x="33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DFE91-F276-40A3-B131-E4239AF1C369}" type="datetimeFigureOut">
              <a:rPr lang="en-GB" smtClean="0"/>
              <a:t>17/08/2021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E2949-A7E7-4F2A-888B-CAC414630566}" type="slidenum">
              <a:rPr lang="en-GB" smtClean="0"/>
              <a:t>‹#›</a:t>
            </a:fld>
            <a:endParaRPr lang="en-GB"/>
          </a:p>
        </p:txBody>
      </p:sp>
    </p:spTree>
    <p:extLst>
      <p:ext uri="{BB962C8B-B14F-4D97-AF65-F5344CB8AC3E}">
        <p14:creationId xmlns:p14="http://schemas.microsoft.com/office/powerpoint/2010/main" val="183026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E2949-A7E7-4F2A-888B-CAC414630566}" type="slidenum">
              <a:rPr lang="en-GB" smtClean="0"/>
              <a:t>3</a:t>
            </a:fld>
            <a:endParaRPr lang="en-GB"/>
          </a:p>
        </p:txBody>
      </p:sp>
    </p:spTree>
    <p:extLst>
      <p:ext uri="{BB962C8B-B14F-4D97-AF65-F5344CB8AC3E}">
        <p14:creationId xmlns:p14="http://schemas.microsoft.com/office/powerpoint/2010/main" val="19801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16</a:t>
            </a:fld>
            <a:endParaRPr lang="en-GB"/>
          </a:p>
        </p:txBody>
      </p:sp>
    </p:spTree>
    <p:extLst>
      <p:ext uri="{BB962C8B-B14F-4D97-AF65-F5344CB8AC3E}">
        <p14:creationId xmlns:p14="http://schemas.microsoft.com/office/powerpoint/2010/main" val="135289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EAFE8E64-2CDD-42FB-B5DA-F8A157452372}" type="slidenum">
              <a:rPr lang="en-GB" smtClean="0"/>
              <a:pPr>
                <a:defRPr/>
              </a:pPr>
              <a:t>19</a:t>
            </a:fld>
            <a:endParaRPr lang="en-GB"/>
          </a:p>
        </p:txBody>
      </p:sp>
    </p:spTree>
    <p:extLst>
      <p:ext uri="{BB962C8B-B14F-4D97-AF65-F5344CB8AC3E}">
        <p14:creationId xmlns:p14="http://schemas.microsoft.com/office/powerpoint/2010/main" val="129030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8FD2B4D2-7A4E-4D76-ADB7-250E96495B67}" type="slidenum">
              <a:rPr lang="en-GB" smtClean="0"/>
              <a:pPr>
                <a:defRPr/>
              </a:pPr>
              <a:t>20</a:t>
            </a:fld>
            <a:endParaRPr lang="en-GB"/>
          </a:p>
        </p:txBody>
      </p:sp>
    </p:spTree>
    <p:extLst>
      <p:ext uri="{BB962C8B-B14F-4D97-AF65-F5344CB8AC3E}">
        <p14:creationId xmlns:p14="http://schemas.microsoft.com/office/powerpoint/2010/main" val="124468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AD15CE0-F870-444A-AFBD-61F5B015A262}" type="slidenum">
              <a:rPr lang="en-GB" smtClean="0"/>
              <a:pPr>
                <a:defRPr/>
              </a:pPr>
              <a:t>21</a:t>
            </a:fld>
            <a:endParaRPr lang="en-GB"/>
          </a:p>
        </p:txBody>
      </p:sp>
    </p:spTree>
    <p:extLst>
      <p:ext uri="{BB962C8B-B14F-4D97-AF65-F5344CB8AC3E}">
        <p14:creationId xmlns:p14="http://schemas.microsoft.com/office/powerpoint/2010/main" val="373494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7E2949-A7E7-4F2A-888B-CAC414630566}" type="slidenum">
              <a:rPr lang="en-GB" smtClean="0"/>
              <a:t>22</a:t>
            </a:fld>
            <a:endParaRPr lang="en-GB"/>
          </a:p>
        </p:txBody>
      </p:sp>
    </p:spTree>
    <p:extLst>
      <p:ext uri="{BB962C8B-B14F-4D97-AF65-F5344CB8AC3E}">
        <p14:creationId xmlns:p14="http://schemas.microsoft.com/office/powerpoint/2010/main" val="196502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6D8F5E05-2F65-4672-A73C-EE949F0C0E66}" type="slidenum">
              <a:rPr lang="en-GB" smtClean="0"/>
              <a:pPr>
                <a:defRPr/>
              </a:pPr>
              <a:t>23</a:t>
            </a:fld>
            <a:endParaRPr lang="en-GB"/>
          </a:p>
        </p:txBody>
      </p:sp>
    </p:spTree>
    <p:extLst>
      <p:ext uri="{BB962C8B-B14F-4D97-AF65-F5344CB8AC3E}">
        <p14:creationId xmlns:p14="http://schemas.microsoft.com/office/powerpoint/2010/main" val="1802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03F8934-B0EC-47F8-A0AE-34677955F8D8}" type="slidenum">
              <a:rPr lang="en-GB" smtClean="0"/>
              <a:pPr>
                <a:defRPr/>
              </a:pPr>
              <a:t>24</a:t>
            </a:fld>
            <a:endParaRPr lang="en-GB"/>
          </a:p>
        </p:txBody>
      </p:sp>
    </p:spTree>
    <p:extLst>
      <p:ext uri="{BB962C8B-B14F-4D97-AF65-F5344CB8AC3E}">
        <p14:creationId xmlns:p14="http://schemas.microsoft.com/office/powerpoint/2010/main" val="14209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EEF256E0-6F50-41D9-8869-6173CC7A7E5A}" type="slidenum">
              <a:rPr lang="en-GB" smtClean="0"/>
              <a:pPr>
                <a:defRPr/>
              </a:pPr>
              <a:t>6</a:t>
            </a:fld>
            <a:endParaRPr lang="en-GB"/>
          </a:p>
        </p:txBody>
      </p:sp>
    </p:spTree>
    <p:extLst>
      <p:ext uri="{BB962C8B-B14F-4D97-AF65-F5344CB8AC3E}">
        <p14:creationId xmlns:p14="http://schemas.microsoft.com/office/powerpoint/2010/main" val="10541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209F86E6-4EAB-41CC-BC7D-D261F13AFFED}" type="slidenum">
              <a:rPr lang="en-GB" smtClean="0"/>
              <a:pPr>
                <a:defRPr/>
              </a:pPr>
              <a:t>7</a:t>
            </a:fld>
            <a:endParaRPr lang="en-GB"/>
          </a:p>
        </p:txBody>
      </p:sp>
    </p:spTree>
    <p:extLst>
      <p:ext uri="{BB962C8B-B14F-4D97-AF65-F5344CB8AC3E}">
        <p14:creationId xmlns:p14="http://schemas.microsoft.com/office/powerpoint/2010/main" val="256466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8</a:t>
            </a:fld>
            <a:endParaRPr lang="en-GB"/>
          </a:p>
        </p:txBody>
      </p:sp>
    </p:spTree>
    <p:extLst>
      <p:ext uri="{BB962C8B-B14F-4D97-AF65-F5344CB8AC3E}">
        <p14:creationId xmlns:p14="http://schemas.microsoft.com/office/powerpoint/2010/main" val="152488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DBE919F5-8897-4DF9-90A0-DCC253A6F4E4}" type="slidenum">
              <a:rPr lang="en-GB" smtClean="0"/>
              <a:pPr>
                <a:defRPr/>
              </a:pPr>
              <a:t>9</a:t>
            </a:fld>
            <a:endParaRPr lang="en-GB"/>
          </a:p>
        </p:txBody>
      </p:sp>
    </p:spTree>
    <p:extLst>
      <p:ext uri="{BB962C8B-B14F-4D97-AF65-F5344CB8AC3E}">
        <p14:creationId xmlns:p14="http://schemas.microsoft.com/office/powerpoint/2010/main" val="202172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33619E12-F70E-4F10-A406-CF8482705AE7}" type="slidenum">
              <a:rPr lang="en-GB" smtClean="0"/>
              <a:pPr>
                <a:defRPr/>
              </a:pPr>
              <a:t>10</a:t>
            </a:fld>
            <a:endParaRPr lang="en-GB"/>
          </a:p>
        </p:txBody>
      </p:sp>
    </p:spTree>
    <p:extLst>
      <p:ext uri="{BB962C8B-B14F-4D97-AF65-F5344CB8AC3E}">
        <p14:creationId xmlns:p14="http://schemas.microsoft.com/office/powerpoint/2010/main" val="7653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7E2949-A7E7-4F2A-888B-CAC414630566}" type="slidenum">
              <a:rPr lang="en-GB" smtClean="0"/>
              <a:t>13</a:t>
            </a:fld>
            <a:endParaRPr lang="en-GB"/>
          </a:p>
        </p:txBody>
      </p:sp>
    </p:spTree>
    <p:extLst>
      <p:ext uri="{BB962C8B-B14F-4D97-AF65-F5344CB8AC3E}">
        <p14:creationId xmlns:p14="http://schemas.microsoft.com/office/powerpoint/2010/main" val="7541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Facilitate a team discussion on these three questions</a:t>
            </a:r>
          </a:p>
        </p:txBody>
      </p:sp>
      <p:sp>
        <p:nvSpPr>
          <p:cNvPr id="4" name="Slide Number Placeholder 3"/>
          <p:cNvSpPr>
            <a:spLocks noGrp="1"/>
          </p:cNvSpPr>
          <p:nvPr>
            <p:ph type="sldNum" sz="quarter" idx="5"/>
          </p:nvPr>
        </p:nvSpPr>
        <p:spPr/>
        <p:txBody>
          <a:bodyPr/>
          <a:lstStyle/>
          <a:p>
            <a:pPr>
              <a:defRPr/>
            </a:pPr>
            <a:fld id="{F17C3694-69B6-4AE7-92A4-33F6F7EE887D}" type="slidenum">
              <a:rPr lang="en-GB" smtClean="0"/>
              <a:pPr>
                <a:defRPr/>
              </a:pPr>
              <a:t>14</a:t>
            </a:fld>
            <a:endParaRPr lang="en-GB"/>
          </a:p>
        </p:txBody>
      </p:sp>
    </p:spTree>
    <p:extLst>
      <p:ext uri="{BB962C8B-B14F-4D97-AF65-F5344CB8AC3E}">
        <p14:creationId xmlns:p14="http://schemas.microsoft.com/office/powerpoint/2010/main" val="38059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7E2949-A7E7-4F2A-888B-CAC414630566}" type="slidenum">
              <a:rPr lang="en-GB" smtClean="0"/>
              <a:t>15</a:t>
            </a:fld>
            <a:endParaRPr lang="en-GB"/>
          </a:p>
        </p:txBody>
      </p:sp>
    </p:spTree>
    <p:extLst>
      <p:ext uri="{BB962C8B-B14F-4D97-AF65-F5344CB8AC3E}">
        <p14:creationId xmlns:p14="http://schemas.microsoft.com/office/powerpoint/2010/main" val="315676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dirty="0"/>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303" t="25182" r="6285" b="21934"/>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a:cxnSpLocks/>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a:cxnSpLocks/>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21613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8496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pPr/>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54723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marL="685800" indent="-228600">
              <a:buClr>
                <a:schemeClr val="accent3"/>
              </a:buClr>
              <a:buFont typeface="System Font Regular"/>
              <a:buChar char="–"/>
              <a:defRPr/>
            </a:lvl2pPr>
            <a:lvl3pPr>
              <a:buClr>
                <a:schemeClr val="accent3"/>
              </a:buClr>
              <a:defRPr/>
            </a:lvl3pPr>
            <a:lvl4pPr marL="1600200" indent="-228600">
              <a:buClr>
                <a:schemeClr val="accent3"/>
              </a:buClr>
              <a:buFont typeface="System Font Regular"/>
              <a:buChar char="–"/>
              <a:defRPr/>
            </a:lvl4pPr>
            <a:lvl5pPr>
              <a:buClr>
                <a:schemeClr val="accent3"/>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4419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6653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marL="685800" indent="-228600">
              <a:buClr>
                <a:schemeClr val="accent5"/>
              </a:buClr>
              <a:buFont typeface="System Font Regular"/>
              <a:buChar char="–"/>
              <a:defRPr/>
            </a:lvl2pPr>
            <a:lvl3pPr>
              <a:buClr>
                <a:schemeClr val="accent5"/>
              </a:buClr>
              <a:defRPr/>
            </a:lvl3pPr>
            <a:lvl4pPr marL="1600200" indent="-228600">
              <a:buClr>
                <a:schemeClr val="accent5"/>
              </a:buClr>
              <a:buFont typeface="System Font Regular"/>
              <a:buChar char="–"/>
              <a:defRPr/>
            </a:lvl4pPr>
            <a:lvl5pPr>
              <a:buClr>
                <a:schemeClr val="accent5"/>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406092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29260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3138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83948B9-ACF2-AB4E-83A6-4A796EB28187}"/>
              </a:ext>
            </a:extLst>
          </p:cNvPr>
          <p:cNvSpPr>
            <a:spLocks noGrp="1"/>
          </p:cNvSpPr>
          <p:nvPr>
            <p:ph type="ftr" sz="quarter" idx="11"/>
          </p:nvPr>
        </p:nvSpPr>
        <p:spPr>
          <a:xfrm>
            <a:off x="2375338" y="5906814"/>
            <a:ext cx="9532883" cy="777765"/>
          </a:xfrm>
        </p:spPr>
        <p:txBody>
          <a:bodyPr anchor="b">
            <a:noAutofit/>
          </a:bodyPr>
          <a:lstStyle>
            <a:lvl1pPr algn="l">
              <a:defRPr/>
            </a:lvl1pPr>
          </a:lstStyle>
          <a:p>
            <a:endParaRPr lang="en-GB" dirty="0"/>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Tree>
    <p:extLst>
      <p:ext uri="{BB962C8B-B14F-4D97-AF65-F5344CB8AC3E}">
        <p14:creationId xmlns:p14="http://schemas.microsoft.com/office/powerpoint/2010/main" val="141769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dirty="0"/>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8201" t="24911" r="8201" b="26678"/>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0A14-91F6-A649-8032-616F5C8AAA00}"/>
              </a:ext>
            </a:extLst>
          </p:cNvPr>
          <p:cNvSpPr>
            <a:spLocks noGrp="1"/>
          </p:cNvSpPr>
          <p:nvPr>
            <p:ph type="ctrTitle"/>
          </p:nvPr>
        </p:nvSpPr>
        <p:spPr>
          <a:xfrm>
            <a:off x="1524000" y="2179891"/>
            <a:ext cx="9144000" cy="2097326"/>
          </a:xfrm>
        </p:spPr>
        <p:txBody>
          <a:bodyPr/>
          <a:lstStyle/>
          <a:p>
            <a:r>
              <a:rPr lang="en-US" altLang="en-US" sz="6000" dirty="0">
                <a:ea typeface="HelveticaNeueLT Std Med Cn"/>
              </a:rPr>
              <a:t>Managing adherence as a team</a:t>
            </a:r>
            <a:endParaRPr lang="en-GB" dirty="0"/>
          </a:p>
        </p:txBody>
      </p:sp>
      <p:sp>
        <p:nvSpPr>
          <p:cNvPr id="3" name="Subtitle 2">
            <a:extLst>
              <a:ext uri="{FF2B5EF4-FFF2-40B4-BE49-F238E27FC236}">
                <a16:creationId xmlns:a16="http://schemas.microsoft.com/office/drawing/2014/main" id="{E86DE474-F213-2547-BD92-5823796B2777}"/>
              </a:ext>
            </a:extLst>
          </p:cNvPr>
          <p:cNvSpPr>
            <a:spLocks noGrp="1"/>
          </p:cNvSpPr>
          <p:nvPr>
            <p:ph type="subTitle" idx="1"/>
          </p:nvPr>
        </p:nvSpPr>
        <p:spPr>
          <a:xfrm>
            <a:off x="1524000" y="4369293"/>
            <a:ext cx="9144000" cy="947020"/>
          </a:xfrm>
        </p:spPr>
        <p:txBody>
          <a:bodyPr/>
          <a:lstStyle/>
          <a:p>
            <a:endParaRPr lang="en-GB" dirty="0"/>
          </a:p>
        </p:txBody>
      </p:sp>
      <p:sp>
        <p:nvSpPr>
          <p:cNvPr id="4" name="Text Placeholder 5">
            <a:extLst>
              <a:ext uri="{FF2B5EF4-FFF2-40B4-BE49-F238E27FC236}">
                <a16:creationId xmlns:a16="http://schemas.microsoft.com/office/drawing/2014/main" id="{8FA6C839-633B-4D0B-ABBE-24A8112B06AD}"/>
              </a:ext>
            </a:extLst>
          </p:cNvPr>
          <p:cNvSpPr>
            <a:spLocks noGrp="1"/>
          </p:cNvSpPr>
          <p:nvPr>
            <p:ph type="body" sz="quarter" idx="13"/>
          </p:nvPr>
        </p:nvSpPr>
        <p:spPr>
          <a:xfrm>
            <a:off x="283012" y="5906814"/>
            <a:ext cx="8975288" cy="777875"/>
          </a:xfrm>
        </p:spPr>
        <p:txBody>
          <a:bodyPr/>
          <a:lstStyle/>
          <a:p>
            <a:r>
              <a:rPr lang="en-GB" altLang="en-US" sz="1000" b="1" dirty="0">
                <a:solidFill>
                  <a:srgbClr val="7B2A84"/>
                </a:solidFill>
                <a:latin typeface="+mn-lt"/>
              </a:rPr>
              <a:t>Job code: INT-20-2100131	Date of update: August 2021</a:t>
            </a:r>
          </a:p>
        </p:txBody>
      </p:sp>
    </p:spTree>
    <p:extLst>
      <p:ext uri="{BB962C8B-B14F-4D97-AF65-F5344CB8AC3E}">
        <p14:creationId xmlns:p14="http://schemas.microsoft.com/office/powerpoint/2010/main" val="29396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GB" altLang="en-US" dirty="0">
                <a:ea typeface="HelveticaNeueLT Std Med Cn"/>
              </a:rPr>
              <a:t>Discussing social norms</a:t>
            </a:r>
          </a:p>
        </p:txBody>
      </p:sp>
      <p:sp>
        <p:nvSpPr>
          <p:cNvPr id="25603" name="Content Placeholder 2"/>
          <p:cNvSpPr>
            <a:spLocks noGrp="1"/>
          </p:cNvSpPr>
          <p:nvPr>
            <p:ph idx="1"/>
          </p:nvPr>
        </p:nvSpPr>
        <p:spPr/>
        <p:txBody>
          <a:bodyPr>
            <a:normAutofit/>
          </a:bodyPr>
          <a:lstStyle/>
          <a:p>
            <a:pPr eaLnBrk="1" hangingPunct="1"/>
            <a:r>
              <a:rPr lang="en-GB" altLang="en-US" dirty="0">
                <a:ea typeface="HelveticaNeueLT Std Cn"/>
              </a:rPr>
              <a:t>What are the ‘norms’ in relation to adherence in CF?</a:t>
            </a:r>
          </a:p>
          <a:p>
            <a:pPr eaLnBrk="1" hangingPunct="1"/>
            <a:endParaRPr lang="en-GB" altLang="en-US" dirty="0">
              <a:ea typeface="HelveticaNeueLT Std Cn"/>
            </a:endParaRPr>
          </a:p>
          <a:p>
            <a:pPr eaLnBrk="1" hangingPunct="1"/>
            <a:r>
              <a:rPr lang="en-GB" altLang="en-US" dirty="0">
                <a:ea typeface="HelveticaNeueLT Std Cn"/>
              </a:rPr>
              <a:t>When considering health outcome variables, would it ever be useful to compare patient health outcome variables in the context of other cohorts in the clinic?</a:t>
            </a:r>
          </a:p>
        </p:txBody>
      </p:sp>
      <p:sp>
        <p:nvSpPr>
          <p:cNvPr id="2" name="Text Placeholder 1">
            <a:extLst>
              <a:ext uri="{FF2B5EF4-FFF2-40B4-BE49-F238E27FC236}">
                <a16:creationId xmlns:a16="http://schemas.microsoft.com/office/drawing/2014/main" id="{E9181A90-AA9B-4F61-8D68-21823560FE8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GB" altLang="en-US" b="1">
                <a:ea typeface="HelveticaNeueLT Std Med Cn"/>
              </a:rPr>
              <a:t>Improving relationships</a:t>
            </a:r>
          </a:p>
        </p:txBody>
      </p:sp>
      <p:sp>
        <p:nvSpPr>
          <p:cNvPr id="2" name="Text Placeholder 1">
            <a:extLst>
              <a:ext uri="{FF2B5EF4-FFF2-40B4-BE49-F238E27FC236}">
                <a16:creationId xmlns:a16="http://schemas.microsoft.com/office/drawing/2014/main" id="{E7BD15A4-9D53-4694-B849-826CDCABD441}"/>
              </a:ext>
            </a:extLst>
          </p:cNvPr>
          <p:cNvSpPr>
            <a:spLocks noGrp="1"/>
          </p:cNvSpPr>
          <p:nvPr>
            <p:ph type="body" idx="1"/>
          </p:nvPr>
        </p:nvSpPr>
        <p:spPr/>
        <p:txBody>
          <a:bodyPr/>
          <a:lstStyle/>
          <a:p>
            <a:endParaRPr lang="en-GB"/>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GB" altLang="en-US" dirty="0">
                <a:ea typeface="HelveticaNeueLT Std Med Cn"/>
              </a:rPr>
              <a:t>Improving relationships</a:t>
            </a:r>
          </a:p>
        </p:txBody>
      </p:sp>
      <p:sp>
        <p:nvSpPr>
          <p:cNvPr id="38915" name="Content Placeholder 2"/>
          <p:cNvSpPr>
            <a:spLocks noGrp="1"/>
          </p:cNvSpPr>
          <p:nvPr>
            <p:ph idx="1"/>
          </p:nvPr>
        </p:nvSpPr>
        <p:spPr/>
        <p:txBody>
          <a:bodyPr rtlCol="0">
            <a:normAutofit/>
          </a:bodyPr>
          <a:lstStyle/>
          <a:p>
            <a:pPr>
              <a:lnSpc>
                <a:spcPct val="110000"/>
              </a:lnSpc>
              <a:spcBef>
                <a:spcPts val="400"/>
              </a:spcBef>
              <a:buFont typeface="Arial"/>
              <a:buChar char="•"/>
              <a:defRPr/>
            </a:pPr>
            <a:r>
              <a:rPr lang="en-GB" altLang="en-US" sz="2400" dirty="0"/>
              <a:t>MDT members play a broad and important role in supporting patients and their families successfully adhere to treatments</a:t>
            </a:r>
            <a:endParaRPr lang="en-GB" altLang="en-US" sz="2400" baseline="30000" dirty="0"/>
          </a:p>
          <a:p>
            <a:pPr marL="0" indent="0">
              <a:lnSpc>
                <a:spcPct val="110000"/>
              </a:lnSpc>
              <a:spcBef>
                <a:spcPts val="400"/>
              </a:spcBef>
              <a:buNone/>
              <a:defRPr/>
            </a:pPr>
            <a:endParaRPr lang="en-GB" altLang="en-US" sz="2400" baseline="30000" dirty="0"/>
          </a:p>
          <a:p>
            <a:pPr>
              <a:lnSpc>
                <a:spcPct val="110000"/>
              </a:lnSpc>
              <a:spcBef>
                <a:spcPts val="400"/>
              </a:spcBef>
              <a:buFont typeface="Arial"/>
              <a:buChar char="•"/>
              <a:defRPr/>
            </a:pPr>
            <a:r>
              <a:rPr lang="en-GB" altLang="en-US" sz="2400" dirty="0"/>
              <a:t>This is done by understanding their patients’ obstacles to optimal adherence, as well as their personal and health-related goals</a:t>
            </a:r>
            <a:endParaRPr lang="en-GB" altLang="en-US" sz="2400" baseline="30000" dirty="0"/>
          </a:p>
          <a:p>
            <a:pPr marL="0" indent="0">
              <a:lnSpc>
                <a:spcPct val="110000"/>
              </a:lnSpc>
              <a:spcBef>
                <a:spcPts val="400"/>
              </a:spcBef>
              <a:buNone/>
              <a:defRPr/>
            </a:pPr>
            <a:endParaRPr lang="en-GB" altLang="en-US" sz="2400" dirty="0"/>
          </a:p>
          <a:p>
            <a:pPr>
              <a:lnSpc>
                <a:spcPct val="110000"/>
              </a:lnSpc>
              <a:spcBef>
                <a:spcPts val="400"/>
              </a:spcBef>
              <a:buFont typeface="Arial"/>
              <a:buChar char="•"/>
              <a:defRPr/>
            </a:pPr>
            <a:r>
              <a:rPr lang="en-GB" altLang="en-US" sz="2400" dirty="0"/>
              <a:t>MDT members can then create a collaborative and problem-solving environment, which is specific to their patient needs, to assist with their patients’ disease management</a:t>
            </a:r>
          </a:p>
        </p:txBody>
      </p:sp>
      <p:sp>
        <p:nvSpPr>
          <p:cNvPr id="2" name="Text Placeholder 1">
            <a:extLst>
              <a:ext uri="{FF2B5EF4-FFF2-40B4-BE49-F238E27FC236}">
                <a16:creationId xmlns:a16="http://schemas.microsoft.com/office/drawing/2014/main" id="{EACAA4FC-5540-4DA9-BC75-7CEF1C47136B}"/>
              </a:ext>
            </a:extLst>
          </p:cNvPr>
          <p:cNvSpPr>
            <a:spLocks noGrp="1"/>
          </p:cNvSpPr>
          <p:nvPr>
            <p:ph type="body" sz="quarter" idx="13"/>
          </p:nvPr>
        </p:nvSpPr>
        <p:spPr/>
        <p:txBody>
          <a:bodyPr/>
          <a:lstStyle/>
          <a:p>
            <a:r>
              <a:rPr lang="en-GB" dirty="0"/>
              <a:t>MDT, m</a:t>
            </a:r>
            <a:r>
              <a:rPr lang="en-GB" altLang="en-US" sz="1000" dirty="0"/>
              <a:t>ultidisciplinary</a:t>
            </a:r>
            <a:br>
              <a:rPr lang="en-GB" altLang="en-US" sz="1000" dirty="0"/>
            </a:br>
            <a:r>
              <a:rPr lang="en-GB" dirty="0"/>
              <a:t>Gardner AJ, et al. </a:t>
            </a:r>
            <a:r>
              <a:rPr lang="en-GB" i="1" dirty="0"/>
              <a:t>Patient Prefer Adherence. </a:t>
            </a:r>
            <a:r>
              <a:rPr lang="en-GB" dirty="0"/>
              <a:t>2017;11:761–767.</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GB" altLang="en-US" dirty="0">
                <a:ea typeface="HelveticaNeueLT Std Med Cn"/>
              </a:rPr>
              <a:t>Improving relationships (continued)</a:t>
            </a:r>
          </a:p>
        </p:txBody>
      </p:sp>
      <p:sp>
        <p:nvSpPr>
          <p:cNvPr id="38915" name="Content Placeholder 2"/>
          <p:cNvSpPr>
            <a:spLocks noGrp="1"/>
          </p:cNvSpPr>
          <p:nvPr>
            <p:ph idx="1"/>
          </p:nvPr>
        </p:nvSpPr>
        <p:spPr/>
        <p:txBody>
          <a:bodyPr rtlCol="0">
            <a:normAutofit/>
          </a:bodyPr>
          <a:lstStyle/>
          <a:p>
            <a:pPr>
              <a:lnSpc>
                <a:spcPct val="110000"/>
              </a:lnSpc>
              <a:buFont typeface="Arial"/>
              <a:buChar char="•"/>
              <a:defRPr/>
            </a:pPr>
            <a:r>
              <a:rPr lang="en-GB" altLang="en-US" sz="2100" dirty="0"/>
              <a:t>Good communication leads to:</a:t>
            </a:r>
          </a:p>
          <a:p>
            <a:pPr lvl="1">
              <a:lnSpc>
                <a:spcPct val="110000"/>
              </a:lnSpc>
              <a:buFont typeface="Arial"/>
              <a:buChar char="–"/>
              <a:defRPr/>
            </a:pPr>
            <a:r>
              <a:rPr lang="en-GB" altLang="en-US" sz="1900" dirty="0"/>
              <a:t>Increased satisfaction and improved health outcomes over traditional expert-led consultations</a:t>
            </a:r>
            <a:r>
              <a:rPr lang="en-GB" altLang="en-US" sz="1900" baseline="30000" dirty="0"/>
              <a:t>1</a:t>
            </a:r>
            <a:endParaRPr lang="en-GB" altLang="en-US" sz="1900" dirty="0"/>
          </a:p>
          <a:p>
            <a:pPr lvl="1">
              <a:lnSpc>
                <a:spcPct val="110000"/>
              </a:lnSpc>
              <a:buFont typeface="Arial"/>
              <a:buChar char="–"/>
              <a:defRPr/>
            </a:pPr>
            <a:r>
              <a:rPr lang="en-GB" altLang="en-US" sz="1900" dirty="0"/>
              <a:t>Greater expression of empathy</a:t>
            </a:r>
            <a:r>
              <a:rPr lang="en-GB" altLang="en-US" sz="1900" baseline="30000" dirty="0"/>
              <a:t>2</a:t>
            </a:r>
            <a:endParaRPr lang="en-GB" altLang="en-US" sz="1900" dirty="0"/>
          </a:p>
          <a:p>
            <a:pPr>
              <a:lnSpc>
                <a:spcPct val="110000"/>
              </a:lnSpc>
              <a:buFont typeface="Arial"/>
              <a:buChar char="•"/>
              <a:defRPr/>
            </a:pPr>
            <a:r>
              <a:rPr lang="en-GB" altLang="en-US" sz="2100" dirty="0"/>
              <a:t>Excellent healthcare outcomes may be achieved by:</a:t>
            </a:r>
            <a:r>
              <a:rPr lang="en-GB" altLang="en-US" sz="2100" baseline="30000" dirty="0"/>
              <a:t>3</a:t>
            </a:r>
            <a:r>
              <a:rPr lang="en-GB" altLang="en-US" sz="2100" dirty="0"/>
              <a:t> </a:t>
            </a:r>
            <a:endParaRPr lang="en-GB" altLang="en-US" sz="1900" dirty="0"/>
          </a:p>
        </p:txBody>
      </p:sp>
      <p:sp>
        <p:nvSpPr>
          <p:cNvPr id="2" name="Text Placeholder 1">
            <a:extLst>
              <a:ext uri="{FF2B5EF4-FFF2-40B4-BE49-F238E27FC236}">
                <a16:creationId xmlns:a16="http://schemas.microsoft.com/office/drawing/2014/main" id="{EACAA4FC-5540-4DA9-BC75-7CEF1C47136B}"/>
              </a:ext>
            </a:extLst>
          </p:cNvPr>
          <p:cNvSpPr>
            <a:spLocks noGrp="1"/>
          </p:cNvSpPr>
          <p:nvPr>
            <p:ph type="body" sz="quarter" idx="13"/>
          </p:nvPr>
        </p:nvSpPr>
        <p:spPr/>
        <p:txBody>
          <a:bodyPr/>
          <a:lstStyle/>
          <a:p>
            <a:r>
              <a:rPr lang="en-GB" dirty="0"/>
              <a:t>1. Mead N, et al. </a:t>
            </a:r>
            <a:r>
              <a:rPr lang="en-GB" i="1" dirty="0"/>
              <a:t>Patient </a:t>
            </a:r>
            <a:r>
              <a:rPr lang="en-GB" i="1" dirty="0" err="1"/>
              <a:t>Educ</a:t>
            </a:r>
            <a:r>
              <a:rPr lang="en-GB" i="1" dirty="0"/>
              <a:t> </a:t>
            </a:r>
            <a:r>
              <a:rPr lang="en-GB" i="1" dirty="0" err="1"/>
              <a:t>Couns</a:t>
            </a:r>
            <a:r>
              <a:rPr lang="en-GB" i="1" dirty="0"/>
              <a:t>. </a:t>
            </a:r>
            <a:r>
              <a:rPr lang="en-GB" dirty="0"/>
              <a:t>2002;48:51–61; 2. Fallowfield LJ, et al. </a:t>
            </a:r>
            <a:r>
              <a:rPr lang="en-GB" i="1" dirty="0"/>
              <a:t>Lancet. </a:t>
            </a:r>
            <a:r>
              <a:rPr lang="en-GB" dirty="0"/>
              <a:t>2002;359:650–656; 3. Morley L, et al. </a:t>
            </a:r>
            <a:r>
              <a:rPr lang="en-GB" i="1" dirty="0"/>
              <a:t>J Med Imaging </a:t>
            </a:r>
            <a:r>
              <a:rPr lang="en-GB" i="1" dirty="0" err="1"/>
              <a:t>Radiat</a:t>
            </a:r>
            <a:r>
              <a:rPr lang="en-GB" i="1" dirty="0"/>
              <a:t> Sci. </a:t>
            </a:r>
            <a:r>
              <a:rPr lang="en-GB" dirty="0"/>
              <a:t>2017;48:207–216.</a:t>
            </a:r>
          </a:p>
        </p:txBody>
      </p:sp>
      <p:sp>
        <p:nvSpPr>
          <p:cNvPr id="6" name="TextBox 5">
            <a:extLst>
              <a:ext uri="{FF2B5EF4-FFF2-40B4-BE49-F238E27FC236}">
                <a16:creationId xmlns:a16="http://schemas.microsoft.com/office/drawing/2014/main" id="{6F4A2FA6-060F-9F4E-9422-EA2D8950E5A2}"/>
              </a:ext>
            </a:extLst>
          </p:cNvPr>
          <p:cNvSpPr txBox="1"/>
          <p:nvPr/>
        </p:nvSpPr>
        <p:spPr>
          <a:xfrm>
            <a:off x="995424" y="4271058"/>
            <a:ext cx="2488556" cy="1200329"/>
          </a:xfrm>
          <a:prstGeom prst="rect">
            <a:avLst/>
          </a:prstGeom>
          <a:noFill/>
        </p:spPr>
        <p:txBody>
          <a:bodyPr wrap="square" rtlCol="0">
            <a:spAutoFit/>
          </a:bodyPr>
          <a:lstStyle/>
          <a:p>
            <a:pPr algn="ctr"/>
            <a:r>
              <a:rPr lang="en-GB" dirty="0">
                <a:solidFill>
                  <a:schemeClr val="accent5"/>
                </a:solidFill>
              </a:rPr>
              <a:t>Collaboration and coordination between patients, family and healthcare professionals</a:t>
            </a:r>
          </a:p>
        </p:txBody>
      </p:sp>
      <p:sp>
        <p:nvSpPr>
          <p:cNvPr id="7" name="TextBox 6">
            <a:extLst>
              <a:ext uri="{FF2B5EF4-FFF2-40B4-BE49-F238E27FC236}">
                <a16:creationId xmlns:a16="http://schemas.microsoft.com/office/drawing/2014/main" id="{9DB2287F-8410-3441-9B37-4AE3A62F97E3}"/>
              </a:ext>
            </a:extLst>
          </p:cNvPr>
          <p:cNvSpPr txBox="1"/>
          <p:nvPr/>
        </p:nvSpPr>
        <p:spPr>
          <a:xfrm>
            <a:off x="3591084" y="4271058"/>
            <a:ext cx="2497203" cy="646331"/>
          </a:xfrm>
          <a:prstGeom prst="rect">
            <a:avLst/>
          </a:prstGeom>
          <a:noFill/>
        </p:spPr>
        <p:txBody>
          <a:bodyPr wrap="square" rtlCol="0">
            <a:spAutoFit/>
          </a:bodyPr>
          <a:lstStyle/>
          <a:p>
            <a:pPr algn="ctr"/>
            <a:r>
              <a:rPr lang="en-GB" dirty="0">
                <a:solidFill>
                  <a:schemeClr val="accent5"/>
                </a:solidFill>
              </a:rPr>
              <a:t>Open and honest communication</a:t>
            </a:r>
          </a:p>
        </p:txBody>
      </p:sp>
      <p:sp>
        <p:nvSpPr>
          <p:cNvPr id="8" name="TextBox 7">
            <a:extLst>
              <a:ext uri="{FF2B5EF4-FFF2-40B4-BE49-F238E27FC236}">
                <a16:creationId xmlns:a16="http://schemas.microsoft.com/office/drawing/2014/main" id="{CAC56BF3-8CC4-C840-93F4-1A0706ACFD9B}"/>
              </a:ext>
            </a:extLst>
          </p:cNvPr>
          <p:cNvSpPr txBox="1"/>
          <p:nvPr/>
        </p:nvSpPr>
        <p:spPr>
          <a:xfrm>
            <a:off x="6195391" y="4271058"/>
            <a:ext cx="2383233" cy="646331"/>
          </a:xfrm>
          <a:prstGeom prst="rect">
            <a:avLst/>
          </a:prstGeom>
          <a:noFill/>
        </p:spPr>
        <p:txBody>
          <a:bodyPr wrap="square" rtlCol="0">
            <a:spAutoFit/>
          </a:bodyPr>
          <a:lstStyle/>
          <a:p>
            <a:pPr algn="ctr"/>
            <a:r>
              <a:rPr lang="en-GB" dirty="0">
                <a:solidFill>
                  <a:schemeClr val="accent5"/>
                </a:solidFill>
              </a:rPr>
              <a:t>Mutual objectives and expectations</a:t>
            </a:r>
          </a:p>
        </p:txBody>
      </p:sp>
      <p:sp>
        <p:nvSpPr>
          <p:cNvPr id="9" name="TextBox 8">
            <a:extLst>
              <a:ext uri="{FF2B5EF4-FFF2-40B4-BE49-F238E27FC236}">
                <a16:creationId xmlns:a16="http://schemas.microsoft.com/office/drawing/2014/main" id="{ED16208E-8656-6145-8A75-D76B509698B5}"/>
              </a:ext>
            </a:extLst>
          </p:cNvPr>
          <p:cNvSpPr txBox="1"/>
          <p:nvPr/>
        </p:nvSpPr>
        <p:spPr>
          <a:xfrm>
            <a:off x="8685729" y="4271058"/>
            <a:ext cx="2530139" cy="1477328"/>
          </a:xfrm>
          <a:prstGeom prst="rect">
            <a:avLst/>
          </a:prstGeom>
          <a:noFill/>
        </p:spPr>
        <p:txBody>
          <a:bodyPr wrap="square" rtlCol="0">
            <a:spAutoFit/>
          </a:bodyPr>
          <a:lstStyle/>
          <a:p>
            <a:pPr algn="ctr"/>
            <a:r>
              <a:rPr lang="en-GB" dirty="0">
                <a:solidFill>
                  <a:schemeClr val="accent5"/>
                </a:solidFill>
              </a:rPr>
              <a:t>Creative and flexible problem-solving, between the patient and team, if a problem is identified</a:t>
            </a:r>
          </a:p>
        </p:txBody>
      </p:sp>
      <p:pic>
        <p:nvPicPr>
          <p:cNvPr id="4" name="Graphic 3">
            <a:extLst>
              <a:ext uri="{FF2B5EF4-FFF2-40B4-BE49-F238E27FC236}">
                <a16:creationId xmlns:a16="http://schemas.microsoft.com/office/drawing/2014/main" id="{81A0B03C-F0ED-184D-8F9A-8211D19255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4339" y="3251521"/>
            <a:ext cx="983849" cy="983849"/>
          </a:xfrm>
          <a:prstGeom prst="rect">
            <a:avLst/>
          </a:prstGeom>
        </p:spPr>
      </p:pic>
      <p:pic>
        <p:nvPicPr>
          <p:cNvPr id="11" name="Graphic 10">
            <a:extLst>
              <a:ext uri="{FF2B5EF4-FFF2-40B4-BE49-F238E27FC236}">
                <a16:creationId xmlns:a16="http://schemas.microsoft.com/office/drawing/2014/main" id="{5AADE139-5112-3440-A1B2-8937321F06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81538" y="3263097"/>
            <a:ext cx="926938" cy="926938"/>
          </a:xfrm>
          <a:prstGeom prst="rect">
            <a:avLst/>
          </a:prstGeom>
        </p:spPr>
      </p:pic>
      <p:pic>
        <p:nvPicPr>
          <p:cNvPr id="13" name="Graphic 12">
            <a:extLst>
              <a:ext uri="{FF2B5EF4-FFF2-40B4-BE49-F238E27FC236}">
                <a16:creationId xmlns:a16="http://schemas.microsoft.com/office/drawing/2014/main" id="{88495D35-40CC-A441-921F-3AE4C8A96A8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27964" y="3182072"/>
            <a:ext cx="1170009" cy="1170009"/>
          </a:xfrm>
          <a:prstGeom prst="rect">
            <a:avLst/>
          </a:prstGeom>
        </p:spPr>
      </p:pic>
      <p:pic>
        <p:nvPicPr>
          <p:cNvPr id="15" name="Graphic 14">
            <a:extLst>
              <a:ext uri="{FF2B5EF4-FFF2-40B4-BE49-F238E27FC236}">
                <a16:creationId xmlns:a16="http://schemas.microsoft.com/office/drawing/2014/main" id="{20412935-E50A-9143-8582-D2CA3396229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49115" y="3263097"/>
            <a:ext cx="914400" cy="914400"/>
          </a:xfrm>
          <a:prstGeom prst="rect">
            <a:avLst/>
          </a:prstGeom>
        </p:spPr>
      </p:pic>
    </p:spTree>
    <p:extLst>
      <p:ext uri="{BB962C8B-B14F-4D97-AF65-F5344CB8AC3E}">
        <p14:creationId xmlns:p14="http://schemas.microsoft.com/office/powerpoint/2010/main" val="21858160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en-GB" altLang="en-US" dirty="0">
                <a:ea typeface="HelveticaNeueLT Std Med Cn"/>
              </a:rPr>
              <a:t>Communication</a:t>
            </a:r>
          </a:p>
        </p:txBody>
      </p:sp>
      <p:sp>
        <p:nvSpPr>
          <p:cNvPr id="31747" name="Content Placeholder 2"/>
          <p:cNvSpPr>
            <a:spLocks noGrp="1"/>
          </p:cNvSpPr>
          <p:nvPr>
            <p:ph idx="1"/>
          </p:nvPr>
        </p:nvSpPr>
        <p:spPr>
          <a:xfrm>
            <a:off x="838200" y="1473201"/>
            <a:ext cx="6141334" cy="4317999"/>
          </a:xfrm>
        </p:spPr>
        <p:txBody>
          <a:bodyPr/>
          <a:lstStyle/>
          <a:p>
            <a:pPr eaLnBrk="1" hangingPunct="1"/>
            <a:r>
              <a:rPr lang="en-GB" altLang="en-US" dirty="0">
                <a:ea typeface="HelveticaNeueLT Std Cn"/>
              </a:rPr>
              <a:t>How are our communication skills?</a:t>
            </a:r>
          </a:p>
          <a:p>
            <a:pPr eaLnBrk="1" hangingPunct="1"/>
            <a:endParaRPr lang="en-GB" altLang="en-US" dirty="0">
              <a:ea typeface="HelveticaNeueLT Std Cn"/>
            </a:endParaRPr>
          </a:p>
          <a:p>
            <a:pPr eaLnBrk="1" hangingPunct="1"/>
            <a:r>
              <a:rPr lang="en-GB" altLang="en-US" dirty="0">
                <a:ea typeface="HelveticaNeueLT Std Cn"/>
              </a:rPr>
              <a:t>Do we engage patients in open and honest conversations?</a:t>
            </a:r>
          </a:p>
          <a:p>
            <a:pPr eaLnBrk="1" hangingPunct="1"/>
            <a:endParaRPr lang="en-GB" altLang="en-US" dirty="0">
              <a:ea typeface="HelveticaNeueLT Std Cn"/>
            </a:endParaRPr>
          </a:p>
          <a:p>
            <a:pPr eaLnBrk="1" hangingPunct="1"/>
            <a:r>
              <a:rPr lang="en-GB" altLang="en-US" dirty="0">
                <a:ea typeface="HelveticaNeueLT Std Cn"/>
              </a:rPr>
              <a:t>If we are to improve, what are our training needs?</a:t>
            </a:r>
          </a:p>
        </p:txBody>
      </p:sp>
      <p:sp>
        <p:nvSpPr>
          <p:cNvPr id="2" name="Text Placeholder 1">
            <a:extLst>
              <a:ext uri="{FF2B5EF4-FFF2-40B4-BE49-F238E27FC236}">
                <a16:creationId xmlns:a16="http://schemas.microsoft.com/office/drawing/2014/main" id="{4E510BDB-2086-48EE-8861-A90B5D8CA4B7}"/>
              </a:ext>
            </a:extLst>
          </p:cNvPr>
          <p:cNvSpPr>
            <a:spLocks noGrp="1"/>
          </p:cNvSpPr>
          <p:nvPr>
            <p:ph type="body" sz="quarter" idx="13"/>
          </p:nvPr>
        </p:nvSpPr>
        <p:spPr/>
        <p:txBody>
          <a:bodyPr/>
          <a:lstStyle/>
          <a:p>
            <a:r>
              <a:rPr lang="en-GB" dirty="0"/>
              <a:t>Image source: </a:t>
            </a:r>
            <a:r>
              <a:rPr lang="en-GB" dirty="0" err="1"/>
              <a:t>Pexels</a:t>
            </a:r>
            <a:endParaRPr lang="en-GB" dirty="0"/>
          </a:p>
        </p:txBody>
      </p:sp>
      <p:pic>
        <p:nvPicPr>
          <p:cNvPr id="4" name="Picture 3" descr="A person sitting on a couch&#10;&#10;Description automatically generated with low confidence">
            <a:extLst>
              <a:ext uri="{FF2B5EF4-FFF2-40B4-BE49-F238E27FC236}">
                <a16:creationId xmlns:a16="http://schemas.microsoft.com/office/drawing/2014/main" id="{13C4B886-E090-C048-A8AC-FCCD8FCD29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456" b="23578"/>
          <a:stretch/>
        </p:blipFill>
        <p:spPr>
          <a:xfrm>
            <a:off x="7170517" y="1493134"/>
            <a:ext cx="4139878" cy="4282633"/>
          </a:xfrm>
          <a:prstGeom prst="roundRect">
            <a:avLst>
              <a:gd name="adj" fmla="val 6322"/>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defRPr/>
            </a:pPr>
            <a:r>
              <a:rPr lang="en-GB" altLang="en-US" dirty="0">
                <a:ea typeface="HelveticaNeueLT Std Med Cn"/>
              </a:rPr>
              <a:t>Team interventions 1</a:t>
            </a:r>
          </a:p>
        </p:txBody>
      </p:sp>
      <p:sp>
        <p:nvSpPr>
          <p:cNvPr id="44035" name="Rectangle 3"/>
          <p:cNvSpPr>
            <a:spLocks noGrp="1"/>
          </p:cNvSpPr>
          <p:nvPr>
            <p:ph idx="1"/>
          </p:nvPr>
        </p:nvSpPr>
        <p:spPr/>
        <p:txBody>
          <a:bodyPr rtlCol="0">
            <a:normAutofit fontScale="70000" lnSpcReduction="20000"/>
          </a:bodyPr>
          <a:lstStyle/>
          <a:p>
            <a:pPr>
              <a:lnSpc>
                <a:spcPct val="120000"/>
              </a:lnSpc>
              <a:spcBef>
                <a:spcPts val="24"/>
              </a:spcBef>
              <a:buFont typeface="Arial"/>
              <a:buChar char="•"/>
              <a:defRPr/>
            </a:pPr>
            <a:r>
              <a:rPr lang="en-US" altLang="en-US" dirty="0"/>
              <a:t>In paediatric care, when children go to high school (or at the latest become teenagers), see them on their own during the clinic consultation. The aim of this is to:</a:t>
            </a:r>
          </a:p>
          <a:p>
            <a:pPr lvl="1">
              <a:lnSpc>
                <a:spcPct val="120000"/>
              </a:lnSpc>
              <a:spcBef>
                <a:spcPts val="24"/>
              </a:spcBef>
              <a:buFont typeface="Arial"/>
              <a:buChar char="–"/>
              <a:defRPr/>
            </a:pPr>
            <a:r>
              <a:rPr lang="en-US" altLang="en-US" sz="2600" b="1" dirty="0">
                <a:solidFill>
                  <a:schemeClr val="accent5"/>
                </a:solidFill>
              </a:rPr>
              <a:t>Build</a:t>
            </a:r>
            <a:r>
              <a:rPr lang="en-US" altLang="en-US" sz="2600" b="1" dirty="0"/>
              <a:t> </a:t>
            </a:r>
            <a:r>
              <a:rPr lang="en-US" altLang="en-US" sz="2600" dirty="0"/>
              <a:t>confidence in speaking to the team on their own</a:t>
            </a:r>
          </a:p>
          <a:p>
            <a:pPr lvl="1">
              <a:lnSpc>
                <a:spcPct val="120000"/>
              </a:lnSpc>
              <a:spcBef>
                <a:spcPts val="24"/>
              </a:spcBef>
              <a:buFont typeface="Arial"/>
              <a:buChar char="–"/>
              <a:defRPr/>
            </a:pPr>
            <a:r>
              <a:rPr lang="en-US" altLang="en-US" sz="2600" b="1" dirty="0">
                <a:solidFill>
                  <a:schemeClr val="accent5"/>
                </a:solidFill>
              </a:rPr>
              <a:t>Engage</a:t>
            </a:r>
            <a:r>
              <a:rPr lang="en-US" altLang="en-US" sz="2600" dirty="0"/>
              <a:t> in discussions about their own healthcare</a:t>
            </a:r>
          </a:p>
          <a:p>
            <a:pPr lvl="1">
              <a:lnSpc>
                <a:spcPct val="120000"/>
              </a:lnSpc>
              <a:spcBef>
                <a:spcPts val="24"/>
              </a:spcBef>
              <a:buFont typeface="Arial"/>
              <a:buChar char="–"/>
              <a:defRPr/>
            </a:pPr>
            <a:endParaRPr lang="en-US" altLang="en-US" sz="2100" dirty="0"/>
          </a:p>
          <a:p>
            <a:pPr>
              <a:lnSpc>
                <a:spcPct val="120000"/>
              </a:lnSpc>
              <a:spcBef>
                <a:spcPts val="24"/>
              </a:spcBef>
              <a:buFont typeface="Arial"/>
              <a:buChar char="•"/>
              <a:defRPr/>
            </a:pPr>
            <a:r>
              <a:rPr lang="en-GB" altLang="en-US" dirty="0"/>
              <a:t>Adolescents with CF have expressed that they should be seen on their own (for at least part of the consultation) between the ages of 13 and 16 years</a:t>
            </a:r>
            <a:r>
              <a:rPr lang="en-GB" altLang="en-US" baseline="30000" dirty="0"/>
              <a:t>1</a:t>
            </a:r>
          </a:p>
          <a:p>
            <a:pPr>
              <a:lnSpc>
                <a:spcPct val="120000"/>
              </a:lnSpc>
              <a:spcBef>
                <a:spcPts val="24"/>
              </a:spcBef>
              <a:buFont typeface="Arial"/>
              <a:buChar char="•"/>
              <a:defRPr/>
            </a:pPr>
            <a:endParaRPr lang="en-GB" altLang="en-US" dirty="0"/>
          </a:p>
          <a:p>
            <a:pPr>
              <a:lnSpc>
                <a:spcPct val="120000"/>
              </a:lnSpc>
              <a:spcBef>
                <a:spcPts val="24"/>
              </a:spcBef>
              <a:buFont typeface="Arial"/>
              <a:buChar char="•"/>
              <a:defRPr/>
            </a:pPr>
            <a:r>
              <a:rPr lang="en-GB" altLang="en-US" dirty="0"/>
              <a:t>Importantly, patients have indicated their wish to discuss adolescent issues with their doctor in private, but are not always given the </a:t>
            </a:r>
            <a:r>
              <a:rPr lang="en-US" altLang="en-US" dirty="0"/>
              <a:t>opportunity</a:t>
            </a:r>
            <a:r>
              <a:rPr lang="en-US" altLang="en-US" baseline="30000" dirty="0"/>
              <a:t>1</a:t>
            </a:r>
          </a:p>
          <a:p>
            <a:pPr>
              <a:lnSpc>
                <a:spcPct val="120000"/>
              </a:lnSpc>
              <a:spcBef>
                <a:spcPts val="24"/>
              </a:spcBef>
              <a:buFont typeface="Arial"/>
              <a:buChar char="•"/>
              <a:defRPr/>
            </a:pPr>
            <a:endParaRPr lang="en-US" altLang="en-US" dirty="0"/>
          </a:p>
          <a:p>
            <a:pPr>
              <a:lnSpc>
                <a:spcPct val="120000"/>
              </a:lnSpc>
              <a:spcBef>
                <a:spcPts val="24"/>
              </a:spcBef>
              <a:buFont typeface="Arial"/>
              <a:buChar char="•"/>
              <a:defRPr/>
            </a:pPr>
            <a:r>
              <a:rPr lang="en-US" altLang="en-US" dirty="0"/>
              <a:t>In adult care, try to ensure there is an open-ended phase of the consultation to allow patients the chance to lead on discussions/issues about their care/life</a:t>
            </a:r>
          </a:p>
        </p:txBody>
      </p:sp>
      <p:sp>
        <p:nvSpPr>
          <p:cNvPr id="2" name="Text Placeholder 1">
            <a:extLst>
              <a:ext uri="{FF2B5EF4-FFF2-40B4-BE49-F238E27FC236}">
                <a16:creationId xmlns:a16="http://schemas.microsoft.com/office/drawing/2014/main" id="{926FE034-C63D-4A3C-90F5-B4ECA9575930}"/>
              </a:ext>
            </a:extLst>
          </p:cNvPr>
          <p:cNvSpPr>
            <a:spLocks noGrp="1"/>
          </p:cNvSpPr>
          <p:nvPr>
            <p:ph type="body" sz="quarter" idx="13"/>
          </p:nvPr>
        </p:nvSpPr>
        <p:spPr/>
        <p:txBody>
          <a:bodyPr/>
          <a:lstStyle/>
          <a:p>
            <a:r>
              <a:rPr lang="en-GB" altLang="en-US" sz="1000" dirty="0">
                <a:latin typeface="+mn-lt"/>
              </a:rPr>
              <a:t>Withers AL. </a:t>
            </a:r>
            <a:r>
              <a:rPr lang="en-GB" altLang="en-US" sz="1000" i="1" dirty="0" err="1">
                <a:latin typeface="+mn-lt"/>
              </a:rPr>
              <a:t>Pulmon</a:t>
            </a:r>
            <a:r>
              <a:rPr lang="en-GB" altLang="en-US" sz="1000" i="1" dirty="0">
                <a:latin typeface="+mn-lt"/>
              </a:rPr>
              <a:t> Med. </a:t>
            </a:r>
            <a:r>
              <a:rPr lang="en-GB" altLang="en-US" sz="1000" dirty="0">
                <a:latin typeface="+mn-lt"/>
              </a:rPr>
              <a:t>2012;2012:134132.</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GB" altLang="en-US" dirty="0">
                <a:ea typeface="HelveticaNeueLT Std Med Cn"/>
              </a:rPr>
              <a:t>Team interventions 2</a:t>
            </a:r>
          </a:p>
        </p:txBody>
      </p:sp>
      <p:sp>
        <p:nvSpPr>
          <p:cNvPr id="33795" name="Rectangle 3"/>
          <p:cNvSpPr>
            <a:spLocks noGrp="1" noChangeArrowheads="1"/>
          </p:cNvSpPr>
          <p:nvPr>
            <p:ph idx="1"/>
          </p:nvPr>
        </p:nvSpPr>
        <p:spPr/>
        <p:txBody>
          <a:bodyPr>
            <a:normAutofit/>
          </a:bodyPr>
          <a:lstStyle/>
          <a:p>
            <a:pPr eaLnBrk="1" hangingPunct="1">
              <a:lnSpc>
                <a:spcPct val="110000"/>
              </a:lnSpc>
            </a:pPr>
            <a:r>
              <a:rPr lang="en-GB" altLang="en-US" dirty="0">
                <a:ea typeface="HelveticaNeueLT Std Cn"/>
              </a:rPr>
              <a:t>Transition is </a:t>
            </a:r>
            <a:r>
              <a:rPr lang="en-GB" altLang="en-US" b="1" dirty="0">
                <a:solidFill>
                  <a:schemeClr val="accent5"/>
                </a:solidFill>
                <a:ea typeface="HelveticaNeueLT Std Cn"/>
              </a:rPr>
              <a:t>NOT</a:t>
            </a:r>
            <a:r>
              <a:rPr lang="en-GB" altLang="en-US" dirty="0">
                <a:ea typeface="HelveticaNeueLT Std Cn"/>
              </a:rPr>
              <a:t> moving between paediatric and adult services</a:t>
            </a:r>
          </a:p>
          <a:p>
            <a:pPr eaLnBrk="1" hangingPunct="1">
              <a:lnSpc>
                <a:spcPct val="110000"/>
              </a:lnSpc>
            </a:pPr>
            <a:r>
              <a:rPr lang="en-GB" altLang="en-US" dirty="0">
                <a:ea typeface="HelveticaNeueLT Std Cn"/>
              </a:rPr>
              <a:t>Transition </a:t>
            </a:r>
            <a:r>
              <a:rPr lang="en-GB" altLang="en-US" b="1" dirty="0">
                <a:solidFill>
                  <a:schemeClr val="accent5"/>
                </a:solidFill>
                <a:ea typeface="HelveticaNeueLT Std Cn"/>
              </a:rPr>
              <a:t>IS</a:t>
            </a:r>
            <a:r>
              <a:rPr lang="en-GB" altLang="en-US" dirty="0">
                <a:ea typeface="HelveticaNeueLT Std Cn"/>
              </a:rPr>
              <a:t> moving from parent-guided to self-guided care</a:t>
            </a:r>
          </a:p>
          <a:p>
            <a:pPr eaLnBrk="1" hangingPunct="1">
              <a:lnSpc>
                <a:spcPct val="110000"/>
              </a:lnSpc>
            </a:pPr>
            <a:r>
              <a:rPr lang="en-GB" altLang="en-US" dirty="0">
                <a:ea typeface="HelveticaNeueLT Std Cn"/>
              </a:rPr>
              <a:t>It is </a:t>
            </a:r>
            <a:r>
              <a:rPr lang="en-GB" altLang="en-US" b="1" dirty="0">
                <a:solidFill>
                  <a:schemeClr val="accent5"/>
                </a:solidFill>
                <a:ea typeface="HelveticaNeueLT Std Cn"/>
              </a:rPr>
              <a:t>VITAL</a:t>
            </a:r>
            <a:r>
              <a:rPr lang="en-GB" altLang="en-US" dirty="0">
                <a:ea typeface="HelveticaNeueLT Std Cn"/>
              </a:rPr>
              <a:t> to plan when children enter adolescence, and this should be part of the annual review discussion</a:t>
            </a:r>
          </a:p>
          <a:p>
            <a:pPr eaLnBrk="1" hangingPunct="1">
              <a:lnSpc>
                <a:spcPct val="110000"/>
              </a:lnSpc>
            </a:pPr>
            <a:r>
              <a:rPr lang="en-GB" altLang="en-US" dirty="0">
                <a:ea typeface="HelveticaNeueLT Std Cn"/>
              </a:rPr>
              <a:t>‘Transfer’ is the point at which a teenager transfers to adult care</a:t>
            </a:r>
          </a:p>
          <a:p>
            <a:pPr eaLnBrk="1" hangingPunct="1">
              <a:lnSpc>
                <a:spcPct val="110000"/>
              </a:lnSpc>
            </a:pPr>
            <a:r>
              <a:rPr lang="en-GB" altLang="en-US" dirty="0">
                <a:ea typeface="HelveticaNeueLT Std Cn"/>
              </a:rPr>
              <a:t>Consider the utility of the ‘Ready Steady Go’ transition programme</a:t>
            </a:r>
            <a:r>
              <a:rPr lang="en-GB" altLang="en-US" baseline="30000" dirty="0">
                <a:ea typeface="HelveticaNeueLT Std Cn"/>
              </a:rPr>
              <a:t>1</a:t>
            </a:r>
            <a:endParaRPr lang="en-GB" altLang="en-US" dirty="0">
              <a:ea typeface="HelveticaNeueLT Std Cn"/>
            </a:endParaRPr>
          </a:p>
        </p:txBody>
      </p:sp>
      <p:sp>
        <p:nvSpPr>
          <p:cNvPr id="2" name="Text Placeholder 1">
            <a:extLst>
              <a:ext uri="{FF2B5EF4-FFF2-40B4-BE49-F238E27FC236}">
                <a16:creationId xmlns:a16="http://schemas.microsoft.com/office/drawing/2014/main" id="{B34369B6-893F-4F18-AFB8-D427627D7B6D}"/>
              </a:ext>
            </a:extLst>
          </p:cNvPr>
          <p:cNvSpPr>
            <a:spLocks noGrp="1"/>
          </p:cNvSpPr>
          <p:nvPr>
            <p:ph type="body" sz="quarter" idx="13"/>
          </p:nvPr>
        </p:nvSpPr>
        <p:spPr/>
        <p:txBody>
          <a:bodyPr/>
          <a:lstStyle/>
          <a:p>
            <a:r>
              <a:rPr lang="en-GB" altLang="en-US" sz="1000" dirty="0">
                <a:latin typeface="+mn-lt"/>
              </a:rPr>
              <a:t>1. University Hospitals Southampton. 2020. https://www.uhs.nhs.uk/Media/UHS-website-2019/Patientinformation/Childhealth/ReadySteadyGo/Transitionmovingintoadultcare-patientinformation.pdf. Accessed July 2021.</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defRPr/>
            </a:pPr>
            <a:r>
              <a:rPr lang="en-GB" altLang="en-US" dirty="0">
                <a:ea typeface="HelveticaNeueLT Std Med Cn"/>
              </a:rPr>
              <a:t>Team interventions </a:t>
            </a:r>
            <a:r>
              <a:rPr lang="en-US" altLang="en-US" dirty="0">
                <a:ea typeface="HelveticaNeueLT Std Med Cn"/>
              </a:rPr>
              <a:t>3</a:t>
            </a:r>
            <a:endParaRPr lang="en-GB" altLang="en-US" dirty="0">
              <a:ea typeface="HelveticaNeueLT Std Med Cn"/>
            </a:endParaRPr>
          </a:p>
        </p:txBody>
      </p:sp>
      <p:sp>
        <p:nvSpPr>
          <p:cNvPr id="34819" name="Rectangle 3"/>
          <p:cNvSpPr>
            <a:spLocks noGrp="1"/>
          </p:cNvSpPr>
          <p:nvPr>
            <p:ph idx="1"/>
          </p:nvPr>
        </p:nvSpPr>
        <p:spPr/>
        <p:txBody>
          <a:bodyPr>
            <a:normAutofit/>
          </a:bodyPr>
          <a:lstStyle/>
          <a:p>
            <a:pPr eaLnBrk="1" hangingPunct="1"/>
            <a:r>
              <a:rPr lang="en-GB" altLang="en-US" dirty="0">
                <a:ea typeface="HelveticaNeueLT Std Cn"/>
              </a:rPr>
              <a:t>Extend the scope of annual reviews to include</a:t>
            </a:r>
          </a:p>
          <a:p>
            <a:pPr lvl="1" eaLnBrk="1" hangingPunct="1"/>
            <a:r>
              <a:rPr lang="en-GB" altLang="en-US" dirty="0"/>
              <a:t>What the patient wants to achieve in their own lives in the next 12 months</a:t>
            </a:r>
          </a:p>
          <a:p>
            <a:pPr lvl="1" eaLnBrk="1" hangingPunct="1"/>
            <a:r>
              <a:rPr lang="en-GB" altLang="en-US" dirty="0"/>
              <a:t>What their family hopes to achieve/do in the next 12 months</a:t>
            </a:r>
          </a:p>
          <a:p>
            <a:pPr lvl="1" eaLnBrk="1" hangingPunct="1"/>
            <a:endParaRPr lang="en-GB" altLang="en-US" sz="2800" dirty="0"/>
          </a:p>
          <a:p>
            <a:pPr eaLnBrk="1" hangingPunct="1"/>
            <a:r>
              <a:rPr lang="en-GB" altLang="en-US" dirty="0">
                <a:ea typeface="HelveticaNeueLT Std Cn"/>
              </a:rPr>
              <a:t>Link ‘treatment’ goals to ‘life’ goals to establish one set of goals</a:t>
            </a:r>
          </a:p>
        </p:txBody>
      </p:sp>
      <p:sp>
        <p:nvSpPr>
          <p:cNvPr id="2" name="Text Placeholder 1">
            <a:extLst>
              <a:ext uri="{FF2B5EF4-FFF2-40B4-BE49-F238E27FC236}">
                <a16:creationId xmlns:a16="http://schemas.microsoft.com/office/drawing/2014/main" id="{04D0A8CC-6F51-4B86-8B89-CE4470AA6EE9}"/>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defRPr/>
            </a:pPr>
            <a:r>
              <a:rPr lang="en-GB" altLang="en-US" dirty="0">
                <a:ea typeface="HelveticaNeueLT Std Med Cn"/>
              </a:rPr>
              <a:t>Team interventions 4</a:t>
            </a:r>
          </a:p>
        </p:txBody>
      </p:sp>
      <p:sp>
        <p:nvSpPr>
          <p:cNvPr id="36867" name="Rectangle 3"/>
          <p:cNvSpPr>
            <a:spLocks noGrp="1"/>
          </p:cNvSpPr>
          <p:nvPr>
            <p:ph idx="1"/>
          </p:nvPr>
        </p:nvSpPr>
        <p:spPr>
          <a:xfrm>
            <a:off x="838200" y="1473201"/>
            <a:ext cx="6893689" cy="4317999"/>
          </a:xfrm>
        </p:spPr>
        <p:txBody>
          <a:bodyPr>
            <a:normAutofit/>
          </a:bodyPr>
          <a:lstStyle/>
          <a:p>
            <a:pPr eaLnBrk="1" hangingPunct="1"/>
            <a:r>
              <a:rPr lang="en-US" altLang="en-US" dirty="0">
                <a:ea typeface="HelveticaNeueLT Std Cn"/>
              </a:rPr>
              <a:t>Establish regular, virtual adherence clinic/review by holding a (no less than monthly) case review</a:t>
            </a:r>
            <a:r>
              <a:rPr lang="en-US" altLang="en-US" i="1" dirty="0">
                <a:ea typeface="HelveticaNeueLT Std Cn"/>
              </a:rPr>
              <a:t> </a:t>
            </a:r>
            <a:r>
              <a:rPr lang="en-US" altLang="en-US" dirty="0">
                <a:ea typeface="HelveticaNeueLT Std Cn"/>
              </a:rPr>
              <a:t>of the group of patients </a:t>
            </a:r>
          </a:p>
          <a:p>
            <a:pPr eaLnBrk="1" hangingPunct="1"/>
            <a:endParaRPr lang="en-US" altLang="en-US" dirty="0">
              <a:ea typeface="HelveticaNeueLT Std Cn"/>
            </a:endParaRPr>
          </a:p>
          <a:p>
            <a:pPr eaLnBrk="1" hangingPunct="1"/>
            <a:r>
              <a:rPr lang="en-US" altLang="en-US" dirty="0">
                <a:ea typeface="HelveticaNeueLT Std Cn"/>
              </a:rPr>
              <a:t>As the staff group running ‘The Clinic’ grows or changes, be mindful of being as consistent as possible with which individual members of the team interacts with the patient</a:t>
            </a:r>
            <a:r>
              <a:rPr lang="en-US" altLang="en-US" baseline="30000" dirty="0">
                <a:ea typeface="HelveticaNeueLT Std Cn"/>
              </a:rPr>
              <a:t>1</a:t>
            </a:r>
            <a:endParaRPr lang="en-GB" altLang="en-US" dirty="0">
              <a:ea typeface="HelveticaNeueLT Std Cn"/>
            </a:endParaRPr>
          </a:p>
        </p:txBody>
      </p:sp>
      <p:sp>
        <p:nvSpPr>
          <p:cNvPr id="2" name="Text Placeholder 1">
            <a:extLst>
              <a:ext uri="{FF2B5EF4-FFF2-40B4-BE49-F238E27FC236}">
                <a16:creationId xmlns:a16="http://schemas.microsoft.com/office/drawing/2014/main" id="{FA767B75-8E3E-4CAC-A00B-E59FADE19E82}"/>
              </a:ext>
            </a:extLst>
          </p:cNvPr>
          <p:cNvSpPr>
            <a:spLocks noGrp="1"/>
          </p:cNvSpPr>
          <p:nvPr>
            <p:ph type="body" sz="quarter" idx="13"/>
          </p:nvPr>
        </p:nvSpPr>
        <p:spPr/>
        <p:txBody>
          <a:bodyPr/>
          <a:lstStyle/>
          <a:p>
            <a:r>
              <a:rPr lang="en-GB" altLang="en-US" dirty="0"/>
              <a:t>Image source: Shutterstock</a:t>
            </a:r>
          </a:p>
          <a:p>
            <a:r>
              <a:rPr lang="en-GB" altLang="en-US" sz="1000" dirty="0">
                <a:latin typeface="+mn-lt"/>
              </a:rPr>
              <a:t>1. Duff A, et al. </a:t>
            </a:r>
            <a:r>
              <a:rPr lang="en-GB" altLang="en-US" sz="1000" i="1" dirty="0">
                <a:latin typeface="+mn-lt"/>
              </a:rPr>
              <a:t>Lancet Respir Med</a:t>
            </a:r>
            <a:r>
              <a:rPr lang="en-GB" altLang="en-US" sz="1000" dirty="0">
                <a:latin typeface="+mn-lt"/>
              </a:rPr>
              <a:t>. 2014;2:683–685.</a:t>
            </a:r>
          </a:p>
        </p:txBody>
      </p:sp>
      <p:pic>
        <p:nvPicPr>
          <p:cNvPr id="4" name="Picture 3" descr="A person using a computer&#10;&#10;Description automatically generated with low confidence">
            <a:extLst>
              <a:ext uri="{FF2B5EF4-FFF2-40B4-BE49-F238E27FC236}">
                <a16:creationId xmlns:a16="http://schemas.microsoft.com/office/drawing/2014/main" id="{D8989226-2810-A04D-A8F3-6567FB2178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681" r="16045"/>
          <a:stretch/>
        </p:blipFill>
        <p:spPr>
          <a:xfrm>
            <a:off x="7917084" y="1472338"/>
            <a:ext cx="3393822" cy="4326578"/>
          </a:xfrm>
          <a:prstGeom prst="roundRect">
            <a:avLst>
              <a:gd name="adj" fmla="val 10528"/>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en-GB" altLang="en-US" dirty="0">
                <a:ea typeface="HelveticaNeueLT Std Med Cn"/>
              </a:rPr>
              <a:t>Team interventions 5</a:t>
            </a:r>
          </a:p>
        </p:txBody>
      </p:sp>
      <p:sp>
        <p:nvSpPr>
          <p:cNvPr id="37891" name="Rectangle 3"/>
          <p:cNvSpPr>
            <a:spLocks noGrp="1"/>
          </p:cNvSpPr>
          <p:nvPr>
            <p:ph idx="1"/>
          </p:nvPr>
        </p:nvSpPr>
        <p:spPr/>
        <p:txBody>
          <a:bodyPr>
            <a:normAutofit/>
          </a:bodyPr>
          <a:lstStyle/>
          <a:p>
            <a:pPr eaLnBrk="1" hangingPunct="1">
              <a:lnSpc>
                <a:spcPct val="110000"/>
              </a:lnSpc>
            </a:pPr>
            <a:r>
              <a:rPr lang="en-US" altLang="en-US" sz="2200" dirty="0">
                <a:ea typeface="HelveticaNeueLT Std Cn"/>
              </a:rPr>
              <a:t>Establish a ‘key-working’ system led by ‘Adherence Advocates’</a:t>
            </a:r>
          </a:p>
          <a:p>
            <a:pPr eaLnBrk="1" hangingPunct="1">
              <a:lnSpc>
                <a:spcPct val="110000"/>
              </a:lnSpc>
            </a:pPr>
            <a:r>
              <a:rPr lang="en-US" altLang="en-US" sz="2200" dirty="0">
                <a:ea typeface="HelveticaNeueLT Std Cn"/>
              </a:rPr>
              <a:t>Adherence Advocates facilitate and lead on the adherence review clinic </a:t>
            </a:r>
          </a:p>
          <a:p>
            <a:pPr eaLnBrk="1" hangingPunct="1">
              <a:lnSpc>
                <a:spcPct val="110000"/>
              </a:lnSpc>
            </a:pPr>
            <a:r>
              <a:rPr lang="en-US" altLang="en-US" sz="2200" dirty="0">
                <a:ea typeface="HelveticaNeueLT Std Cn"/>
              </a:rPr>
              <a:t>Adherence Advocates together with the MDT, negotiate a </a:t>
            </a:r>
            <a:r>
              <a:rPr lang="en-GB" altLang="en-US" sz="2200" dirty="0">
                <a:ea typeface="HelveticaNeueLT Std Cn"/>
              </a:rPr>
              <a:t>treatment plan and actively help patients/carers to build this into their daily routines</a:t>
            </a:r>
          </a:p>
          <a:p>
            <a:pPr eaLnBrk="1" hangingPunct="1">
              <a:lnSpc>
                <a:spcPct val="110000"/>
              </a:lnSpc>
            </a:pPr>
            <a:r>
              <a:rPr lang="en-US" altLang="en-US" sz="2200" dirty="0">
                <a:ea typeface="HelveticaNeueLT Std Cn"/>
              </a:rPr>
              <a:t>Adherence Advocates take responsibility for implementing adherence initiatives</a:t>
            </a:r>
          </a:p>
          <a:p>
            <a:pPr lvl="1" eaLnBrk="1" hangingPunct="1">
              <a:lnSpc>
                <a:spcPct val="110000"/>
              </a:lnSpc>
            </a:pPr>
            <a:r>
              <a:rPr lang="en-US" altLang="en-US" sz="2000" dirty="0"/>
              <a:t>Discuss and understand adherence issues</a:t>
            </a:r>
          </a:p>
          <a:p>
            <a:pPr lvl="1" eaLnBrk="1" hangingPunct="1">
              <a:lnSpc>
                <a:spcPct val="110000"/>
              </a:lnSpc>
            </a:pPr>
            <a:r>
              <a:rPr lang="en-US" altLang="en-US" sz="2000" dirty="0"/>
              <a:t>Establish truly collaborative relationships with patients and families</a:t>
            </a:r>
          </a:p>
          <a:p>
            <a:pPr lvl="1" eaLnBrk="1" hangingPunct="1">
              <a:lnSpc>
                <a:spcPct val="110000"/>
              </a:lnSpc>
            </a:pPr>
            <a:r>
              <a:rPr lang="en-US" altLang="en-US" sz="2000" dirty="0"/>
              <a:t>Set and agree treatment goals in the context of ‘life’ goals</a:t>
            </a:r>
          </a:p>
          <a:p>
            <a:pPr lvl="1" eaLnBrk="1" hangingPunct="1">
              <a:lnSpc>
                <a:spcPct val="110000"/>
              </a:lnSpc>
            </a:pPr>
            <a:r>
              <a:rPr lang="en-US" altLang="en-US" sz="2000" dirty="0"/>
              <a:t>Liaise and support patients’ efforts to change</a:t>
            </a:r>
            <a:endParaRPr lang="en-GB" altLang="en-US" sz="2000" dirty="0"/>
          </a:p>
        </p:txBody>
      </p:sp>
      <p:sp>
        <p:nvSpPr>
          <p:cNvPr id="2" name="Text Placeholder 1">
            <a:extLst>
              <a:ext uri="{FF2B5EF4-FFF2-40B4-BE49-F238E27FC236}">
                <a16:creationId xmlns:a16="http://schemas.microsoft.com/office/drawing/2014/main" id="{88821296-02B9-4CB5-9511-8C6192EC4835}"/>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D78A-D49B-4396-A0EB-8F3F776871A6}"/>
              </a:ext>
            </a:extLst>
          </p:cNvPr>
          <p:cNvSpPr>
            <a:spLocks noGrp="1"/>
          </p:cNvSpPr>
          <p:nvPr>
            <p:ph type="title"/>
          </p:nvPr>
        </p:nvSpPr>
        <p:spPr/>
        <p:txBody>
          <a:bodyPr/>
          <a:lstStyle/>
          <a:p>
            <a:r>
              <a:rPr lang="en-GB" dirty="0"/>
              <a:t>Disclaimer</a:t>
            </a:r>
          </a:p>
        </p:txBody>
      </p:sp>
      <p:sp>
        <p:nvSpPr>
          <p:cNvPr id="3" name="Content Placeholder 2">
            <a:extLst>
              <a:ext uri="{FF2B5EF4-FFF2-40B4-BE49-F238E27FC236}">
                <a16:creationId xmlns:a16="http://schemas.microsoft.com/office/drawing/2014/main" id="{BF13EC4D-D7E1-48C3-9D90-D9D4C07980DE}"/>
              </a:ext>
            </a:extLst>
          </p:cNvPr>
          <p:cNvSpPr>
            <a:spLocks noGrp="1"/>
          </p:cNvSpPr>
          <p:nvPr>
            <p:ph idx="1"/>
          </p:nvPr>
        </p:nvSpPr>
        <p:spPr/>
        <p:txBody>
          <a:bodyPr anchor="ctr"/>
          <a:lstStyle/>
          <a:p>
            <a:pPr marL="0" indent="0">
              <a:buNone/>
            </a:pPr>
            <a:r>
              <a:rPr lang="en-GB" altLang="en-US" sz="2800" i="1" dirty="0">
                <a:ea typeface="HelveticaNeueLT Std Cn"/>
              </a:rPr>
              <a:t>CF CARE is funded entirely by Vertex Pharmaceuticals (Europe) Limited. The content has been prepared and developed by the steering committee with logistical and editorial support from the CF CARE secretariat, ApotheCom. Vertex has had an opportunity to review the content and tools for accuracy.</a:t>
            </a:r>
          </a:p>
          <a:p>
            <a:endParaRPr lang="en-GB" dirty="0"/>
          </a:p>
        </p:txBody>
      </p:sp>
      <p:sp>
        <p:nvSpPr>
          <p:cNvPr id="6" name="Text Placeholder 5">
            <a:extLst>
              <a:ext uri="{FF2B5EF4-FFF2-40B4-BE49-F238E27FC236}">
                <a16:creationId xmlns:a16="http://schemas.microsoft.com/office/drawing/2014/main" id="{76BF87BF-5B06-47D8-AF91-378FA4615BD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7336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defRPr/>
            </a:pPr>
            <a:r>
              <a:rPr lang="en-GB" altLang="en-US" dirty="0">
                <a:ea typeface="HelveticaNeueLT Std Med Cn"/>
              </a:rPr>
              <a:t>Team interventions 6</a:t>
            </a:r>
          </a:p>
        </p:txBody>
      </p:sp>
      <p:sp>
        <p:nvSpPr>
          <p:cNvPr id="38915" name="Rectangle 3"/>
          <p:cNvSpPr>
            <a:spLocks noGrp="1"/>
          </p:cNvSpPr>
          <p:nvPr>
            <p:ph idx="1"/>
          </p:nvPr>
        </p:nvSpPr>
        <p:spPr/>
        <p:txBody>
          <a:bodyPr/>
          <a:lstStyle/>
          <a:p>
            <a:pPr eaLnBrk="1" hangingPunct="1"/>
            <a:r>
              <a:rPr lang="en-GB" altLang="en-US" dirty="0">
                <a:ea typeface="HelveticaNeueLT Std Cn"/>
              </a:rPr>
              <a:t>Set staff expectations and commitments</a:t>
            </a:r>
          </a:p>
          <a:p>
            <a:pPr eaLnBrk="1" hangingPunct="1"/>
            <a:endParaRPr lang="en-GB" altLang="en-US" dirty="0">
              <a:ea typeface="HelveticaNeueLT Std Cn"/>
            </a:endParaRPr>
          </a:p>
          <a:p>
            <a:pPr lvl="1" eaLnBrk="1" hangingPunct="1"/>
            <a:r>
              <a:rPr lang="en-GB" altLang="en-US" dirty="0"/>
              <a:t>Make clear that management is dependent on the quality of ‘information received’</a:t>
            </a:r>
          </a:p>
          <a:p>
            <a:pPr marL="457200" lvl="1" indent="0" eaLnBrk="1" hangingPunct="1">
              <a:buNone/>
            </a:pPr>
            <a:endParaRPr lang="en-GB" altLang="en-US" dirty="0"/>
          </a:p>
          <a:p>
            <a:pPr lvl="1" eaLnBrk="1" hangingPunct="1"/>
            <a:r>
              <a:rPr lang="en-GB" altLang="en-US" dirty="0"/>
              <a:t>Alert patients/carers to the risks of over-prescribing or from stopping medicines believed to be ineffective</a:t>
            </a:r>
          </a:p>
          <a:p>
            <a:pPr marL="457200" lvl="1" indent="0" eaLnBrk="1" hangingPunct="1">
              <a:buNone/>
            </a:pPr>
            <a:endParaRPr lang="en-GB" altLang="en-US" dirty="0"/>
          </a:p>
          <a:p>
            <a:pPr lvl="1" eaLnBrk="1" hangingPunct="1"/>
            <a:r>
              <a:rPr lang="en-GB" altLang="en-US" dirty="0"/>
              <a:t>Measure </a:t>
            </a:r>
            <a:r>
              <a:rPr lang="en-GB" altLang="en-US" b="1" dirty="0">
                <a:solidFill>
                  <a:schemeClr val="accent5"/>
                </a:solidFill>
              </a:rPr>
              <a:t>each aspect</a:t>
            </a:r>
            <a:r>
              <a:rPr lang="en-GB" altLang="en-US" dirty="0">
                <a:solidFill>
                  <a:schemeClr val="accent5"/>
                </a:solidFill>
              </a:rPr>
              <a:t> </a:t>
            </a:r>
            <a:r>
              <a:rPr lang="en-GB" altLang="en-US" dirty="0"/>
              <a:t>of treatment, rather than globally assess adherence</a:t>
            </a:r>
          </a:p>
          <a:p>
            <a:pPr eaLnBrk="1" hangingPunct="1"/>
            <a:endParaRPr lang="en-GB" altLang="en-US" dirty="0">
              <a:ea typeface="HelveticaNeueLT Std Cn"/>
            </a:endParaRPr>
          </a:p>
        </p:txBody>
      </p:sp>
      <p:sp>
        <p:nvSpPr>
          <p:cNvPr id="2" name="Text Placeholder 1">
            <a:extLst>
              <a:ext uri="{FF2B5EF4-FFF2-40B4-BE49-F238E27FC236}">
                <a16:creationId xmlns:a16="http://schemas.microsoft.com/office/drawing/2014/main" id="{53F457ED-C1C0-402A-9E83-78809BE142D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en-GB" altLang="en-US" dirty="0">
                <a:ea typeface="HelveticaNeueLT Std Med Cn"/>
              </a:rPr>
              <a:t>Team interventions 7</a:t>
            </a:r>
          </a:p>
        </p:txBody>
      </p:sp>
      <p:sp>
        <p:nvSpPr>
          <p:cNvPr id="39939" name="Rectangle 4"/>
          <p:cNvSpPr>
            <a:spLocks noGrp="1"/>
          </p:cNvSpPr>
          <p:nvPr>
            <p:ph idx="1"/>
          </p:nvPr>
        </p:nvSpPr>
        <p:spPr>
          <a:xfrm>
            <a:off x="838201" y="1473201"/>
            <a:ext cx="6176058" cy="4317999"/>
          </a:xfrm>
        </p:spPr>
        <p:txBody>
          <a:bodyPr>
            <a:normAutofit/>
          </a:bodyPr>
          <a:lstStyle/>
          <a:p>
            <a:pPr eaLnBrk="1" hangingPunct="1"/>
            <a:r>
              <a:rPr lang="en-GB" altLang="en-US" dirty="0">
                <a:ea typeface="HelveticaNeueLT Std Cn"/>
              </a:rPr>
              <a:t>Set patient/family expectations and commitments</a:t>
            </a:r>
          </a:p>
          <a:p>
            <a:pPr lvl="1" eaLnBrk="1" hangingPunct="1"/>
            <a:r>
              <a:rPr lang="en-GB" altLang="en-US" dirty="0"/>
              <a:t>The principles of open discussion about what they have managed to take</a:t>
            </a:r>
          </a:p>
          <a:p>
            <a:pPr lvl="1" eaLnBrk="1" hangingPunct="1"/>
            <a:r>
              <a:rPr lang="en-GB" altLang="en-US" dirty="0"/>
              <a:t>Agree to regular contact with the Adherence Advocates</a:t>
            </a:r>
          </a:p>
          <a:p>
            <a:pPr lvl="1" eaLnBrk="1" hangingPunct="1"/>
            <a:r>
              <a:rPr lang="en-GB" altLang="en-US" dirty="0"/>
              <a:t>Make every effort to build treatment into their daily routines</a:t>
            </a:r>
          </a:p>
          <a:p>
            <a:pPr lvl="1" eaLnBrk="1" hangingPunct="1"/>
            <a:r>
              <a:rPr lang="en-GB" altLang="en-US" dirty="0"/>
              <a:t>Stick to any negotiated ‘treatment’ holidays</a:t>
            </a:r>
          </a:p>
          <a:p>
            <a:pPr lvl="1" eaLnBrk="1" hangingPunct="1"/>
            <a:r>
              <a:rPr lang="en-GB" altLang="en-US" dirty="0"/>
              <a:t>Keep diaries if asked</a:t>
            </a:r>
          </a:p>
        </p:txBody>
      </p:sp>
      <p:sp>
        <p:nvSpPr>
          <p:cNvPr id="2" name="Text Placeholder 1">
            <a:extLst>
              <a:ext uri="{FF2B5EF4-FFF2-40B4-BE49-F238E27FC236}">
                <a16:creationId xmlns:a16="http://schemas.microsoft.com/office/drawing/2014/main" id="{1CEE8D3C-522E-4DBC-AA14-CC1817CA4980}"/>
              </a:ext>
            </a:extLst>
          </p:cNvPr>
          <p:cNvSpPr>
            <a:spLocks noGrp="1"/>
          </p:cNvSpPr>
          <p:nvPr>
            <p:ph type="body" sz="quarter" idx="13"/>
          </p:nvPr>
        </p:nvSpPr>
        <p:spPr/>
        <p:txBody>
          <a:bodyPr/>
          <a:lstStyle/>
          <a:p>
            <a:r>
              <a:rPr lang="en-GB" dirty="0"/>
              <a:t>Image source: </a:t>
            </a:r>
            <a:r>
              <a:rPr lang="en-GB"/>
              <a:t>Pexels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6E231C51-6C10-4342-A0DC-59F9FED65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38" t="21434" b="15612"/>
          <a:stretch/>
        </p:blipFill>
        <p:spPr>
          <a:xfrm>
            <a:off x="7222602" y="1469985"/>
            <a:ext cx="4099367" cy="4317358"/>
          </a:xfrm>
          <a:prstGeom prst="roundRect">
            <a:avLst>
              <a:gd name="adj" fmla="val 7067"/>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7EA7-0A69-463E-8EBF-9C10E5B12635}"/>
              </a:ext>
            </a:extLst>
          </p:cNvPr>
          <p:cNvSpPr>
            <a:spLocks noGrp="1"/>
          </p:cNvSpPr>
          <p:nvPr>
            <p:ph type="title"/>
          </p:nvPr>
        </p:nvSpPr>
        <p:spPr/>
        <p:txBody>
          <a:bodyPr/>
          <a:lstStyle/>
          <a:p>
            <a:r>
              <a:rPr lang="en-GB" dirty="0"/>
              <a:t>Summary </a:t>
            </a:r>
          </a:p>
        </p:txBody>
      </p:sp>
      <p:sp>
        <p:nvSpPr>
          <p:cNvPr id="3" name="Content Placeholder 2">
            <a:extLst>
              <a:ext uri="{FF2B5EF4-FFF2-40B4-BE49-F238E27FC236}">
                <a16:creationId xmlns:a16="http://schemas.microsoft.com/office/drawing/2014/main" id="{FB3721D4-85BD-486B-9C13-707AF23BD55B}"/>
              </a:ext>
            </a:extLst>
          </p:cNvPr>
          <p:cNvSpPr>
            <a:spLocks noGrp="1"/>
          </p:cNvSpPr>
          <p:nvPr>
            <p:ph idx="1"/>
          </p:nvPr>
        </p:nvSpPr>
        <p:spPr/>
        <p:txBody>
          <a:bodyPr>
            <a:normAutofit fontScale="92500" lnSpcReduction="10000"/>
          </a:bodyPr>
          <a:lstStyle/>
          <a:p>
            <a:r>
              <a:rPr lang="en-GB" sz="2400" dirty="0"/>
              <a:t>Change in the culture, ethos and expectations of CF teams should be embraced to improve healthcare outcomes for patients with CF</a:t>
            </a:r>
          </a:p>
          <a:p>
            <a:r>
              <a:rPr lang="en-GB" altLang="en-US" sz="2400" dirty="0"/>
              <a:t>CF MDT members can create a collaborative and problem-solving environment, which is specific to their patient needs, to assist with their patients’ disease management and ultimately improve adherence</a:t>
            </a:r>
          </a:p>
          <a:p>
            <a:r>
              <a:rPr lang="en-GB" sz="2400" dirty="0"/>
              <a:t>Adherence Advocates can lead, with support from the MDT, to implement adherence initiatives:</a:t>
            </a:r>
          </a:p>
          <a:p>
            <a:pPr lvl="1"/>
            <a:r>
              <a:rPr lang="en-GB" sz="2000" dirty="0"/>
              <a:t>Discuss and understand adherence issues</a:t>
            </a:r>
          </a:p>
          <a:p>
            <a:pPr lvl="1"/>
            <a:r>
              <a:rPr lang="en-GB" sz="2000" dirty="0"/>
              <a:t>Establish truly collaborative relationships with patients and families</a:t>
            </a:r>
          </a:p>
          <a:p>
            <a:pPr lvl="1"/>
            <a:r>
              <a:rPr lang="en-GB" sz="2000" dirty="0"/>
              <a:t>Set and agree treatment goals in the context of ‘life’ goals</a:t>
            </a:r>
          </a:p>
          <a:p>
            <a:pPr lvl="1"/>
            <a:r>
              <a:rPr lang="en-GB" sz="2000" dirty="0"/>
              <a:t>Liaise and support patient’s efforts to change </a:t>
            </a:r>
          </a:p>
          <a:p>
            <a:r>
              <a:rPr lang="en-GB" sz="2400" dirty="0"/>
              <a:t>The MDT can identify and adapt their drivers for change to support patients with their disease management</a:t>
            </a:r>
            <a:endParaRPr lang="en-GB" sz="2400" dirty="0">
              <a:highlight>
                <a:srgbClr val="FFFF00"/>
              </a:highlight>
            </a:endParaRPr>
          </a:p>
        </p:txBody>
      </p:sp>
      <p:sp>
        <p:nvSpPr>
          <p:cNvPr id="4" name="Text Placeholder 3">
            <a:extLst>
              <a:ext uri="{FF2B5EF4-FFF2-40B4-BE49-F238E27FC236}">
                <a16:creationId xmlns:a16="http://schemas.microsoft.com/office/drawing/2014/main" id="{EE0A04E7-5F2D-4A26-B15C-1BA5396028C7}"/>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3752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GB" altLang="en-US" dirty="0">
                <a:ea typeface="HelveticaNeueLT Std Med Cn"/>
              </a:rPr>
              <a:t>References</a:t>
            </a:r>
          </a:p>
        </p:txBody>
      </p:sp>
      <p:sp>
        <p:nvSpPr>
          <p:cNvPr id="54275" name="Content Placeholder 5"/>
          <p:cNvSpPr>
            <a:spLocks noGrp="1"/>
          </p:cNvSpPr>
          <p:nvPr>
            <p:ph idx="1"/>
          </p:nvPr>
        </p:nvSpPr>
        <p:spPr/>
        <p:txBody>
          <a:bodyPr rtlCol="0">
            <a:normAutofit/>
          </a:bodyPr>
          <a:lstStyle/>
          <a:p>
            <a:pPr>
              <a:defRPr/>
            </a:pPr>
            <a:r>
              <a:rPr lang="en-GB" altLang="en-US" sz="1600" dirty="0"/>
              <a:t>Berwick D, et al. A promise to learn – a commitment to act: Improving the Safety of Patients in England. 2013. Available at: www.gov.uk/government/uploads/system/uploads/attachment_data/file/226703/Berwick_Report.pdf. Accessed July 2021.</a:t>
            </a:r>
          </a:p>
          <a:p>
            <a:pPr>
              <a:defRPr/>
            </a:pPr>
            <a:r>
              <a:rPr lang="en-GB" altLang="en-US" sz="1600" dirty="0" err="1"/>
              <a:t>Briesacher</a:t>
            </a:r>
            <a:r>
              <a:rPr lang="en-GB" altLang="en-US" sz="1600" dirty="0"/>
              <a:t> BA, </a:t>
            </a:r>
            <a:r>
              <a:rPr lang="en-GB" altLang="en-US" sz="1600" dirty="0" err="1"/>
              <a:t>Quittner</a:t>
            </a:r>
            <a:r>
              <a:rPr lang="en-GB" altLang="en-US" sz="1600" dirty="0"/>
              <a:t> AL, </a:t>
            </a:r>
            <a:r>
              <a:rPr lang="en-GB" altLang="en-US" sz="1600" dirty="0" err="1"/>
              <a:t>Saiman</a:t>
            </a:r>
            <a:r>
              <a:rPr lang="en-GB" altLang="en-US" sz="1600" dirty="0"/>
              <a:t> L, et al. Adherence with tobramycin inhaled solution and health care utilization. </a:t>
            </a:r>
            <a:r>
              <a:rPr lang="en-GB" altLang="en-US" sz="1600" i="1" dirty="0"/>
              <a:t>BMC </a:t>
            </a:r>
            <a:r>
              <a:rPr lang="en-GB" altLang="en-US" sz="1600" i="1" dirty="0" err="1"/>
              <a:t>Pulm</a:t>
            </a:r>
            <a:r>
              <a:rPr lang="en-GB" altLang="en-US" sz="1600" i="1" dirty="0"/>
              <a:t> Med.</a:t>
            </a:r>
            <a:r>
              <a:rPr lang="en-GB" altLang="en-US" sz="1600" dirty="0"/>
              <a:t> 2011;11:5.</a:t>
            </a:r>
          </a:p>
          <a:p>
            <a:pPr>
              <a:defRPr/>
            </a:pPr>
            <a:r>
              <a:rPr lang="en-GB" altLang="en-US" sz="1600" dirty="0"/>
              <a:t>Department of Health. </a:t>
            </a:r>
            <a:r>
              <a:rPr lang="en-GB" altLang="en-US" sz="1600" i="1" dirty="0"/>
              <a:t>The Government’s revised </a:t>
            </a:r>
            <a:r>
              <a:rPr lang="en-GB" altLang="en-US" sz="1600" i="1" dirty="0" err="1"/>
              <a:t>manade</a:t>
            </a:r>
            <a:r>
              <a:rPr lang="en-GB" altLang="en-US" sz="1600" i="1" dirty="0"/>
              <a:t> to NHS England for 2018– 2019. </a:t>
            </a:r>
            <a:r>
              <a:rPr lang="en-GB" altLang="en-US" sz="1600" dirty="0"/>
              <a:t>May 2019. Available at: https://assets.publishing.service.gov.uk/government/uploads/system/uploads/attachment_data/file/803111/revised-mandate-to-nhs-england-2018-to-2019.pdf. Accessed July 2021. </a:t>
            </a:r>
            <a:endParaRPr lang="en-GB" altLang="en-US" sz="1600" u="sng" dirty="0"/>
          </a:p>
          <a:p>
            <a:pPr>
              <a:defRPr/>
            </a:pPr>
            <a:r>
              <a:rPr lang="en-GB" altLang="en-US" sz="1600" dirty="0"/>
              <a:t>Duff AJ, Latchford G. Adherence in cystic fibrosis; care teams need to change first. </a:t>
            </a:r>
            <a:r>
              <a:rPr lang="en-GB" altLang="en-US" sz="1600" i="1" dirty="0"/>
              <a:t>Lancet Respir Med.</a:t>
            </a:r>
            <a:r>
              <a:rPr lang="en-GB" altLang="en-US" sz="1600" dirty="0"/>
              <a:t> 2014;2:683–685. </a:t>
            </a:r>
          </a:p>
          <a:p>
            <a:pPr>
              <a:defRPr/>
            </a:pPr>
            <a:r>
              <a:rPr lang="en-GB" altLang="en-US" sz="1600" dirty="0"/>
              <a:t>Eakin MN, </a:t>
            </a:r>
            <a:r>
              <a:rPr lang="en-GB" altLang="en-US" sz="1600" dirty="0" err="1"/>
              <a:t>Bilderback</a:t>
            </a:r>
            <a:r>
              <a:rPr lang="en-GB" altLang="en-US" sz="1600" dirty="0"/>
              <a:t> A, Boyle MP, et al. Longitudinal association between medication adherence and lung health in people with cystic fibrosis. </a:t>
            </a:r>
            <a:r>
              <a:rPr lang="en-GB" altLang="en-US" sz="1600" i="1" dirty="0"/>
              <a:t>J Cyst </a:t>
            </a:r>
            <a:r>
              <a:rPr lang="en-GB" altLang="en-US" sz="1600" i="1" dirty="0" err="1"/>
              <a:t>Fibros</a:t>
            </a:r>
            <a:r>
              <a:rPr lang="en-GB" altLang="en-US" sz="1600" i="1" dirty="0"/>
              <a:t>. </a:t>
            </a:r>
            <a:r>
              <a:rPr lang="en-GB" altLang="en-US" sz="1600" dirty="0"/>
              <a:t>2011;10:258–264.</a:t>
            </a:r>
          </a:p>
          <a:p>
            <a:pPr>
              <a:defRPr/>
            </a:pPr>
            <a:r>
              <a:rPr lang="en-GB" altLang="en-US" sz="1600" dirty="0"/>
              <a:t>Eakin MN, </a:t>
            </a:r>
            <a:r>
              <a:rPr lang="en-GB" altLang="en-US" sz="1600" dirty="0" err="1"/>
              <a:t>Riekert</a:t>
            </a:r>
            <a:r>
              <a:rPr lang="en-GB" altLang="en-US" sz="1600" dirty="0"/>
              <a:t> KA. The impact of medication adherence on lung health outcomes in cystic fibrosis. </a:t>
            </a:r>
            <a:r>
              <a:rPr lang="en-GB" altLang="en-US" sz="1600" i="1" dirty="0" err="1"/>
              <a:t>Curr</a:t>
            </a:r>
            <a:r>
              <a:rPr lang="en-GB" altLang="en-US" sz="1600" i="1" dirty="0"/>
              <a:t> </a:t>
            </a:r>
            <a:r>
              <a:rPr lang="en-GB" altLang="en-US" sz="1600" i="1" dirty="0" err="1"/>
              <a:t>Opin</a:t>
            </a:r>
            <a:r>
              <a:rPr lang="en-GB" altLang="en-US" sz="1600" i="1" dirty="0"/>
              <a:t> </a:t>
            </a:r>
            <a:r>
              <a:rPr lang="en-GB" altLang="en-US" sz="1600" i="1" dirty="0" err="1"/>
              <a:t>Pulm</a:t>
            </a:r>
            <a:r>
              <a:rPr lang="en-GB" altLang="en-US" sz="1600" i="1" dirty="0"/>
              <a:t> Med. </a:t>
            </a:r>
            <a:r>
              <a:rPr lang="en-GB" altLang="en-US" sz="1600" dirty="0"/>
              <a:t>2013;19:687–691.</a:t>
            </a:r>
          </a:p>
          <a:p>
            <a:pPr>
              <a:defRPr/>
            </a:pPr>
            <a:r>
              <a:rPr lang="en-GB" altLang="en-US" sz="1600" dirty="0"/>
              <a:t>Fallowfield LJ, et al. Efficacy of a Cancer Research UK communications skills training model for oncologists: a randomised controlled trial. </a:t>
            </a:r>
            <a:r>
              <a:rPr lang="en-GB" altLang="en-US" sz="1600" i="1" dirty="0"/>
              <a:t>Lancet</a:t>
            </a:r>
            <a:r>
              <a:rPr lang="en-GB" altLang="en-US" sz="1600" dirty="0"/>
              <a:t>. 2002;359:650–656.</a:t>
            </a:r>
          </a:p>
          <a:p>
            <a:pPr marL="0" indent="0">
              <a:buNone/>
              <a:defRPr/>
            </a:pPr>
            <a:endParaRPr lang="en-GB" altLang="en-US" sz="1600" dirty="0"/>
          </a:p>
        </p:txBody>
      </p:sp>
      <p:sp>
        <p:nvSpPr>
          <p:cNvPr id="2" name="Text Placeholder 1">
            <a:extLst>
              <a:ext uri="{FF2B5EF4-FFF2-40B4-BE49-F238E27FC236}">
                <a16:creationId xmlns:a16="http://schemas.microsoft.com/office/drawing/2014/main" id="{F8672C4F-1A91-4854-B7D4-62A91081DEFD}"/>
              </a:ext>
            </a:extLst>
          </p:cNvPr>
          <p:cNvSpPr>
            <a:spLocks noGrp="1"/>
          </p:cNvSpPr>
          <p:nvPr>
            <p:ph type="body" sz="quarter" idx="13"/>
          </p:nvPr>
        </p:nvSpPr>
        <p:spPr/>
        <p:txBody>
          <a:bodyPr/>
          <a:lstStyle/>
          <a:p>
            <a:endParaRPr lang="en-GB"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GB" altLang="en-US" dirty="0">
                <a:ea typeface="HelveticaNeueLT Std Med Cn"/>
              </a:rPr>
              <a:t>References</a:t>
            </a:r>
          </a:p>
        </p:txBody>
      </p:sp>
      <p:sp>
        <p:nvSpPr>
          <p:cNvPr id="44035" name="Content Placeholder 5"/>
          <p:cNvSpPr>
            <a:spLocks noGrp="1"/>
          </p:cNvSpPr>
          <p:nvPr>
            <p:ph idx="1"/>
          </p:nvPr>
        </p:nvSpPr>
        <p:spPr/>
        <p:txBody>
          <a:bodyPr>
            <a:normAutofit/>
          </a:bodyPr>
          <a:lstStyle/>
          <a:p>
            <a:pPr>
              <a:defRPr/>
            </a:pPr>
            <a:r>
              <a:rPr lang="en-GB" altLang="en-US" sz="1600" dirty="0"/>
              <a:t>Gardner AJ, Gray AL, Self S, et al. Strengthening care teams to improve adherence in cystic fibrosis: a qualitative practice assessment and quality improvement initiative. </a:t>
            </a:r>
            <a:r>
              <a:rPr lang="en-GB" altLang="en-US" sz="1600" i="1" dirty="0"/>
              <a:t>Patient Prefer Adherence. </a:t>
            </a:r>
            <a:r>
              <a:rPr lang="en-GB" altLang="en-US" sz="1600" dirty="0"/>
              <a:t>2017;11:761–767.</a:t>
            </a:r>
          </a:p>
          <a:p>
            <a:pPr>
              <a:defRPr/>
            </a:pPr>
            <a:r>
              <a:rPr lang="en-GB" altLang="en-US" sz="1600" dirty="0" err="1"/>
              <a:t>Kleinsinger</a:t>
            </a:r>
            <a:r>
              <a:rPr lang="en-GB" altLang="en-US" sz="1600" dirty="0"/>
              <a:t> F. The Unmet Challenge of Medication Nonadherence. </a:t>
            </a:r>
            <a:r>
              <a:rPr lang="en-GB" altLang="en-US" sz="1600" i="1" dirty="0"/>
              <a:t>Perm J. </a:t>
            </a:r>
            <a:r>
              <a:rPr lang="en-GB" altLang="en-US" sz="1600" dirty="0"/>
              <a:t>2018;22:18-033. </a:t>
            </a:r>
          </a:p>
          <a:p>
            <a:pPr>
              <a:defRPr/>
            </a:pPr>
            <a:r>
              <a:rPr lang="en-GB" altLang="en-US" sz="1600" dirty="0">
                <a:ea typeface="HelveticaNeueLT Std Cn"/>
              </a:rPr>
              <a:t>Mead N, Bower P.  Patient-centred consultations and outcomes in primary care: a review of the literature. </a:t>
            </a:r>
            <a:r>
              <a:rPr lang="en-GB" altLang="en-US" sz="1600" i="1" dirty="0">
                <a:ea typeface="HelveticaNeueLT Std Cn"/>
              </a:rPr>
              <a:t>Patient </a:t>
            </a:r>
            <a:r>
              <a:rPr lang="en-GB" altLang="en-US" sz="1600" i="1" dirty="0" err="1">
                <a:ea typeface="HelveticaNeueLT Std Cn"/>
              </a:rPr>
              <a:t>Educ</a:t>
            </a:r>
            <a:r>
              <a:rPr lang="en-GB" altLang="en-US" sz="1600" i="1" dirty="0">
                <a:ea typeface="HelveticaNeueLT Std Cn"/>
              </a:rPr>
              <a:t> </a:t>
            </a:r>
            <a:r>
              <a:rPr lang="en-GB" altLang="en-US" sz="1600" i="1" dirty="0" err="1">
                <a:ea typeface="HelveticaNeueLT Std Cn"/>
              </a:rPr>
              <a:t>Couns</a:t>
            </a:r>
            <a:r>
              <a:rPr lang="en-GB" altLang="en-US" sz="1600" i="1" dirty="0">
                <a:ea typeface="HelveticaNeueLT Std Cn"/>
              </a:rPr>
              <a:t>. </a:t>
            </a:r>
            <a:r>
              <a:rPr lang="en-GB" altLang="en-US" sz="1600" dirty="0">
                <a:ea typeface="HelveticaNeueLT Std Cn"/>
              </a:rPr>
              <a:t>2002;48:51–61.</a:t>
            </a:r>
            <a:endParaRPr lang="en-GB" altLang="en-US" sz="1600" dirty="0"/>
          </a:p>
          <a:p>
            <a:pPr>
              <a:defRPr/>
            </a:pPr>
            <a:r>
              <a:rPr lang="en-GB" altLang="en-US" sz="1600" dirty="0"/>
              <a:t>Morley L, </a:t>
            </a:r>
            <a:r>
              <a:rPr lang="en-GB" altLang="en-US" sz="1600" dirty="0" err="1"/>
              <a:t>Cashell</a:t>
            </a:r>
            <a:r>
              <a:rPr lang="en-GB" altLang="en-US" sz="1600" dirty="0"/>
              <a:t> A. Collaboration in Health Care. </a:t>
            </a:r>
            <a:r>
              <a:rPr lang="en-GB" altLang="en-US" sz="1600" i="1" dirty="0"/>
              <a:t>J Med Imaging </a:t>
            </a:r>
            <a:r>
              <a:rPr lang="en-GB" altLang="en-US" sz="1600" i="1" dirty="0" err="1"/>
              <a:t>Radiat</a:t>
            </a:r>
            <a:r>
              <a:rPr lang="en-GB" altLang="en-US" sz="1600" i="1" dirty="0"/>
              <a:t> Sci. </a:t>
            </a:r>
            <a:r>
              <a:rPr lang="en-GB" altLang="en-US" sz="1600" dirty="0"/>
              <a:t>2017;48:207–216. </a:t>
            </a:r>
          </a:p>
          <a:p>
            <a:pPr eaLnBrk="1" hangingPunct="1"/>
            <a:r>
              <a:rPr lang="en-GB" altLang="en-US" sz="1600" dirty="0">
                <a:ea typeface="HelveticaNeueLT Std Cn"/>
              </a:rPr>
              <a:t>Nasr SZ, Chou W, Villa KF, et al. Adherence to </a:t>
            </a:r>
            <a:r>
              <a:rPr lang="en-GB" altLang="en-US" sz="1600" dirty="0" err="1">
                <a:ea typeface="HelveticaNeueLT Std Cn"/>
              </a:rPr>
              <a:t>dornase</a:t>
            </a:r>
            <a:r>
              <a:rPr lang="en-GB" altLang="en-US" sz="1600" dirty="0">
                <a:ea typeface="HelveticaNeueLT Std Cn"/>
              </a:rPr>
              <a:t> alpha treatment among commercially insured patients with cystic fibrosis. </a:t>
            </a:r>
            <a:r>
              <a:rPr lang="en-GB" altLang="en-US" sz="1600" i="1" dirty="0">
                <a:ea typeface="HelveticaNeueLT Std Cn"/>
              </a:rPr>
              <a:t>J Med Econ. </a:t>
            </a:r>
            <a:r>
              <a:rPr lang="en-GB" altLang="en-US" sz="1600" dirty="0">
                <a:ea typeface="HelveticaNeueLT Std Cn"/>
              </a:rPr>
              <a:t>2013;16:801–808.</a:t>
            </a:r>
          </a:p>
          <a:p>
            <a:pPr eaLnBrk="1" hangingPunct="1"/>
            <a:r>
              <a:rPr lang="en-GB" altLang="en-US" sz="1600" dirty="0">
                <a:ea typeface="HelveticaNeueLT Std Cn"/>
              </a:rPr>
              <a:t>University Hospital Southampton. </a:t>
            </a:r>
            <a:r>
              <a:rPr lang="en-GB" altLang="en-US" sz="1600" i="1" dirty="0">
                <a:ea typeface="HelveticaNeueLT Std Cn"/>
              </a:rPr>
              <a:t>Transition: moving into adult care</a:t>
            </a:r>
            <a:r>
              <a:rPr lang="en-GB" altLang="en-US" sz="1600" dirty="0">
                <a:ea typeface="HelveticaNeueLT Std Cn"/>
              </a:rPr>
              <a:t>. August 2020. Available at: https://www.uhs.nhs.uk/Media/UHS-website-2019/Patientinformation/Childhealth/ReadySteadyGo/Transitionmovingintoadultcare-patientinformation.pdf. Accessed July 2021.</a:t>
            </a:r>
          </a:p>
          <a:p>
            <a:pPr eaLnBrk="1" hangingPunct="1"/>
            <a:r>
              <a:rPr lang="en-GB" altLang="en-US" sz="1600" dirty="0">
                <a:ea typeface="HelveticaNeueLT Std Cn"/>
              </a:rPr>
              <a:t>Withers AL. Management Issues for Adolescents with Cystic Fibrosis. </a:t>
            </a:r>
            <a:r>
              <a:rPr lang="en-GB" altLang="en-US" sz="1600" i="1" dirty="0" err="1">
                <a:ea typeface="HelveticaNeueLT Std Cn"/>
              </a:rPr>
              <a:t>Pulmon</a:t>
            </a:r>
            <a:r>
              <a:rPr lang="en-GB" altLang="en-US" sz="1600" i="1" dirty="0">
                <a:ea typeface="HelveticaNeueLT Std Cn"/>
              </a:rPr>
              <a:t> Med. </a:t>
            </a:r>
            <a:r>
              <a:rPr lang="en-GB" altLang="en-US" sz="1600" dirty="0">
                <a:ea typeface="HelveticaNeueLT Std Cn"/>
              </a:rPr>
              <a:t>2012;2012:134132. </a:t>
            </a:r>
          </a:p>
          <a:p>
            <a:pPr marL="0" indent="0">
              <a:buNone/>
            </a:pPr>
            <a:r>
              <a:rPr lang="en-GB" altLang="en-US" sz="1600" dirty="0">
                <a:ea typeface="HelveticaNeueLT Std Cn"/>
              </a:rPr>
              <a:t> </a:t>
            </a:r>
          </a:p>
        </p:txBody>
      </p:sp>
      <p:sp>
        <p:nvSpPr>
          <p:cNvPr id="2" name="Text Placeholder 1">
            <a:extLst>
              <a:ext uri="{FF2B5EF4-FFF2-40B4-BE49-F238E27FC236}">
                <a16:creationId xmlns:a16="http://schemas.microsoft.com/office/drawing/2014/main" id="{2A23B819-072F-4971-8F7E-33A85A010DD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331D-C34E-442D-9FC2-BBBEF74E1C8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7BF7D07F-5989-4825-A2FD-82F880A43260}"/>
              </a:ext>
            </a:extLst>
          </p:cNvPr>
          <p:cNvSpPr>
            <a:spLocks noGrp="1"/>
          </p:cNvSpPr>
          <p:nvPr>
            <p:ph idx="1"/>
          </p:nvPr>
        </p:nvSpPr>
        <p:spPr/>
        <p:txBody>
          <a:bodyPr/>
          <a:lstStyle/>
          <a:p>
            <a:r>
              <a:rPr lang="en-GB" sz="2400" dirty="0"/>
              <a:t>These modules have been developed by a steering committee of international cystic fibrosis experts to cover motivational interviewing (MI) techniques, which can form an effective framework for improving patients’ openness to behavioural change</a:t>
            </a:r>
          </a:p>
          <a:p>
            <a:pPr marL="0" indent="0">
              <a:buNone/>
            </a:pPr>
            <a:endParaRPr lang="en-GB" sz="2400" dirty="0"/>
          </a:p>
          <a:p>
            <a:r>
              <a:rPr lang="en-GB" sz="2400" dirty="0"/>
              <a:t>The MI content is organised into five modules, which are designed to provide you with the knowledge and skills to improve your individual practice of MI. All modules can be downloaded from www.cfcare.net</a:t>
            </a:r>
          </a:p>
          <a:p>
            <a:pPr marL="0" indent="0">
              <a:buNone/>
            </a:pPr>
            <a:endParaRPr lang="en-GB" sz="2400" dirty="0"/>
          </a:p>
          <a:p>
            <a:r>
              <a:rPr lang="en-GB" sz="2400" dirty="0"/>
              <a:t>This module explores the management of adherence as a team</a:t>
            </a:r>
          </a:p>
          <a:p>
            <a:endParaRPr lang="en-GB" dirty="0"/>
          </a:p>
        </p:txBody>
      </p:sp>
      <p:sp>
        <p:nvSpPr>
          <p:cNvPr id="5" name="Text Placeholder 4">
            <a:extLst>
              <a:ext uri="{FF2B5EF4-FFF2-40B4-BE49-F238E27FC236}">
                <a16:creationId xmlns:a16="http://schemas.microsoft.com/office/drawing/2014/main" id="{C8D91DAA-40F9-4A07-AC86-E8B76063132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8451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GB" altLang="en-US" dirty="0">
                <a:ea typeface="HelveticaNeueLT Std Med Cn"/>
              </a:rPr>
              <a:t>Learning objectives</a:t>
            </a:r>
          </a:p>
        </p:txBody>
      </p:sp>
      <p:sp>
        <p:nvSpPr>
          <p:cNvPr id="19459" name="Content Placeholder 2"/>
          <p:cNvSpPr>
            <a:spLocks noGrp="1"/>
          </p:cNvSpPr>
          <p:nvPr>
            <p:ph idx="1"/>
          </p:nvPr>
        </p:nvSpPr>
        <p:spPr/>
        <p:txBody>
          <a:bodyPr/>
          <a:lstStyle/>
          <a:p>
            <a:pPr eaLnBrk="1" hangingPunct="1"/>
            <a:r>
              <a:rPr lang="en-GB" altLang="en-US" dirty="0">
                <a:ea typeface="HelveticaNeueLT Std Cn"/>
              </a:rPr>
              <a:t>Recognise culture, ethos and expectations as a driver for change within teams to assist in helping patients successfully adhere to treatments</a:t>
            </a:r>
          </a:p>
          <a:p>
            <a:pPr marL="0" indent="0" eaLnBrk="1" hangingPunct="1">
              <a:buNone/>
            </a:pPr>
            <a:endParaRPr lang="en-GB" altLang="en-US" dirty="0">
              <a:ea typeface="HelveticaNeueLT Std Cn"/>
            </a:endParaRPr>
          </a:p>
          <a:p>
            <a:pPr eaLnBrk="1" hangingPunct="1"/>
            <a:r>
              <a:rPr lang="en-GB" altLang="en-US" dirty="0">
                <a:ea typeface="HelveticaNeueLT Std Cn"/>
              </a:rPr>
              <a:t>Identify key aspects within teams to assist in improving their relationships with patients and families</a:t>
            </a:r>
          </a:p>
          <a:p>
            <a:pPr eaLnBrk="1" hangingPunct="1"/>
            <a:endParaRPr lang="en-GB" altLang="en-US" dirty="0">
              <a:ea typeface="HelveticaNeueLT Std Cn"/>
            </a:endParaRPr>
          </a:p>
          <a:p>
            <a:pPr eaLnBrk="1" hangingPunct="1"/>
            <a:r>
              <a:rPr lang="en-GB" altLang="en-US" dirty="0">
                <a:ea typeface="HelveticaNeueLT Std Cn"/>
              </a:rPr>
              <a:t>Determine interventions that can be adapted as a team to manage adherence </a:t>
            </a:r>
          </a:p>
        </p:txBody>
      </p:sp>
      <p:sp>
        <p:nvSpPr>
          <p:cNvPr id="2" name="Text Placeholder 1">
            <a:extLst>
              <a:ext uri="{FF2B5EF4-FFF2-40B4-BE49-F238E27FC236}">
                <a16:creationId xmlns:a16="http://schemas.microsoft.com/office/drawing/2014/main" id="{25F0BDC6-043A-4823-9D70-7C10D0D8E33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GB" altLang="en-US" b="1">
                <a:ea typeface="HelveticaNeueLT Std Med Cn"/>
              </a:rPr>
              <a:t>Changing culture, ethos and expectations</a:t>
            </a:r>
          </a:p>
        </p:txBody>
      </p:sp>
      <p:sp>
        <p:nvSpPr>
          <p:cNvPr id="4" name="Text Placeholder 3">
            <a:extLst>
              <a:ext uri="{FF2B5EF4-FFF2-40B4-BE49-F238E27FC236}">
                <a16:creationId xmlns:a16="http://schemas.microsoft.com/office/drawing/2014/main" id="{C252003A-0436-4166-8AF9-194D9CF3B1F3}"/>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n-GB" altLang="en-US" dirty="0">
                <a:ea typeface="HelveticaNeueLT Std Med Cn"/>
              </a:rPr>
              <a:t>Why change?</a:t>
            </a:r>
          </a:p>
        </p:txBody>
      </p:sp>
      <p:sp>
        <p:nvSpPr>
          <p:cNvPr id="20483" name="Content Placeholder 2"/>
          <p:cNvSpPr>
            <a:spLocks noGrp="1"/>
          </p:cNvSpPr>
          <p:nvPr>
            <p:ph idx="1"/>
          </p:nvPr>
        </p:nvSpPr>
        <p:spPr/>
        <p:txBody>
          <a:bodyPr/>
          <a:lstStyle/>
          <a:p>
            <a:pPr eaLnBrk="1" hangingPunct="1">
              <a:defRPr/>
            </a:pPr>
            <a:r>
              <a:rPr lang="en-GB" altLang="en-US" dirty="0">
                <a:ea typeface="HelveticaNeueLT Std Cn"/>
              </a:rPr>
              <a:t>Drivers for change within a team</a:t>
            </a:r>
          </a:p>
          <a:p>
            <a:pPr lvl="1" eaLnBrk="1" hangingPunct="1">
              <a:defRPr/>
            </a:pPr>
            <a:r>
              <a:rPr lang="en-GB" altLang="en-US" dirty="0"/>
              <a:t>External (</a:t>
            </a:r>
            <a:r>
              <a:rPr lang="en-GB" altLang="en-US"/>
              <a:t>NHS England Mandate </a:t>
            </a:r>
            <a:r>
              <a:rPr lang="en-GB" altLang="en-US" dirty="0"/>
              <a:t>Refresh, 2018–2019)</a:t>
            </a:r>
            <a:r>
              <a:rPr lang="en-GB" altLang="en-US" baseline="30000" dirty="0"/>
              <a:t>1</a:t>
            </a:r>
          </a:p>
          <a:p>
            <a:pPr lvl="1" eaLnBrk="1" hangingPunct="1">
              <a:defRPr/>
            </a:pPr>
            <a:r>
              <a:rPr lang="en-GB" altLang="en-US" dirty="0"/>
              <a:t>Internal (adherence, health outcomes and costs)</a:t>
            </a:r>
            <a:r>
              <a:rPr lang="en-GB" altLang="en-US" baseline="30000" dirty="0"/>
              <a:t>2–6</a:t>
            </a:r>
          </a:p>
          <a:p>
            <a:pPr marL="0" indent="0">
              <a:buNone/>
              <a:defRPr/>
            </a:pPr>
            <a:endParaRPr lang="en-GB" altLang="en-US" dirty="0">
              <a:ea typeface="HelveticaNeueLT Std Cn"/>
            </a:endParaRPr>
          </a:p>
          <a:p>
            <a:pPr eaLnBrk="1" hangingPunct="1">
              <a:defRPr/>
            </a:pPr>
            <a:r>
              <a:rPr lang="en-GB" altLang="en-US" dirty="0">
                <a:ea typeface="HelveticaNeueLT Std Cn"/>
              </a:rPr>
              <a:t>Increasing patient participation and its effect on teams?</a:t>
            </a:r>
          </a:p>
          <a:p>
            <a:pPr eaLnBrk="1" hangingPunct="1">
              <a:defRPr/>
            </a:pPr>
            <a:endParaRPr lang="en-GB" altLang="en-US" dirty="0">
              <a:ea typeface="HelveticaNeueLT Std Cn"/>
            </a:endParaRPr>
          </a:p>
          <a:p>
            <a:pPr eaLnBrk="1" hangingPunct="1">
              <a:defRPr/>
            </a:pPr>
            <a:r>
              <a:rPr lang="en-GB" altLang="en-US" dirty="0">
                <a:ea typeface="HelveticaNeueLT Std Cn"/>
              </a:rPr>
              <a:t>How could a team change?</a:t>
            </a:r>
            <a:endParaRPr lang="en-GB" altLang="en-US" sz="2000" dirty="0">
              <a:ea typeface="HelveticaNeueLT Std Cn"/>
            </a:endParaRPr>
          </a:p>
        </p:txBody>
      </p:sp>
      <p:sp>
        <p:nvSpPr>
          <p:cNvPr id="2" name="Text Placeholder 1">
            <a:extLst>
              <a:ext uri="{FF2B5EF4-FFF2-40B4-BE49-F238E27FC236}">
                <a16:creationId xmlns:a16="http://schemas.microsoft.com/office/drawing/2014/main" id="{D3CF1BA8-4854-49C1-B1AB-98EDFE77F69D}"/>
              </a:ext>
            </a:extLst>
          </p:cNvPr>
          <p:cNvSpPr>
            <a:spLocks noGrp="1"/>
          </p:cNvSpPr>
          <p:nvPr>
            <p:ph type="body" sz="quarter" idx="13"/>
          </p:nvPr>
        </p:nvSpPr>
        <p:spPr/>
        <p:txBody>
          <a:bodyPr>
            <a:normAutofit/>
          </a:bodyPr>
          <a:lstStyle/>
          <a:p>
            <a:r>
              <a:rPr lang="en-GB" dirty="0"/>
              <a:t>1. Department of Health and Social Care. 2019. </a:t>
            </a:r>
            <a:r>
              <a:rPr lang="en-GB" altLang="en-US" sz="1000" dirty="0"/>
              <a:t>https://assets.publishing.service.gov.uk/government/uploads/system/uploads/attachment_data/file/803111/revised-mandate-to-nhs-england-2018-to-2019.pdf.</a:t>
            </a:r>
            <a:r>
              <a:rPr lang="en-GB" altLang="en-US" dirty="0"/>
              <a:t> </a:t>
            </a:r>
            <a:r>
              <a:rPr lang="en-GB" altLang="en-US" sz="1000" dirty="0"/>
              <a:t>Accessed July 2021; </a:t>
            </a:r>
            <a:r>
              <a:rPr lang="en-GB" dirty="0"/>
              <a:t>2. Eakin MN, et al. </a:t>
            </a:r>
            <a:r>
              <a:rPr lang="en-GB" i="1" dirty="0" err="1"/>
              <a:t>Curr</a:t>
            </a:r>
            <a:r>
              <a:rPr lang="en-GB" i="1" dirty="0"/>
              <a:t> </a:t>
            </a:r>
            <a:r>
              <a:rPr lang="en-GB" i="1" dirty="0" err="1"/>
              <a:t>Opin</a:t>
            </a:r>
            <a:r>
              <a:rPr lang="en-GB" i="1" dirty="0"/>
              <a:t> </a:t>
            </a:r>
            <a:r>
              <a:rPr lang="en-GB" i="1" dirty="0" err="1"/>
              <a:t>Pulm</a:t>
            </a:r>
            <a:r>
              <a:rPr lang="en-GB" i="1" dirty="0"/>
              <a:t> Med. </a:t>
            </a:r>
            <a:r>
              <a:rPr lang="en-GB" dirty="0"/>
              <a:t>2013;19:687–691; 3. </a:t>
            </a:r>
            <a:r>
              <a:rPr lang="en-GB" dirty="0" err="1"/>
              <a:t>Briesacher</a:t>
            </a:r>
            <a:r>
              <a:rPr lang="en-GB" dirty="0"/>
              <a:t> BA, et al. </a:t>
            </a:r>
            <a:r>
              <a:rPr lang="en-GB" i="1" dirty="0"/>
              <a:t>BMC </a:t>
            </a:r>
            <a:r>
              <a:rPr lang="en-GB" i="1" dirty="0" err="1"/>
              <a:t>Pulm</a:t>
            </a:r>
            <a:r>
              <a:rPr lang="en-GB" i="1" dirty="0"/>
              <a:t> Med. </a:t>
            </a:r>
            <a:r>
              <a:rPr lang="en-GB" dirty="0"/>
              <a:t>2011;11:5; 4. Eakin MN, et al. </a:t>
            </a:r>
            <a:r>
              <a:rPr lang="en-GB" i="1" dirty="0"/>
              <a:t>J Cyst </a:t>
            </a:r>
            <a:r>
              <a:rPr lang="en-GB" i="1" dirty="0" err="1"/>
              <a:t>Fibros</a:t>
            </a:r>
            <a:r>
              <a:rPr lang="en-GB" i="1" dirty="0"/>
              <a:t>. </a:t>
            </a:r>
            <a:r>
              <a:rPr lang="en-GB" dirty="0"/>
              <a:t>2011;10:258–264; 5. Nasr SZ, et al. </a:t>
            </a:r>
            <a:r>
              <a:rPr lang="en-GB" i="1" dirty="0"/>
              <a:t>J Med Econ. </a:t>
            </a:r>
            <a:r>
              <a:rPr lang="en-GB" dirty="0"/>
              <a:t>2013;16:801–808; 6. </a:t>
            </a:r>
            <a:r>
              <a:rPr lang="en-GB" dirty="0" err="1"/>
              <a:t>Kleinsinger</a:t>
            </a:r>
            <a:r>
              <a:rPr lang="en-GB" dirty="0"/>
              <a:t> F. </a:t>
            </a:r>
            <a:r>
              <a:rPr lang="en-GB" i="1" dirty="0"/>
              <a:t>Perm J.</a:t>
            </a:r>
            <a:r>
              <a:rPr lang="en-GB" dirty="0"/>
              <a:t> 2018;22:18-033.</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GB" altLang="en-US" dirty="0">
                <a:ea typeface="HelveticaNeueLT Std Med Cn"/>
              </a:rPr>
              <a:t>Changing</a:t>
            </a:r>
            <a:r>
              <a:rPr lang="en-GB" altLang="en-US" b="1" dirty="0">
                <a:ea typeface="HelveticaNeueLT Std Med Cn"/>
              </a:rPr>
              <a:t> </a:t>
            </a:r>
            <a:r>
              <a:rPr lang="en-GB" altLang="en-US" b="1" dirty="0">
                <a:latin typeface="Calibri" panose="020F0502020204030204" pitchFamily="34" charset="0"/>
                <a:ea typeface="HelveticaNeueLT Std Med Cn"/>
                <a:cs typeface="Calibri" panose="020F0502020204030204" pitchFamily="34" charset="0"/>
              </a:rPr>
              <a:t>CULTURE</a:t>
            </a:r>
          </a:p>
        </p:txBody>
      </p:sp>
      <p:sp>
        <p:nvSpPr>
          <p:cNvPr id="22531" name="Content Placeholder 2"/>
          <p:cNvSpPr>
            <a:spLocks noGrp="1"/>
          </p:cNvSpPr>
          <p:nvPr>
            <p:ph idx="1"/>
          </p:nvPr>
        </p:nvSpPr>
        <p:spPr/>
        <p:txBody>
          <a:bodyPr>
            <a:normAutofit/>
          </a:bodyPr>
          <a:lstStyle/>
          <a:p>
            <a:pPr marL="0" indent="0">
              <a:buNone/>
            </a:pPr>
            <a:r>
              <a:rPr lang="en-GB" altLang="en-US" dirty="0">
                <a:ea typeface="HelveticaNeueLT Std Cn"/>
              </a:rPr>
              <a:t>Four guiding principles:</a:t>
            </a:r>
          </a:p>
          <a:p>
            <a:pPr marL="838200" lvl="1" indent="-381000">
              <a:buFont typeface="Arial" pitchFamily="34" charset="0"/>
              <a:buAutoNum type="arabicPeriod"/>
            </a:pPr>
            <a:endParaRPr lang="en-GB" altLang="en-US" dirty="0"/>
          </a:p>
          <a:p>
            <a:pPr marL="838200" lvl="1" indent="-381000">
              <a:buFont typeface="Arial" pitchFamily="34" charset="0"/>
              <a:buAutoNum type="arabicPeriod"/>
            </a:pPr>
            <a:endParaRPr lang="en-GB" altLang="en-US" dirty="0"/>
          </a:p>
          <a:p>
            <a:pPr marL="838200" lvl="1" indent="-381000">
              <a:buFont typeface="Arial" pitchFamily="34" charset="0"/>
              <a:buAutoNum type="arabicPeriod"/>
            </a:pPr>
            <a:endParaRPr lang="en-GB" altLang="en-US" dirty="0"/>
          </a:p>
        </p:txBody>
      </p:sp>
      <p:sp>
        <p:nvSpPr>
          <p:cNvPr id="2" name="Text Placeholder 1">
            <a:extLst>
              <a:ext uri="{FF2B5EF4-FFF2-40B4-BE49-F238E27FC236}">
                <a16:creationId xmlns:a16="http://schemas.microsoft.com/office/drawing/2014/main" id="{83AB1166-DB70-46D0-BF32-C7C49796E627}"/>
              </a:ext>
            </a:extLst>
          </p:cNvPr>
          <p:cNvSpPr>
            <a:spLocks noGrp="1"/>
          </p:cNvSpPr>
          <p:nvPr>
            <p:ph type="body" sz="quarter" idx="13"/>
          </p:nvPr>
        </p:nvSpPr>
        <p:spPr/>
        <p:txBody>
          <a:bodyPr/>
          <a:lstStyle/>
          <a:p>
            <a:r>
              <a:rPr lang="en-GB" dirty="0"/>
              <a:t>Berwick D, et al. 2013. www.gov.uk/government/uploads/system/uploads/attachment_data/file/226703/Berwick_Report.pdf. Accessed July 2021.</a:t>
            </a:r>
          </a:p>
        </p:txBody>
      </p:sp>
      <p:sp>
        <p:nvSpPr>
          <p:cNvPr id="4" name="TextBox 3">
            <a:extLst>
              <a:ext uri="{FF2B5EF4-FFF2-40B4-BE49-F238E27FC236}">
                <a16:creationId xmlns:a16="http://schemas.microsoft.com/office/drawing/2014/main" id="{1DD6B1FC-DDF0-C24B-ABFB-2953B0E5CACD}"/>
              </a:ext>
            </a:extLst>
          </p:cNvPr>
          <p:cNvSpPr txBox="1"/>
          <p:nvPr/>
        </p:nvSpPr>
        <p:spPr>
          <a:xfrm>
            <a:off x="995424" y="4027990"/>
            <a:ext cx="2488556" cy="1015663"/>
          </a:xfrm>
          <a:prstGeom prst="rect">
            <a:avLst/>
          </a:prstGeom>
          <a:noFill/>
        </p:spPr>
        <p:txBody>
          <a:bodyPr wrap="square" rtlCol="0">
            <a:spAutoFit/>
          </a:bodyPr>
          <a:lstStyle/>
          <a:p>
            <a:pPr algn="ctr"/>
            <a:r>
              <a:rPr lang="en-GB" sz="2000" dirty="0">
                <a:solidFill>
                  <a:schemeClr val="accent5"/>
                </a:solidFill>
              </a:rPr>
              <a:t>Place the quality of patient care above all other aims</a:t>
            </a:r>
          </a:p>
        </p:txBody>
      </p:sp>
      <p:sp>
        <p:nvSpPr>
          <p:cNvPr id="10" name="TextBox 9">
            <a:extLst>
              <a:ext uri="{FF2B5EF4-FFF2-40B4-BE49-F238E27FC236}">
                <a16:creationId xmlns:a16="http://schemas.microsoft.com/office/drawing/2014/main" id="{5279F1A7-DDEE-AC43-9E5C-1F76C1902FF8}"/>
              </a:ext>
            </a:extLst>
          </p:cNvPr>
          <p:cNvSpPr txBox="1"/>
          <p:nvPr/>
        </p:nvSpPr>
        <p:spPr>
          <a:xfrm>
            <a:off x="3591084" y="4027990"/>
            <a:ext cx="2497203" cy="1015663"/>
          </a:xfrm>
          <a:prstGeom prst="rect">
            <a:avLst/>
          </a:prstGeom>
          <a:noFill/>
        </p:spPr>
        <p:txBody>
          <a:bodyPr wrap="square" rtlCol="0">
            <a:spAutoFit/>
          </a:bodyPr>
          <a:lstStyle/>
          <a:p>
            <a:pPr algn="ctr"/>
            <a:r>
              <a:rPr lang="en-GB" sz="2000" dirty="0">
                <a:solidFill>
                  <a:schemeClr val="accent5"/>
                </a:solidFill>
              </a:rPr>
              <a:t>Engage, empower and listen to patients and carers at all times</a:t>
            </a:r>
          </a:p>
        </p:txBody>
      </p:sp>
      <p:sp>
        <p:nvSpPr>
          <p:cNvPr id="11" name="TextBox 10">
            <a:extLst>
              <a:ext uri="{FF2B5EF4-FFF2-40B4-BE49-F238E27FC236}">
                <a16:creationId xmlns:a16="http://schemas.microsoft.com/office/drawing/2014/main" id="{E57DEAA1-F78C-744E-9590-677CA7232473}"/>
              </a:ext>
            </a:extLst>
          </p:cNvPr>
          <p:cNvSpPr txBox="1"/>
          <p:nvPr/>
        </p:nvSpPr>
        <p:spPr>
          <a:xfrm>
            <a:off x="6195391" y="4027990"/>
            <a:ext cx="2383233" cy="1015663"/>
          </a:xfrm>
          <a:prstGeom prst="rect">
            <a:avLst/>
          </a:prstGeom>
          <a:noFill/>
        </p:spPr>
        <p:txBody>
          <a:bodyPr wrap="square" rtlCol="0">
            <a:spAutoFit/>
          </a:bodyPr>
          <a:lstStyle/>
          <a:p>
            <a:pPr algn="ctr"/>
            <a:r>
              <a:rPr lang="en-GB" sz="2000" dirty="0">
                <a:solidFill>
                  <a:schemeClr val="accent5"/>
                </a:solidFill>
              </a:rPr>
              <a:t>Actively facilitate the growth and development of staff</a:t>
            </a:r>
          </a:p>
        </p:txBody>
      </p:sp>
      <p:sp>
        <p:nvSpPr>
          <p:cNvPr id="12" name="TextBox 11">
            <a:extLst>
              <a:ext uri="{FF2B5EF4-FFF2-40B4-BE49-F238E27FC236}">
                <a16:creationId xmlns:a16="http://schemas.microsoft.com/office/drawing/2014/main" id="{6DFAD76E-7211-BE40-957B-D1E49D85032A}"/>
              </a:ext>
            </a:extLst>
          </p:cNvPr>
          <p:cNvSpPr txBox="1"/>
          <p:nvPr/>
        </p:nvSpPr>
        <p:spPr>
          <a:xfrm>
            <a:off x="8685729" y="4027990"/>
            <a:ext cx="2530139" cy="1631216"/>
          </a:xfrm>
          <a:prstGeom prst="rect">
            <a:avLst/>
          </a:prstGeom>
          <a:noFill/>
        </p:spPr>
        <p:txBody>
          <a:bodyPr wrap="square" rtlCol="0">
            <a:spAutoFit/>
          </a:bodyPr>
          <a:lstStyle/>
          <a:p>
            <a:pPr algn="ctr"/>
            <a:r>
              <a:rPr lang="en-GB" sz="2000" dirty="0">
                <a:solidFill>
                  <a:schemeClr val="accent5"/>
                </a:solidFill>
              </a:rPr>
              <a:t>Embrace transparency in the promotion of accountability, trust and the growth of knowledge</a:t>
            </a:r>
          </a:p>
        </p:txBody>
      </p:sp>
      <p:sp>
        <p:nvSpPr>
          <p:cNvPr id="8" name="TextBox 7">
            <a:extLst>
              <a:ext uri="{FF2B5EF4-FFF2-40B4-BE49-F238E27FC236}">
                <a16:creationId xmlns:a16="http://schemas.microsoft.com/office/drawing/2014/main" id="{9E404A1C-815C-4D4B-91C2-06C331A12511}"/>
              </a:ext>
            </a:extLst>
          </p:cNvPr>
          <p:cNvSpPr txBox="1"/>
          <p:nvPr/>
        </p:nvSpPr>
        <p:spPr>
          <a:xfrm>
            <a:off x="2037144" y="1956121"/>
            <a:ext cx="648182" cy="769441"/>
          </a:xfrm>
          <a:prstGeom prst="rect">
            <a:avLst/>
          </a:prstGeom>
          <a:noFill/>
        </p:spPr>
        <p:txBody>
          <a:bodyPr wrap="square" rtlCol="0">
            <a:spAutoFit/>
          </a:bodyPr>
          <a:lstStyle/>
          <a:p>
            <a:pPr algn="l"/>
            <a:r>
              <a:rPr lang="en-GB" sz="4400" b="1" dirty="0">
                <a:solidFill>
                  <a:schemeClr val="accent5"/>
                </a:solidFill>
              </a:rPr>
              <a:t>1.</a:t>
            </a:r>
          </a:p>
        </p:txBody>
      </p:sp>
      <p:sp>
        <p:nvSpPr>
          <p:cNvPr id="14" name="TextBox 13">
            <a:extLst>
              <a:ext uri="{FF2B5EF4-FFF2-40B4-BE49-F238E27FC236}">
                <a16:creationId xmlns:a16="http://schemas.microsoft.com/office/drawing/2014/main" id="{1686D0C3-AD54-3442-B668-EC20445664C9}"/>
              </a:ext>
            </a:extLst>
          </p:cNvPr>
          <p:cNvSpPr txBox="1"/>
          <p:nvPr/>
        </p:nvSpPr>
        <p:spPr>
          <a:xfrm>
            <a:off x="4655840" y="1956121"/>
            <a:ext cx="648182" cy="769441"/>
          </a:xfrm>
          <a:prstGeom prst="rect">
            <a:avLst/>
          </a:prstGeom>
          <a:noFill/>
        </p:spPr>
        <p:txBody>
          <a:bodyPr wrap="square" rtlCol="0">
            <a:spAutoFit/>
          </a:bodyPr>
          <a:lstStyle/>
          <a:p>
            <a:pPr algn="l"/>
            <a:r>
              <a:rPr lang="en-GB" sz="4400" b="1" dirty="0">
                <a:solidFill>
                  <a:schemeClr val="accent5"/>
                </a:solidFill>
              </a:rPr>
              <a:t>2.</a:t>
            </a:r>
          </a:p>
        </p:txBody>
      </p:sp>
      <p:sp>
        <p:nvSpPr>
          <p:cNvPr id="15" name="TextBox 14">
            <a:extLst>
              <a:ext uri="{FF2B5EF4-FFF2-40B4-BE49-F238E27FC236}">
                <a16:creationId xmlns:a16="http://schemas.microsoft.com/office/drawing/2014/main" id="{908C372A-B9CB-B04A-87FE-BBF37E64C7B2}"/>
              </a:ext>
            </a:extLst>
          </p:cNvPr>
          <p:cNvSpPr txBox="1"/>
          <p:nvPr/>
        </p:nvSpPr>
        <p:spPr>
          <a:xfrm>
            <a:off x="7104112" y="1956121"/>
            <a:ext cx="648182" cy="769441"/>
          </a:xfrm>
          <a:prstGeom prst="rect">
            <a:avLst/>
          </a:prstGeom>
          <a:noFill/>
        </p:spPr>
        <p:txBody>
          <a:bodyPr wrap="square" rtlCol="0">
            <a:spAutoFit/>
          </a:bodyPr>
          <a:lstStyle/>
          <a:p>
            <a:pPr algn="l"/>
            <a:r>
              <a:rPr lang="en-GB" sz="4400" b="1" dirty="0">
                <a:solidFill>
                  <a:schemeClr val="accent5"/>
                </a:solidFill>
              </a:rPr>
              <a:t>3.</a:t>
            </a:r>
          </a:p>
        </p:txBody>
      </p:sp>
      <p:sp>
        <p:nvSpPr>
          <p:cNvPr id="16" name="TextBox 15">
            <a:extLst>
              <a:ext uri="{FF2B5EF4-FFF2-40B4-BE49-F238E27FC236}">
                <a16:creationId xmlns:a16="http://schemas.microsoft.com/office/drawing/2014/main" id="{C3653A61-EEED-994E-9343-324C17AE5C8A}"/>
              </a:ext>
            </a:extLst>
          </p:cNvPr>
          <p:cNvSpPr txBox="1"/>
          <p:nvPr/>
        </p:nvSpPr>
        <p:spPr>
          <a:xfrm>
            <a:off x="9768408" y="1956121"/>
            <a:ext cx="648182" cy="769441"/>
          </a:xfrm>
          <a:prstGeom prst="rect">
            <a:avLst/>
          </a:prstGeom>
          <a:noFill/>
        </p:spPr>
        <p:txBody>
          <a:bodyPr wrap="square" rtlCol="0">
            <a:spAutoFit/>
          </a:bodyPr>
          <a:lstStyle/>
          <a:p>
            <a:pPr algn="l"/>
            <a:r>
              <a:rPr lang="en-GB" sz="4400" b="1" dirty="0">
                <a:solidFill>
                  <a:schemeClr val="accent5"/>
                </a:solidFill>
              </a:rPr>
              <a:t>4.</a:t>
            </a:r>
          </a:p>
        </p:txBody>
      </p:sp>
      <p:pic>
        <p:nvPicPr>
          <p:cNvPr id="13" name="Graphic 12">
            <a:extLst>
              <a:ext uri="{FF2B5EF4-FFF2-40B4-BE49-F238E27FC236}">
                <a16:creationId xmlns:a16="http://schemas.microsoft.com/office/drawing/2014/main" id="{0EA8BD1D-C76B-2E4B-BA7E-0D12E42857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33367" y="2800109"/>
            <a:ext cx="1053295" cy="1053295"/>
          </a:xfrm>
          <a:prstGeom prst="rect">
            <a:avLst/>
          </a:prstGeom>
        </p:spPr>
      </p:pic>
      <p:pic>
        <p:nvPicPr>
          <p:cNvPr id="18" name="Graphic 17">
            <a:extLst>
              <a:ext uri="{FF2B5EF4-FFF2-40B4-BE49-F238E27FC236}">
                <a16:creationId xmlns:a16="http://schemas.microsoft.com/office/drawing/2014/main" id="{66B69442-E730-B74F-B895-3AE9945091C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52081" y="2730659"/>
            <a:ext cx="1169043" cy="1169043"/>
          </a:xfrm>
          <a:prstGeom prst="rect">
            <a:avLst/>
          </a:prstGeom>
        </p:spPr>
      </p:pic>
      <p:pic>
        <p:nvPicPr>
          <p:cNvPr id="20" name="Graphic 19">
            <a:extLst>
              <a:ext uri="{FF2B5EF4-FFF2-40B4-BE49-F238E27FC236}">
                <a16:creationId xmlns:a16="http://schemas.microsoft.com/office/drawing/2014/main" id="{FB6C9D0C-85CF-D248-8A0E-451FA2C261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1858" y="2726521"/>
            <a:ext cx="1175514" cy="1175514"/>
          </a:xfrm>
          <a:prstGeom prst="rect">
            <a:avLst/>
          </a:prstGeom>
        </p:spPr>
      </p:pic>
      <p:pic>
        <p:nvPicPr>
          <p:cNvPr id="22" name="Graphic 21">
            <a:extLst>
              <a:ext uri="{FF2B5EF4-FFF2-40B4-BE49-F238E27FC236}">
                <a16:creationId xmlns:a16="http://schemas.microsoft.com/office/drawing/2014/main" id="{1CF2EBB0-0D69-A143-BC7E-27E0B9B6DAD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28099" y="2834832"/>
            <a:ext cx="1031112" cy="1031112"/>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GB" altLang="en-US" dirty="0">
                <a:ea typeface="HelveticaNeueLT Std Med Cn"/>
              </a:rPr>
              <a:t>Changing</a:t>
            </a:r>
            <a:r>
              <a:rPr lang="en-GB" altLang="en-US" b="1" dirty="0">
                <a:ea typeface="HelveticaNeueLT Std Med Cn"/>
              </a:rPr>
              <a:t> ETHOS</a:t>
            </a:r>
          </a:p>
        </p:txBody>
      </p:sp>
      <p:sp>
        <p:nvSpPr>
          <p:cNvPr id="34819" name="Content Placeholder 2"/>
          <p:cNvSpPr>
            <a:spLocks noGrp="1"/>
          </p:cNvSpPr>
          <p:nvPr>
            <p:ph idx="1"/>
          </p:nvPr>
        </p:nvSpPr>
        <p:spPr/>
        <p:txBody>
          <a:bodyPr rtlCol="0">
            <a:normAutofit fontScale="92500" lnSpcReduction="20000"/>
          </a:bodyPr>
          <a:lstStyle/>
          <a:p>
            <a:pPr>
              <a:lnSpc>
                <a:spcPct val="120000"/>
              </a:lnSpc>
              <a:spcBef>
                <a:spcPts val="0"/>
              </a:spcBef>
              <a:buFont typeface="Arial"/>
              <a:buChar char="•"/>
              <a:defRPr/>
            </a:pPr>
            <a:r>
              <a:rPr lang="en-GB" altLang="en-US" sz="2400" dirty="0"/>
              <a:t>Important components of a patient-centred culture</a:t>
            </a:r>
          </a:p>
          <a:p>
            <a:pPr lvl="1">
              <a:lnSpc>
                <a:spcPct val="120000"/>
              </a:lnSpc>
              <a:spcBef>
                <a:spcPts val="0"/>
              </a:spcBef>
              <a:buFont typeface="Arial"/>
              <a:buChar char="–"/>
              <a:defRPr/>
            </a:pPr>
            <a:r>
              <a:rPr lang="en-GB" altLang="en-US" sz="2000" b="1" dirty="0">
                <a:solidFill>
                  <a:schemeClr val="accent5"/>
                </a:solidFill>
              </a:rPr>
              <a:t>Make every contact count </a:t>
            </a:r>
            <a:r>
              <a:rPr lang="en-GB" altLang="en-US" sz="2000" dirty="0"/>
              <a:t>– using every opportunity to talk with children and young people about their health and wellbeing, and the choices they may make</a:t>
            </a:r>
          </a:p>
          <a:p>
            <a:pPr lvl="1">
              <a:lnSpc>
                <a:spcPct val="120000"/>
              </a:lnSpc>
              <a:spcBef>
                <a:spcPts val="0"/>
              </a:spcBef>
              <a:buFont typeface="Arial"/>
              <a:buChar char="–"/>
              <a:defRPr/>
            </a:pPr>
            <a:r>
              <a:rPr lang="en-GB" altLang="en-US" sz="2000" b="1" dirty="0">
                <a:solidFill>
                  <a:schemeClr val="accent5"/>
                </a:solidFill>
              </a:rPr>
              <a:t>Support parents and families </a:t>
            </a:r>
            <a:r>
              <a:rPr lang="en-GB" altLang="en-US" sz="2000" dirty="0"/>
              <a:t>to make the best choices for their child, building on strengths within the family unit</a:t>
            </a:r>
          </a:p>
          <a:p>
            <a:pPr lvl="1">
              <a:lnSpc>
                <a:spcPct val="120000"/>
              </a:lnSpc>
              <a:spcBef>
                <a:spcPts val="0"/>
              </a:spcBef>
              <a:buFont typeface="Arial"/>
              <a:buChar char="–"/>
              <a:defRPr/>
            </a:pPr>
            <a:r>
              <a:rPr lang="en-GB" altLang="en-US" sz="2000" b="1" dirty="0">
                <a:solidFill>
                  <a:schemeClr val="accent5"/>
                </a:solidFill>
              </a:rPr>
              <a:t>Share information </a:t>
            </a:r>
            <a:r>
              <a:rPr lang="en-GB" altLang="en-US" sz="2000" dirty="0"/>
              <a:t>across pathways, with other agencies, and with children and young people</a:t>
            </a:r>
          </a:p>
          <a:p>
            <a:pPr marL="457200" lvl="1" indent="0">
              <a:lnSpc>
                <a:spcPct val="120000"/>
              </a:lnSpc>
              <a:spcBef>
                <a:spcPts val="0"/>
              </a:spcBef>
              <a:buNone/>
              <a:defRPr/>
            </a:pPr>
            <a:endParaRPr lang="en-GB" altLang="en-US" sz="2000" dirty="0"/>
          </a:p>
          <a:p>
            <a:pPr>
              <a:lnSpc>
                <a:spcPct val="120000"/>
              </a:lnSpc>
              <a:spcBef>
                <a:spcPts val="0"/>
              </a:spcBef>
              <a:buFont typeface="Arial"/>
              <a:buChar char="•"/>
              <a:defRPr/>
            </a:pPr>
            <a:r>
              <a:rPr lang="en-GB" altLang="en-US" sz="2400" dirty="0"/>
              <a:t>By factoring-in ‘patient-centredness’, open and honest discussions are facilitated</a:t>
            </a:r>
          </a:p>
          <a:p>
            <a:pPr lvl="1">
              <a:lnSpc>
                <a:spcPct val="120000"/>
              </a:lnSpc>
              <a:spcBef>
                <a:spcPts val="0"/>
              </a:spcBef>
              <a:buFont typeface="Arial"/>
              <a:buChar char="–"/>
              <a:defRPr/>
            </a:pPr>
            <a:r>
              <a:rPr lang="en-GB" altLang="en-US" sz="2000" dirty="0"/>
              <a:t>These are more likely to yield important invitations for clinicians to truly understand the reality of their patients’ daily life</a:t>
            </a:r>
          </a:p>
          <a:p>
            <a:pPr marL="457200" lvl="1" indent="0">
              <a:lnSpc>
                <a:spcPct val="120000"/>
              </a:lnSpc>
              <a:spcBef>
                <a:spcPts val="0"/>
              </a:spcBef>
              <a:buNone/>
              <a:defRPr/>
            </a:pPr>
            <a:endParaRPr lang="en-GB" altLang="en-US" sz="2000" dirty="0"/>
          </a:p>
          <a:p>
            <a:pPr>
              <a:lnSpc>
                <a:spcPct val="120000"/>
              </a:lnSpc>
              <a:spcBef>
                <a:spcPts val="0"/>
              </a:spcBef>
              <a:buFont typeface="Arial"/>
              <a:buChar char="•"/>
              <a:defRPr/>
            </a:pPr>
            <a:r>
              <a:rPr lang="en-GB" altLang="en-US" sz="2400" dirty="0"/>
              <a:t>In this way, flexibility and negotiation become intrinsic to planning care appropriate to each individual</a:t>
            </a:r>
          </a:p>
        </p:txBody>
      </p:sp>
      <p:sp>
        <p:nvSpPr>
          <p:cNvPr id="2" name="Text Placeholder 1">
            <a:extLst>
              <a:ext uri="{FF2B5EF4-FFF2-40B4-BE49-F238E27FC236}">
                <a16:creationId xmlns:a16="http://schemas.microsoft.com/office/drawing/2014/main" id="{8D4B66E4-B6C1-4B9A-9AEF-259480E54B3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GB" altLang="en-US" dirty="0">
                <a:ea typeface="HelveticaNeueLT Std Med Cn"/>
              </a:rPr>
              <a:t>Changing</a:t>
            </a:r>
            <a:r>
              <a:rPr lang="en-GB" altLang="en-US" b="1" dirty="0">
                <a:ea typeface="HelveticaNeueLT Std Med Cn"/>
              </a:rPr>
              <a:t> EXPECTATIONS</a:t>
            </a:r>
          </a:p>
        </p:txBody>
      </p:sp>
      <p:sp>
        <p:nvSpPr>
          <p:cNvPr id="24579" name="Content Placeholder 2"/>
          <p:cNvSpPr>
            <a:spLocks noGrp="1"/>
          </p:cNvSpPr>
          <p:nvPr>
            <p:ph idx="1"/>
          </p:nvPr>
        </p:nvSpPr>
        <p:spPr/>
        <p:txBody>
          <a:bodyPr>
            <a:noAutofit/>
          </a:bodyPr>
          <a:lstStyle/>
          <a:p>
            <a:pPr eaLnBrk="1" hangingPunct="1"/>
            <a:r>
              <a:rPr lang="en-GB" altLang="en-US" sz="2400" dirty="0">
                <a:ea typeface="HelveticaNeueLT Std Cn"/>
              </a:rPr>
              <a:t>The expectations of others are important, and what we think others are doing is an important influence on behaviour</a:t>
            </a:r>
          </a:p>
          <a:p>
            <a:pPr eaLnBrk="1" hangingPunct="1"/>
            <a:endParaRPr lang="en-GB" altLang="en-US" sz="2400" dirty="0">
              <a:ea typeface="HelveticaNeueLT Std Cn"/>
            </a:endParaRPr>
          </a:p>
          <a:p>
            <a:pPr eaLnBrk="1" hangingPunct="1"/>
            <a:r>
              <a:rPr lang="en-GB" altLang="en-US" sz="2400" dirty="0">
                <a:ea typeface="HelveticaNeueLT Std Cn"/>
              </a:rPr>
              <a:t>This is the notion of ‘social norms’</a:t>
            </a:r>
          </a:p>
          <a:p>
            <a:pPr eaLnBrk="1" hangingPunct="1"/>
            <a:endParaRPr lang="en-GB" altLang="en-US" sz="2400" dirty="0">
              <a:ea typeface="HelveticaNeueLT Std Cn"/>
            </a:endParaRPr>
          </a:p>
          <a:p>
            <a:pPr eaLnBrk="1" hangingPunct="1"/>
            <a:r>
              <a:rPr lang="en-GB" altLang="en-US" sz="2400" dirty="0">
                <a:ea typeface="HelveticaNeueLT Std Cn"/>
              </a:rPr>
              <a:t>What are the ‘social norms’ of the team, not just in relation to adherence in CF?</a:t>
            </a:r>
          </a:p>
          <a:p>
            <a:pPr lvl="1" eaLnBrk="1" hangingPunct="1"/>
            <a:r>
              <a:rPr lang="en-GB" altLang="en-US" sz="2000" dirty="0"/>
              <a:t>A culture of openness and honesty</a:t>
            </a:r>
          </a:p>
          <a:p>
            <a:pPr lvl="1" eaLnBrk="1" hangingPunct="1"/>
            <a:r>
              <a:rPr lang="en-GB" altLang="en-US" sz="2000" dirty="0"/>
              <a:t>A patient-centred ethos</a:t>
            </a:r>
          </a:p>
          <a:p>
            <a:pPr lvl="1" eaLnBrk="1" hangingPunct="1"/>
            <a:r>
              <a:rPr lang="en-GB" altLang="en-US" sz="2000" dirty="0"/>
              <a:t>A truly collaborative partnership with patients and families</a:t>
            </a:r>
          </a:p>
        </p:txBody>
      </p:sp>
      <p:sp>
        <p:nvSpPr>
          <p:cNvPr id="2" name="Text Placeholder 1">
            <a:extLst>
              <a:ext uri="{FF2B5EF4-FFF2-40B4-BE49-F238E27FC236}">
                <a16:creationId xmlns:a16="http://schemas.microsoft.com/office/drawing/2014/main" id="{2C2CD706-F749-4A65-A1FB-047155847DFD}"/>
              </a:ext>
            </a:extLst>
          </p:cNvPr>
          <p:cNvSpPr>
            <a:spLocks noGrp="1"/>
          </p:cNvSpPr>
          <p:nvPr>
            <p:ph type="body" sz="quarter" idx="13"/>
          </p:nvPr>
        </p:nvSpPr>
        <p:spPr/>
        <p:txBody>
          <a:bodyPr/>
          <a:lstStyle/>
          <a:p>
            <a:r>
              <a:rPr lang="en-GB" dirty="0"/>
              <a:t>CF, cystic fibrosis</a:t>
            </a:r>
          </a:p>
        </p:txBody>
      </p:sp>
    </p:spTree>
  </p:cSld>
  <p:clrMapOvr>
    <a:masterClrMapping/>
  </p:clrMapOvr>
  <p:transition spd="slow"/>
</p:sld>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2099</Words>
  <Application>Microsoft Office PowerPoint</Application>
  <PresentationFormat>Widescreen</PresentationFormat>
  <Paragraphs>185</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System Font Regular</vt:lpstr>
      <vt:lpstr>Office Theme</vt:lpstr>
      <vt:lpstr>Managing adherence as a team</vt:lpstr>
      <vt:lpstr>Disclaimer</vt:lpstr>
      <vt:lpstr>Introduction</vt:lpstr>
      <vt:lpstr>Learning objectives</vt:lpstr>
      <vt:lpstr>Changing culture, ethos and expectations</vt:lpstr>
      <vt:lpstr>Why change?</vt:lpstr>
      <vt:lpstr>Changing CULTURE</vt:lpstr>
      <vt:lpstr>Changing ETHOS</vt:lpstr>
      <vt:lpstr>Changing EXPECTATIONS</vt:lpstr>
      <vt:lpstr>Discussing social norms</vt:lpstr>
      <vt:lpstr>Improving relationships</vt:lpstr>
      <vt:lpstr>Improving relationships</vt:lpstr>
      <vt:lpstr>Improving relationships (continued)</vt:lpstr>
      <vt:lpstr>Communication</vt:lpstr>
      <vt:lpstr>Team interventions 1</vt:lpstr>
      <vt:lpstr>Team interventions 2</vt:lpstr>
      <vt:lpstr>Team interventions 3</vt:lpstr>
      <vt:lpstr>Team interventions 4</vt:lpstr>
      <vt:lpstr>Team interventions 5</vt:lpstr>
      <vt:lpstr>Team interventions 6</vt:lpstr>
      <vt:lpstr>Team interventions 7</vt:lpstr>
      <vt:lpstr>Summary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Gauthami Jeevakumar</cp:lastModifiedBy>
  <cp:revision>73</cp:revision>
  <dcterms:created xsi:type="dcterms:W3CDTF">2021-07-06T11:43:32Z</dcterms:created>
  <dcterms:modified xsi:type="dcterms:W3CDTF">2021-08-17T08:06:57Z</dcterms:modified>
</cp:coreProperties>
</file>