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9" r:id="rId1"/>
    <p:sldMasterId id="2147484360" r:id="rId2"/>
  </p:sldMasterIdLst>
  <p:notesMasterIdLst>
    <p:notesMasterId r:id="rId28"/>
  </p:notesMasterIdLst>
  <p:sldIdLst>
    <p:sldId id="397" r:id="rId3"/>
    <p:sldId id="419" r:id="rId4"/>
    <p:sldId id="421" r:id="rId5"/>
    <p:sldId id="398" r:id="rId6"/>
    <p:sldId id="416" r:id="rId7"/>
    <p:sldId id="399" r:id="rId8"/>
    <p:sldId id="401" r:id="rId9"/>
    <p:sldId id="402" r:id="rId10"/>
    <p:sldId id="410" r:id="rId11"/>
    <p:sldId id="412" r:id="rId12"/>
    <p:sldId id="417" r:id="rId13"/>
    <p:sldId id="404" r:id="rId14"/>
    <p:sldId id="264" r:id="rId15"/>
    <p:sldId id="262" r:id="rId16"/>
    <p:sldId id="263" r:id="rId17"/>
    <p:sldId id="414" r:id="rId18"/>
    <p:sldId id="268" r:id="rId19"/>
    <p:sldId id="415" r:id="rId20"/>
    <p:sldId id="413" r:id="rId21"/>
    <p:sldId id="269" r:id="rId22"/>
    <p:sldId id="270" r:id="rId23"/>
    <p:sldId id="271" r:id="rId24"/>
    <p:sldId id="272" r:id="rId25"/>
    <p:sldId id="409" r:id="rId26"/>
    <p:sldId id="420" r:id="rId27"/>
  </p:sldIdLst>
  <p:sldSz cx="9144000" cy="6858000" type="screen4x3"/>
  <p:notesSz cx="7099300" cy="10234613"/>
  <p:custDataLst>
    <p:tags r:id="rId2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 id="3" name="Dagmar Cernohorska" initials="DC" lastIdx="68" clrIdx="2">
    <p:extLst>
      <p:ext uri="{19B8F6BF-5375-455C-9EA6-DF929625EA0E}">
        <p15:presenceInfo xmlns:p15="http://schemas.microsoft.com/office/powerpoint/2012/main" userId="S::cernohor@vrtx.com::92d1dc29-bc06-4202-8840-522f9211edf2" providerId="AD"/>
      </p:ext>
    </p:extLst>
  </p:cmAuthor>
  <p:cmAuthor id="4" name="TS" initials="TS" lastIdx="59" clrIdx="3">
    <p:extLst>
      <p:ext uri="{19B8F6BF-5375-455C-9EA6-DF929625EA0E}">
        <p15:presenceInfo xmlns:p15="http://schemas.microsoft.com/office/powerpoint/2012/main" userId="TS" providerId="None"/>
      </p:ext>
    </p:extLst>
  </p:cmAuthor>
  <p:cmAuthor id="5" name="TPT" initials="TPT" lastIdx="5" clrIdx="4">
    <p:extLst>
      <p:ext uri="{19B8F6BF-5375-455C-9EA6-DF929625EA0E}">
        <p15:presenceInfo xmlns:p15="http://schemas.microsoft.com/office/powerpoint/2012/main" userId="TP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00" autoAdjust="0"/>
    <p:restoredTop sz="95226" autoAdjust="0"/>
  </p:normalViewPr>
  <p:slideViewPr>
    <p:cSldViewPr snapToGrid="0">
      <p:cViewPr>
        <p:scale>
          <a:sx n="100" d="100"/>
          <a:sy n="100" d="100"/>
        </p:scale>
        <p:origin x="1118" y="-5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ct val="0"/>
              </a:spcBef>
              <a:spcAft>
                <a:spcPct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ct val="0"/>
              </a:spcBef>
              <a:spcAft>
                <a:spcPct val="0"/>
              </a:spcAft>
              <a:defRPr sz="1300">
                <a:latin typeface="+mn-lt"/>
                <a:cs typeface="+mn-cs"/>
              </a:defRPr>
            </a:lvl1pPr>
          </a:lstStyle>
          <a:p>
            <a:pPr>
              <a:defRPr/>
            </a:pPr>
            <a:fld id="{56E3CB6E-9706-4D8F-80CC-58D8E31BF5D9}" type="datetimeFigureOut">
              <a:rPr lang="en-GB"/>
              <a:pPr>
                <a:defRPr/>
              </a:pPr>
              <a:t>13/07/2021</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ct val="0"/>
              </a:spcBef>
              <a:spcAft>
                <a:spcPct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ct val="0"/>
              </a:spcBef>
              <a:spcAft>
                <a:spcPct val="0"/>
              </a:spcAft>
              <a:defRPr sz="1300">
                <a:latin typeface="+mn-lt"/>
                <a:cs typeface="+mn-cs"/>
              </a:defRPr>
            </a:lvl1pPr>
          </a:lstStyle>
          <a:p>
            <a:pPr>
              <a:defRPr/>
            </a:pPr>
            <a:fld id="{6F29B930-771D-4245-9F45-0D6F492C88FC}" type="slidenum">
              <a:rPr lang="en-GB"/>
              <a:pPr>
                <a:defRPr/>
              </a:pPr>
              <a:t>‹#›</a:t>
            </a:fld>
            <a:endParaRPr lang="en-GB"/>
          </a:p>
        </p:txBody>
      </p:sp>
    </p:spTree>
    <p:extLst>
      <p:ext uri="{BB962C8B-B14F-4D97-AF65-F5344CB8AC3E}">
        <p14:creationId xmlns:p14="http://schemas.microsoft.com/office/powerpoint/2010/main" val="11584522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Proč existuje potřeba, aby se týmy změnily?</a:t>
            </a:r>
          </a:p>
          <a:p>
            <a:r>
              <a:rPr lang="cs-CZ" sz="1800" b="0" i="0" strike="noStrike" cap="none" spc="0" baseline="0">
                <a:solidFill>
                  <a:srgbClr val="000000"/>
                </a:solidFill>
                <a:effectLst/>
                <a:latin typeface="Arial"/>
                <a:ea typeface="Arial"/>
                <a:cs typeface="Arial"/>
              </a:rPr>
              <a:t>Existuje externí i interní motivace.  Z hlediska externí motivace, po přezkumu středního personálu, se obnovuje souhlas NHS (standardní pracovní postupy a cíle a rozsah, které musí služby NHS poskytovat). Součástí je přijetí otevřené a upřímné kultury, která staví pacienta do ústřední role všeho, co se s ním děje.  Stanoví také, že služby rozvíjejí kulturní kompetence v rámci soucitné péče zaměřené na pacienty.  Z hlediska interní motivace jsou stále více uznávány důsledky suboptimálního dodržování pokynů  pro zdravotní výsledky CF a ekonomiky zdravotnictví, a proto je nezbytné, aby týmy CF změnily způsob, jakým pracují s takovými pacienty.  </a:t>
            </a:r>
          </a:p>
          <a:p>
            <a:r>
              <a:rPr lang="cs-CZ" sz="1800" b="0" i="0" strike="noStrike" cap="none" spc="0" baseline="0">
                <a:solidFill>
                  <a:srgbClr val="000000"/>
                </a:solidFill>
                <a:effectLst/>
                <a:latin typeface="Arial"/>
                <a:ea typeface="Arial"/>
                <a:cs typeface="Arial"/>
              </a:rPr>
              <a:t>V důsledku toho je skutečnou motivací týmů intenzivnější zahrnutí pacientů do své zdravotní péče a léčby a aby to mělo dopad na to, jak tým funguje.  Každý tým se bude měnit odlišně. Jak se změní ten váš?</a:t>
            </a:r>
          </a:p>
        </p:txBody>
      </p:sp>
      <p:sp>
        <p:nvSpPr>
          <p:cNvPr id="4" name="Slide Number Placeholder 3"/>
          <p:cNvSpPr>
            <a:spLocks noGrp="1"/>
          </p:cNvSpPr>
          <p:nvPr>
            <p:ph type="sldNum" sz="quarter" idx="5"/>
          </p:nvPr>
        </p:nvSpPr>
        <p:spPr/>
        <p:txBody>
          <a:bodyPr/>
          <a:lstStyle/>
          <a:p>
            <a:pPr>
              <a:defRPr/>
            </a:pPr>
            <a:fld id="{EEF256E0-6F50-41D9-8869-6173CC7A7E5A}" type="slidenum">
              <a:rPr lang="en-GB" smtClean="0"/>
              <a:pPr>
                <a:defRPr/>
              </a:pPr>
              <a:t>6</a:t>
            </a:fld>
            <a:endParaRPr lang="en-GB"/>
          </a:p>
        </p:txBody>
      </p:sp>
    </p:spTree>
    <p:extLst>
      <p:ext uri="{BB962C8B-B14F-4D97-AF65-F5344CB8AC3E}">
        <p14:creationId xmlns:p14="http://schemas.microsoft.com/office/powerpoint/2010/main" val="1054111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F29B930-771D-4245-9F45-0D6F492C88FC}" type="slidenum">
              <a:rPr lang="en-GB" smtClean="0"/>
              <a:pPr>
                <a:defRPr/>
              </a:pPr>
              <a:t>18</a:t>
            </a:fld>
            <a:endParaRPr lang="en-GB"/>
          </a:p>
        </p:txBody>
      </p:sp>
    </p:spTree>
    <p:extLst>
      <p:ext uri="{BB962C8B-B14F-4D97-AF65-F5344CB8AC3E}">
        <p14:creationId xmlns:p14="http://schemas.microsoft.com/office/powerpoint/2010/main" val="1352892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Celkovým cílem klíčových činností je zajistit poskytování holistické péče a podpory vedoucí k uspokojení individuálních potřeb pacienta a jeho rodiny/příbuzných.</a:t>
            </a:r>
          </a:p>
          <a:p>
            <a:endParaRPr lang="en-GB" altLang="en-US"/>
          </a:p>
          <a:p>
            <a:r>
              <a:rPr lang="cs-CZ" sz="1800" b="0" i="0" strike="noStrike" cap="none" spc="0" baseline="0">
                <a:solidFill>
                  <a:srgbClr val="000000"/>
                </a:solidFill>
                <a:effectLst/>
                <a:latin typeface="Arial"/>
                <a:ea typeface="Arial"/>
                <a:cs typeface="Arial"/>
              </a:rPr>
              <a:t>Klíčová činnost je:</a:t>
            </a:r>
          </a:p>
          <a:p>
            <a:r>
              <a:rPr lang="cs-CZ" sz="1800" b="0" i="0" strike="noStrike" cap="none" spc="0" baseline="0">
                <a:solidFill>
                  <a:srgbClr val="000000"/>
                </a:solidFill>
                <a:effectLst/>
                <a:latin typeface="Arial"/>
                <a:ea typeface="Arial"/>
                <a:cs typeface="Arial"/>
              </a:rPr>
              <a:t>• Způsob, jak zajistit účinnou podporu</a:t>
            </a:r>
          </a:p>
          <a:p>
            <a:r>
              <a:rPr lang="cs-CZ" sz="1800" b="0" i="0" strike="noStrike" cap="none" spc="0" baseline="0">
                <a:solidFill>
                  <a:srgbClr val="000000"/>
                </a:solidFill>
                <a:effectLst/>
                <a:latin typeface="Arial"/>
                <a:ea typeface="Arial"/>
                <a:cs typeface="Arial"/>
              </a:rPr>
              <a:t>• Přístupy k činnosti na základě zaměření na myšlení osoby a na partnerství</a:t>
            </a:r>
          </a:p>
          <a:p>
            <a:r>
              <a:rPr lang="cs-CZ" sz="1800" b="0" i="0" strike="noStrike" cap="none" spc="0" baseline="0">
                <a:solidFill>
                  <a:srgbClr val="000000"/>
                </a:solidFill>
                <a:effectLst/>
                <a:latin typeface="Arial"/>
                <a:ea typeface="Arial"/>
                <a:cs typeface="Arial"/>
              </a:rPr>
              <a:t>• Zaměření na rodinu nebo systémy</a:t>
            </a:r>
          </a:p>
          <a:p>
            <a:r>
              <a:rPr lang="cs-CZ" sz="1800" b="0" i="0" strike="noStrike" cap="none" spc="0" baseline="0">
                <a:solidFill>
                  <a:srgbClr val="000000"/>
                </a:solidFill>
                <a:effectLst/>
                <a:latin typeface="Arial"/>
                <a:ea typeface="Arial"/>
                <a:cs typeface="Arial"/>
              </a:rPr>
              <a:t>• Posílení otevřených, rovnocenných a podpůrných vztahů</a:t>
            </a:r>
          </a:p>
          <a:p>
            <a:r>
              <a:rPr lang="cs-CZ" sz="1800" b="0" i="0" strike="noStrike" cap="none" spc="0" baseline="0">
                <a:solidFill>
                  <a:srgbClr val="000000"/>
                </a:solidFill>
                <a:effectLst/>
                <a:latin typeface="Arial"/>
                <a:ea typeface="Arial"/>
                <a:cs typeface="Arial"/>
              </a:rPr>
              <a:t>• Způsob, jak usnadnit koordinaci péče</a:t>
            </a:r>
          </a:p>
        </p:txBody>
      </p:sp>
      <p:sp>
        <p:nvSpPr>
          <p:cNvPr id="4" name="Slide Number Placeholder 3"/>
          <p:cNvSpPr>
            <a:spLocks noGrp="1"/>
          </p:cNvSpPr>
          <p:nvPr>
            <p:ph type="sldNum" sz="quarter" idx="5"/>
          </p:nvPr>
        </p:nvSpPr>
        <p:spPr/>
        <p:txBody>
          <a:bodyPr/>
          <a:lstStyle/>
          <a:p>
            <a:pPr>
              <a:defRPr/>
            </a:pPr>
            <a:fld id="{EAFE8E64-2CDD-42FB-B5DA-F8A157452372}" type="slidenum">
              <a:rPr lang="en-GB" smtClean="0"/>
              <a:pPr>
                <a:defRPr/>
              </a:pPr>
              <a:t>21</a:t>
            </a:fld>
            <a:endParaRPr lang="en-GB"/>
          </a:p>
        </p:txBody>
      </p:sp>
    </p:spTree>
    <p:extLst>
      <p:ext uri="{BB962C8B-B14F-4D97-AF65-F5344CB8AC3E}">
        <p14:creationId xmlns:p14="http://schemas.microsoft.com/office/powerpoint/2010/main" val="129030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8FD2B4D2-7A4E-4D76-ADB7-250E96495B67}" type="slidenum">
              <a:rPr lang="en-GB" smtClean="0"/>
              <a:pPr>
                <a:defRPr/>
              </a:pPr>
              <a:t>22</a:t>
            </a:fld>
            <a:endParaRPr lang="en-GB"/>
          </a:p>
        </p:txBody>
      </p:sp>
    </p:spTree>
    <p:extLst>
      <p:ext uri="{BB962C8B-B14F-4D97-AF65-F5344CB8AC3E}">
        <p14:creationId xmlns:p14="http://schemas.microsoft.com/office/powerpoint/2010/main" val="1244680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2AD15CE0-F870-444A-AFBD-61F5B015A262}" type="slidenum">
              <a:rPr lang="en-GB" smtClean="0"/>
              <a:pPr>
                <a:defRPr/>
              </a:pPr>
              <a:t>23</a:t>
            </a:fld>
            <a:endParaRPr lang="en-GB"/>
          </a:p>
        </p:txBody>
      </p:sp>
    </p:spTree>
    <p:extLst>
      <p:ext uri="{BB962C8B-B14F-4D97-AF65-F5344CB8AC3E}">
        <p14:creationId xmlns:p14="http://schemas.microsoft.com/office/powerpoint/2010/main" val="3734947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6D8F5E05-2F65-4672-A73C-EE949F0C0E66}" type="slidenum">
              <a:rPr lang="en-GB" smtClean="0"/>
              <a:pPr>
                <a:defRPr/>
              </a:pPr>
              <a:t>24</a:t>
            </a:fld>
            <a:endParaRPr lang="en-GB"/>
          </a:p>
        </p:txBody>
      </p:sp>
    </p:spTree>
    <p:extLst>
      <p:ext uri="{BB962C8B-B14F-4D97-AF65-F5344CB8AC3E}">
        <p14:creationId xmlns:p14="http://schemas.microsoft.com/office/powerpoint/2010/main" val="18025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E03F8934-B0EC-47F8-A0AE-34677955F8D8}" type="slidenum">
              <a:rPr lang="en-GB" smtClean="0"/>
              <a:pPr>
                <a:defRPr/>
              </a:pPr>
              <a:t>25</a:t>
            </a:fld>
            <a:endParaRPr lang="en-GB"/>
          </a:p>
        </p:txBody>
      </p:sp>
    </p:spTree>
    <p:extLst>
      <p:ext uri="{BB962C8B-B14F-4D97-AF65-F5344CB8AC3E}">
        <p14:creationId xmlns:p14="http://schemas.microsoft.com/office/powerpoint/2010/main" val="142092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4" name="Slide Number Placeholder 3"/>
          <p:cNvSpPr>
            <a:spLocks noGrp="1"/>
          </p:cNvSpPr>
          <p:nvPr>
            <p:ph type="sldNum" sz="quarter" idx="5"/>
          </p:nvPr>
        </p:nvSpPr>
        <p:spPr/>
        <p:txBody>
          <a:bodyPr/>
          <a:lstStyle/>
          <a:p>
            <a:pPr>
              <a:defRPr/>
            </a:pPr>
            <a:fld id="{209F86E6-4EAB-41CC-BC7D-D261F13AFFED}" type="slidenum">
              <a:rPr lang="en-GB" smtClean="0"/>
              <a:pPr>
                <a:defRPr/>
              </a:pPr>
              <a:t>7</a:t>
            </a:fld>
            <a:endParaRPr lang="en-GB"/>
          </a:p>
        </p:txBody>
      </p:sp>
    </p:spTree>
    <p:extLst>
      <p:ext uri="{BB962C8B-B14F-4D97-AF65-F5344CB8AC3E}">
        <p14:creationId xmlns:p14="http://schemas.microsoft.com/office/powerpoint/2010/main" val="256466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F29B930-771D-4245-9F45-0D6F492C88FC}" type="slidenum">
              <a:rPr lang="en-GB" smtClean="0"/>
              <a:pPr>
                <a:defRPr/>
              </a:pPr>
              <a:t>8</a:t>
            </a:fld>
            <a:endParaRPr lang="en-GB"/>
          </a:p>
        </p:txBody>
      </p:sp>
    </p:spTree>
    <p:extLst>
      <p:ext uri="{BB962C8B-B14F-4D97-AF65-F5344CB8AC3E}">
        <p14:creationId xmlns:p14="http://schemas.microsoft.com/office/powerpoint/2010/main" val="1524888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Naše chování je ovlivněno tím, co podle nás dělají ostatní.  Jako příklad uveďme, že nošení bezpečnostních pásů se zvýšilo, protože to začal dělat každý, tedy ne proto, že to bylo uzákoněno (proč jinak lidé stále mluví na svých mobilních telefonech při řízení nebo jedou rychlostí 80 v zóně s omezenou rychlostí na 70?), ale protože se to stalo „sociální normou“.</a:t>
            </a:r>
          </a:p>
          <a:p>
            <a:r>
              <a:rPr lang="cs-CZ" sz="1800" b="0" i="0" strike="noStrike" cap="none" spc="0" baseline="0">
                <a:solidFill>
                  <a:srgbClr val="000000"/>
                </a:solidFill>
                <a:effectLst/>
                <a:latin typeface="Arial"/>
                <a:ea typeface="Arial"/>
                <a:cs typeface="Arial"/>
              </a:rPr>
              <a:t>Jaké jsou tedy sociální normy týmu, jak je můžeme změnit, abychom pomohli týmům, aby se staly otevřenými a orientovanými na pacienty a aby spolupracovaly při péči, kterou nabízejí?</a:t>
            </a:r>
          </a:p>
        </p:txBody>
      </p:sp>
      <p:sp>
        <p:nvSpPr>
          <p:cNvPr id="4" name="Slide Number Placeholder 3"/>
          <p:cNvSpPr>
            <a:spLocks noGrp="1"/>
          </p:cNvSpPr>
          <p:nvPr>
            <p:ph type="sldNum" sz="quarter" idx="5"/>
          </p:nvPr>
        </p:nvSpPr>
        <p:spPr/>
        <p:txBody>
          <a:bodyPr/>
          <a:lstStyle/>
          <a:p>
            <a:pPr>
              <a:defRPr/>
            </a:pPr>
            <a:fld id="{DBE919F5-8897-4DF9-90A0-DCC253A6F4E4}" type="slidenum">
              <a:rPr lang="en-GB" smtClean="0"/>
              <a:pPr>
                <a:defRPr/>
              </a:pPr>
              <a:t>9</a:t>
            </a:fld>
            <a:endParaRPr lang="en-GB"/>
          </a:p>
        </p:txBody>
      </p:sp>
    </p:spTree>
    <p:extLst>
      <p:ext uri="{BB962C8B-B14F-4D97-AF65-F5344CB8AC3E}">
        <p14:creationId xmlns:p14="http://schemas.microsoft.com/office/powerpoint/2010/main" val="202172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cs-CZ" sz="1800" b="0" i="0" strike="noStrike" cap="none" spc="0" baseline="0">
                <a:solidFill>
                  <a:srgbClr val="000000"/>
                </a:solidFill>
                <a:effectLst/>
                <a:latin typeface="Arial"/>
                <a:ea typeface="Arial"/>
                <a:cs typeface="Arial"/>
              </a:rPr>
              <a:t>Veďte krátkou diskuzi o těchto otázkách.</a:t>
            </a:r>
          </a:p>
          <a:p>
            <a:pPr>
              <a:defRPr/>
            </a:pPr>
            <a:r>
              <a:rPr lang="cs-CZ" sz="1800" b="0" i="0" strike="noStrike" cap="none" spc="0" baseline="0">
                <a:solidFill>
                  <a:srgbClr val="000000"/>
                </a:solidFill>
                <a:effectLst/>
                <a:latin typeface="Arial"/>
                <a:ea typeface="Arial"/>
                <a:cs typeface="Arial"/>
              </a:rPr>
              <a:t>VÝZVY </a:t>
            </a:r>
          </a:p>
          <a:p>
            <a:pPr marL="309524" indent="-309524">
              <a:buFontTx/>
              <a:buAutoNum type="romanLcParenBoth"/>
              <a:defRPr/>
            </a:pPr>
            <a:r>
              <a:rPr lang="cs-CZ" sz="1800" b="0" i="0" strike="noStrike" cap="none" spc="0" baseline="0">
                <a:solidFill>
                  <a:srgbClr val="000000"/>
                </a:solidFill>
                <a:effectLst/>
                <a:latin typeface="Arial"/>
                <a:ea typeface="Arial"/>
                <a:cs typeface="Arial"/>
              </a:rPr>
              <a:t>Co se tým domnívá, že si pacienti myslí, že další pacienti v jejich věku na klinice dělají s ohledem na dodržování pokynů léčby? (ii) Domnívají se pacienti na klinice, že každý občas vynechá dávku a že je v pořádku ji vynechat? (iii) Nebo je to normativní přesvědčení o tom, že „mi to projde“?</a:t>
            </a:r>
          </a:p>
          <a:p>
            <a:pPr>
              <a:defRPr/>
            </a:pPr>
            <a:endParaRPr lang="en-GB"/>
          </a:p>
          <a:p>
            <a:pPr>
              <a:defRPr/>
            </a:pPr>
            <a:r>
              <a:rPr lang="cs-CZ" sz="1800" b="0" i="0" strike="noStrike" cap="none" spc="0" baseline="0">
                <a:solidFill>
                  <a:srgbClr val="000000"/>
                </a:solidFill>
                <a:effectLst/>
                <a:latin typeface="Arial"/>
                <a:ea typeface="Arial"/>
                <a:cs typeface="Arial"/>
              </a:rPr>
              <a:t>VÝZVA – jak může tým poskytovat zpětnou vazbu jinak, aby sdělil normu kliniky?  Kdyby existovala data (z registrů) o mediánu neboli průměrném dodržování pokynů, FEV atd. pro tuto věkovou kohortu/skupinu, bylo by užitečné podělit se o ně s pacienty?</a:t>
            </a:r>
          </a:p>
        </p:txBody>
      </p:sp>
      <p:sp>
        <p:nvSpPr>
          <p:cNvPr id="4" name="Slide Number Placeholder 3"/>
          <p:cNvSpPr>
            <a:spLocks noGrp="1"/>
          </p:cNvSpPr>
          <p:nvPr>
            <p:ph type="sldNum" sz="quarter" idx="5"/>
          </p:nvPr>
        </p:nvSpPr>
        <p:spPr/>
        <p:txBody>
          <a:bodyPr/>
          <a:lstStyle/>
          <a:p>
            <a:pPr>
              <a:defRPr/>
            </a:pPr>
            <a:fld id="{33619E12-F70E-4F10-A406-CF8482705AE7}" type="slidenum">
              <a:rPr lang="en-GB" smtClean="0"/>
              <a:pPr>
                <a:defRPr/>
              </a:pPr>
              <a:t>10</a:t>
            </a:fld>
            <a:endParaRPr lang="en-GB"/>
          </a:p>
        </p:txBody>
      </p:sp>
    </p:spTree>
    <p:extLst>
      <p:ext uri="{BB962C8B-B14F-4D97-AF65-F5344CB8AC3E}">
        <p14:creationId xmlns:p14="http://schemas.microsoft.com/office/powerpoint/2010/main" val="76531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Charakteristiky spolupráce v Minnesotě jsou uvedeny v následujících příkladech.</a:t>
            </a:r>
          </a:p>
        </p:txBody>
      </p:sp>
      <p:sp>
        <p:nvSpPr>
          <p:cNvPr id="4" name="Slide Number Placeholder 3"/>
          <p:cNvSpPr>
            <a:spLocks noGrp="1"/>
          </p:cNvSpPr>
          <p:nvPr>
            <p:ph type="sldNum" sz="quarter" idx="5"/>
          </p:nvPr>
        </p:nvSpPr>
        <p:spPr/>
        <p:txBody>
          <a:bodyPr/>
          <a:lstStyle/>
          <a:p>
            <a:pPr>
              <a:defRPr/>
            </a:pPr>
            <a:fld id="{29DFC557-E176-4BF1-B6EC-26AF786AC7F6}" type="slidenum">
              <a:rPr lang="en-GB" smtClean="0"/>
              <a:pPr>
                <a:defRPr/>
              </a:pPr>
              <a:t>13</a:t>
            </a:fld>
            <a:endParaRPr lang="en-GB"/>
          </a:p>
        </p:txBody>
      </p:sp>
    </p:spTree>
    <p:extLst>
      <p:ext uri="{BB962C8B-B14F-4D97-AF65-F5344CB8AC3E}">
        <p14:creationId xmlns:p14="http://schemas.microsoft.com/office/powerpoint/2010/main" val="2798776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Charakteristiky správné komunikace v Minnesotě jsou uvedeny v následujících příkladech.</a:t>
            </a:r>
          </a:p>
          <a:p>
            <a:endParaRPr lang="en-GB" altLang="en-US"/>
          </a:p>
        </p:txBody>
      </p:sp>
      <p:sp>
        <p:nvSpPr>
          <p:cNvPr id="4" name="Slide Number Placeholder 3"/>
          <p:cNvSpPr>
            <a:spLocks noGrp="1"/>
          </p:cNvSpPr>
          <p:nvPr>
            <p:ph type="sldNum" sz="quarter" idx="5"/>
          </p:nvPr>
        </p:nvSpPr>
        <p:spPr/>
        <p:txBody>
          <a:bodyPr/>
          <a:lstStyle/>
          <a:p>
            <a:pPr>
              <a:defRPr/>
            </a:pPr>
            <a:fld id="{130824F0-A2D3-42A4-B993-5140BC44919F}" type="slidenum">
              <a:rPr lang="en-GB" smtClean="0"/>
              <a:pPr>
                <a:defRPr/>
              </a:pPr>
              <a:t>14</a:t>
            </a:fld>
            <a:endParaRPr lang="en-GB"/>
          </a:p>
        </p:txBody>
      </p:sp>
    </p:spTree>
    <p:extLst>
      <p:ext uri="{BB962C8B-B14F-4D97-AF65-F5344CB8AC3E}">
        <p14:creationId xmlns:p14="http://schemas.microsoft.com/office/powerpoint/2010/main" val="1384952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Charakteristiky řešení dodržování pokynů v Minnesotě jsou uvedeny v následujících příkladech.</a:t>
            </a:r>
          </a:p>
          <a:p>
            <a:endParaRPr lang="en-GB" altLang="en-US"/>
          </a:p>
        </p:txBody>
      </p:sp>
      <p:sp>
        <p:nvSpPr>
          <p:cNvPr id="4" name="Slide Number Placeholder 3"/>
          <p:cNvSpPr>
            <a:spLocks noGrp="1"/>
          </p:cNvSpPr>
          <p:nvPr>
            <p:ph type="sldNum" sz="quarter" idx="5"/>
          </p:nvPr>
        </p:nvSpPr>
        <p:spPr/>
        <p:txBody>
          <a:bodyPr/>
          <a:lstStyle/>
          <a:p>
            <a:pPr>
              <a:defRPr/>
            </a:pPr>
            <a:fld id="{1330136D-35C0-4A29-AD3F-E89DFBF1F4A2}" type="slidenum">
              <a:rPr lang="en-GB" smtClean="0"/>
              <a:pPr>
                <a:defRPr/>
              </a:pPr>
              <a:t>15</a:t>
            </a:fld>
            <a:endParaRPr lang="en-GB"/>
          </a:p>
        </p:txBody>
      </p:sp>
    </p:spTree>
    <p:extLst>
      <p:ext uri="{BB962C8B-B14F-4D97-AF65-F5344CB8AC3E}">
        <p14:creationId xmlns:p14="http://schemas.microsoft.com/office/powerpoint/2010/main" val="78539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800" b="0" i="0" strike="noStrike" cap="none" spc="0" baseline="0">
                <a:solidFill>
                  <a:srgbClr val="000000"/>
                </a:solidFill>
                <a:effectLst/>
                <a:latin typeface="Arial"/>
                <a:ea typeface="Arial"/>
                <a:cs typeface="Arial"/>
              </a:rPr>
              <a:t>Veďte týmovou diskuzi o těchto třech otázkách.</a:t>
            </a:r>
          </a:p>
        </p:txBody>
      </p:sp>
      <p:sp>
        <p:nvSpPr>
          <p:cNvPr id="4" name="Slide Number Placeholder 3"/>
          <p:cNvSpPr>
            <a:spLocks noGrp="1"/>
          </p:cNvSpPr>
          <p:nvPr>
            <p:ph type="sldNum" sz="quarter" idx="5"/>
          </p:nvPr>
        </p:nvSpPr>
        <p:spPr/>
        <p:txBody>
          <a:bodyPr/>
          <a:lstStyle/>
          <a:p>
            <a:pPr>
              <a:defRPr/>
            </a:pPr>
            <a:fld id="{F17C3694-69B6-4AE7-92A4-33F6F7EE887D}" type="slidenum">
              <a:rPr lang="en-GB" smtClean="0"/>
              <a:pPr>
                <a:defRPr/>
              </a:pPr>
              <a:t>16</a:t>
            </a:fld>
            <a:endParaRPr lang="en-GB"/>
          </a:p>
        </p:txBody>
      </p:sp>
    </p:spTree>
    <p:extLst>
      <p:ext uri="{BB962C8B-B14F-4D97-AF65-F5344CB8AC3E}">
        <p14:creationId xmlns:p14="http://schemas.microsoft.com/office/powerpoint/2010/main" val="3805945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2361535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6800552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27438233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F2D20AA-CAAD-4CC1-81F1-E5A408BC6316}" type="datetimeFigureOut">
              <a:rPr lang="en-US"/>
              <a:pPr>
                <a:defRPr/>
              </a:pPr>
              <a:t>7/13/2021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defRPr>
            </a:lvl1pPr>
          </a:lstStyle>
          <a:p>
            <a:pPr>
              <a:defRPr/>
            </a:pPr>
            <a:fld id="{6A1D882E-C576-46D5-9B49-FE53394C6D55}" type="slidenum">
              <a:rPr lang="en-US" altLang="en-US"/>
              <a:pPr>
                <a:defRPr/>
              </a:pPr>
              <a:t>‹#›</a:t>
            </a:fld>
            <a:endParaRPr lang="en-US" altLang="en-US"/>
          </a:p>
        </p:txBody>
      </p:sp>
    </p:spTree>
    <p:extLst>
      <p:ext uri="{BB962C8B-B14F-4D97-AF65-F5344CB8AC3E}">
        <p14:creationId xmlns:p14="http://schemas.microsoft.com/office/powerpoint/2010/main" val="274896403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defRPr>
            </a:lvl1pPr>
          </a:lstStyle>
          <a:p>
            <a:pPr>
              <a:defRPr/>
            </a:pPr>
            <a:fld id="{CFFFD7B5-8485-4BDB-B917-E5091734971C}" type="slidenum">
              <a:rPr lang="en-GB" altLang="en-US"/>
              <a:pPr>
                <a:defRPr/>
              </a:pPr>
              <a:t>‹#›</a:t>
            </a:fld>
            <a:endParaRPr lang="en-GB" altLang="en-US"/>
          </a:p>
        </p:txBody>
      </p:sp>
    </p:spTree>
    <p:extLst>
      <p:ext uri="{BB962C8B-B14F-4D97-AF65-F5344CB8AC3E}">
        <p14:creationId xmlns:p14="http://schemas.microsoft.com/office/powerpoint/2010/main" val="15440659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F4B803BD-3210-461B-BE5A-82A9EC24EA12}" type="datetimeFigureOut">
              <a:rPr lang="en-US"/>
              <a:pPr>
                <a:defRPr/>
              </a:pPr>
              <a:t>7/13/2021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defRPr>
            </a:lvl1pPr>
          </a:lstStyle>
          <a:p>
            <a:pPr>
              <a:defRPr/>
            </a:pPr>
            <a:fld id="{7D497DC9-7029-420B-9D1E-8C397427C8E2}" type="slidenum">
              <a:rPr lang="en-US" altLang="en-US"/>
              <a:pPr>
                <a:defRPr/>
              </a:pPr>
              <a:t>‹#›</a:t>
            </a:fld>
            <a:endParaRPr lang="en-US" altLang="en-US"/>
          </a:p>
        </p:txBody>
      </p:sp>
    </p:spTree>
    <p:extLst>
      <p:ext uri="{BB962C8B-B14F-4D97-AF65-F5344CB8AC3E}">
        <p14:creationId xmlns:p14="http://schemas.microsoft.com/office/powerpoint/2010/main" val="1080304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89678424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vl2pPr>
              <a:defRPr>
                <a:latin typeface="+mn-lt"/>
              </a:defRPr>
            </a:lvl2pPr>
          </a:lstStyle>
          <a:p>
            <a:pPr lvl="0"/>
            <a:r>
              <a:rPr lang="en-US"/>
              <a:t>Click to edit Master text styles</a:t>
            </a:r>
          </a:p>
          <a:p>
            <a:pPr lvl="1"/>
            <a:endParaRPr lang="en-US"/>
          </a:p>
        </p:txBody>
      </p:sp>
    </p:spTree>
    <p:extLst>
      <p:ext uri="{BB962C8B-B14F-4D97-AF65-F5344CB8AC3E}">
        <p14:creationId xmlns:p14="http://schemas.microsoft.com/office/powerpoint/2010/main" val="50240917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218768141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05065915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defRPr>
            </a:lvl1pPr>
          </a:lstStyle>
          <a:p>
            <a:pPr>
              <a:defRPr/>
            </a:pPr>
            <a:fld id="{DC6F46DE-0EC5-48D6-AB83-674F37C9611B}" type="datetimeFigureOut">
              <a:rPr lang="en-US"/>
              <a:pPr>
                <a:defRPr/>
              </a:pPr>
              <a:t>7/13/2021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fontAlgn="base">
              <a:spcBef>
                <a:spcPct val="0"/>
              </a:spcBef>
              <a:spcAft>
                <a:spcPct val="0"/>
              </a:spcAft>
              <a:defRPr>
                <a:solidFill>
                  <a:schemeClr val="tx1">
                    <a:tint val="75000"/>
                  </a:schemeClr>
                </a:solidFill>
                <a:latin typeface="Arial"/>
              </a:defRPr>
            </a:lvl1pPr>
          </a:lstStyle>
          <a:p>
            <a:pPr>
              <a:defRPr/>
            </a:pPr>
            <a:fld id="{82886E52-FF6B-48DC-BAAD-1E00236331CE}" type="slidenum">
              <a:rPr lang="en-US"/>
              <a:pPr>
                <a:defRPr/>
              </a:pPr>
              <a:t>‹#›</a:t>
            </a:fld>
            <a:endParaRPr lang="en-US"/>
          </a:p>
        </p:txBody>
      </p:sp>
    </p:spTree>
    <p:extLst>
      <p:ext uri="{BB962C8B-B14F-4D97-AF65-F5344CB8AC3E}">
        <p14:creationId xmlns:p14="http://schemas.microsoft.com/office/powerpoint/2010/main" val="391003911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539002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66323503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413726260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ct val="0"/>
              </a:spcBef>
              <a:spcAft>
                <a:spcPct val="0"/>
              </a:spcAft>
              <a:defRPr sz="1200">
                <a:solidFill>
                  <a:prstClr val="black">
                    <a:tint val="75000"/>
                  </a:prstClr>
                </a:solidFill>
                <a:latin typeface="Calibri"/>
                <a:cs typeface="+mn-cs"/>
              </a:defRPr>
            </a:lvl1pPr>
          </a:lstStyle>
          <a:p>
            <a:pPr>
              <a:defRPr/>
            </a:pPr>
            <a:fld id="{E6D85F91-8B72-4266-B9B6-87C8507FEB0C}" type="datetimeFigureOut">
              <a:rPr lang="en-US"/>
              <a:pPr>
                <a:defRPr/>
              </a:pPr>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ct val="0"/>
              </a:spcBef>
              <a:spcAft>
                <a:spcPct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ct val="0"/>
              </a:spcBef>
              <a:spcAft>
                <a:spcPct val="0"/>
              </a:spcAft>
              <a:defRPr sz="1200">
                <a:solidFill>
                  <a:prstClr val="black">
                    <a:tint val="75000"/>
                  </a:prstClr>
                </a:solidFill>
                <a:latin typeface="Calibri"/>
                <a:cs typeface="+mn-cs"/>
              </a:defRPr>
            </a:lvl1pPr>
          </a:lstStyle>
          <a:p>
            <a:pPr>
              <a:defRPr/>
            </a:pPr>
            <a:fld id="{BB3C5F84-E343-41A4-AB2E-9B1D0A984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10" r:id="rId4"/>
    <p:sldLayoutId id="2147484611" r:id="rId5"/>
    <p:sldLayoutId id="214748461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6F8B5347-434E-42F7-AFFF-8327CE58323A}" type="datetimeFigureOut">
              <a:rPr lang="en-US"/>
              <a:pPr>
                <a:defRPr/>
              </a:pPr>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defRPr>
            </a:lvl1pPr>
          </a:lstStyle>
          <a:p>
            <a:pPr>
              <a:defRPr/>
            </a:pPr>
            <a:fld id="{8AA971C5-8F7C-4352-A543-0063314163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613" r:id="rId1"/>
    <p:sldLayoutId id="2147484614" r:id="rId2"/>
    <p:sldLayoutId id="2147484615" r:id="rId3"/>
    <p:sldLayoutId id="2147484616" r:id="rId4"/>
    <p:sldLayoutId id="2147484617" r:id="rId5"/>
    <p:sldLayoutId id="2147484618" r:id="rId6"/>
    <p:sldLayoutId id="2147484619" r:id="rId7"/>
    <p:sldLayoutId id="214748462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p:nvPr>
        </p:nvSpPr>
        <p:spPr/>
        <p:txBody>
          <a:bodyPr/>
          <a:lstStyle/>
          <a:p>
            <a:pPr eaLnBrk="1" hangingPunct="1">
              <a:defRPr/>
            </a:pPr>
            <a:r>
              <a:rPr lang="cs-CZ" sz="4000" b="0" i="0" strike="noStrike" cap="none" spc="0" baseline="0" dirty="0">
                <a:solidFill>
                  <a:srgbClr val="FFFFFF"/>
                </a:solidFill>
                <a:effectLst/>
                <a:latin typeface="Calibri"/>
                <a:ea typeface="Calibri"/>
                <a:cs typeface="Calibri"/>
              </a:rPr>
              <a:t>Vedení adherence v týmu</a:t>
            </a:r>
            <a:endParaRPr lang="en-GB" altLang="en-US" sz="4000" dirty="0">
              <a:ea typeface="HelveticaNeueLT Std Med Cn"/>
            </a:endParaRPr>
          </a:p>
        </p:txBody>
      </p:sp>
      <p:sp>
        <p:nvSpPr>
          <p:cNvPr id="4" name="TextBox 1"/>
          <p:cNvSpPr txBox="1">
            <a:spLocks noChangeArrowheads="1"/>
          </p:cNvSpPr>
          <p:nvPr/>
        </p:nvSpPr>
        <p:spPr bwMode="auto">
          <a:xfrm>
            <a:off x="0" y="6581775"/>
            <a:ext cx="508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defRPr/>
            </a:pPr>
            <a:r>
              <a:rPr lang="cs-CZ" sz="1000" b="1" i="0" strike="noStrike" cap="none" spc="0" baseline="0" dirty="0">
                <a:solidFill>
                  <a:srgbClr val="FFFFFF"/>
                </a:solidFill>
                <a:effectLst/>
                <a:latin typeface="Calibri"/>
                <a:ea typeface="Calibri"/>
                <a:cs typeface="Calibri"/>
              </a:rPr>
              <a:t>Kód pracovní pozice: </a:t>
            </a:r>
            <a:r>
              <a:rPr lang="cs-CZ" sz="1000" b="1" dirty="0">
                <a:solidFill>
                  <a:srgbClr val="FFFFFF"/>
                </a:solidFill>
                <a:latin typeface="Calibri"/>
                <a:ea typeface="Calibri"/>
                <a:cs typeface="Calibri"/>
              </a:rPr>
              <a:t>INT-20-2100254 </a:t>
            </a:r>
            <a:r>
              <a:rPr lang="cs-CZ" sz="1000" b="1" i="0" strike="noStrike" cap="none" spc="0" baseline="0" dirty="0">
                <a:solidFill>
                  <a:srgbClr val="FFFFFF"/>
                </a:solidFill>
                <a:effectLst/>
                <a:latin typeface="Calibri"/>
                <a:ea typeface="Calibri"/>
                <a:cs typeface="Calibri"/>
              </a:rPr>
              <a:t>	Datum vyhotovení: </a:t>
            </a:r>
            <a:r>
              <a:rPr lang="cs-CZ" sz="1000" b="1" dirty="0">
                <a:solidFill>
                  <a:srgbClr val="FFFFFF"/>
                </a:solidFill>
                <a:latin typeface="Calibri"/>
                <a:ea typeface="Calibri"/>
                <a:cs typeface="Calibri"/>
              </a:rPr>
              <a:t>červen 2021</a:t>
            </a:r>
            <a:endParaRPr lang="cs-CZ" sz="1000" b="1" i="0" strike="noStrike" cap="none" spc="0" baseline="0" dirty="0">
              <a:solidFill>
                <a:srgbClr val="FFFFFF"/>
              </a:solidFill>
              <a:effectLst/>
              <a:latin typeface="Calibri"/>
              <a:ea typeface="Calibri"/>
              <a:cs typeface="Calibri"/>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Diskuse o sociálních normách</a:t>
            </a:r>
            <a:endParaRPr lang="en-GB" altLang="en-US" b="1">
              <a:ea typeface="HelveticaNeueLT Std Med Cn"/>
            </a:endParaRPr>
          </a:p>
        </p:txBody>
      </p:sp>
      <p:sp>
        <p:nvSpPr>
          <p:cNvPr id="25603" name="Content Placeholder 2"/>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Jaké jsou „normy“</a:t>
            </a:r>
            <a:r>
              <a:rPr lang="en-GB" sz="2400" b="0" i="0" strike="noStrike" cap="none" spc="0" baseline="0" dirty="0">
                <a:solidFill>
                  <a:srgbClr val="1D2763"/>
                </a:solidFill>
                <a:effectLst/>
                <a:latin typeface="Calibri"/>
                <a:ea typeface="Calibri"/>
                <a:cs typeface="Calibri"/>
              </a:rPr>
              <a:t> </a:t>
            </a:r>
            <a:r>
              <a:rPr lang="cs-CZ" sz="2400" b="0" i="0" strike="noStrike" cap="none" spc="0" baseline="0" dirty="0">
                <a:solidFill>
                  <a:srgbClr val="1D2763"/>
                </a:solidFill>
                <a:effectLst/>
                <a:latin typeface="Calibri"/>
                <a:ea typeface="Calibri"/>
                <a:cs typeface="Calibri"/>
              </a:rPr>
              <a:t>v souvislosti s adherencí u cystické fibrózy (CF)?</a:t>
            </a:r>
          </a:p>
          <a:p>
            <a:pPr eaLnBrk="1" hangingPunct="1"/>
            <a:endParaRPr lang="en-GB"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Bylo by při zvažování proměnných zdravotních výsledků užitečné porovnat proměnné zdravotních výsledků pacientů v rámci jiných skupin na klinice?</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857500"/>
            <a:ext cx="8229600" cy="1143000"/>
          </a:xfrm>
        </p:spPr>
        <p:txBody>
          <a:bodyPr/>
          <a:lstStyle/>
          <a:p>
            <a:pPr eaLnBrk="1" hangingPunct="1">
              <a:defRPr/>
            </a:pPr>
            <a:r>
              <a:rPr lang="cs-CZ" sz="2800" b="1" i="0" strike="noStrike" cap="none" spc="0" baseline="0">
                <a:solidFill>
                  <a:srgbClr val="1D2763"/>
                </a:solidFill>
                <a:effectLst/>
                <a:latin typeface="Calibri"/>
                <a:ea typeface="Calibri"/>
                <a:cs typeface="Calibri"/>
              </a:rPr>
              <a:t>Zlepšování vztahů</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Zlepšování vztahů</a:t>
            </a:r>
          </a:p>
        </p:txBody>
      </p:sp>
      <p:sp>
        <p:nvSpPr>
          <p:cNvPr id="38915" name="Content Placeholder 2"/>
          <p:cNvSpPr>
            <a:spLocks noGrp="1"/>
          </p:cNvSpPr>
          <p:nvPr>
            <p:ph idx="1"/>
          </p:nvPr>
        </p:nvSpPr>
        <p:spPr>
          <a:xfrm>
            <a:off x="457200" y="1598613"/>
            <a:ext cx="8229600" cy="4311650"/>
          </a:xfrm>
        </p:spPr>
        <p:txBody>
          <a:bodyPr rtlCol="0">
            <a:normAutofit fontScale="95000" lnSpcReduction="10000"/>
          </a:bodyPr>
          <a:lstStyle/>
          <a:p>
            <a:pPr eaLnBrk="1" fontAlgn="auto" hangingPunct="1">
              <a:lnSpc>
                <a:spcPct val="110000"/>
              </a:lnSpc>
              <a:spcAft>
                <a:spcPct val="0"/>
              </a:spcAft>
              <a:buFont typeface="Arial"/>
              <a:buChar char="•"/>
              <a:defRPr/>
            </a:pPr>
            <a:r>
              <a:rPr lang="cs-CZ" sz="2000" b="0" i="0" strike="noStrike" cap="none" spc="0" baseline="0" dirty="0">
                <a:solidFill>
                  <a:srgbClr val="1D2763"/>
                </a:solidFill>
                <a:effectLst/>
                <a:latin typeface="Calibri"/>
                <a:ea typeface="Calibri"/>
                <a:cs typeface="Calibri"/>
              </a:rPr>
              <a:t>Je pravděpodobnější, že pacienti budou spíše dodržovat pokyny, když se budou cítit emocionálně podporovaní multidisciplinárním týmem (MDT). Sem patří například i to, že členové týmu budou pacientům poskytovat jistotu, respektovat je a budou s nimi zacházet jako s rovnocenným partnerem</a:t>
            </a:r>
            <a:r>
              <a:rPr lang="cs-CZ" sz="2000" b="0" i="0" strike="noStrike" cap="none" spc="0" baseline="30000" dirty="0">
                <a:solidFill>
                  <a:srgbClr val="1D2763"/>
                </a:solidFill>
                <a:effectLst/>
                <a:latin typeface="Calibri"/>
                <a:ea typeface="Calibri"/>
                <a:cs typeface="Calibri"/>
              </a:rPr>
              <a:t>1</a:t>
            </a:r>
            <a:endParaRPr lang="en-GB" altLang="en-US" sz="1600" baseline="30000" dirty="0"/>
          </a:p>
          <a:p>
            <a:pPr eaLnBrk="1" fontAlgn="auto" hangingPunct="1">
              <a:lnSpc>
                <a:spcPct val="110000"/>
              </a:lnSpc>
              <a:spcAft>
                <a:spcPct val="0"/>
              </a:spcAft>
              <a:buFont typeface="Arial"/>
              <a:buChar char="•"/>
              <a:defRPr/>
            </a:pPr>
            <a:r>
              <a:rPr lang="cs-CZ" sz="2000" b="0" i="0" strike="noStrike" cap="none" spc="0" baseline="0" dirty="0">
                <a:solidFill>
                  <a:srgbClr val="1D2763"/>
                </a:solidFill>
                <a:effectLst/>
                <a:latin typeface="Calibri"/>
                <a:ea typeface="Calibri"/>
                <a:cs typeface="Calibri"/>
              </a:rPr>
              <a:t>Dobrá komunikace vede k následujícímu:</a:t>
            </a:r>
          </a:p>
          <a:p>
            <a:pPr lvl="1" eaLnBrk="1" fontAlgn="auto" hangingPunct="1">
              <a:lnSpc>
                <a:spcPct val="110000"/>
              </a:lnSpc>
              <a:spcAft>
                <a:spcPct val="0"/>
              </a:spcAft>
              <a:buFont typeface="Arial"/>
              <a:buChar char="–"/>
              <a:defRPr/>
            </a:pPr>
            <a:r>
              <a:rPr lang="cs-CZ" sz="1800" b="0" i="0" strike="noStrike" cap="none" spc="0" baseline="0" dirty="0">
                <a:solidFill>
                  <a:srgbClr val="000000"/>
                </a:solidFill>
                <a:effectLst/>
                <a:latin typeface="Calibri"/>
                <a:ea typeface="Calibri"/>
                <a:cs typeface="Calibri"/>
              </a:rPr>
              <a:t>Zvýšená spokojenost a lepší zdravotní výsledky oproti tradičním odborným konzultacím</a:t>
            </a:r>
            <a:r>
              <a:rPr lang="cs-CZ" sz="1800" b="0" i="0" strike="noStrike" cap="none" spc="0" baseline="30000" dirty="0">
                <a:solidFill>
                  <a:srgbClr val="000000"/>
                </a:solidFill>
                <a:effectLst/>
                <a:latin typeface="Calibri"/>
                <a:ea typeface="Calibri"/>
                <a:cs typeface="Calibri"/>
              </a:rPr>
              <a:t>2</a:t>
            </a:r>
            <a:endParaRPr lang="en-GB" altLang="en-US" sz="1600" dirty="0"/>
          </a:p>
          <a:p>
            <a:pPr lvl="1" eaLnBrk="1" fontAlgn="auto" hangingPunct="1">
              <a:lnSpc>
                <a:spcPct val="110000"/>
              </a:lnSpc>
              <a:spcAft>
                <a:spcPct val="0"/>
              </a:spcAft>
              <a:buFont typeface="Arial"/>
              <a:buChar char="–"/>
              <a:defRPr/>
            </a:pPr>
            <a:r>
              <a:rPr lang="cs-CZ" sz="1800" b="0" i="0" strike="noStrike" cap="none" spc="0" baseline="0" dirty="0">
                <a:solidFill>
                  <a:srgbClr val="000000"/>
                </a:solidFill>
                <a:effectLst/>
                <a:latin typeface="Calibri"/>
                <a:ea typeface="Calibri"/>
                <a:cs typeface="Calibri"/>
              </a:rPr>
              <a:t>Většímu vyjádření empatie</a:t>
            </a:r>
            <a:r>
              <a:rPr lang="cs-CZ" sz="1800" b="0" i="0" strike="noStrike" cap="none" spc="0" baseline="30000" dirty="0">
                <a:solidFill>
                  <a:srgbClr val="000000"/>
                </a:solidFill>
                <a:effectLst/>
                <a:latin typeface="Calibri"/>
                <a:ea typeface="Calibri"/>
                <a:cs typeface="Calibri"/>
              </a:rPr>
              <a:t>3</a:t>
            </a:r>
            <a:endParaRPr lang="en-GB" altLang="en-US" sz="1600" dirty="0"/>
          </a:p>
          <a:p>
            <a:pPr eaLnBrk="1" fontAlgn="auto" hangingPunct="1">
              <a:lnSpc>
                <a:spcPct val="110000"/>
              </a:lnSpc>
              <a:spcAft>
                <a:spcPct val="0"/>
              </a:spcAft>
              <a:buFont typeface="Arial"/>
              <a:buChar char="•"/>
              <a:defRPr/>
            </a:pPr>
            <a:r>
              <a:rPr lang="cs-CZ" sz="2000" b="0" i="0" strike="noStrike" cap="none" spc="0" baseline="0" dirty="0">
                <a:solidFill>
                  <a:srgbClr val="1D2763"/>
                </a:solidFill>
                <a:effectLst/>
                <a:latin typeface="Calibri"/>
                <a:ea typeface="Calibri"/>
                <a:cs typeface="Calibri"/>
              </a:rPr>
              <a:t>Mezi ukazatele účinnosti založené na vysoce výkonném centru CF (Minnesota CF Center, Minneapolis, USA) patřily:</a:t>
            </a:r>
            <a:r>
              <a:rPr lang="cs-CZ" sz="2000" b="0" i="0" strike="noStrike" cap="none" spc="0" baseline="30000" dirty="0">
                <a:solidFill>
                  <a:srgbClr val="1D2763"/>
                </a:solidFill>
                <a:effectLst/>
                <a:latin typeface="Calibri"/>
                <a:ea typeface="Calibri"/>
                <a:cs typeface="Calibri"/>
              </a:rPr>
              <a:t>4</a:t>
            </a:r>
            <a:endParaRPr lang="en-GB" altLang="en-US" sz="1600" dirty="0"/>
          </a:p>
          <a:p>
            <a:pPr lvl="1" eaLnBrk="1" fontAlgn="auto" hangingPunct="1">
              <a:lnSpc>
                <a:spcPct val="110000"/>
              </a:lnSpc>
              <a:spcAft>
                <a:spcPct val="0"/>
              </a:spcAft>
              <a:buFont typeface="Arial"/>
              <a:buChar char="–"/>
              <a:defRPr/>
            </a:pPr>
            <a:r>
              <a:rPr lang="cs-CZ" sz="1800" b="0" i="0" strike="noStrike" cap="none" spc="0" baseline="0" dirty="0">
                <a:solidFill>
                  <a:srgbClr val="000000"/>
                </a:solidFill>
                <a:effectLst/>
                <a:latin typeface="Calibri"/>
                <a:ea typeface="Calibri"/>
                <a:cs typeface="Calibri"/>
              </a:rPr>
              <a:t>Komunikační dovednosti a spolupráce s pacientem a jeho rodinou</a:t>
            </a:r>
          </a:p>
          <a:p>
            <a:pPr lvl="1" eaLnBrk="1" fontAlgn="auto" hangingPunct="1">
              <a:lnSpc>
                <a:spcPct val="110000"/>
              </a:lnSpc>
              <a:spcAft>
                <a:spcPct val="0"/>
              </a:spcAft>
              <a:buFont typeface="Arial"/>
              <a:buChar char="–"/>
              <a:defRPr/>
            </a:pPr>
            <a:r>
              <a:rPr lang="cs-CZ" sz="1800" b="0" i="0" strike="noStrike" cap="none" spc="0" baseline="0" dirty="0">
                <a:solidFill>
                  <a:srgbClr val="000000"/>
                </a:solidFill>
                <a:effectLst/>
                <a:latin typeface="Calibri"/>
                <a:ea typeface="Calibri"/>
                <a:cs typeface="Calibri"/>
              </a:rPr>
              <a:t>Vysoká očekávání týmu, pacientů a rodiny byla konzistentně sdělována</a:t>
            </a:r>
          </a:p>
          <a:p>
            <a:pPr lvl="1" eaLnBrk="1" fontAlgn="auto" hangingPunct="1">
              <a:lnSpc>
                <a:spcPct val="110000"/>
              </a:lnSpc>
              <a:spcAft>
                <a:spcPct val="0"/>
              </a:spcAft>
              <a:buFont typeface="Arial"/>
              <a:buChar char="–"/>
              <a:defRPr/>
            </a:pPr>
            <a:r>
              <a:rPr lang="cs-CZ" sz="1800" b="0" i="0" strike="noStrike" cap="none" spc="0" baseline="0" dirty="0">
                <a:solidFill>
                  <a:srgbClr val="000000"/>
                </a:solidFill>
                <a:effectLst/>
                <a:latin typeface="Calibri"/>
                <a:ea typeface="Calibri"/>
                <a:cs typeface="Calibri"/>
              </a:rPr>
              <a:t>Upřímné partnerství mezi týmem a pacientem, pokud je zjištěn problém, </a:t>
            </a:r>
            <a:r>
              <a:rPr lang="pt-BR" sz="1800" b="0" i="0" strike="noStrike" cap="none" spc="0" baseline="0" dirty="0">
                <a:solidFill>
                  <a:srgbClr val="000000"/>
                </a:solidFill>
                <a:effectLst/>
                <a:latin typeface="Calibri"/>
                <a:ea typeface="Calibri"/>
                <a:cs typeface="Calibri"/>
              </a:rPr>
              <a:t>a jeho kreativní a flexibilní řešení</a:t>
            </a:r>
            <a:endParaRPr lang="cs-CZ" sz="1800" b="0" i="0" strike="noStrike" cap="none" spc="0" baseline="0" dirty="0">
              <a:solidFill>
                <a:srgbClr val="000000"/>
              </a:solidFill>
              <a:effectLst/>
              <a:latin typeface="Calibri"/>
              <a:ea typeface="Calibri"/>
              <a:cs typeface="Calibri"/>
            </a:endParaRPr>
          </a:p>
          <a:p>
            <a:pPr lvl="1" eaLnBrk="1" fontAlgn="auto" hangingPunct="1">
              <a:lnSpc>
                <a:spcPct val="110000"/>
              </a:lnSpc>
              <a:spcAft>
                <a:spcPct val="0"/>
              </a:spcAft>
              <a:buFont typeface="Arial"/>
              <a:buChar char="–"/>
              <a:defRPr/>
            </a:pPr>
            <a:endParaRPr lang="en-GB" altLang="en-US" sz="1800" dirty="0"/>
          </a:p>
        </p:txBody>
      </p:sp>
      <p:sp>
        <p:nvSpPr>
          <p:cNvPr id="17412" name="TextBox 1"/>
          <p:cNvSpPr txBox="1">
            <a:spLocks noChangeArrowheads="1"/>
          </p:cNvSpPr>
          <p:nvPr/>
        </p:nvSpPr>
        <p:spPr bwMode="auto">
          <a:xfrm>
            <a:off x="-6162" y="5876926"/>
            <a:ext cx="91563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 typeface="Arial" pitchFamily="34" charset="0"/>
              <a:buNone/>
              <a:defRPr/>
            </a:pPr>
            <a:r>
              <a:rPr lang="cs-CZ" sz="700" b="0" i="0" strike="noStrike" cap="none" spc="0" baseline="0" dirty="0">
                <a:solidFill>
                  <a:srgbClr val="000000"/>
                </a:solidFill>
                <a:effectLst/>
                <a:latin typeface="Calibri"/>
                <a:ea typeface="Calibri"/>
                <a:cs typeface="Calibri"/>
              </a:rPr>
              <a:t>1. Jin J, et al. </a:t>
            </a:r>
            <a:r>
              <a:rPr lang="en-GB" sz="700" b="0" i="0" strike="noStrike" cap="none" spc="0" baseline="0" dirty="0">
                <a:solidFill>
                  <a:srgbClr val="000000"/>
                </a:solidFill>
                <a:effectLst/>
                <a:latin typeface="Calibri"/>
                <a:ea typeface="Calibri"/>
                <a:cs typeface="Calibri"/>
              </a:rPr>
              <a:t>Factors affecting therapeutic compliance: A review from the patient’s perspective. </a:t>
            </a:r>
            <a:r>
              <a:rPr lang="cs-CZ" sz="700" b="0" strike="noStrike" cap="none" spc="0" baseline="0" dirty="0">
                <a:solidFill>
                  <a:srgbClr val="000000"/>
                </a:solidFill>
                <a:effectLst/>
                <a:latin typeface="Calibri"/>
                <a:ea typeface="Calibri"/>
                <a:cs typeface="Calibri"/>
              </a:rPr>
              <a:t>Ther Clin Risk</a:t>
            </a:r>
            <a:r>
              <a:rPr lang="en-GB" sz="700" b="0" strike="noStrike" cap="none" spc="0" baseline="0" dirty="0">
                <a:solidFill>
                  <a:srgbClr val="000000"/>
                </a:solidFill>
                <a:effectLst/>
                <a:latin typeface="Calibri"/>
                <a:ea typeface="Calibri"/>
                <a:cs typeface="Calibri"/>
              </a:rPr>
              <a:t>. </a:t>
            </a:r>
            <a:r>
              <a:rPr lang="cs-CZ" sz="700" b="0" i="1" strike="noStrike" cap="none" spc="0" baseline="0" dirty="0">
                <a:solidFill>
                  <a:srgbClr val="000000"/>
                </a:solidFill>
                <a:effectLst/>
                <a:latin typeface="Calibri"/>
                <a:ea typeface="Calibri"/>
                <a:cs typeface="Calibri"/>
              </a:rPr>
              <a:t>Manag</a:t>
            </a:r>
            <a:r>
              <a:rPr lang="cs-CZ" sz="700" b="0" i="0" strike="noStrike" cap="none" spc="0" baseline="0" dirty="0">
                <a:solidFill>
                  <a:srgbClr val="000000"/>
                </a:solidFill>
                <a:effectLst/>
                <a:latin typeface="Calibri"/>
                <a:ea typeface="Calibri"/>
                <a:cs typeface="Calibri"/>
              </a:rPr>
              <a:t> 2008;4:269–286; </a:t>
            </a:r>
            <a:br>
              <a:rPr lang="en-GB" sz="700" b="0" i="0" strike="noStrike" cap="none" spc="0" baseline="0" dirty="0">
                <a:solidFill>
                  <a:srgbClr val="000000"/>
                </a:solidFill>
                <a:effectLst/>
                <a:latin typeface="Calibri"/>
                <a:ea typeface="Calibri"/>
                <a:cs typeface="Calibri"/>
              </a:rPr>
            </a:br>
            <a:r>
              <a:rPr lang="cs-CZ" sz="700" b="0" i="0" strike="noStrike" cap="none" spc="0" baseline="0" dirty="0">
                <a:solidFill>
                  <a:srgbClr val="000000"/>
                </a:solidFill>
                <a:effectLst/>
                <a:latin typeface="Calibri"/>
                <a:ea typeface="Calibri"/>
                <a:cs typeface="Calibri"/>
              </a:rPr>
              <a:t>2. Mead N, Bower P.</a:t>
            </a:r>
            <a:r>
              <a:rPr lang="en-GB" sz="700" b="0" i="0" strike="noStrike" cap="none" spc="0" baseline="0" dirty="0">
                <a:solidFill>
                  <a:srgbClr val="000000"/>
                </a:solidFill>
                <a:effectLst/>
                <a:latin typeface="Calibri"/>
                <a:ea typeface="Calibri"/>
                <a:cs typeface="Calibri"/>
              </a:rPr>
              <a:t> </a:t>
            </a:r>
            <a:r>
              <a:rPr lang="en-GB" sz="700" b="0" i="1" strike="noStrike" cap="none" spc="0" baseline="0" dirty="0">
                <a:solidFill>
                  <a:srgbClr val="000000"/>
                </a:solidFill>
                <a:effectLst/>
                <a:latin typeface="Calibri"/>
                <a:ea typeface="Calibri"/>
                <a:cs typeface="Calibri"/>
              </a:rPr>
              <a:t>Patient-centred consultations and outcomes in primary care: a review of the literature</a:t>
            </a:r>
            <a:r>
              <a:rPr lang="en-GB" sz="700" b="0" i="0" strike="noStrike" cap="none" spc="0" baseline="0" dirty="0">
                <a:solidFill>
                  <a:srgbClr val="000000"/>
                </a:solidFill>
                <a:effectLst/>
                <a:latin typeface="Calibri"/>
                <a:ea typeface="Calibri"/>
                <a:cs typeface="Calibri"/>
              </a:rPr>
              <a:t>. </a:t>
            </a:r>
            <a:r>
              <a:rPr lang="cs-CZ" sz="700" b="0" strike="noStrike" cap="none" spc="0" baseline="0" dirty="0">
                <a:solidFill>
                  <a:srgbClr val="000000"/>
                </a:solidFill>
                <a:effectLst/>
                <a:latin typeface="Calibri"/>
                <a:ea typeface="Calibri"/>
                <a:cs typeface="Calibri"/>
              </a:rPr>
              <a:t>Patient Educ Couns </a:t>
            </a:r>
            <a:r>
              <a:rPr lang="cs-CZ" sz="700" b="0" i="0" strike="noStrike" cap="none" spc="0" baseline="0" dirty="0">
                <a:solidFill>
                  <a:srgbClr val="000000"/>
                </a:solidFill>
                <a:effectLst/>
                <a:latin typeface="Calibri"/>
                <a:ea typeface="Calibri"/>
                <a:cs typeface="Calibri"/>
              </a:rPr>
              <a:t>2002;48:51–61; </a:t>
            </a:r>
            <a:br>
              <a:rPr lang="en-GB" sz="700" b="0" i="0" strike="noStrike" cap="none" spc="0" baseline="0" dirty="0">
                <a:solidFill>
                  <a:srgbClr val="000000"/>
                </a:solidFill>
                <a:effectLst/>
                <a:latin typeface="Calibri"/>
                <a:ea typeface="Calibri"/>
                <a:cs typeface="Calibri"/>
              </a:rPr>
            </a:br>
            <a:r>
              <a:rPr lang="cs-CZ" sz="700" b="0" i="0" strike="noStrike" cap="none" spc="0" baseline="0" dirty="0">
                <a:solidFill>
                  <a:srgbClr val="000000"/>
                </a:solidFill>
                <a:effectLst/>
                <a:latin typeface="Calibri"/>
                <a:ea typeface="Calibri"/>
                <a:cs typeface="Calibri"/>
              </a:rPr>
              <a:t>3. Fallowfield LJ, et al. </a:t>
            </a:r>
            <a:r>
              <a:rPr lang="en-GB" sz="700" b="0" i="1" strike="noStrike" cap="none" spc="0" baseline="0" dirty="0">
                <a:solidFill>
                  <a:srgbClr val="000000"/>
                </a:solidFill>
                <a:effectLst/>
                <a:latin typeface="Calibri"/>
                <a:ea typeface="Calibri"/>
                <a:cs typeface="Calibri"/>
              </a:rPr>
              <a:t>Efficacy of a Cancer Research UK communications skills training model for oncologists: a randomised controlled trial. </a:t>
            </a:r>
            <a:r>
              <a:rPr lang="cs-CZ" sz="700" b="0" strike="noStrike" cap="none" spc="0" baseline="0" dirty="0">
                <a:solidFill>
                  <a:srgbClr val="000000"/>
                </a:solidFill>
                <a:effectLst/>
                <a:latin typeface="Calibri"/>
                <a:ea typeface="Calibri"/>
                <a:cs typeface="Calibri"/>
              </a:rPr>
              <a:t>Lancet</a:t>
            </a:r>
            <a:r>
              <a:rPr lang="en-GB" sz="700" b="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2002;359:650–656;</a:t>
            </a:r>
          </a:p>
          <a:p>
            <a:pPr algn="r" eaLnBrk="1" hangingPunct="1">
              <a:spcBef>
                <a:spcPct val="0"/>
              </a:spcBef>
              <a:buNone/>
              <a:defRPr/>
            </a:pPr>
            <a:r>
              <a:rPr lang="cs-CZ" sz="700" b="0" i="0" strike="noStrike" cap="none" spc="0" baseline="0" dirty="0">
                <a:solidFill>
                  <a:srgbClr val="000000"/>
                </a:solidFill>
                <a:effectLst/>
                <a:latin typeface="Calibri"/>
                <a:ea typeface="Calibri"/>
                <a:cs typeface="Calibri"/>
              </a:rPr>
              <a:t>4. Gawande A. The Bell Curve. </a:t>
            </a:r>
            <a:r>
              <a:rPr lang="cs-CZ" sz="700" b="0" i="1" strike="noStrike" cap="none" spc="0" baseline="0" dirty="0">
                <a:solidFill>
                  <a:srgbClr val="000000"/>
                </a:solidFill>
                <a:effectLst/>
                <a:latin typeface="Calibri"/>
                <a:ea typeface="Calibri"/>
                <a:cs typeface="Calibri"/>
              </a:rPr>
              <a:t>What happens when patients find out how good their doctors really are?</a:t>
            </a:r>
            <a:r>
              <a:rPr lang="cs-CZ" sz="700" b="0" i="0" strike="noStrike" cap="none" spc="0" baseline="0" dirty="0">
                <a:solidFill>
                  <a:srgbClr val="000000"/>
                </a:solidFill>
                <a:effectLst/>
                <a:latin typeface="Calibri"/>
                <a:ea typeface="Calibri"/>
                <a:cs typeface="Calibri"/>
              </a:rPr>
              <a:t> The New Yorker; December 6, 2004.</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Minnesotské centrum pro CF – zásada č. 1</a:t>
            </a:r>
            <a:endParaRPr lang="en-GB" altLang="en-US" b="1" i="1" dirty="0">
              <a:ea typeface="HelveticaNeueLT Std Med Cn"/>
            </a:endParaRPr>
          </a:p>
        </p:txBody>
      </p:sp>
      <p:sp>
        <p:nvSpPr>
          <p:cNvPr id="28675" name="Content Placeholder 2"/>
          <p:cNvSpPr>
            <a:spLocks noGrp="1"/>
          </p:cNvSpPr>
          <p:nvPr>
            <p:ph idx="1"/>
          </p:nvPr>
        </p:nvSpPr>
        <p:spPr>
          <a:xfrm>
            <a:off x="457200" y="1570038"/>
            <a:ext cx="8229600" cy="4572000"/>
          </a:xfrm>
        </p:spPr>
        <p:txBody>
          <a:bodyPr/>
          <a:lstStyle/>
          <a:p>
            <a:pPr eaLnBrk="1" hangingPunct="1">
              <a:lnSpc>
                <a:spcPct val="110000"/>
              </a:lnSpc>
            </a:pPr>
            <a:r>
              <a:rPr lang="cs-CZ" sz="2400" b="0" i="0" strike="noStrike" cap="none" spc="0" baseline="0">
                <a:solidFill>
                  <a:srgbClr val="1D2763"/>
                </a:solidFill>
                <a:effectLst/>
                <a:latin typeface="Calibri"/>
                <a:ea typeface="Calibri"/>
                <a:cs typeface="Calibri"/>
              </a:rPr>
              <a:t>Ve spolupráci s rodinami</a:t>
            </a:r>
          </a:p>
          <a:p>
            <a:pPr lvl="1" eaLnBrk="1" hangingPunct="1">
              <a:lnSpc>
                <a:spcPct val="110000"/>
              </a:lnSpc>
            </a:pPr>
            <a:r>
              <a:rPr lang="cs-CZ" sz="2200" b="0" i="0" strike="noStrike" cap="none" spc="0" baseline="0">
                <a:solidFill>
                  <a:srgbClr val="000000"/>
                </a:solidFill>
                <a:effectLst/>
                <a:latin typeface="Calibri"/>
                <a:ea typeface="Calibri"/>
                <a:cs typeface="Calibri"/>
              </a:rPr>
              <a:t>Podporujte upřímné a otevřené vztahy</a:t>
            </a:r>
          </a:p>
          <a:p>
            <a:pPr lvl="2" eaLnBrk="1" hangingPunct="1">
              <a:lnSpc>
                <a:spcPct val="110000"/>
              </a:lnSpc>
            </a:pPr>
            <a:r>
              <a:rPr lang="cs-CZ" sz="2000" b="0" i="0" strike="noStrike" cap="none" spc="0" baseline="0">
                <a:solidFill>
                  <a:srgbClr val="000000"/>
                </a:solidFill>
                <a:effectLst/>
                <a:latin typeface="Calibri"/>
                <a:ea typeface="Calibri"/>
                <a:cs typeface="Calibri"/>
              </a:rPr>
              <a:t>Rodinám: </a:t>
            </a:r>
            <a:r>
              <a:rPr lang="cs-CZ" sz="2000" b="0" i="1" strike="noStrike" cap="none" spc="0" baseline="0">
                <a:solidFill>
                  <a:srgbClr val="000000"/>
                </a:solidFill>
                <a:effectLst/>
                <a:latin typeface="Calibri"/>
                <a:ea typeface="Calibri"/>
                <a:cs typeface="Calibri"/>
              </a:rPr>
              <a:t>„Samozřejmě jste součástí týmu CF“</a:t>
            </a:r>
          </a:p>
          <a:p>
            <a:pPr lvl="1" eaLnBrk="1" hangingPunct="1">
              <a:lnSpc>
                <a:spcPct val="110000"/>
              </a:lnSpc>
            </a:pPr>
            <a:r>
              <a:rPr lang="cs-CZ" sz="2200" b="0" i="0" strike="noStrike" cap="none" spc="0" baseline="0">
                <a:solidFill>
                  <a:srgbClr val="000000"/>
                </a:solidFill>
                <a:effectLst/>
                <a:latin typeface="Calibri"/>
                <a:ea typeface="Calibri"/>
                <a:cs typeface="Calibri"/>
              </a:rPr>
              <a:t>Očekávejte vzájemný vztah</a:t>
            </a:r>
          </a:p>
          <a:p>
            <a:pPr lvl="2" eaLnBrk="1" hangingPunct="1">
              <a:lnSpc>
                <a:spcPct val="110000"/>
              </a:lnSpc>
            </a:pPr>
            <a:r>
              <a:rPr lang="cs-CZ" sz="2000" b="0" i="0" strike="noStrike" cap="none" spc="0" baseline="0">
                <a:solidFill>
                  <a:srgbClr val="000000"/>
                </a:solidFill>
                <a:effectLst/>
                <a:latin typeface="Calibri"/>
                <a:ea typeface="Calibri"/>
                <a:cs typeface="Calibri"/>
              </a:rPr>
              <a:t>„</a:t>
            </a:r>
            <a:r>
              <a:rPr lang="cs-CZ" sz="2000" b="0" i="1" strike="noStrike" cap="none" spc="0" baseline="0">
                <a:solidFill>
                  <a:srgbClr val="000000"/>
                </a:solidFill>
                <a:effectLst/>
                <a:latin typeface="Calibri"/>
                <a:ea typeface="Calibri"/>
                <a:cs typeface="Calibri"/>
              </a:rPr>
              <a:t>Budeme muset tvrdě pracovat, aby tato spolupráce byla úspěšná.“</a:t>
            </a:r>
          </a:p>
          <a:p>
            <a:pPr lvl="1" eaLnBrk="1" hangingPunct="1">
              <a:lnSpc>
                <a:spcPct val="110000"/>
              </a:lnSpc>
            </a:pPr>
            <a:r>
              <a:rPr lang="cs-CZ" sz="2200" b="0" i="0" strike="noStrike" cap="none" spc="0" baseline="0">
                <a:solidFill>
                  <a:srgbClr val="000000"/>
                </a:solidFill>
                <a:effectLst/>
                <a:latin typeface="Calibri"/>
                <a:ea typeface="Calibri"/>
                <a:cs typeface="Calibri"/>
              </a:rPr>
              <a:t>Zdůrazněte význam získání kvalitních informací od pacientů/rodin v rámci upřímného rozhovoru</a:t>
            </a:r>
          </a:p>
          <a:p>
            <a:pPr lvl="1" eaLnBrk="1" hangingPunct="1">
              <a:lnSpc>
                <a:spcPct val="110000"/>
              </a:lnSpc>
            </a:pPr>
            <a:r>
              <a:rPr lang="cs-CZ" sz="2200" b="0" i="0" strike="noStrike" cap="none" spc="0" baseline="0">
                <a:solidFill>
                  <a:srgbClr val="000000"/>
                </a:solidFill>
                <a:effectLst/>
                <a:latin typeface="Calibri"/>
                <a:ea typeface="Calibri"/>
                <a:cs typeface="Calibri"/>
              </a:rPr>
              <a:t>Buďte upřímní ohledně postoje týmu – stanovujte velmi vysoké standardy pro tým, pacienta a rodinu</a:t>
            </a:r>
          </a:p>
        </p:txBody>
      </p:sp>
      <p:sp>
        <p:nvSpPr>
          <p:cNvPr id="4" name="TextBox 4"/>
          <p:cNvSpPr txBox="1">
            <a:spLocks noChangeArrowheads="1"/>
          </p:cNvSpPr>
          <p:nvPr/>
        </p:nvSpPr>
        <p:spPr bwMode="auto">
          <a:xfrm>
            <a:off x="-9144" y="6117273"/>
            <a:ext cx="9153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cs-CZ" sz="700" b="0" i="0" strike="noStrike" cap="none" spc="0" baseline="0" dirty="0">
                <a:solidFill>
                  <a:srgbClr val="000000"/>
                </a:solidFill>
                <a:effectLst/>
                <a:latin typeface="Calibri"/>
                <a:ea typeface="Calibri"/>
                <a:cs typeface="Calibri"/>
              </a:rPr>
              <a:t>Latchford GJ, Duff AJA. </a:t>
            </a:r>
            <a:r>
              <a:rPr lang="cs-CZ" sz="700" b="0" i="1" strike="noStrike" cap="none" spc="0" baseline="0" dirty="0">
                <a:solidFill>
                  <a:srgbClr val="000000"/>
                </a:solidFill>
                <a:effectLst/>
                <a:latin typeface="Calibri"/>
                <a:ea typeface="Calibri"/>
                <a:cs typeface="Calibri"/>
              </a:rPr>
              <a:t>Personal communication</a:t>
            </a:r>
            <a:r>
              <a:rPr lang="cs-CZ" sz="700" b="0" i="0" strike="noStrike" cap="none" spc="0" baseline="0" dirty="0">
                <a:solidFill>
                  <a:srgbClr val="000000"/>
                </a:solidFill>
                <a:effectLst/>
                <a:latin typeface="Calibri"/>
                <a:ea typeface="Calibri"/>
                <a:cs typeface="Calibri"/>
              </a:rPr>
              <a:t>. 2014.</a:t>
            </a:r>
            <a:endParaRPr lang="de-DE" altLang="en-US" sz="700" dirty="0">
              <a:latin typeface="HelveticaNeueLT Std Cn"/>
              <a:ea typeface="HelveticaNeueLT Std Cn"/>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Minnesotské centrum pro CF – zásada č. 2</a:t>
            </a:r>
            <a:endParaRPr lang="en-GB" altLang="en-US" b="1" i="1" dirty="0">
              <a:ea typeface="HelveticaNeueLT Std Med Cn"/>
            </a:endParaRPr>
          </a:p>
        </p:txBody>
      </p:sp>
      <p:sp>
        <p:nvSpPr>
          <p:cNvPr id="29699" name="Content Placeholder 2"/>
          <p:cNvSpPr>
            <a:spLocks noGrp="1"/>
          </p:cNvSpPr>
          <p:nvPr>
            <p:ph idx="1"/>
          </p:nvPr>
        </p:nvSpPr>
        <p:spPr>
          <a:xfrm>
            <a:off x="457200" y="1585913"/>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V komunikaci</a:t>
            </a:r>
          </a:p>
          <a:p>
            <a:pPr lvl="1" eaLnBrk="1" hangingPunct="1"/>
            <a:r>
              <a:rPr lang="cs-CZ" sz="2200" b="0" i="0" strike="noStrike" cap="none" spc="0" baseline="0" dirty="0">
                <a:solidFill>
                  <a:srgbClr val="000000"/>
                </a:solidFill>
                <a:effectLst/>
                <a:latin typeface="Calibri"/>
                <a:ea typeface="Calibri"/>
                <a:cs typeface="Calibri"/>
              </a:rPr>
              <a:t>Uznejte problémy</a:t>
            </a:r>
          </a:p>
          <a:p>
            <a:pPr lvl="2" eaLnBrk="1" hangingPunct="1"/>
            <a:r>
              <a:rPr lang="cs-CZ" sz="2000" b="0" i="1" strike="noStrike" cap="none" spc="0" baseline="0" dirty="0">
                <a:solidFill>
                  <a:srgbClr val="000000"/>
                </a:solidFill>
                <a:effectLst/>
                <a:latin typeface="Calibri"/>
                <a:ea typeface="Calibri"/>
                <a:cs typeface="Calibri"/>
              </a:rPr>
              <a:t>„Mějte na paměti, že vy a váš </a:t>
            </a:r>
            <a:r>
              <a:rPr lang="cs-CZ" sz="2000" b="0" i="0" strike="noStrike" cap="none" spc="0" baseline="0" dirty="0">
                <a:solidFill>
                  <a:srgbClr val="000000"/>
                </a:solidFill>
                <a:effectLst/>
                <a:latin typeface="Calibri"/>
                <a:ea typeface="Calibri"/>
                <a:cs typeface="Calibri"/>
              </a:rPr>
              <a:t>[CF tým] </a:t>
            </a:r>
            <a:r>
              <a:rPr lang="cs-CZ" sz="2000" b="0" i="1" strike="noStrike" cap="none" spc="0" baseline="0" dirty="0">
                <a:solidFill>
                  <a:srgbClr val="000000"/>
                </a:solidFill>
                <a:effectLst/>
                <a:latin typeface="Calibri"/>
                <a:ea typeface="Calibri"/>
                <a:cs typeface="Calibri"/>
              </a:rPr>
              <a:t>nemluvíte stejným jazykem.“</a:t>
            </a:r>
          </a:p>
          <a:p>
            <a:pPr lvl="1" eaLnBrk="1" hangingPunct="1"/>
            <a:r>
              <a:rPr lang="cs-CZ" sz="2200" b="0" i="0" strike="noStrike" cap="none" spc="0" baseline="0" dirty="0">
                <a:solidFill>
                  <a:srgbClr val="000000"/>
                </a:solidFill>
                <a:effectLst/>
                <a:latin typeface="Calibri"/>
                <a:ea typeface="Calibri"/>
                <a:cs typeface="Calibri"/>
              </a:rPr>
              <a:t>Zaměření na srozumitelnost a informace</a:t>
            </a:r>
          </a:p>
          <a:p>
            <a:pPr lvl="2" eaLnBrk="1" hangingPunct="1"/>
            <a:r>
              <a:rPr lang="cs-CZ" sz="2000" b="0" i="1" strike="noStrike" cap="none" spc="0" baseline="0" dirty="0">
                <a:solidFill>
                  <a:srgbClr val="000000"/>
                </a:solidFill>
                <a:effectLst/>
                <a:latin typeface="Calibri"/>
                <a:ea typeface="Calibri"/>
                <a:cs typeface="Calibri"/>
              </a:rPr>
              <a:t>„Předpoklady jsou nebezpečné... vždy si povídejte a poslouchejte jejich předpoklady“</a:t>
            </a:r>
          </a:p>
          <a:p>
            <a:pPr lvl="1" eaLnBrk="1" hangingPunct="1"/>
            <a:r>
              <a:rPr lang="cs-CZ" sz="2200" b="0" i="0" strike="noStrike" cap="none" spc="0" baseline="0" dirty="0">
                <a:solidFill>
                  <a:srgbClr val="000000"/>
                </a:solidFill>
                <a:effectLst/>
                <a:latin typeface="Calibri"/>
                <a:ea typeface="Calibri"/>
                <a:cs typeface="Calibri"/>
              </a:rPr>
              <a:t>Zdůrazněte důležitost podstupování rizik a pomozte pacientům porozumět a učinit informovanou volbu</a:t>
            </a:r>
            <a:endParaRPr lang="en-GB" altLang="en-US" i="1" dirty="0"/>
          </a:p>
        </p:txBody>
      </p:sp>
      <p:sp>
        <p:nvSpPr>
          <p:cNvPr id="4" name="TextBox 4"/>
          <p:cNvSpPr txBox="1">
            <a:spLocks noChangeArrowheads="1"/>
          </p:cNvSpPr>
          <p:nvPr/>
        </p:nvSpPr>
        <p:spPr bwMode="auto">
          <a:xfrm>
            <a:off x="-9144" y="6117273"/>
            <a:ext cx="9153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cs-CZ" sz="700" b="0" i="0" strike="noStrike" cap="none" spc="0" baseline="0" dirty="0">
                <a:solidFill>
                  <a:srgbClr val="000000"/>
                </a:solidFill>
                <a:effectLst/>
                <a:latin typeface="Calibri"/>
                <a:ea typeface="Calibri"/>
                <a:cs typeface="Calibri"/>
              </a:rPr>
              <a:t>Latchford GJ, Duff AJA. </a:t>
            </a:r>
            <a:r>
              <a:rPr lang="cs-CZ" sz="700" b="0" i="1" strike="noStrike" cap="none" spc="0" baseline="0" dirty="0">
                <a:solidFill>
                  <a:srgbClr val="000000"/>
                </a:solidFill>
                <a:effectLst/>
                <a:latin typeface="Calibri"/>
                <a:ea typeface="Calibri"/>
                <a:cs typeface="Calibri"/>
              </a:rPr>
              <a:t>Personal communication</a:t>
            </a:r>
            <a:r>
              <a:rPr lang="cs-CZ" sz="700" b="0" i="0" strike="noStrike" cap="none" spc="0" baseline="0" dirty="0">
                <a:solidFill>
                  <a:srgbClr val="000000"/>
                </a:solidFill>
                <a:effectLst/>
                <a:latin typeface="Calibri"/>
                <a:ea typeface="Calibri"/>
                <a:cs typeface="Calibri"/>
              </a:rPr>
              <a:t>. 2014.</a:t>
            </a:r>
            <a:endParaRPr lang="de-DE" altLang="en-US" sz="700" dirty="0">
              <a:latin typeface="HelveticaNeueLT Std Cn"/>
              <a:ea typeface="HelveticaNeueLT Std Cn"/>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Minnesotské centrum pro CF – zásada č. 3</a:t>
            </a:r>
          </a:p>
        </p:txBody>
      </p:sp>
      <p:sp>
        <p:nvSpPr>
          <p:cNvPr id="6" name="Content Placeholder 2"/>
          <p:cNvSpPr>
            <a:spLocks noGrp="1"/>
          </p:cNvSpPr>
          <p:nvPr>
            <p:ph idx="1"/>
          </p:nvPr>
        </p:nvSpPr>
        <p:spPr>
          <a:xfrm>
            <a:off x="457200" y="1589088"/>
            <a:ext cx="8229600" cy="4311650"/>
          </a:xfrm>
        </p:spPr>
        <p:txBody>
          <a:bodyPr>
            <a:normAutofit fontScale="92500" lnSpcReduction="10000"/>
          </a:bodyPr>
          <a:lstStyle/>
          <a:p>
            <a:pPr>
              <a:lnSpc>
                <a:spcPct val="110000"/>
              </a:lnSpc>
              <a:defRPr/>
            </a:pPr>
            <a:r>
              <a:rPr lang="cs-CZ" sz="2600" dirty="0">
                <a:latin typeface="Calibri"/>
                <a:ea typeface="Calibri"/>
                <a:cs typeface="Calibri"/>
              </a:rPr>
              <a:t>O</a:t>
            </a:r>
            <a:r>
              <a:rPr lang="cs-CZ" sz="2600" b="0" i="0" strike="noStrike" cap="none" spc="0" baseline="0" dirty="0">
                <a:solidFill>
                  <a:srgbClr val="1D2763"/>
                </a:solidFill>
                <a:effectLst/>
                <a:latin typeface="Calibri"/>
                <a:ea typeface="Calibri"/>
                <a:cs typeface="Calibri"/>
              </a:rPr>
              <a:t> adherenci</a:t>
            </a:r>
          </a:p>
          <a:p>
            <a:pPr lvl="1">
              <a:lnSpc>
                <a:spcPct val="110000"/>
              </a:lnSpc>
              <a:defRPr/>
            </a:pPr>
            <a:r>
              <a:rPr lang="cs-CZ" sz="2400" b="0" i="0" strike="noStrike" cap="none" spc="0" baseline="0" dirty="0">
                <a:solidFill>
                  <a:srgbClr val="000000"/>
                </a:solidFill>
                <a:effectLst/>
                <a:latin typeface="Calibri"/>
                <a:ea typeface="Calibri"/>
                <a:cs typeface="Calibri"/>
              </a:rPr>
              <a:t>Přijměte realitu a výzvy spojené s </a:t>
            </a:r>
            <a:r>
              <a:rPr lang="en-GB" sz="2400" b="0" i="0" strike="noStrike" cap="none" spc="0" baseline="0" dirty="0" err="1">
                <a:solidFill>
                  <a:srgbClr val="000000"/>
                </a:solidFill>
                <a:effectLst/>
                <a:latin typeface="Calibri"/>
                <a:ea typeface="Calibri"/>
                <a:cs typeface="Calibri"/>
              </a:rPr>
              <a:t>adherenc</a:t>
            </a:r>
            <a:r>
              <a:rPr lang="cs-CZ" sz="2400" b="0" i="0" strike="noStrike" cap="none" spc="0" baseline="0" dirty="0">
                <a:solidFill>
                  <a:srgbClr val="000000"/>
                </a:solidFill>
                <a:effectLst/>
                <a:latin typeface="Calibri"/>
                <a:ea typeface="Calibri"/>
                <a:cs typeface="Calibri"/>
              </a:rPr>
              <a:t>í</a:t>
            </a:r>
          </a:p>
          <a:p>
            <a:pPr lvl="2">
              <a:lnSpc>
                <a:spcPct val="110000"/>
              </a:lnSpc>
              <a:defRPr/>
            </a:pPr>
            <a:r>
              <a:rPr lang="cs-CZ" sz="2200" b="0" i="0" strike="noStrike" cap="none" spc="0" baseline="0" dirty="0">
                <a:solidFill>
                  <a:srgbClr val="000000"/>
                </a:solidFill>
                <a:effectLst/>
                <a:latin typeface="Calibri"/>
                <a:ea typeface="Calibri"/>
                <a:cs typeface="Calibri"/>
              </a:rPr>
              <a:t>Je </a:t>
            </a:r>
            <a:r>
              <a:rPr lang="cs-CZ" sz="2200" b="0" i="1" strike="noStrike" cap="none" spc="0" baseline="0" dirty="0">
                <a:solidFill>
                  <a:srgbClr val="000000"/>
                </a:solidFill>
                <a:effectLst/>
                <a:latin typeface="Calibri"/>
                <a:ea typeface="Calibri"/>
                <a:cs typeface="Calibri"/>
              </a:rPr>
              <a:t>„malý zázrak, že řada pacientů najde výmluvu, jak se vyhnout této udržovací léčbě</a:t>
            </a:r>
            <a:r>
              <a:rPr lang="cs-CZ" sz="2200" i="1" dirty="0">
                <a:solidFill>
                  <a:srgbClr val="000000"/>
                </a:solidFill>
                <a:latin typeface="Calibri"/>
                <a:ea typeface="Calibri"/>
                <a:cs typeface="Calibri"/>
              </a:rPr>
              <a:t> </a:t>
            </a:r>
            <a:r>
              <a:rPr lang="cs-CZ" sz="2200" b="0" i="1" strike="noStrike" cap="none" spc="0" baseline="0" dirty="0">
                <a:solidFill>
                  <a:srgbClr val="000000"/>
                </a:solidFill>
                <a:effectLst/>
                <a:latin typeface="Calibri"/>
                <a:ea typeface="Calibri"/>
                <a:cs typeface="Calibri"/>
              </a:rPr>
              <a:t>tak často, jak jen mohou, a přitom najít věrohodnou výmluvu“</a:t>
            </a:r>
          </a:p>
          <a:p>
            <a:pPr lvl="1">
              <a:lnSpc>
                <a:spcPct val="110000"/>
              </a:lnSpc>
              <a:defRPr/>
            </a:pPr>
            <a:r>
              <a:rPr lang="cs-CZ" sz="2400" b="0" i="0" strike="noStrike" cap="none" spc="0" baseline="0" dirty="0">
                <a:solidFill>
                  <a:srgbClr val="000000"/>
                </a:solidFill>
                <a:effectLst/>
                <a:latin typeface="Calibri"/>
                <a:ea typeface="Calibri"/>
                <a:cs typeface="Calibri"/>
              </a:rPr>
              <a:t>Přejmenujte non-adherenci na experimentování</a:t>
            </a:r>
          </a:p>
          <a:p>
            <a:pPr lvl="2">
              <a:lnSpc>
                <a:spcPct val="110000"/>
              </a:lnSpc>
              <a:defRPr/>
            </a:pPr>
            <a:r>
              <a:rPr lang="cs-CZ" sz="2200" b="0" i="1" strike="noStrike" cap="none" spc="0" baseline="0" dirty="0">
                <a:solidFill>
                  <a:srgbClr val="000000"/>
                </a:solidFill>
                <a:effectLst/>
                <a:latin typeface="Calibri"/>
                <a:ea typeface="Calibri"/>
                <a:cs typeface="Calibri"/>
              </a:rPr>
              <a:t>„Pokud se personál CF centra neptá na experimentování pacientů nebo jim nenaslouchá...je těžké zlepšit léčbu...(a/nebo) dochází k velkému selhání...v bitvě proti CF “</a:t>
            </a:r>
          </a:p>
          <a:p>
            <a:pPr lvl="1">
              <a:lnSpc>
                <a:spcPct val="110000"/>
              </a:lnSpc>
              <a:defRPr/>
            </a:pPr>
            <a:r>
              <a:rPr lang="cs-CZ" sz="2400" b="0" i="0" strike="noStrike" cap="none" spc="0" baseline="0" dirty="0">
                <a:solidFill>
                  <a:srgbClr val="000000"/>
                </a:solidFill>
                <a:effectLst/>
                <a:latin typeface="Calibri"/>
                <a:ea typeface="Calibri"/>
                <a:cs typeface="Calibri"/>
              </a:rPr>
              <a:t>Neustále zdůrazňujte význam adherence</a:t>
            </a:r>
          </a:p>
          <a:p>
            <a:pPr lvl="2">
              <a:lnSpc>
                <a:spcPct val="110000"/>
              </a:lnSpc>
              <a:defRPr/>
            </a:pPr>
            <a:r>
              <a:rPr lang="cs-CZ" sz="2200" b="0" i="1" strike="noStrike" cap="none" spc="0" baseline="0" dirty="0">
                <a:solidFill>
                  <a:srgbClr val="000000"/>
                </a:solidFill>
                <a:effectLst/>
                <a:latin typeface="Calibri"/>
                <a:ea typeface="Calibri"/>
                <a:cs typeface="Calibri"/>
              </a:rPr>
              <a:t>„Prevence je každodenní proces“</a:t>
            </a:r>
          </a:p>
          <a:p>
            <a:pPr>
              <a:lnSpc>
                <a:spcPct val="110000"/>
              </a:lnSpc>
              <a:defRPr/>
            </a:pPr>
            <a:endParaRPr lang="en-GB" dirty="0"/>
          </a:p>
        </p:txBody>
      </p:sp>
      <p:sp>
        <p:nvSpPr>
          <p:cNvPr id="4" name="TextBox 4"/>
          <p:cNvSpPr txBox="1">
            <a:spLocks noChangeArrowheads="1"/>
          </p:cNvSpPr>
          <p:nvPr/>
        </p:nvSpPr>
        <p:spPr bwMode="auto">
          <a:xfrm>
            <a:off x="-9144" y="6117273"/>
            <a:ext cx="9153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r" eaLnBrk="1" hangingPunct="1">
              <a:spcBef>
                <a:spcPct val="0"/>
              </a:spcBef>
              <a:buNone/>
            </a:pPr>
            <a:r>
              <a:rPr lang="cs-CZ" sz="700" b="0" i="0" strike="noStrike" cap="none" spc="0" baseline="0" dirty="0">
                <a:solidFill>
                  <a:srgbClr val="000000"/>
                </a:solidFill>
                <a:effectLst/>
                <a:latin typeface="Calibri"/>
                <a:ea typeface="Calibri"/>
                <a:cs typeface="Calibri"/>
              </a:rPr>
              <a:t>Latchford GJ, Duff AJA. </a:t>
            </a:r>
            <a:r>
              <a:rPr lang="cs-CZ" sz="700" b="0" i="1" strike="noStrike" cap="none" spc="0" baseline="0" dirty="0">
                <a:solidFill>
                  <a:srgbClr val="000000"/>
                </a:solidFill>
                <a:effectLst/>
                <a:latin typeface="Calibri"/>
                <a:ea typeface="Calibri"/>
                <a:cs typeface="Calibri"/>
              </a:rPr>
              <a:t>Personal communication</a:t>
            </a:r>
            <a:r>
              <a:rPr lang="cs-CZ" sz="700" b="0" i="0" strike="noStrike" cap="none" spc="0" baseline="0" dirty="0">
                <a:solidFill>
                  <a:srgbClr val="000000"/>
                </a:solidFill>
                <a:effectLst/>
                <a:latin typeface="Calibri"/>
                <a:ea typeface="Calibri"/>
                <a:cs typeface="Calibri"/>
              </a:rPr>
              <a:t>. 2014.</a:t>
            </a:r>
            <a:endParaRPr lang="de-DE" altLang="en-US" sz="700" dirty="0">
              <a:latin typeface="HelveticaNeueLT Std Cn"/>
              <a:ea typeface="HelveticaNeueLT Std Cn"/>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Komunikace</a:t>
            </a:r>
          </a:p>
        </p:txBody>
      </p:sp>
      <p:sp>
        <p:nvSpPr>
          <p:cNvPr id="31747" name="Content Placeholder 2"/>
          <p:cNvSpPr>
            <a:spLocks noGrp="1"/>
          </p:cNvSpPr>
          <p:nvPr>
            <p:ph idx="1"/>
          </p:nvPr>
        </p:nvSpPr>
        <p:spPr>
          <a:xfrm>
            <a:off x="457200" y="1581150"/>
            <a:ext cx="8370888" cy="4311650"/>
          </a:xfrm>
        </p:spPr>
        <p:txBody>
          <a:bodyPr/>
          <a:lstStyle/>
          <a:p>
            <a:pPr eaLnBrk="1" hangingPunct="1"/>
            <a:r>
              <a:rPr lang="cs-CZ" sz="2400" b="0" i="0" strike="noStrike" cap="none" spc="0" baseline="0">
                <a:solidFill>
                  <a:srgbClr val="1D2763"/>
                </a:solidFill>
                <a:effectLst/>
                <a:latin typeface="Calibri"/>
                <a:ea typeface="Calibri"/>
                <a:cs typeface="Calibri"/>
              </a:rPr>
              <a:t>Jaké jsou naše komunikační dovednosti?</a:t>
            </a:r>
          </a:p>
          <a:p>
            <a:pPr eaLnBrk="1" hangingPunct="1"/>
            <a:endParaRPr lang="en-GB" altLang="en-US">
              <a:ea typeface="HelveticaNeueLT Std Cn"/>
            </a:endParaRPr>
          </a:p>
          <a:p>
            <a:pPr eaLnBrk="1" hangingPunct="1"/>
            <a:r>
              <a:rPr lang="cs-CZ" sz="2400" b="0" i="0" strike="noStrike" cap="none" spc="0" baseline="0">
                <a:solidFill>
                  <a:srgbClr val="1D2763"/>
                </a:solidFill>
                <a:effectLst/>
                <a:latin typeface="Calibri"/>
                <a:ea typeface="Calibri"/>
                <a:cs typeface="Calibri"/>
              </a:rPr>
              <a:t>Zapojujeme pacienty do otevřených a upřímných rozhovorů?</a:t>
            </a:r>
          </a:p>
          <a:p>
            <a:pPr eaLnBrk="1" hangingPunct="1"/>
            <a:endParaRPr lang="en-GB" altLang="en-US">
              <a:ea typeface="HelveticaNeueLT Std Cn"/>
            </a:endParaRPr>
          </a:p>
          <a:p>
            <a:pPr eaLnBrk="1" hangingPunct="1"/>
            <a:r>
              <a:rPr lang="cs-CZ" sz="2400" b="0" i="0" strike="noStrike" cap="none" spc="0" baseline="0">
                <a:solidFill>
                  <a:srgbClr val="1D2763"/>
                </a:solidFill>
                <a:effectLst/>
                <a:latin typeface="Calibri"/>
                <a:ea typeface="Calibri"/>
                <a:cs typeface="Calibri"/>
              </a:rPr>
              <a:t>Pokud se máme zlepšit, jaká školení potřebujeme?</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1.</a:t>
            </a:r>
          </a:p>
        </p:txBody>
      </p:sp>
      <p:sp>
        <p:nvSpPr>
          <p:cNvPr id="44035" name="Rectangle 3"/>
          <p:cNvSpPr>
            <a:spLocks noGrp="1"/>
          </p:cNvSpPr>
          <p:nvPr>
            <p:ph idx="1"/>
          </p:nvPr>
        </p:nvSpPr>
        <p:spPr>
          <a:xfrm>
            <a:off x="457200" y="1601788"/>
            <a:ext cx="8229600" cy="4703762"/>
          </a:xfrm>
        </p:spPr>
        <p:txBody>
          <a:bodyPr rtlCol="0">
            <a:normAutofit fontScale="92500" lnSpcReduction="20000"/>
          </a:bodyPr>
          <a:lstStyle/>
          <a:p>
            <a:pPr eaLnBrk="1" fontAlgn="auto" hangingPunct="1">
              <a:lnSpc>
                <a:spcPct val="120000"/>
              </a:lnSpc>
              <a:spcBef>
                <a:spcPts val="24"/>
              </a:spcBef>
              <a:spcAft>
                <a:spcPct val="0"/>
              </a:spcAft>
              <a:buFont typeface="Arial"/>
              <a:buChar char="•"/>
              <a:defRPr/>
            </a:pPr>
            <a:r>
              <a:rPr lang="cs-CZ" sz="2400" b="0" i="0" strike="noStrike" cap="none" spc="0" baseline="0" dirty="0">
                <a:solidFill>
                  <a:srgbClr val="1D2763"/>
                </a:solidFill>
                <a:effectLst/>
                <a:latin typeface="Calibri"/>
                <a:ea typeface="Calibri"/>
                <a:cs typeface="Calibri"/>
              </a:rPr>
              <a:t>V rámci pediatrické péče, v průběhu konzultace na klinice, vyšetřujte děti ve starším školním věku (nejpozději, když se stanou teenagery) samostatně. Cílem je následující:</a:t>
            </a:r>
          </a:p>
          <a:p>
            <a:pPr lvl="1" eaLnBrk="1" fontAlgn="auto" hangingPunct="1">
              <a:lnSpc>
                <a:spcPct val="120000"/>
              </a:lnSpc>
              <a:spcBef>
                <a:spcPts val="24"/>
              </a:spcBef>
              <a:spcAft>
                <a:spcPct val="0"/>
              </a:spcAft>
              <a:buFont typeface="Arial"/>
              <a:buChar char="–"/>
              <a:defRPr/>
            </a:pPr>
            <a:r>
              <a:rPr lang="cs-CZ" sz="2100" b="1" i="0" strike="noStrike" cap="none" spc="0" baseline="0" dirty="0">
                <a:solidFill>
                  <a:srgbClr val="000000"/>
                </a:solidFill>
                <a:effectLst/>
                <a:latin typeface="Calibri"/>
                <a:ea typeface="Calibri"/>
                <a:cs typeface="Calibri"/>
              </a:rPr>
              <a:t>Budování </a:t>
            </a:r>
            <a:r>
              <a:rPr lang="cs-CZ" sz="2100" b="0" i="0" strike="noStrike" cap="none" spc="0" baseline="0" dirty="0">
                <a:solidFill>
                  <a:srgbClr val="000000"/>
                </a:solidFill>
                <a:effectLst/>
                <a:latin typeface="Calibri"/>
                <a:ea typeface="Calibri"/>
                <a:cs typeface="Calibri"/>
              </a:rPr>
              <a:t>důvěry v to, že s týmem mluví osobně</a:t>
            </a:r>
          </a:p>
          <a:p>
            <a:pPr lvl="1" eaLnBrk="1" fontAlgn="auto" hangingPunct="1">
              <a:lnSpc>
                <a:spcPct val="120000"/>
              </a:lnSpc>
              <a:spcBef>
                <a:spcPts val="24"/>
              </a:spcBef>
              <a:spcAft>
                <a:spcPct val="0"/>
              </a:spcAft>
              <a:buFont typeface="Arial"/>
              <a:buChar char="–"/>
              <a:defRPr/>
            </a:pPr>
            <a:r>
              <a:rPr lang="cs-CZ" sz="2100" b="1" i="0" strike="noStrike" cap="none" spc="0" baseline="0" dirty="0">
                <a:solidFill>
                  <a:srgbClr val="000000"/>
                </a:solidFill>
                <a:effectLst/>
                <a:latin typeface="Calibri"/>
                <a:ea typeface="Calibri"/>
                <a:cs typeface="Calibri"/>
              </a:rPr>
              <a:t>Zapojení</a:t>
            </a:r>
            <a:r>
              <a:rPr lang="cs-CZ" sz="2100" b="0" i="0" strike="noStrike" cap="none" spc="0" baseline="0" dirty="0">
                <a:solidFill>
                  <a:srgbClr val="000000"/>
                </a:solidFill>
                <a:effectLst/>
                <a:latin typeface="Calibri"/>
                <a:ea typeface="Calibri"/>
                <a:cs typeface="Calibri"/>
              </a:rPr>
              <a:t> do diskuzí o své vlastní zdravotní péči</a:t>
            </a:r>
          </a:p>
          <a:p>
            <a:pPr eaLnBrk="1" fontAlgn="auto" hangingPunct="1">
              <a:lnSpc>
                <a:spcPct val="120000"/>
              </a:lnSpc>
              <a:spcBef>
                <a:spcPts val="24"/>
              </a:spcBef>
              <a:spcAft>
                <a:spcPct val="0"/>
              </a:spcAft>
              <a:buFont typeface="Arial"/>
              <a:buChar char="•"/>
              <a:defRPr/>
            </a:pPr>
            <a:r>
              <a:rPr lang="cs-CZ" sz="2400" b="0" i="0" strike="noStrike" cap="none" spc="0" baseline="0" dirty="0">
                <a:solidFill>
                  <a:srgbClr val="1D2763"/>
                </a:solidFill>
                <a:effectLst/>
                <a:latin typeface="Calibri"/>
                <a:ea typeface="Calibri"/>
                <a:cs typeface="Calibri"/>
              </a:rPr>
              <a:t>Dospívající s CF vyjádřili přání, že by měli být ve věku od 13 do 16 let vyšetřováni samostatně (alespoň po část konzultace)</a:t>
            </a:r>
            <a:r>
              <a:rPr lang="cs-CZ" sz="2400" b="0" i="0" strike="noStrike" cap="none" spc="0" baseline="30000" dirty="0">
                <a:solidFill>
                  <a:srgbClr val="1D2763"/>
                </a:solidFill>
                <a:effectLst/>
                <a:latin typeface="Calibri"/>
                <a:ea typeface="Calibri"/>
                <a:cs typeface="Calibri"/>
              </a:rPr>
              <a:t>1</a:t>
            </a:r>
            <a:endParaRPr lang="en-GB" altLang="en-US" dirty="0"/>
          </a:p>
          <a:p>
            <a:pPr eaLnBrk="1" fontAlgn="auto" hangingPunct="1">
              <a:lnSpc>
                <a:spcPct val="120000"/>
              </a:lnSpc>
              <a:spcBef>
                <a:spcPts val="24"/>
              </a:spcBef>
              <a:spcAft>
                <a:spcPct val="0"/>
              </a:spcAft>
              <a:buFont typeface="Arial"/>
              <a:buChar char="•"/>
              <a:defRPr/>
            </a:pPr>
            <a:r>
              <a:rPr lang="cs-CZ" sz="2400" b="0" i="0" strike="noStrike" cap="none" spc="0" baseline="0" dirty="0">
                <a:solidFill>
                  <a:srgbClr val="1D2763"/>
                </a:solidFill>
                <a:effectLst/>
                <a:latin typeface="Calibri"/>
                <a:ea typeface="Calibri"/>
                <a:cs typeface="Calibri"/>
              </a:rPr>
              <a:t>Důležité je, že pacienti vyjádřili přání diskutovat o problémech dospívání se svým lékařem v soukromí, ale ne vždy k tomu měli příležitost.</a:t>
            </a:r>
            <a:r>
              <a:rPr lang="cs-CZ" sz="2400" b="0" i="0" strike="noStrike" cap="none" spc="0" baseline="30000" dirty="0">
                <a:solidFill>
                  <a:srgbClr val="1D2763"/>
                </a:solidFill>
                <a:effectLst/>
                <a:latin typeface="Calibri"/>
                <a:ea typeface="Calibri"/>
                <a:cs typeface="Calibri"/>
              </a:rPr>
              <a:t>1</a:t>
            </a:r>
            <a:endParaRPr lang="en-US" altLang="en-US" dirty="0"/>
          </a:p>
          <a:p>
            <a:pPr eaLnBrk="1" fontAlgn="auto" hangingPunct="1">
              <a:lnSpc>
                <a:spcPct val="120000"/>
              </a:lnSpc>
              <a:spcBef>
                <a:spcPts val="24"/>
              </a:spcBef>
              <a:spcAft>
                <a:spcPct val="0"/>
              </a:spcAft>
              <a:buFont typeface="Arial"/>
              <a:buChar char="•"/>
              <a:defRPr/>
            </a:pPr>
            <a:r>
              <a:rPr lang="cs-CZ" sz="2400" b="0" i="0" strike="noStrike" cap="none" spc="0" baseline="0" dirty="0">
                <a:solidFill>
                  <a:srgbClr val="1D2763"/>
                </a:solidFill>
                <a:effectLst/>
                <a:latin typeface="Calibri"/>
                <a:ea typeface="Calibri"/>
                <a:cs typeface="Calibri"/>
              </a:rPr>
              <a:t>Při péči o dospělé se snažte zajistit, aby součástí konzultace byla otevřená fáze, která pacientům umožní vést diskuse / zabývat se problémy v jejich péči/životě</a:t>
            </a:r>
          </a:p>
        </p:txBody>
      </p:sp>
      <p:sp>
        <p:nvSpPr>
          <p:cNvPr id="22532" name="TextBox 3"/>
          <p:cNvSpPr txBox="1">
            <a:spLocks noChangeArrowheads="1"/>
          </p:cNvSpPr>
          <p:nvPr/>
        </p:nvSpPr>
        <p:spPr bwMode="auto">
          <a:xfrm>
            <a:off x="675753" y="6113463"/>
            <a:ext cx="846824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cs-CZ" sz="700" b="0" i="0" strike="noStrike" cap="none" spc="0" baseline="0" dirty="0">
                <a:solidFill>
                  <a:srgbClr val="000000"/>
                </a:solidFill>
                <a:effectLst/>
                <a:latin typeface="Calibri"/>
                <a:ea typeface="Calibri"/>
                <a:cs typeface="Calibri"/>
              </a:rPr>
              <a:t>1. Withers AL.</a:t>
            </a:r>
            <a:r>
              <a:rPr lang="en-GB" sz="700" b="0" i="0" strike="noStrike" cap="none" spc="0" baseline="0" dirty="0">
                <a:solidFill>
                  <a:srgbClr val="000000"/>
                </a:solidFill>
                <a:effectLst/>
                <a:latin typeface="Calibri"/>
                <a:ea typeface="Calibri"/>
                <a:cs typeface="Calibri"/>
              </a:rPr>
              <a:t> </a:t>
            </a:r>
            <a:r>
              <a:rPr lang="cs-CZ" sz="700" b="0" i="1" strike="noStrike" cap="none" spc="0" baseline="0" dirty="0">
                <a:effectLst/>
                <a:latin typeface="Calibri"/>
                <a:ea typeface="Calibri"/>
                <a:cs typeface="Calibri"/>
              </a:rPr>
              <a:t>Management Issues for Adolescents with Cystic Fibrosis</a:t>
            </a:r>
            <a:r>
              <a:rPr lang="en-GB" sz="700" b="0" i="0" strike="noStrike" cap="none" spc="0" baseline="0" dirty="0">
                <a:solidFill>
                  <a:srgbClr val="1D2763"/>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a:t>
            </a:r>
            <a:r>
              <a:rPr lang="cs-CZ" sz="700" b="0" i="1" strike="noStrike" cap="none" spc="0" baseline="0" dirty="0">
                <a:solidFill>
                  <a:srgbClr val="000000"/>
                </a:solidFill>
                <a:effectLst/>
                <a:latin typeface="Calibri"/>
                <a:ea typeface="Calibri"/>
                <a:cs typeface="Calibri"/>
              </a:rPr>
              <a:t>Pulmon Med</a:t>
            </a:r>
            <a:r>
              <a:rPr lang="en-GB" sz="700" b="0" i="1"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2012;2012:Article ID 134132.</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2.</a:t>
            </a:r>
          </a:p>
        </p:txBody>
      </p:sp>
      <p:sp>
        <p:nvSpPr>
          <p:cNvPr id="33795" name="Rectangle 3"/>
          <p:cNvSpPr>
            <a:spLocks noGrp="1" noChangeArrowheads="1"/>
          </p:cNvSpPr>
          <p:nvPr>
            <p:ph idx="1"/>
          </p:nvPr>
        </p:nvSpPr>
        <p:spPr>
          <a:xfrm>
            <a:off x="457200" y="1550988"/>
            <a:ext cx="8229600" cy="4311650"/>
          </a:xfrm>
        </p:spPr>
        <p:txBody>
          <a:bodyPr/>
          <a:lstStyle/>
          <a:p>
            <a:pPr eaLnBrk="1" hangingPunct="1">
              <a:lnSpc>
                <a:spcPct val="110000"/>
              </a:lnSpc>
            </a:pPr>
            <a:r>
              <a:rPr lang="cs-CZ" sz="2400" b="0" i="0" strike="noStrike" cap="none" spc="0" baseline="0" dirty="0">
                <a:solidFill>
                  <a:srgbClr val="1D2763"/>
                </a:solidFill>
                <a:effectLst/>
                <a:latin typeface="Calibri"/>
                <a:ea typeface="Calibri"/>
                <a:cs typeface="Calibri"/>
              </a:rPr>
              <a:t>Přechod </a:t>
            </a:r>
            <a:r>
              <a:rPr lang="cs-CZ" sz="2400" b="1" i="0" strike="noStrike" cap="none" spc="0" baseline="0" dirty="0">
                <a:solidFill>
                  <a:srgbClr val="1D2763"/>
                </a:solidFill>
                <a:effectLst/>
                <a:latin typeface="Calibri"/>
                <a:ea typeface="Calibri"/>
                <a:cs typeface="Calibri"/>
              </a:rPr>
              <a:t>NENÍ</a:t>
            </a:r>
            <a:r>
              <a:rPr lang="cs-CZ" sz="2400" b="0" i="0" strike="noStrike" cap="none" spc="0" baseline="0" dirty="0">
                <a:solidFill>
                  <a:srgbClr val="1D2763"/>
                </a:solidFill>
                <a:effectLst/>
                <a:latin typeface="Calibri"/>
                <a:ea typeface="Calibri"/>
                <a:cs typeface="Calibri"/>
              </a:rPr>
              <a:t> jen změna centra z pediatrického do centra pro dospělé</a:t>
            </a:r>
          </a:p>
          <a:p>
            <a:pPr eaLnBrk="1" hangingPunct="1">
              <a:lnSpc>
                <a:spcPct val="110000"/>
              </a:lnSpc>
            </a:pPr>
            <a:r>
              <a:rPr lang="cs-CZ" sz="2400" b="0" i="0" strike="noStrike" cap="none" spc="0" baseline="0" dirty="0">
                <a:solidFill>
                  <a:srgbClr val="1D2763"/>
                </a:solidFill>
                <a:effectLst/>
                <a:latin typeface="Calibri"/>
                <a:ea typeface="Calibri"/>
                <a:cs typeface="Calibri"/>
              </a:rPr>
              <a:t>Přechod </a:t>
            </a:r>
            <a:r>
              <a:rPr lang="cs-CZ" sz="2400" b="1" i="0" strike="noStrike" cap="none" spc="0" baseline="0" dirty="0">
                <a:solidFill>
                  <a:srgbClr val="1D2763"/>
                </a:solidFill>
                <a:effectLst/>
                <a:latin typeface="Calibri"/>
                <a:ea typeface="Calibri"/>
                <a:cs typeface="Calibri"/>
              </a:rPr>
              <a:t>JE</a:t>
            </a:r>
            <a:r>
              <a:rPr lang="cs-CZ" sz="2400" b="0" i="0" strike="noStrike" cap="none" spc="0" baseline="0" dirty="0">
                <a:solidFill>
                  <a:srgbClr val="1D2763"/>
                </a:solidFill>
                <a:effectLst/>
                <a:latin typeface="Calibri"/>
                <a:ea typeface="Calibri"/>
                <a:cs typeface="Calibri"/>
              </a:rPr>
              <a:t> změna péče řízená rodiči na samostatnou</a:t>
            </a:r>
          </a:p>
          <a:p>
            <a:pPr eaLnBrk="1" hangingPunct="1">
              <a:lnSpc>
                <a:spcPct val="110000"/>
              </a:lnSpc>
            </a:pPr>
            <a:r>
              <a:rPr lang="cs-CZ" sz="2400" b="0" i="0" strike="noStrike" cap="none" spc="0" baseline="0" dirty="0">
                <a:solidFill>
                  <a:srgbClr val="1D2763"/>
                </a:solidFill>
                <a:effectLst/>
                <a:latin typeface="Calibri"/>
                <a:ea typeface="Calibri"/>
                <a:cs typeface="Calibri"/>
              </a:rPr>
              <a:t>Je </a:t>
            </a:r>
            <a:r>
              <a:rPr lang="cs-CZ" sz="2400" b="1" i="0" strike="noStrike" cap="none" spc="0" baseline="0" dirty="0">
                <a:solidFill>
                  <a:srgbClr val="1D2763"/>
                </a:solidFill>
                <a:effectLst/>
                <a:latin typeface="Calibri"/>
                <a:ea typeface="Calibri"/>
                <a:cs typeface="Calibri"/>
              </a:rPr>
              <a:t>NEZBYTNÉ</a:t>
            </a:r>
            <a:r>
              <a:rPr lang="cs-CZ" sz="2400" b="0" i="0" strike="noStrike" cap="none" spc="0" baseline="0" dirty="0">
                <a:solidFill>
                  <a:srgbClr val="1D2763"/>
                </a:solidFill>
                <a:effectLst/>
                <a:latin typeface="Calibri"/>
                <a:ea typeface="Calibri"/>
                <a:cs typeface="Calibri"/>
              </a:rPr>
              <a:t> začít plánovat, jakmile děti začnou dospívat, a mělo by to být součástí rozhovoru při každoročním hodnocení</a:t>
            </a:r>
          </a:p>
          <a:p>
            <a:pPr eaLnBrk="1" hangingPunct="1">
              <a:lnSpc>
                <a:spcPct val="110000"/>
              </a:lnSpc>
            </a:pPr>
            <a:r>
              <a:rPr lang="cs-CZ" sz="2400" b="0" i="0" strike="noStrike" cap="none" spc="0" baseline="0" dirty="0">
                <a:solidFill>
                  <a:srgbClr val="1D2763"/>
                </a:solidFill>
                <a:effectLst/>
                <a:latin typeface="Calibri"/>
                <a:ea typeface="Calibri"/>
                <a:cs typeface="Calibri"/>
              </a:rPr>
              <a:t>„Přechod“ probíhá v okamžiku, kdy se teenager přesune do péče o dospělé pacienty</a:t>
            </a:r>
          </a:p>
          <a:p>
            <a:pPr eaLnBrk="1" hangingPunct="1">
              <a:lnSpc>
                <a:spcPct val="110000"/>
              </a:lnSpc>
            </a:pPr>
            <a:r>
              <a:rPr lang="cs-CZ" sz="2400" b="0" i="0" strike="noStrike" cap="none" spc="0" baseline="0" dirty="0">
                <a:solidFill>
                  <a:srgbClr val="1D2763"/>
                </a:solidFill>
                <a:effectLst/>
                <a:latin typeface="Calibri"/>
                <a:ea typeface="Calibri"/>
                <a:cs typeface="Calibri"/>
              </a:rPr>
              <a:t>Zvažte využití přechodového programu „Ready Steady Go“ (Připravit, pozor, teď)</a:t>
            </a:r>
            <a:endParaRPr lang="en-GB" sz="1800" dirty="0">
              <a:effectLst/>
              <a:latin typeface="Arial" panose="020B0604020202020204" pitchFamily="34" charset="0"/>
            </a:endParaRPr>
          </a:p>
        </p:txBody>
      </p:sp>
      <p:sp>
        <p:nvSpPr>
          <p:cNvPr id="23556" name="TextBox 3"/>
          <p:cNvSpPr txBox="1">
            <a:spLocks noChangeArrowheads="1"/>
          </p:cNvSpPr>
          <p:nvPr/>
        </p:nvSpPr>
        <p:spPr bwMode="auto">
          <a:xfrm>
            <a:off x="675753" y="6107113"/>
            <a:ext cx="846824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cs-CZ" sz="700" b="0" i="0" strike="noStrike" cap="none" spc="0" baseline="0" dirty="0">
                <a:solidFill>
                  <a:srgbClr val="000000"/>
                </a:solidFill>
                <a:effectLst/>
                <a:latin typeface="Calibri"/>
                <a:ea typeface="Calibri"/>
                <a:cs typeface="Calibri"/>
              </a:rPr>
              <a:t>1. University Hospitals Southampton. </a:t>
            </a:r>
            <a:r>
              <a:rPr lang="en-GB" sz="700" b="0" i="1" strike="noStrike" cap="none" spc="0" baseline="0" dirty="0">
                <a:solidFill>
                  <a:srgbClr val="000000"/>
                </a:solidFill>
                <a:effectLst/>
                <a:latin typeface="Calibri"/>
                <a:ea typeface="Calibri"/>
                <a:cs typeface="Calibri"/>
              </a:rPr>
              <a:t>Transition to Adult Care – Ready Steady Go. </a:t>
            </a:r>
            <a:r>
              <a:rPr lang="cs-CZ" sz="700" b="0" i="0" strike="noStrike" cap="none" spc="0" baseline="0" dirty="0">
                <a:solidFill>
                  <a:srgbClr val="000000"/>
                </a:solidFill>
                <a:effectLst/>
                <a:latin typeface="Calibri"/>
                <a:ea typeface="Calibri"/>
                <a:cs typeface="Calibri"/>
              </a:rPr>
              <a:t>2014.</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3.</a:t>
            </a:r>
            <a:endParaRPr lang="en-GB" altLang="en-US" b="1" dirty="0">
              <a:ea typeface="HelveticaNeueLT Std Med Cn"/>
            </a:endParaRPr>
          </a:p>
        </p:txBody>
      </p:sp>
      <p:sp>
        <p:nvSpPr>
          <p:cNvPr id="34819" name="Rectangle 3"/>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Rozšiřte rozsah ročních kontrol tak, aby zahrnovaly následující body</a:t>
            </a:r>
          </a:p>
          <a:p>
            <a:pPr lvl="1" eaLnBrk="1" hangingPunct="1"/>
            <a:r>
              <a:rPr lang="cs-CZ" sz="2200" b="0" i="0" strike="noStrike" cap="none" spc="0" baseline="0" dirty="0">
                <a:solidFill>
                  <a:srgbClr val="000000"/>
                </a:solidFill>
                <a:effectLst/>
                <a:latin typeface="Calibri"/>
                <a:ea typeface="Calibri"/>
                <a:cs typeface="Calibri"/>
              </a:rPr>
              <a:t>Čeho chce pacient v příštích 12 měsících dosáhnout ve svém životě</a:t>
            </a:r>
          </a:p>
          <a:p>
            <a:pPr lvl="1" eaLnBrk="1" hangingPunct="1"/>
            <a:r>
              <a:rPr lang="cs-CZ" sz="2200" b="0" i="0" strike="noStrike" cap="none" spc="0" baseline="0" dirty="0">
                <a:solidFill>
                  <a:srgbClr val="000000"/>
                </a:solidFill>
                <a:effectLst/>
                <a:latin typeface="Calibri"/>
                <a:ea typeface="Calibri"/>
                <a:cs typeface="Calibri"/>
              </a:rPr>
              <a:t>Čeho chce jeho rodina v příštích 12 měsících dosáhnout / co chce dělat</a:t>
            </a:r>
          </a:p>
          <a:p>
            <a:pPr lvl="1" eaLnBrk="1" hangingPunct="1"/>
            <a:endParaRPr lang="en-GB" altLang="en-US" sz="2400" dirty="0"/>
          </a:p>
          <a:p>
            <a:pPr eaLnBrk="1" hangingPunct="1"/>
            <a:r>
              <a:rPr lang="cs-CZ" sz="2400" b="0" i="0" strike="noStrike" cap="none" spc="0" baseline="0" dirty="0">
                <a:solidFill>
                  <a:srgbClr val="1D2763"/>
                </a:solidFill>
                <a:effectLst/>
                <a:latin typeface="Calibri"/>
                <a:ea typeface="Calibri"/>
                <a:cs typeface="Calibri"/>
              </a:rPr>
              <a:t>Propojte „léčebné“ cíle s „životními“ cíli a stanovte jeden soubor cílů</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r>
              <a:rPr lang="cs-CZ" sz="2800" b="1" i="0" strike="noStrike" cap="none" spc="0" baseline="0" dirty="0">
                <a:solidFill>
                  <a:srgbClr val="1D2763"/>
                </a:solidFill>
                <a:effectLst/>
                <a:latin typeface="Calibri"/>
                <a:ea typeface="Calibri"/>
                <a:cs typeface="Calibri"/>
              </a:rPr>
              <a:t>Zřeknutí se odpovědnosti</a:t>
            </a:r>
          </a:p>
        </p:txBody>
      </p:sp>
      <p:sp>
        <p:nvSpPr>
          <p:cNvPr id="18435" name="Content Placeholder 2"/>
          <p:cNvSpPr>
            <a:spLocks noGrp="1"/>
          </p:cNvSpPr>
          <p:nvPr>
            <p:ph idx="1"/>
          </p:nvPr>
        </p:nvSpPr>
        <p:spPr>
          <a:xfrm>
            <a:off x="457200" y="1570038"/>
            <a:ext cx="8229600" cy="4311650"/>
          </a:xfrm>
        </p:spPr>
        <p:txBody>
          <a:bodyPr/>
          <a:lstStyle/>
          <a:p>
            <a:pPr marL="0" indent="0">
              <a:buNone/>
            </a:pPr>
            <a:r>
              <a:rPr lang="cs-CZ" sz="2000" b="0" i="1" strike="noStrike" cap="none" spc="0" baseline="0" dirty="0">
                <a:solidFill>
                  <a:srgbClr val="1D2763"/>
                </a:solidFill>
                <a:effectLst/>
                <a:latin typeface="Calibri"/>
                <a:ea typeface="Calibri"/>
                <a:cs typeface="Calibri"/>
              </a:rPr>
              <a:t>CF CARE je plně financováno společností Vertex </a:t>
            </a:r>
            <a:r>
              <a:rPr lang="cs-CZ" sz="2000" b="0" i="1" strike="noStrike" cap="none" spc="0" baseline="0" dirty="0" err="1">
                <a:solidFill>
                  <a:srgbClr val="1D2763"/>
                </a:solidFill>
                <a:effectLst/>
                <a:latin typeface="Calibri"/>
                <a:ea typeface="Calibri"/>
                <a:cs typeface="Calibri"/>
              </a:rPr>
              <a:t>Pharmaceuticals</a:t>
            </a:r>
            <a:r>
              <a:rPr lang="cs-CZ" sz="2000" b="0" i="1" strike="noStrike" cap="none" spc="0" baseline="0" dirty="0">
                <a:solidFill>
                  <a:srgbClr val="1D2763"/>
                </a:solidFill>
                <a:effectLst/>
                <a:latin typeface="Calibri"/>
                <a:ea typeface="Calibri"/>
                <a:cs typeface="Calibri"/>
              </a:rPr>
              <a:t> (</a:t>
            </a:r>
            <a:r>
              <a:rPr lang="cs-CZ" sz="2000" b="0" i="1" strike="noStrike" cap="none" spc="0" baseline="0" dirty="0" err="1">
                <a:solidFill>
                  <a:srgbClr val="1D2763"/>
                </a:solidFill>
                <a:effectLst/>
                <a:latin typeface="Calibri"/>
                <a:ea typeface="Calibri"/>
                <a:cs typeface="Calibri"/>
              </a:rPr>
              <a:t>Europe</a:t>
            </a:r>
            <a:r>
              <a:rPr lang="cs-CZ" sz="2000" b="0" i="1" strike="noStrike" cap="none" spc="0" baseline="0" dirty="0">
                <a:solidFill>
                  <a:srgbClr val="1D2763"/>
                </a:solidFill>
                <a:effectLst/>
                <a:latin typeface="Calibri"/>
                <a:ea typeface="Calibri"/>
                <a:cs typeface="Calibri"/>
              </a:rPr>
              <a:t>) Limited. Obsah byl připraven a vyvinut řídící komisí s logistickou a redakční podporou sekretariátu CF CARE, </a:t>
            </a:r>
            <a:r>
              <a:rPr lang="cs-CZ" sz="2000" b="0" i="1" strike="noStrike" cap="none" spc="0" baseline="0" dirty="0" err="1">
                <a:solidFill>
                  <a:srgbClr val="1D2763"/>
                </a:solidFill>
                <a:effectLst/>
                <a:latin typeface="Calibri"/>
                <a:ea typeface="Calibri"/>
                <a:cs typeface="Calibri"/>
              </a:rPr>
              <a:t>ApotheCom</a:t>
            </a:r>
            <a:r>
              <a:rPr lang="cs-CZ" sz="2000" b="0" i="1" strike="noStrike" cap="none" spc="0" baseline="0" dirty="0">
                <a:solidFill>
                  <a:srgbClr val="1D2763"/>
                </a:solidFill>
                <a:effectLst/>
                <a:latin typeface="Calibri"/>
                <a:ea typeface="Calibri"/>
                <a:cs typeface="Calibri"/>
              </a:rPr>
              <a:t>. Společnost Vertex měla možnost zkontrolovat správnost obsahu a nástrojů.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4.</a:t>
            </a:r>
          </a:p>
        </p:txBody>
      </p:sp>
      <p:sp>
        <p:nvSpPr>
          <p:cNvPr id="36867" name="Rectangle 3"/>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Zaveďte pravidelnou virtuální kliniku / kontrolu adherence (alespoň jednou měsíčně) tím, že provedete případovou kontrolu skupiny pacientů </a:t>
            </a:r>
          </a:p>
          <a:p>
            <a:pPr eaLnBrk="1" hangingPunct="1"/>
            <a:endParaRPr lang="en-US"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Skupina zaměstnanců „kliniky“, provádějící tyto kontroly, by měla být co nejmenší (klíčový personál), aby byla co nejkonzistentnější</a:t>
            </a:r>
            <a:endParaRPr lang="en-GB" altLang="en-US" dirty="0">
              <a:ea typeface="HelveticaNeueLT Std Cn"/>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5.</a:t>
            </a:r>
          </a:p>
        </p:txBody>
      </p:sp>
      <p:sp>
        <p:nvSpPr>
          <p:cNvPr id="37891" name="Rectangle 3"/>
          <p:cNvSpPr>
            <a:spLocks noGrp="1"/>
          </p:cNvSpPr>
          <p:nvPr>
            <p:ph idx="1"/>
          </p:nvPr>
        </p:nvSpPr>
        <p:spPr>
          <a:xfrm>
            <a:off x="457200" y="1570038"/>
            <a:ext cx="8229600" cy="4311650"/>
          </a:xfrm>
        </p:spPr>
        <p:txBody>
          <a:bodyPr/>
          <a:lstStyle/>
          <a:p>
            <a:pPr eaLnBrk="1" hangingPunct="1">
              <a:lnSpc>
                <a:spcPct val="110000"/>
              </a:lnSpc>
            </a:pPr>
            <a:r>
              <a:rPr lang="cs-CZ" sz="2000" b="0" i="0" strike="noStrike" cap="none" spc="0" baseline="0" dirty="0">
                <a:solidFill>
                  <a:srgbClr val="1D2763"/>
                </a:solidFill>
                <a:effectLst/>
                <a:latin typeface="Calibri"/>
                <a:ea typeface="Calibri"/>
                <a:cs typeface="Calibri"/>
              </a:rPr>
              <a:t>Vytvořte systém pro „klíčové činnosti“ vedený obhájci adherence</a:t>
            </a:r>
          </a:p>
          <a:p>
            <a:pPr eaLnBrk="1" hangingPunct="1">
              <a:lnSpc>
                <a:spcPct val="110000"/>
              </a:lnSpc>
            </a:pPr>
            <a:r>
              <a:rPr lang="cs-CZ" sz="2000" b="0" i="0" strike="noStrike" cap="none" spc="0" baseline="0" dirty="0">
                <a:solidFill>
                  <a:srgbClr val="1D2763"/>
                </a:solidFill>
                <a:effectLst/>
                <a:latin typeface="Calibri"/>
                <a:ea typeface="Calibri"/>
                <a:cs typeface="Calibri"/>
              </a:rPr>
              <a:t>Obhájci adherence usnadňují a vedou kontrolu adherence na klinice </a:t>
            </a:r>
          </a:p>
          <a:p>
            <a:pPr eaLnBrk="1" hangingPunct="1">
              <a:lnSpc>
                <a:spcPct val="110000"/>
              </a:lnSpc>
            </a:pPr>
            <a:r>
              <a:rPr lang="cs-CZ" sz="2000" b="0" i="0" strike="noStrike" cap="none" spc="0" baseline="0" dirty="0">
                <a:solidFill>
                  <a:srgbClr val="1D2763"/>
                </a:solidFill>
                <a:effectLst/>
                <a:latin typeface="Calibri"/>
                <a:ea typeface="Calibri"/>
                <a:cs typeface="Calibri"/>
              </a:rPr>
              <a:t>Obhájci adherence spolu s MDT jednají o plánu léčby a aktivně pomáhají pacientům/pečovatelům začlenit tento plán do každodenních aktivit</a:t>
            </a:r>
          </a:p>
          <a:p>
            <a:pPr eaLnBrk="1" hangingPunct="1">
              <a:lnSpc>
                <a:spcPct val="110000"/>
              </a:lnSpc>
            </a:pPr>
            <a:r>
              <a:rPr lang="cs-CZ" sz="2000" b="0" i="0" strike="noStrike" cap="none" spc="0" baseline="0" dirty="0">
                <a:solidFill>
                  <a:srgbClr val="1D2763"/>
                </a:solidFill>
                <a:effectLst/>
                <a:latin typeface="Calibri"/>
                <a:ea typeface="Calibri"/>
                <a:cs typeface="Calibri"/>
              </a:rPr>
              <a:t>Obhájci adherence mají zodpovědnost za implementaci podnětů pro adherenci</a:t>
            </a:r>
          </a:p>
          <a:p>
            <a:pPr lvl="1" eaLnBrk="1" hangingPunct="1">
              <a:lnSpc>
                <a:spcPct val="110000"/>
              </a:lnSpc>
            </a:pPr>
            <a:r>
              <a:rPr lang="cs-CZ" sz="2000" b="0" i="0" strike="noStrike" cap="none" spc="0" baseline="0" dirty="0">
                <a:solidFill>
                  <a:srgbClr val="000000"/>
                </a:solidFill>
                <a:effectLst/>
                <a:latin typeface="Calibri"/>
                <a:ea typeface="Calibri"/>
                <a:cs typeface="Calibri"/>
              </a:rPr>
              <a:t>Prodiskutujte a pochopte problémy s adherencí</a:t>
            </a:r>
          </a:p>
          <a:p>
            <a:pPr lvl="1" eaLnBrk="1" hangingPunct="1">
              <a:lnSpc>
                <a:spcPct val="110000"/>
              </a:lnSpc>
            </a:pPr>
            <a:r>
              <a:rPr lang="cs-CZ" sz="2000" b="0" i="0" strike="noStrike" cap="none" spc="0" baseline="0" dirty="0">
                <a:solidFill>
                  <a:srgbClr val="000000"/>
                </a:solidFill>
                <a:effectLst/>
                <a:latin typeface="Calibri"/>
                <a:ea typeface="Calibri"/>
                <a:cs typeface="Calibri"/>
              </a:rPr>
              <a:t>Vytvořte si vztahy s pacienty a jejich rodinami založené na skutečné spolupráci</a:t>
            </a:r>
          </a:p>
          <a:p>
            <a:pPr lvl="1" eaLnBrk="1" hangingPunct="1">
              <a:lnSpc>
                <a:spcPct val="110000"/>
              </a:lnSpc>
            </a:pPr>
            <a:r>
              <a:rPr lang="cs-CZ" sz="2000" b="0" i="0" strike="noStrike" cap="none" spc="0" baseline="0" dirty="0">
                <a:solidFill>
                  <a:srgbClr val="000000"/>
                </a:solidFill>
                <a:effectLst/>
                <a:latin typeface="Calibri"/>
                <a:ea typeface="Calibri"/>
                <a:cs typeface="Calibri"/>
              </a:rPr>
              <a:t>Stanovte a odsouhlaste si „léčebné“ cíle v rámci „životních“ cílů</a:t>
            </a:r>
          </a:p>
          <a:p>
            <a:pPr lvl="1" eaLnBrk="1" hangingPunct="1">
              <a:lnSpc>
                <a:spcPct val="110000"/>
              </a:lnSpc>
            </a:pPr>
            <a:r>
              <a:rPr lang="pl-PL" sz="2000" b="0" i="0" strike="noStrike" cap="none" spc="0" baseline="0" dirty="0">
                <a:solidFill>
                  <a:srgbClr val="000000"/>
                </a:solidFill>
                <a:effectLst/>
                <a:latin typeface="Calibri"/>
                <a:ea typeface="Calibri"/>
                <a:cs typeface="Calibri"/>
              </a:rPr>
              <a:t>Udržujte kontakt s pacienty a podporujte jejich úsilí o změnu</a:t>
            </a:r>
            <a:endParaRPr lang="en-GB" altLang="en-US" sz="2000"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6.</a:t>
            </a:r>
          </a:p>
        </p:txBody>
      </p:sp>
      <p:sp>
        <p:nvSpPr>
          <p:cNvPr id="38915" name="Rectangle 3"/>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Stanovte očekávání a závazky zaměstnanců</a:t>
            </a:r>
          </a:p>
          <a:p>
            <a:pPr lvl="1" eaLnBrk="1" hangingPunct="1"/>
            <a:r>
              <a:rPr lang="cs-CZ" sz="2200" b="0" i="0" strike="noStrike" cap="none" spc="0" baseline="0" dirty="0">
                <a:solidFill>
                  <a:srgbClr val="000000"/>
                </a:solidFill>
                <a:effectLst/>
                <a:latin typeface="Calibri"/>
                <a:ea typeface="Calibri"/>
                <a:cs typeface="Calibri"/>
              </a:rPr>
              <a:t>Ujasněte si, že vedení závisí na kvalitě „přijatých informací“</a:t>
            </a:r>
          </a:p>
          <a:p>
            <a:pPr lvl="1" eaLnBrk="1" hangingPunct="1"/>
            <a:r>
              <a:rPr lang="cs-CZ" sz="2200" b="0" i="0" strike="noStrike" cap="none" spc="0" baseline="0" dirty="0">
                <a:solidFill>
                  <a:srgbClr val="000000"/>
                </a:solidFill>
                <a:effectLst/>
                <a:latin typeface="Calibri"/>
                <a:ea typeface="Calibri"/>
                <a:cs typeface="Calibri"/>
              </a:rPr>
              <a:t>Upozorněte pacienty/pečovatele na rizika nadměrného předepisování nebo vysazování léků považovaných za neúčinné</a:t>
            </a:r>
          </a:p>
          <a:p>
            <a:pPr lvl="1" eaLnBrk="1" hangingPunct="1"/>
            <a:r>
              <a:rPr lang="cs-CZ" sz="2200" b="0" i="0" strike="noStrike" cap="none" spc="0" baseline="0" dirty="0">
                <a:solidFill>
                  <a:srgbClr val="000000"/>
                </a:solidFill>
                <a:effectLst/>
                <a:latin typeface="Calibri"/>
                <a:ea typeface="Calibri"/>
                <a:cs typeface="Calibri"/>
              </a:rPr>
              <a:t>Měřte </a:t>
            </a:r>
            <a:r>
              <a:rPr lang="cs-CZ" sz="2200" b="1" i="0" strike="noStrike" cap="none" spc="0" baseline="0" dirty="0">
                <a:solidFill>
                  <a:srgbClr val="000000"/>
                </a:solidFill>
                <a:effectLst/>
                <a:latin typeface="Calibri"/>
                <a:ea typeface="Calibri"/>
                <a:cs typeface="Calibri"/>
              </a:rPr>
              <a:t>každý aspekt</a:t>
            </a:r>
            <a:r>
              <a:rPr lang="cs-CZ" sz="2200" b="0" i="0" strike="noStrike" cap="none" spc="0" baseline="0" dirty="0">
                <a:solidFill>
                  <a:srgbClr val="000000"/>
                </a:solidFill>
                <a:effectLst/>
                <a:latin typeface="Calibri"/>
                <a:ea typeface="Calibri"/>
                <a:cs typeface="Calibri"/>
              </a:rPr>
              <a:t> léčby, spíše než abyste globálně hodnotili adherenci</a:t>
            </a:r>
          </a:p>
          <a:p>
            <a:pPr eaLnBrk="1" hangingPunct="1"/>
            <a:endParaRPr lang="en-GB" altLang="en-US" dirty="0">
              <a:ea typeface="HelveticaNeueLT Std Cn"/>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457200" y="292100"/>
            <a:ext cx="8229600" cy="773113"/>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Intervence týmu – 7.</a:t>
            </a:r>
          </a:p>
        </p:txBody>
      </p:sp>
      <p:sp>
        <p:nvSpPr>
          <p:cNvPr id="39939" name="Rectangle 4"/>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Stanovte očekávání a závazky pacienta/rodiny</a:t>
            </a:r>
          </a:p>
          <a:p>
            <a:pPr lvl="1" eaLnBrk="1" hangingPunct="1"/>
            <a:r>
              <a:rPr lang="cs-CZ" sz="2200" b="0" i="0" strike="noStrike" cap="none" spc="0" baseline="0" dirty="0">
                <a:solidFill>
                  <a:srgbClr val="000000"/>
                </a:solidFill>
                <a:effectLst/>
                <a:latin typeface="Calibri"/>
                <a:ea typeface="Calibri"/>
                <a:cs typeface="Calibri"/>
              </a:rPr>
              <a:t>Principy otevřené diskuse o tom, co se jim podařilo</a:t>
            </a:r>
          </a:p>
          <a:p>
            <a:pPr lvl="1" eaLnBrk="1" hangingPunct="1"/>
            <a:r>
              <a:rPr lang="cs-CZ" sz="2200" b="0" i="0" strike="noStrike" cap="none" spc="0" baseline="0" dirty="0">
                <a:solidFill>
                  <a:srgbClr val="000000"/>
                </a:solidFill>
                <a:effectLst/>
                <a:latin typeface="Calibri"/>
                <a:ea typeface="Calibri"/>
                <a:cs typeface="Calibri"/>
              </a:rPr>
              <a:t>Souhlas s pravidelným kontaktem s obhájci adherence</a:t>
            </a:r>
          </a:p>
          <a:p>
            <a:pPr lvl="1" eaLnBrk="1" hangingPunct="1"/>
            <a:r>
              <a:rPr lang="cs-CZ" sz="2200" b="0" i="0" strike="noStrike" cap="none" spc="0" baseline="0" dirty="0">
                <a:solidFill>
                  <a:srgbClr val="000000"/>
                </a:solidFill>
                <a:effectLst/>
                <a:latin typeface="Calibri"/>
                <a:ea typeface="Calibri"/>
                <a:cs typeface="Calibri"/>
              </a:rPr>
              <a:t>Vynaložte veškeré úsilí, abyste začlenili léčbu do pacientových každodenních činností</a:t>
            </a:r>
          </a:p>
          <a:p>
            <a:pPr lvl="1" eaLnBrk="1" hangingPunct="1"/>
            <a:r>
              <a:rPr lang="cs-CZ" sz="2200" b="0" i="0" strike="noStrike" cap="none" spc="0" baseline="0" dirty="0">
                <a:solidFill>
                  <a:srgbClr val="000000"/>
                </a:solidFill>
                <a:effectLst/>
                <a:latin typeface="Calibri"/>
                <a:ea typeface="Calibri"/>
                <a:cs typeface="Calibri"/>
              </a:rPr>
              <a:t>Dodržujte domluvené „lékové prázdniny / přerušení léčby“</a:t>
            </a:r>
          </a:p>
          <a:p>
            <a:pPr lvl="1" eaLnBrk="1" hangingPunct="1"/>
            <a:r>
              <a:rPr lang="cs-CZ" sz="2200" b="0" i="0" strike="noStrike" cap="none" spc="0" baseline="0" dirty="0">
                <a:solidFill>
                  <a:srgbClr val="000000"/>
                </a:solidFill>
                <a:effectLst/>
                <a:latin typeface="Calibri"/>
                <a:ea typeface="Calibri"/>
                <a:cs typeface="Calibri"/>
              </a:rPr>
              <a:t>Budete-li o to požádáni, veďte si deník</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Použitá literatura</a:t>
            </a:r>
          </a:p>
        </p:txBody>
      </p:sp>
      <p:sp>
        <p:nvSpPr>
          <p:cNvPr id="54275" name="Content Placeholder 5"/>
          <p:cNvSpPr>
            <a:spLocks noGrp="1"/>
          </p:cNvSpPr>
          <p:nvPr>
            <p:ph idx="1"/>
          </p:nvPr>
        </p:nvSpPr>
        <p:spPr>
          <a:xfrm>
            <a:off x="250825" y="1600200"/>
            <a:ext cx="8642350" cy="4525963"/>
          </a:xfrm>
        </p:spPr>
        <p:txBody>
          <a:bodyPr rtlCol="0">
            <a:normAutofit fontScale="92500" lnSpcReduction="20000"/>
          </a:bodyPr>
          <a:lstStyle/>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Arias Llorente RP, Bousoño García C, Díaz Martín JJ. Treatment compliance in children and adults with cystic fibrosis. </a:t>
            </a:r>
            <a:r>
              <a:rPr lang="cs-CZ" sz="1600" b="0" i="1" strike="noStrike" cap="none" spc="0" baseline="0" dirty="0">
                <a:solidFill>
                  <a:srgbClr val="1D2763"/>
                </a:solidFill>
                <a:effectLst/>
                <a:latin typeface="Calibri"/>
                <a:ea typeface="Calibri"/>
                <a:cs typeface="Calibri"/>
              </a:rPr>
              <a:t>J Cyst Fibros</a:t>
            </a:r>
            <a:r>
              <a:rPr lang="cs-CZ" sz="1600" b="0" i="0" strike="noStrike" cap="none" spc="0" baseline="0" dirty="0">
                <a:solidFill>
                  <a:srgbClr val="1D2763"/>
                </a:solidFill>
                <a:effectLst/>
                <a:latin typeface="Calibri"/>
                <a:ea typeface="Calibri"/>
                <a:cs typeface="Calibri"/>
              </a:rPr>
              <a:t> 2008;7:359-367. </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Berwick D, et al. A promise to learn – a commitment to act: Improving the Safety of Patients in England Available at: </a:t>
            </a:r>
            <a:r>
              <a:rPr lang="cs-CZ" sz="1600" b="0" i="0" u="sng" strike="noStrike" cap="none" spc="0" baseline="0" dirty="0">
                <a:solidFill>
                  <a:srgbClr val="1D2763"/>
                </a:solidFill>
                <a:effectLst/>
                <a:uFill>
                  <a:solidFill>
                    <a:srgbClr val="1D2763"/>
                  </a:solidFill>
                </a:uFill>
                <a:latin typeface="Calibri"/>
                <a:ea typeface="Calibri"/>
                <a:cs typeface="Calibri"/>
              </a:rPr>
              <a:t>www.gov.uk/government/uploads/system/uploads/attachment_data/file/226703/Berwick_Report.pdf</a:t>
            </a:r>
            <a:r>
              <a:rPr lang="cs-CZ" sz="1600" b="0" i="0" strike="noStrike" cap="none" spc="0" baseline="0" dirty="0">
                <a:solidFill>
                  <a:srgbClr val="1D2763"/>
                </a:solidFill>
                <a:effectLst/>
                <a:latin typeface="Calibri"/>
                <a:ea typeface="Calibri"/>
                <a:cs typeface="Calibri"/>
              </a:rPr>
              <a:t>. 2013. Zpřístupněno v dubnu 2014.</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Briesacher BA, Quittner AL, Saiman L, Sacco P, Fouayzi H, Quittell LM. Adherence with tobramycin inhaled solution and health care utilization. </a:t>
            </a:r>
            <a:r>
              <a:rPr lang="cs-CZ" sz="1600" b="0" i="1" strike="noStrike" cap="none" spc="0" baseline="0" dirty="0">
                <a:solidFill>
                  <a:srgbClr val="1D2763"/>
                </a:solidFill>
                <a:effectLst/>
                <a:latin typeface="Calibri"/>
                <a:ea typeface="Calibri"/>
                <a:cs typeface="Calibri"/>
              </a:rPr>
              <a:t>BMC Pulm Med</a:t>
            </a:r>
            <a:r>
              <a:rPr lang="cs-CZ" sz="1600" b="0" i="0" strike="noStrike" cap="none" spc="0" baseline="0" dirty="0">
                <a:solidFill>
                  <a:srgbClr val="1D2763"/>
                </a:solidFill>
                <a:effectLst/>
                <a:latin typeface="Calibri"/>
                <a:ea typeface="Calibri"/>
                <a:cs typeface="Calibri"/>
              </a:rPr>
              <a:t> 2011;11:5.</a:t>
            </a:r>
          </a:p>
          <a:p>
            <a:pPr eaLnBrk="1" fontAlgn="auto" hangingPunct="1">
              <a:spcAft>
                <a:spcPct val="0"/>
              </a:spcAft>
              <a:defRPr/>
            </a:pPr>
            <a:r>
              <a:rPr lang="en-GB" altLang="en-US" sz="1600" dirty="0"/>
              <a:t>Department </a:t>
            </a:r>
            <a:r>
              <a:rPr lang="en-GB" altLang="en-US" sz="1600"/>
              <a:t>of Health (UK)</a:t>
            </a:r>
            <a:r>
              <a:rPr lang="cs-CZ" sz="1600" b="0" i="0" strike="noStrike" cap="none" spc="0" baseline="0">
                <a:solidFill>
                  <a:srgbClr val="1D2763"/>
                </a:solidFill>
                <a:effectLst/>
                <a:latin typeface="Calibri"/>
                <a:ea typeface="Calibri"/>
                <a:cs typeface="Calibri"/>
              </a:rPr>
              <a:t>. </a:t>
            </a:r>
            <a:r>
              <a:rPr lang="cs-CZ" sz="1600" b="0" i="1" strike="noStrike" cap="none" spc="0" baseline="0" dirty="0">
                <a:solidFill>
                  <a:srgbClr val="1D2763"/>
                </a:solidFill>
                <a:effectLst/>
                <a:latin typeface="Calibri"/>
                <a:ea typeface="Calibri"/>
                <a:cs typeface="Calibri"/>
              </a:rPr>
              <a:t>Refreshing the Mandate to NHS England: 2014–2015. Consultation</a:t>
            </a:r>
            <a:r>
              <a:rPr lang="cs-CZ" sz="1600" b="0" i="0" strike="noStrike" cap="none" spc="0" baseline="0" dirty="0">
                <a:solidFill>
                  <a:srgbClr val="1D2763"/>
                </a:solidFill>
                <a:effectLst/>
                <a:latin typeface="Calibri"/>
                <a:ea typeface="Calibri"/>
                <a:cs typeface="Calibri"/>
              </a:rPr>
              <a:t>. červenec 2013. K dispozici na adrese: </a:t>
            </a:r>
            <a:r>
              <a:rPr lang="cs-CZ" sz="1600" b="0" i="0" u="sng" strike="noStrike" cap="none" spc="0" baseline="0" dirty="0">
                <a:solidFill>
                  <a:srgbClr val="1D2763"/>
                </a:solidFill>
                <a:effectLst/>
                <a:uFill>
                  <a:solidFill>
                    <a:srgbClr val="1D2763"/>
                  </a:solidFill>
                </a:uFill>
                <a:latin typeface="Calibri"/>
                <a:ea typeface="Calibri"/>
                <a:cs typeface="Calibri"/>
              </a:rPr>
              <a:t>www.gov.uk/government/uploads/system/uploads/attachment_data/file/210849/consultation_on_refreshing_the_Mandate_to_NHS_England_accessible.pdf</a:t>
            </a:r>
            <a:r>
              <a:rPr lang="cs-CZ" sz="1600" b="0" i="0" strike="noStrike" cap="none" spc="0" baseline="0" dirty="0">
                <a:solidFill>
                  <a:srgbClr val="1D2763"/>
                </a:solidFill>
                <a:effectLst/>
                <a:latin typeface="Calibri"/>
                <a:ea typeface="Calibri"/>
                <a:cs typeface="Calibri"/>
              </a:rPr>
              <a:t>. Zpřístupněno v dubnu 2014.</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DiMatteo MR, Giordani PJ, Lepper HS, Croghan TW. Patient adherence and medical treatment outcomes: a meta-analysis. </a:t>
            </a:r>
            <a:r>
              <a:rPr lang="cs-CZ" sz="1600" b="0" i="1" strike="noStrike" cap="none" spc="0" baseline="0" dirty="0">
                <a:solidFill>
                  <a:srgbClr val="1D2763"/>
                </a:solidFill>
                <a:effectLst/>
                <a:latin typeface="Calibri"/>
                <a:ea typeface="Calibri"/>
                <a:cs typeface="Calibri"/>
              </a:rPr>
              <a:t>Med Care </a:t>
            </a:r>
            <a:r>
              <a:rPr lang="cs-CZ" sz="1600" b="0" i="0" strike="noStrike" cap="none" spc="0" baseline="0" dirty="0">
                <a:solidFill>
                  <a:srgbClr val="1D2763"/>
                </a:solidFill>
                <a:effectLst/>
                <a:latin typeface="Calibri"/>
                <a:ea typeface="Calibri"/>
                <a:cs typeface="Calibri"/>
              </a:rPr>
              <a:t>2002;40:794–811.</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Duff AJA, Latchford GJ. Motivational interviewing for adherence problems in cystic fibrosis. </a:t>
            </a:r>
            <a:r>
              <a:rPr lang="cs-CZ" sz="1600" b="0" i="1" strike="noStrike" cap="none" spc="0" baseline="0" dirty="0">
                <a:solidFill>
                  <a:srgbClr val="1D2763"/>
                </a:solidFill>
                <a:effectLst/>
                <a:latin typeface="Calibri"/>
                <a:ea typeface="Calibri"/>
                <a:cs typeface="Calibri"/>
              </a:rPr>
              <a:t>Ped Pulmonol</a:t>
            </a:r>
            <a:r>
              <a:rPr lang="cs-CZ" sz="1600" b="0" i="0" strike="noStrike" cap="none" spc="0" baseline="0" dirty="0">
                <a:solidFill>
                  <a:srgbClr val="1D2763"/>
                </a:solidFill>
                <a:effectLst/>
                <a:latin typeface="Calibri"/>
                <a:ea typeface="Calibri"/>
                <a:cs typeface="Calibri"/>
              </a:rPr>
              <a:t> 2010;45:211-220. </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Eakin MN, Bilderback A, Boyle MP, Mogayzel PJ, Riekert KA. Longitudinal association between medication adherence and lung health in people with cystic fibrosis. </a:t>
            </a:r>
            <a:r>
              <a:rPr lang="cs-CZ" sz="1600" b="0" i="1" strike="noStrike" cap="none" spc="0" baseline="0" dirty="0">
                <a:solidFill>
                  <a:srgbClr val="1D2763"/>
                </a:solidFill>
                <a:effectLst/>
                <a:latin typeface="Calibri"/>
                <a:ea typeface="Calibri"/>
                <a:cs typeface="Calibri"/>
              </a:rPr>
              <a:t>J Cyst Fibros </a:t>
            </a:r>
            <a:r>
              <a:rPr lang="cs-CZ" sz="1600" b="0" i="0" strike="noStrike" cap="none" spc="0" baseline="0" dirty="0">
                <a:solidFill>
                  <a:srgbClr val="1D2763"/>
                </a:solidFill>
                <a:effectLst/>
                <a:latin typeface="Calibri"/>
                <a:ea typeface="Calibri"/>
                <a:cs typeface="Calibri"/>
              </a:rPr>
              <a:t>2011;10:258–264.</a:t>
            </a:r>
          </a:p>
          <a:p>
            <a:pPr eaLnBrk="1" fontAlgn="auto" hangingPunct="1">
              <a:spcAft>
                <a:spcPct val="0"/>
              </a:spcAft>
              <a:defRPr/>
            </a:pPr>
            <a:r>
              <a:rPr lang="cs-CZ" sz="1600" b="0" i="0" strike="noStrike" cap="none" spc="0" baseline="0" dirty="0">
                <a:solidFill>
                  <a:srgbClr val="1D2763"/>
                </a:solidFill>
                <a:effectLst/>
                <a:latin typeface="Calibri"/>
                <a:ea typeface="Calibri"/>
                <a:cs typeface="Calibri"/>
              </a:rPr>
              <a:t>Fallowfield LJ, et al. Efficacy of a Cancer Research UK communications skills training model for oncologists: a randomised controlled trial. </a:t>
            </a:r>
            <a:r>
              <a:rPr lang="cs-CZ" sz="1600" b="0" i="1" strike="noStrike" cap="none" spc="0" baseline="0" dirty="0">
                <a:solidFill>
                  <a:srgbClr val="1D2763"/>
                </a:solidFill>
                <a:effectLst/>
                <a:latin typeface="Calibri"/>
                <a:ea typeface="Calibri"/>
                <a:cs typeface="Calibri"/>
              </a:rPr>
              <a:t>Lancet</a:t>
            </a:r>
            <a:r>
              <a:rPr lang="cs-CZ" sz="1600" b="0" i="0" strike="noStrike" cap="none" spc="0" baseline="0" dirty="0">
                <a:solidFill>
                  <a:srgbClr val="1D2763"/>
                </a:solidFill>
                <a:effectLst/>
                <a:latin typeface="Calibri"/>
                <a:ea typeface="Calibri"/>
                <a:cs typeface="Calibri"/>
              </a:rPr>
              <a:t> 2002;359:650–656.</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Použitá literatura</a:t>
            </a:r>
          </a:p>
        </p:txBody>
      </p:sp>
      <p:sp>
        <p:nvSpPr>
          <p:cNvPr id="44035" name="Content Placeholder 5"/>
          <p:cNvSpPr>
            <a:spLocks noGrp="1"/>
          </p:cNvSpPr>
          <p:nvPr>
            <p:ph idx="1"/>
          </p:nvPr>
        </p:nvSpPr>
        <p:spPr>
          <a:xfrm>
            <a:off x="250825" y="1562100"/>
            <a:ext cx="8642350" cy="4525963"/>
          </a:xfrm>
        </p:spPr>
        <p:txBody>
          <a:bodyPr/>
          <a:lstStyle/>
          <a:p>
            <a:pPr eaLnBrk="1" hangingPunct="1"/>
            <a:r>
              <a:rPr lang="cs-CZ" sz="1500" b="0" i="0" strike="noStrike" cap="none" spc="0" baseline="0">
                <a:solidFill>
                  <a:srgbClr val="1D2763"/>
                </a:solidFill>
                <a:effectLst/>
                <a:latin typeface="Calibri"/>
                <a:ea typeface="Calibri"/>
                <a:cs typeface="Calibri"/>
              </a:rPr>
              <a:t>Gawande A. The Bell Curve</a:t>
            </a:r>
            <a:r>
              <a:rPr lang="cs-CZ" sz="1500" b="1" i="0" strike="noStrike" cap="none" spc="0" baseline="0">
                <a:solidFill>
                  <a:srgbClr val="1D2763"/>
                </a:solidFill>
                <a:effectLst/>
                <a:latin typeface="Calibri"/>
                <a:ea typeface="Calibri"/>
                <a:cs typeface="Calibri"/>
              </a:rPr>
              <a:t>. </a:t>
            </a:r>
            <a:r>
              <a:rPr lang="cs-CZ" sz="1500" b="0" i="0" strike="noStrike" cap="none" spc="0" baseline="0">
                <a:solidFill>
                  <a:srgbClr val="1D2763"/>
                </a:solidFill>
                <a:effectLst/>
                <a:latin typeface="Calibri"/>
                <a:ea typeface="Calibri"/>
                <a:cs typeface="Calibri"/>
              </a:rPr>
              <a:t>What happens when patients find out how good their doctors really are? </a:t>
            </a:r>
            <a:r>
              <a:rPr lang="cs-CZ" sz="1500" b="0" i="1" strike="noStrike" cap="none" spc="0" baseline="0">
                <a:solidFill>
                  <a:srgbClr val="1D2763"/>
                </a:solidFill>
                <a:effectLst/>
                <a:latin typeface="Calibri"/>
                <a:ea typeface="Calibri"/>
                <a:cs typeface="Calibri"/>
              </a:rPr>
              <a:t>The New Yorker</a:t>
            </a:r>
            <a:r>
              <a:rPr lang="cs-CZ" sz="1500" b="0" i="0" strike="noStrike" cap="none" spc="0" baseline="0">
                <a:solidFill>
                  <a:srgbClr val="1D2763"/>
                </a:solidFill>
                <a:effectLst/>
                <a:latin typeface="Calibri"/>
                <a:ea typeface="Calibri"/>
                <a:cs typeface="Calibri"/>
              </a:rPr>
              <a:t>; 6. prosince 2004. K dispozici na adrese: </a:t>
            </a:r>
            <a:r>
              <a:rPr lang="cs-CZ" sz="1500" b="0" i="0" u="sng" strike="noStrike" cap="none" spc="0" baseline="0">
                <a:solidFill>
                  <a:srgbClr val="1D2763"/>
                </a:solidFill>
                <a:effectLst/>
                <a:uFill>
                  <a:solidFill>
                    <a:srgbClr val="1D2763"/>
                  </a:solidFill>
                </a:uFill>
                <a:latin typeface="Calibri"/>
                <a:ea typeface="Calibri"/>
                <a:cs typeface="Calibri"/>
              </a:rPr>
              <a:t>www.newyorker.com/archive/2004/12/06/041206fa_fact</a:t>
            </a:r>
            <a:r>
              <a:rPr lang="cs-CZ" sz="1500" b="0" i="0" strike="noStrike" cap="none" spc="0" baseline="0">
                <a:solidFill>
                  <a:srgbClr val="1D2763"/>
                </a:solidFill>
                <a:effectLst/>
                <a:latin typeface="Calibri"/>
                <a:ea typeface="Calibri"/>
                <a:cs typeface="Calibri"/>
              </a:rPr>
              <a:t>.  Zpřístupněno v březnu 2014. </a:t>
            </a:r>
          </a:p>
          <a:p>
            <a:pPr eaLnBrk="1" hangingPunct="1"/>
            <a:r>
              <a:rPr lang="cs-CZ" sz="1500" b="0" i="0" strike="noStrike" cap="none" spc="0" baseline="0">
                <a:solidFill>
                  <a:srgbClr val="1D2763"/>
                </a:solidFill>
                <a:effectLst/>
                <a:latin typeface="Calibri"/>
                <a:ea typeface="Calibri"/>
                <a:cs typeface="Calibri"/>
              </a:rPr>
              <a:t>Jin J, et al. Factors affecting therapeutic compliance: A review from the patient’s perspective. </a:t>
            </a:r>
            <a:r>
              <a:rPr lang="cs-CZ" sz="1500" b="0" i="1" strike="noStrike" cap="none" spc="0" baseline="0">
                <a:solidFill>
                  <a:srgbClr val="1D2763"/>
                </a:solidFill>
                <a:effectLst/>
                <a:latin typeface="Calibri"/>
                <a:ea typeface="Calibri"/>
                <a:cs typeface="Calibri"/>
              </a:rPr>
              <a:t>Ther Clin Risk Manag </a:t>
            </a:r>
            <a:r>
              <a:rPr lang="cs-CZ" sz="1500" b="0" i="0" strike="noStrike" cap="none" spc="0" baseline="0">
                <a:solidFill>
                  <a:srgbClr val="1D2763"/>
                </a:solidFill>
                <a:effectLst/>
                <a:latin typeface="Calibri"/>
                <a:ea typeface="Calibri"/>
                <a:cs typeface="Calibri"/>
              </a:rPr>
              <a:t>2008;4:269–286.</a:t>
            </a:r>
          </a:p>
          <a:p>
            <a:pPr eaLnBrk="1" hangingPunct="1"/>
            <a:r>
              <a:rPr lang="cs-CZ" sz="1500" b="0" i="0" strike="noStrike" cap="none" spc="0" baseline="0">
                <a:solidFill>
                  <a:srgbClr val="1D2763"/>
                </a:solidFill>
                <a:effectLst/>
                <a:latin typeface="Calibri"/>
                <a:ea typeface="Calibri"/>
                <a:cs typeface="Calibri"/>
              </a:rPr>
              <a:t>Mead N, Bower P.  Patient-centred consultations and outcomes in primary care: a review of the literature. </a:t>
            </a:r>
            <a:r>
              <a:rPr lang="cs-CZ" sz="1500" b="0" i="1" strike="noStrike" cap="none" spc="0" baseline="0">
                <a:solidFill>
                  <a:srgbClr val="1D2763"/>
                </a:solidFill>
                <a:effectLst/>
                <a:latin typeface="Calibri"/>
                <a:ea typeface="Calibri"/>
                <a:cs typeface="Calibri"/>
              </a:rPr>
              <a:t>Patient Educ  Couns </a:t>
            </a:r>
            <a:r>
              <a:rPr lang="cs-CZ" sz="1500" b="0" i="0" strike="noStrike" cap="none" spc="0" baseline="0">
                <a:solidFill>
                  <a:srgbClr val="1D2763"/>
                </a:solidFill>
                <a:effectLst/>
                <a:latin typeface="Calibri"/>
                <a:ea typeface="Calibri"/>
                <a:cs typeface="Calibri"/>
              </a:rPr>
              <a:t>2002;48:51–61.</a:t>
            </a:r>
          </a:p>
          <a:p>
            <a:pPr eaLnBrk="1" hangingPunct="1"/>
            <a:r>
              <a:rPr lang="cs-CZ" sz="1500" b="0" i="0" strike="noStrike" cap="none" spc="0" baseline="0">
                <a:solidFill>
                  <a:srgbClr val="1D2763"/>
                </a:solidFill>
                <a:effectLst/>
                <a:latin typeface="Calibri"/>
                <a:ea typeface="Calibri"/>
                <a:cs typeface="Calibri"/>
              </a:rPr>
              <a:t>Nasr SZ, Chou W, Villa KF, Chang E, Broder MS. Adherence to dornase alpha treatment among commercially insured patients with cystic fibrosis. </a:t>
            </a:r>
            <a:r>
              <a:rPr lang="cs-CZ" sz="1500" b="0" i="1" strike="noStrike" cap="none" spc="0" baseline="0">
                <a:solidFill>
                  <a:srgbClr val="1D2763"/>
                </a:solidFill>
                <a:effectLst/>
                <a:latin typeface="Calibri"/>
                <a:ea typeface="Calibri"/>
                <a:cs typeface="Calibri"/>
              </a:rPr>
              <a:t>J Med Econ </a:t>
            </a:r>
            <a:r>
              <a:rPr lang="cs-CZ" sz="1500" b="0" i="0" strike="noStrike" cap="none" spc="0" baseline="0">
                <a:solidFill>
                  <a:srgbClr val="1D2763"/>
                </a:solidFill>
                <a:effectLst/>
                <a:latin typeface="Calibri"/>
                <a:ea typeface="Calibri"/>
                <a:cs typeface="Calibri"/>
              </a:rPr>
              <a:t>2013;16:801–808.</a:t>
            </a:r>
          </a:p>
          <a:p>
            <a:pPr eaLnBrk="1" hangingPunct="1"/>
            <a:r>
              <a:rPr lang="cs-CZ" sz="1500" b="0" i="0" strike="noStrike" cap="none" spc="0" baseline="0">
                <a:solidFill>
                  <a:srgbClr val="1D2763"/>
                </a:solidFill>
                <a:effectLst/>
                <a:latin typeface="Calibri"/>
                <a:ea typeface="Calibri"/>
                <a:cs typeface="Calibri"/>
              </a:rPr>
              <a:t>Osterberg L, Blaschke T. Adherence to medication. </a:t>
            </a:r>
            <a:r>
              <a:rPr lang="cs-CZ" sz="1500" b="0" i="1" strike="noStrike" cap="none" spc="0" baseline="0">
                <a:solidFill>
                  <a:srgbClr val="1D2763"/>
                </a:solidFill>
                <a:effectLst/>
                <a:latin typeface="Calibri"/>
                <a:ea typeface="Calibri"/>
                <a:cs typeface="Calibri"/>
              </a:rPr>
              <a:t>N Engl J Med</a:t>
            </a:r>
            <a:r>
              <a:rPr lang="cs-CZ" sz="1500" b="0" i="0" strike="noStrike" cap="none" spc="0" baseline="0">
                <a:solidFill>
                  <a:srgbClr val="1D2763"/>
                </a:solidFill>
                <a:effectLst/>
                <a:latin typeface="Calibri"/>
                <a:ea typeface="Calibri"/>
                <a:cs typeface="Calibri"/>
              </a:rPr>
              <a:t> 2005;353:487–497. </a:t>
            </a:r>
          </a:p>
          <a:p>
            <a:pPr eaLnBrk="1" hangingPunct="1"/>
            <a:r>
              <a:rPr lang="cs-CZ" sz="1500" b="0" i="0" strike="noStrike" cap="none" spc="0" baseline="0">
                <a:solidFill>
                  <a:srgbClr val="1D2763"/>
                </a:solidFill>
                <a:effectLst/>
                <a:latin typeface="Calibri"/>
                <a:ea typeface="Calibri"/>
                <a:cs typeface="Calibri"/>
              </a:rPr>
              <a:t>University Hospitals Southampton. Transition to Adult Care – Ready Steady Go. 2014. K dispozici na adrese: </a:t>
            </a:r>
            <a:r>
              <a:rPr lang="cs-CZ" sz="1500" b="0" i="0" u="sng" strike="noStrike" cap="none" spc="0" baseline="0">
                <a:solidFill>
                  <a:srgbClr val="1D2763"/>
                </a:solidFill>
                <a:effectLst/>
                <a:uFill>
                  <a:solidFill>
                    <a:srgbClr val="1D2763"/>
                  </a:solidFill>
                </a:uFill>
                <a:latin typeface="Calibri"/>
                <a:ea typeface="Calibri"/>
                <a:cs typeface="Calibri"/>
              </a:rPr>
              <a:t>www.uhs.nhs.uk/OurServices/Childhealth/TransitiontoadultcareReadySteadyGo/Transitiontoadultcare.aspx</a:t>
            </a:r>
            <a:r>
              <a:rPr lang="cs-CZ" sz="1500" b="0" i="0" strike="noStrike" cap="none" spc="0" baseline="0">
                <a:solidFill>
                  <a:srgbClr val="1D2763"/>
                </a:solidFill>
                <a:effectLst/>
                <a:latin typeface="Calibri"/>
                <a:ea typeface="Calibri"/>
                <a:cs typeface="Calibri"/>
              </a:rPr>
              <a:t>. Zpřístupněno v březnu 2014.</a:t>
            </a:r>
          </a:p>
          <a:p>
            <a:pPr eaLnBrk="1" hangingPunct="1"/>
            <a:r>
              <a:rPr lang="cs-CZ" sz="1500" b="0" i="0" strike="noStrike" cap="none" spc="0" baseline="0">
                <a:solidFill>
                  <a:srgbClr val="1D2763"/>
                </a:solidFill>
                <a:effectLst/>
                <a:latin typeface="Calibri"/>
                <a:ea typeface="Calibri"/>
                <a:cs typeface="Calibri"/>
              </a:rPr>
              <a:t>Withers AL. Management Issues for Adolescents with Cystic Fibrosis. </a:t>
            </a:r>
            <a:r>
              <a:rPr lang="cs-CZ" sz="1500" b="0" i="1" strike="noStrike" cap="none" spc="0" baseline="0">
                <a:solidFill>
                  <a:srgbClr val="1D2763"/>
                </a:solidFill>
                <a:effectLst/>
                <a:latin typeface="Calibri"/>
                <a:ea typeface="Calibri"/>
                <a:cs typeface="Calibri"/>
              </a:rPr>
              <a:t>Pulmon Med </a:t>
            </a:r>
            <a:r>
              <a:rPr lang="cs-CZ" sz="1500" b="0" i="0" strike="noStrike" cap="none" spc="0" baseline="0">
                <a:solidFill>
                  <a:srgbClr val="1D2763"/>
                </a:solidFill>
                <a:effectLst/>
                <a:latin typeface="Calibri"/>
                <a:ea typeface="Calibri"/>
                <a:cs typeface="Calibri"/>
              </a:rPr>
              <a:t>2012;2012:Article ID 134132. </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331D-C34E-442D-9FC2-BBBEF74E1C88}"/>
              </a:ext>
            </a:extLst>
          </p:cNvPr>
          <p:cNvSpPr>
            <a:spLocks noGrp="1"/>
          </p:cNvSpPr>
          <p:nvPr>
            <p:ph type="title"/>
          </p:nvPr>
        </p:nvSpPr>
        <p:spPr/>
        <p:txBody>
          <a:bodyPr/>
          <a:lstStyle/>
          <a:p>
            <a:r>
              <a:rPr lang="cs-CZ" sz="2800" b="1" i="0" strike="noStrike" cap="none" spc="0" baseline="0">
                <a:solidFill>
                  <a:srgbClr val="1D2763"/>
                </a:solidFill>
                <a:effectLst/>
                <a:latin typeface="Calibri"/>
                <a:ea typeface="Calibri"/>
                <a:cs typeface="Calibri"/>
              </a:rPr>
              <a:t>Úvod</a:t>
            </a:r>
          </a:p>
        </p:txBody>
      </p:sp>
      <p:sp>
        <p:nvSpPr>
          <p:cNvPr id="3" name="Content Placeholder 2">
            <a:extLst>
              <a:ext uri="{FF2B5EF4-FFF2-40B4-BE49-F238E27FC236}">
                <a16:creationId xmlns:a16="http://schemas.microsoft.com/office/drawing/2014/main" id="{7BF7D07F-5989-4825-A2FD-82F880A43260}"/>
              </a:ext>
            </a:extLst>
          </p:cNvPr>
          <p:cNvSpPr>
            <a:spLocks noGrp="1"/>
          </p:cNvSpPr>
          <p:nvPr>
            <p:ph idx="1"/>
          </p:nvPr>
        </p:nvSpPr>
        <p:spPr/>
        <p:txBody>
          <a:bodyPr/>
          <a:lstStyle/>
          <a:p>
            <a:r>
              <a:rPr lang="cs-CZ" sz="2200" b="0" i="0" strike="noStrike" cap="none" spc="0" baseline="0" dirty="0">
                <a:solidFill>
                  <a:srgbClr val="1D2763"/>
                </a:solidFill>
                <a:effectLst/>
                <a:latin typeface="Calibri"/>
                <a:ea typeface="Calibri"/>
                <a:cs typeface="Calibri"/>
              </a:rPr>
              <a:t>Tyto moduly byly vyvinuty řídicí komisí mezinárodních odborníků na cystickou fibrózu (CF) a pokrývají techniky motivačního rozhovoru (MR), které mohou vytvořit účinný rámec pro zlepšení otevřenosti pacientů ke změně chování. </a:t>
            </a:r>
          </a:p>
          <a:p>
            <a:r>
              <a:rPr lang="cs-CZ" sz="2200" b="0" i="0" strike="noStrike" cap="none" spc="0" baseline="0" dirty="0">
                <a:solidFill>
                  <a:srgbClr val="1D2763"/>
                </a:solidFill>
                <a:effectLst/>
                <a:latin typeface="Calibri"/>
                <a:ea typeface="Calibri"/>
                <a:cs typeface="Calibri"/>
              </a:rPr>
              <a:t>Obsah MR je uspořádán do pěti modulů, které jsou navrženy tak, aby vám poskytly znalosti a dovednosti vedoucí ke zkvalitnění vašich individuálních metod při MR. Všechny moduly si můžete stáhnout na webu www.cfcare.net</a:t>
            </a:r>
          </a:p>
          <a:p>
            <a:r>
              <a:rPr lang="cs-CZ" sz="2200" b="0" i="0" strike="noStrike" cap="none" spc="0" baseline="0" dirty="0">
                <a:solidFill>
                  <a:srgbClr val="1D2763"/>
                </a:solidFill>
                <a:effectLst/>
                <a:latin typeface="Calibri"/>
                <a:ea typeface="Calibri"/>
                <a:cs typeface="Calibri"/>
              </a:rPr>
              <a:t>Tento modul se zabývá řízením adherence v rámci týmu. </a:t>
            </a:r>
          </a:p>
          <a:p>
            <a:endParaRPr lang="en-GB" dirty="0"/>
          </a:p>
        </p:txBody>
      </p:sp>
    </p:spTree>
    <p:extLst>
      <p:ext uri="{BB962C8B-B14F-4D97-AF65-F5344CB8AC3E}">
        <p14:creationId xmlns:p14="http://schemas.microsoft.com/office/powerpoint/2010/main" val="188451903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Přehled relace</a:t>
            </a:r>
          </a:p>
        </p:txBody>
      </p:sp>
      <p:sp>
        <p:nvSpPr>
          <p:cNvPr id="19459" name="Content Placeholder 2"/>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Změna kultury, étosu (mravního rázu, charakteru) a očekávání</a:t>
            </a:r>
          </a:p>
          <a:p>
            <a:pPr eaLnBrk="1" hangingPunct="1"/>
            <a:endParaRPr lang="en-GB"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Zlepšování vztahů</a:t>
            </a:r>
          </a:p>
          <a:p>
            <a:pPr eaLnBrk="1" hangingPunct="1"/>
            <a:endParaRPr lang="en-GB"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Změna nastavení klinik</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57500"/>
            <a:ext cx="8229600" cy="1143000"/>
          </a:xfrm>
        </p:spPr>
        <p:txBody>
          <a:bodyPr/>
          <a:lstStyle/>
          <a:p>
            <a:pPr eaLnBrk="1" hangingPunct="1">
              <a:defRPr/>
            </a:pPr>
            <a:r>
              <a:rPr lang="cs-CZ" sz="2800" b="1" i="0" strike="noStrike" cap="none" spc="0" baseline="0" dirty="0">
                <a:solidFill>
                  <a:srgbClr val="1D2763"/>
                </a:solidFill>
                <a:effectLst/>
                <a:latin typeface="Calibri"/>
                <a:ea typeface="Calibri"/>
                <a:cs typeface="Calibri"/>
              </a:rPr>
              <a:t>Změna kultury, étosu (charakteru, mravního rázu) a očekávání</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Proč změna?</a:t>
            </a:r>
          </a:p>
        </p:txBody>
      </p:sp>
      <p:sp>
        <p:nvSpPr>
          <p:cNvPr id="20483" name="Content Placeholder 2"/>
          <p:cNvSpPr>
            <a:spLocks noGrp="1"/>
          </p:cNvSpPr>
          <p:nvPr>
            <p:ph idx="1"/>
          </p:nvPr>
        </p:nvSpPr>
        <p:spPr>
          <a:xfrm>
            <a:off x="457200" y="1570038"/>
            <a:ext cx="8229600" cy="4311650"/>
          </a:xfrm>
        </p:spPr>
        <p:txBody>
          <a:bodyPr/>
          <a:lstStyle/>
          <a:p>
            <a:pPr eaLnBrk="1" hangingPunct="1">
              <a:defRPr/>
            </a:pPr>
            <a:r>
              <a:rPr lang="cs-CZ" sz="2400" b="0" i="0" strike="noStrike" cap="none" spc="0" baseline="0" dirty="0">
                <a:solidFill>
                  <a:srgbClr val="1D2763"/>
                </a:solidFill>
                <a:effectLst/>
                <a:latin typeface="Calibri"/>
                <a:ea typeface="Calibri"/>
                <a:cs typeface="Calibri"/>
              </a:rPr>
              <a:t>Motivace ke změně</a:t>
            </a:r>
          </a:p>
          <a:p>
            <a:pPr lvl="1" eaLnBrk="1" hangingPunct="1">
              <a:defRPr/>
            </a:pPr>
            <a:r>
              <a:rPr lang="cs-CZ" sz="2200" b="0" i="0" strike="noStrike" cap="none" spc="0" baseline="0" dirty="0">
                <a:solidFill>
                  <a:srgbClr val="000000"/>
                </a:solidFill>
                <a:effectLst/>
                <a:latin typeface="Calibri"/>
                <a:ea typeface="Calibri"/>
                <a:cs typeface="Calibri"/>
              </a:rPr>
              <a:t>Externí (Obnovení souhlasu NHS, 2014–2015)</a:t>
            </a:r>
            <a:r>
              <a:rPr lang="cs-CZ" sz="2200" b="0" i="0" strike="noStrike" cap="none" spc="0" baseline="30000" dirty="0">
                <a:solidFill>
                  <a:srgbClr val="000000"/>
                </a:solidFill>
                <a:effectLst/>
                <a:latin typeface="Calibri"/>
                <a:ea typeface="Calibri"/>
                <a:cs typeface="Calibri"/>
              </a:rPr>
              <a:t>1</a:t>
            </a:r>
          </a:p>
          <a:p>
            <a:pPr lvl="1" eaLnBrk="1" hangingPunct="1">
              <a:defRPr/>
            </a:pPr>
            <a:r>
              <a:rPr lang="cs-CZ" sz="2200" b="0" i="0" strike="noStrike" cap="none" spc="0" baseline="0" dirty="0">
                <a:solidFill>
                  <a:srgbClr val="000000"/>
                </a:solidFill>
                <a:effectLst/>
                <a:latin typeface="Calibri"/>
                <a:ea typeface="Calibri"/>
                <a:cs typeface="Calibri"/>
              </a:rPr>
              <a:t>Interní (</a:t>
            </a:r>
            <a:r>
              <a:rPr lang="cs-CZ" dirty="0">
                <a:solidFill>
                  <a:srgbClr val="000000"/>
                </a:solidFill>
                <a:latin typeface="Calibri"/>
                <a:ea typeface="Calibri"/>
                <a:cs typeface="Calibri"/>
              </a:rPr>
              <a:t>adherence</a:t>
            </a:r>
            <a:r>
              <a:rPr lang="cs-CZ" sz="2200" b="0" i="0" strike="noStrike" cap="none" spc="0" baseline="0" dirty="0">
                <a:solidFill>
                  <a:srgbClr val="000000"/>
                </a:solidFill>
                <a:effectLst/>
                <a:latin typeface="Calibri"/>
                <a:ea typeface="Calibri"/>
                <a:cs typeface="Calibri"/>
              </a:rPr>
              <a:t>, zdravotní výsledky a náklady)</a:t>
            </a:r>
            <a:r>
              <a:rPr lang="cs-CZ" sz="2200" b="0" i="0" strike="noStrike" cap="none" spc="0" baseline="30000" dirty="0">
                <a:solidFill>
                  <a:srgbClr val="000000"/>
                </a:solidFill>
                <a:effectLst/>
                <a:latin typeface="Calibri"/>
                <a:ea typeface="Calibri"/>
                <a:cs typeface="Calibri"/>
              </a:rPr>
              <a:t>2–7</a:t>
            </a:r>
          </a:p>
          <a:p>
            <a:pPr marL="0" indent="0" eaLnBrk="1" hangingPunct="1">
              <a:buFont typeface="Arial" pitchFamily="34" charset="0"/>
              <a:buNone/>
              <a:defRPr/>
            </a:pPr>
            <a:endParaRPr lang="en-GB" altLang="en-US" dirty="0">
              <a:ea typeface="HelveticaNeueLT Std Cn"/>
            </a:endParaRPr>
          </a:p>
          <a:p>
            <a:pPr eaLnBrk="1" hangingPunct="1">
              <a:defRPr/>
            </a:pPr>
            <a:r>
              <a:rPr lang="cs-CZ" sz="2400" b="0" i="0" strike="noStrike" cap="none" spc="0" baseline="0" dirty="0">
                <a:solidFill>
                  <a:srgbClr val="1D2763"/>
                </a:solidFill>
                <a:effectLst/>
                <a:latin typeface="Calibri"/>
                <a:ea typeface="Calibri"/>
                <a:cs typeface="Calibri"/>
              </a:rPr>
              <a:t>Zvyšování účasti pacientů a jejich vliv na týmy?</a:t>
            </a:r>
          </a:p>
          <a:p>
            <a:pPr eaLnBrk="1" hangingPunct="1">
              <a:defRPr/>
            </a:pPr>
            <a:endParaRPr lang="en-GB" altLang="en-US" dirty="0">
              <a:ea typeface="HelveticaNeueLT Std Cn"/>
            </a:endParaRPr>
          </a:p>
          <a:p>
            <a:pPr eaLnBrk="1" hangingPunct="1">
              <a:defRPr/>
            </a:pPr>
            <a:r>
              <a:rPr lang="cs-CZ" sz="2400" b="0" i="0" strike="noStrike" cap="none" spc="0" baseline="0" dirty="0">
                <a:solidFill>
                  <a:srgbClr val="1D2763"/>
                </a:solidFill>
                <a:effectLst/>
                <a:latin typeface="Calibri"/>
                <a:ea typeface="Calibri"/>
                <a:cs typeface="Calibri"/>
              </a:rPr>
              <a:t>Jak by se mohl tým změnit?</a:t>
            </a:r>
          </a:p>
          <a:p>
            <a:pPr eaLnBrk="1" hangingPunct="1">
              <a:defRPr/>
            </a:pPr>
            <a:endParaRPr lang="en-GB" altLang="en-US" sz="2000" dirty="0">
              <a:ea typeface="HelveticaNeueLT Std Cn"/>
            </a:endParaRPr>
          </a:p>
        </p:txBody>
      </p:sp>
      <p:sp>
        <p:nvSpPr>
          <p:cNvPr id="11268" name="TextBox 1"/>
          <p:cNvSpPr txBox="1">
            <a:spLocks noChangeArrowheads="1"/>
          </p:cNvSpPr>
          <p:nvPr/>
        </p:nvSpPr>
        <p:spPr bwMode="auto">
          <a:xfrm>
            <a:off x="1402080" y="5755571"/>
            <a:ext cx="774192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None/>
              <a:defRPr/>
            </a:pPr>
            <a:r>
              <a:rPr lang="en-GB" altLang="en-US" sz="700" dirty="0"/>
              <a:t>1. Department of Health </a:t>
            </a:r>
            <a:r>
              <a:rPr lang="en-GB" sz="700" b="0" i="0" strike="noStrike" cap="none" spc="0" baseline="0" dirty="0">
                <a:solidFill>
                  <a:srgbClr val="000000"/>
                </a:solidFill>
                <a:effectLst/>
                <a:latin typeface="Calibri"/>
                <a:ea typeface="Calibri"/>
                <a:cs typeface="Calibri"/>
              </a:rPr>
              <a:t>(UK)</a:t>
            </a:r>
            <a:r>
              <a:rPr lang="cs-CZ" sz="700" b="0" i="0" strike="noStrike" cap="none" spc="0" baseline="0" dirty="0">
                <a:solidFill>
                  <a:srgbClr val="000000"/>
                </a:solidFill>
                <a:effectLst/>
                <a:latin typeface="Calibri"/>
                <a:ea typeface="Calibri"/>
                <a:cs typeface="Calibri"/>
              </a:rPr>
              <a:t>.</a:t>
            </a:r>
            <a:r>
              <a:rPr lang="en-GB" sz="700" dirty="0">
                <a:solidFill>
                  <a:srgbClr val="000000"/>
                </a:solidFill>
                <a:latin typeface="Calibri"/>
                <a:ea typeface="Calibri"/>
                <a:cs typeface="Calibri"/>
              </a:rPr>
              <a:t> </a:t>
            </a:r>
            <a:r>
              <a:rPr lang="en-GB" sz="700" i="1" dirty="0">
                <a:solidFill>
                  <a:srgbClr val="000000"/>
                </a:solidFill>
                <a:latin typeface="Calibri"/>
                <a:ea typeface="Calibri"/>
                <a:cs typeface="Calibri"/>
              </a:rPr>
              <a:t>Refreshing the Mandate to NHS England: 2014–2015</a:t>
            </a:r>
            <a:r>
              <a:rPr lang="en-GB" sz="700" dirty="0">
                <a:solidFill>
                  <a:srgbClr val="000000"/>
                </a:solidFill>
                <a:latin typeface="Calibri"/>
                <a:ea typeface="Calibri"/>
                <a:cs typeface="Calibri"/>
              </a:rPr>
              <a:t>.</a:t>
            </a:r>
            <a:r>
              <a:rPr lang="cs-CZ" sz="700" b="0" i="0" strike="noStrike" cap="none" spc="0" baseline="0" dirty="0">
                <a:solidFill>
                  <a:srgbClr val="000000"/>
                </a:solidFill>
                <a:effectLst/>
                <a:latin typeface="Calibri"/>
                <a:ea typeface="Calibri"/>
                <a:cs typeface="Calibri"/>
              </a:rPr>
              <a:t> červenec 2013</a:t>
            </a:r>
            <a:r>
              <a:rPr lang="en-GB" sz="700" b="0" i="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 Arias Llorente RP et al.</a:t>
            </a:r>
            <a:r>
              <a:rPr lang="en-GB" sz="700" b="0" i="0" strike="noStrike" cap="none" spc="0" baseline="0" dirty="0">
                <a:solidFill>
                  <a:srgbClr val="000000"/>
                </a:solidFill>
                <a:effectLst/>
                <a:latin typeface="Calibri"/>
                <a:ea typeface="Calibri"/>
                <a:cs typeface="Calibri"/>
              </a:rPr>
              <a:t> </a:t>
            </a:r>
            <a:r>
              <a:rPr lang="en-GB" sz="700" b="0" i="1" strike="noStrike" cap="none" spc="0" baseline="0" dirty="0">
                <a:solidFill>
                  <a:srgbClr val="000000"/>
                </a:solidFill>
                <a:effectLst/>
                <a:latin typeface="Calibri"/>
                <a:ea typeface="Calibri"/>
                <a:cs typeface="Calibri"/>
              </a:rPr>
              <a:t>Treatment compliance in children and adults with cystic fibrosis</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a:t>
            </a:r>
            <a:r>
              <a:rPr lang="cs-CZ" sz="700" b="0" strike="noStrike" cap="none" spc="0" baseline="0" dirty="0">
                <a:solidFill>
                  <a:srgbClr val="000000"/>
                </a:solidFill>
                <a:effectLst/>
                <a:latin typeface="Calibri"/>
                <a:ea typeface="Calibri"/>
                <a:cs typeface="Calibri"/>
              </a:rPr>
              <a:t>J Cyst Fibros</a:t>
            </a:r>
            <a:r>
              <a:rPr lang="en-GB" sz="700" b="0" strike="noStrike" cap="none" spc="0" baseline="0" dirty="0">
                <a:solidFill>
                  <a:srgbClr val="000000"/>
                </a:solidFill>
                <a:effectLst/>
                <a:latin typeface="Calibri"/>
                <a:ea typeface="Calibri"/>
                <a:cs typeface="Calibri"/>
              </a:rPr>
              <a:t>.</a:t>
            </a:r>
            <a:r>
              <a:rPr lang="cs-CZ" sz="700" b="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2008;7:359-367;</a:t>
            </a:r>
            <a:r>
              <a:rPr lang="en-GB" sz="700" b="0" i="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3. Briesacher BA et al.</a:t>
            </a:r>
            <a:r>
              <a:rPr lang="en-GB" sz="700" b="0" i="0" strike="noStrike" cap="none" spc="0" baseline="0" dirty="0">
                <a:solidFill>
                  <a:srgbClr val="000000"/>
                </a:solidFill>
                <a:effectLst/>
                <a:latin typeface="Calibri"/>
                <a:ea typeface="Calibri"/>
                <a:cs typeface="Calibri"/>
              </a:rPr>
              <a:t> </a:t>
            </a:r>
            <a:r>
              <a:rPr lang="en-GB" sz="700" b="0" i="1" strike="noStrike" cap="none" spc="0" baseline="0" dirty="0">
                <a:solidFill>
                  <a:srgbClr val="000000"/>
                </a:solidFill>
                <a:effectLst/>
                <a:latin typeface="Calibri"/>
                <a:ea typeface="Calibri"/>
                <a:cs typeface="Calibri"/>
              </a:rPr>
              <a:t>Adherence with tobramycin inhaled solution and health care utilization</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a:t>
            </a:r>
            <a:r>
              <a:rPr lang="cs-CZ" sz="700" b="0" strike="noStrike" cap="none" spc="0" baseline="0" dirty="0">
                <a:solidFill>
                  <a:srgbClr val="000000"/>
                </a:solidFill>
                <a:effectLst/>
                <a:latin typeface="Calibri"/>
                <a:ea typeface="Calibri"/>
                <a:cs typeface="Calibri"/>
              </a:rPr>
              <a:t>BMC Pulm Med</a:t>
            </a:r>
            <a:r>
              <a:rPr lang="en-GB" sz="700" b="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2011;11:5</a:t>
            </a:r>
            <a:r>
              <a:rPr lang="en-GB" sz="700" b="0" i="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4. DiMatteo MR et al.</a:t>
            </a:r>
            <a:r>
              <a:rPr lang="en-GB" sz="700" b="0" i="0" strike="noStrike" cap="none" spc="0" baseline="0" dirty="0">
                <a:solidFill>
                  <a:srgbClr val="000000"/>
                </a:solidFill>
                <a:effectLst/>
                <a:latin typeface="Calibri"/>
                <a:ea typeface="Calibri"/>
                <a:cs typeface="Calibri"/>
              </a:rPr>
              <a:t> </a:t>
            </a:r>
            <a:r>
              <a:rPr lang="en-GB" sz="700" b="0" i="1" strike="noStrike" cap="none" spc="0" baseline="0" dirty="0">
                <a:solidFill>
                  <a:srgbClr val="000000"/>
                </a:solidFill>
                <a:effectLst/>
                <a:latin typeface="Calibri"/>
                <a:ea typeface="Calibri"/>
                <a:cs typeface="Calibri"/>
              </a:rPr>
              <a:t>Patient adherence and medical treatment outcomes: a meta-analysis</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a:t>
            </a:r>
            <a:r>
              <a:rPr lang="cs-CZ" sz="700" b="0" strike="noStrike" cap="none" spc="0" baseline="0" dirty="0">
                <a:solidFill>
                  <a:srgbClr val="000000"/>
                </a:solidFill>
                <a:effectLst/>
                <a:latin typeface="Calibri"/>
                <a:ea typeface="Calibri"/>
                <a:cs typeface="Calibri"/>
              </a:rPr>
              <a:t>Med Care</a:t>
            </a:r>
            <a:r>
              <a:rPr lang="en-GB" sz="700" dirty="0">
                <a:solidFill>
                  <a:srgbClr val="000000"/>
                </a:solidFill>
                <a:latin typeface="Calibri"/>
                <a:ea typeface="Calibri"/>
                <a:cs typeface="Calibri"/>
              </a:rPr>
              <a:t>.</a:t>
            </a:r>
            <a:r>
              <a:rPr lang="cs-CZ" sz="700" b="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2002;40:794–811</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5. Eakin MN et al. </a:t>
            </a:r>
            <a:r>
              <a:rPr lang="en-GB" sz="700" b="0" i="1" strike="noStrike" cap="none" spc="0" baseline="0" dirty="0">
                <a:solidFill>
                  <a:srgbClr val="000000"/>
                </a:solidFill>
                <a:effectLst/>
                <a:latin typeface="Calibri"/>
                <a:ea typeface="Calibri"/>
                <a:cs typeface="Calibri"/>
              </a:rPr>
              <a:t>Longitudinal association between medication adherence and lung health in people with cystic fibrosis</a:t>
            </a:r>
            <a:r>
              <a:rPr lang="en-GB" sz="700" b="0" i="0" strike="noStrike" cap="none" spc="0" baseline="0" dirty="0">
                <a:solidFill>
                  <a:srgbClr val="000000"/>
                </a:solidFill>
                <a:effectLst/>
                <a:latin typeface="Calibri"/>
                <a:ea typeface="Calibri"/>
                <a:cs typeface="Calibri"/>
              </a:rPr>
              <a:t>. </a:t>
            </a:r>
            <a:r>
              <a:rPr lang="cs-CZ" sz="700" b="0" strike="noStrike" cap="none" spc="0" baseline="0" dirty="0">
                <a:solidFill>
                  <a:srgbClr val="000000"/>
                </a:solidFill>
                <a:effectLst/>
                <a:latin typeface="Calibri"/>
                <a:ea typeface="Calibri"/>
                <a:cs typeface="Calibri"/>
              </a:rPr>
              <a:t>J Cyst Fibros</a:t>
            </a:r>
            <a:r>
              <a:rPr lang="en-GB" sz="700" b="0" strike="noStrike" cap="none" spc="0" baseline="0" dirty="0">
                <a:solidFill>
                  <a:srgbClr val="000000"/>
                </a:solidFill>
                <a:effectLst/>
                <a:latin typeface="Calibri"/>
                <a:ea typeface="Calibri"/>
                <a:cs typeface="Calibri"/>
              </a:rPr>
              <a:t>.</a:t>
            </a:r>
            <a:r>
              <a:rPr lang="cs-CZ" sz="700" b="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2011;10:258–264</a:t>
            </a:r>
            <a:r>
              <a:rPr lang="en-GB" sz="700" b="0" i="0" strike="noStrike" cap="none" spc="0" baseline="0" dirty="0">
                <a:solidFill>
                  <a:srgbClr val="000000"/>
                </a:solidFill>
                <a:effectLst/>
                <a:latin typeface="Calibri"/>
                <a:ea typeface="Calibri"/>
                <a:cs typeface="Calibri"/>
              </a:rPr>
              <a:t>; </a:t>
            </a:r>
            <a:r>
              <a:rPr lang="cs-CZ" sz="700" b="0" i="0" strike="noStrike" cap="none" spc="0" baseline="0" dirty="0">
                <a:solidFill>
                  <a:srgbClr val="000000"/>
                </a:solidFill>
                <a:effectLst/>
                <a:latin typeface="Calibri"/>
                <a:ea typeface="Calibri"/>
                <a:cs typeface="Calibri"/>
              </a:rPr>
              <a:t>6. Nasr SZ et al. </a:t>
            </a:r>
            <a:r>
              <a:rPr lang="en-GB" sz="700" b="0" i="1" strike="noStrike" cap="none" spc="0" baseline="0" dirty="0">
                <a:solidFill>
                  <a:srgbClr val="000000"/>
                </a:solidFill>
                <a:effectLst/>
                <a:latin typeface="Calibri"/>
                <a:ea typeface="Calibri"/>
                <a:cs typeface="Calibri"/>
              </a:rPr>
              <a:t>Adherence to </a:t>
            </a:r>
            <a:r>
              <a:rPr lang="en-GB" sz="700" b="0" i="1" strike="noStrike" cap="none" spc="0" baseline="0" dirty="0" err="1">
                <a:solidFill>
                  <a:srgbClr val="000000"/>
                </a:solidFill>
                <a:effectLst/>
                <a:latin typeface="Calibri"/>
                <a:ea typeface="Calibri"/>
                <a:cs typeface="Calibri"/>
              </a:rPr>
              <a:t>dornase</a:t>
            </a:r>
            <a:r>
              <a:rPr lang="en-GB" sz="700" b="0" i="1" strike="noStrike" cap="none" spc="0" baseline="0" dirty="0">
                <a:solidFill>
                  <a:srgbClr val="000000"/>
                </a:solidFill>
                <a:effectLst/>
                <a:latin typeface="Calibri"/>
                <a:ea typeface="Calibri"/>
                <a:cs typeface="Calibri"/>
              </a:rPr>
              <a:t> alpha treatment among commercially insured patients with cystic fibrosis</a:t>
            </a:r>
            <a:r>
              <a:rPr lang="en-GB" sz="700" b="0" i="0" strike="noStrike" cap="none" spc="0" baseline="0" dirty="0">
                <a:solidFill>
                  <a:srgbClr val="000000"/>
                </a:solidFill>
                <a:effectLst/>
                <a:latin typeface="Calibri"/>
                <a:ea typeface="Calibri"/>
                <a:cs typeface="Calibri"/>
              </a:rPr>
              <a:t>. </a:t>
            </a:r>
            <a:r>
              <a:rPr lang="cs-CZ" sz="700" b="0" i="1" strike="noStrike" cap="none" spc="0" baseline="0" dirty="0">
                <a:solidFill>
                  <a:srgbClr val="000000"/>
                </a:solidFill>
                <a:effectLst/>
                <a:latin typeface="Calibri"/>
                <a:ea typeface="Calibri"/>
                <a:cs typeface="Calibri"/>
              </a:rPr>
              <a:t>J Med Econ</a:t>
            </a:r>
            <a:r>
              <a:rPr lang="cs-CZ" sz="700" b="0" i="0" strike="noStrike" cap="none" spc="0" baseline="0" dirty="0">
                <a:solidFill>
                  <a:srgbClr val="000000"/>
                </a:solidFill>
                <a:effectLst/>
                <a:latin typeface="Calibri"/>
                <a:ea typeface="Calibri"/>
                <a:cs typeface="Calibri"/>
              </a:rPr>
              <a:t> 2013;16:801–808</a:t>
            </a:r>
            <a:r>
              <a:rPr lang="en-GB" sz="700" b="0" i="0" strike="noStrike" cap="none" spc="0" baseline="0" dirty="0">
                <a:solidFill>
                  <a:srgbClr val="000000"/>
                </a:solidFill>
                <a:effectLst/>
                <a:latin typeface="Calibri"/>
                <a:ea typeface="Calibri"/>
                <a:cs typeface="Calibri"/>
              </a:rPr>
              <a:t>; </a:t>
            </a:r>
            <a:br>
              <a:rPr lang="en-GB" sz="700" b="0" i="0" strike="noStrike" cap="none" spc="0" baseline="0" dirty="0">
                <a:solidFill>
                  <a:srgbClr val="000000"/>
                </a:solidFill>
                <a:effectLst/>
                <a:latin typeface="Calibri"/>
                <a:ea typeface="Calibri"/>
                <a:cs typeface="Calibri"/>
              </a:rPr>
            </a:br>
            <a:r>
              <a:rPr lang="cs-CZ" sz="700" b="0" i="0" strike="noStrike" cap="none" spc="0" baseline="0" dirty="0">
                <a:solidFill>
                  <a:srgbClr val="000000"/>
                </a:solidFill>
                <a:effectLst/>
                <a:latin typeface="Calibri"/>
                <a:ea typeface="Calibri"/>
                <a:cs typeface="Calibri"/>
              </a:rPr>
              <a:t>7. Osterberg L et al</a:t>
            </a:r>
            <a:r>
              <a:rPr lang="cs-CZ" sz="700" b="0" i="1" strike="noStrike" cap="none" spc="0" baseline="0" dirty="0">
                <a:solidFill>
                  <a:srgbClr val="000000"/>
                </a:solidFill>
                <a:effectLst/>
                <a:latin typeface="Calibri"/>
                <a:ea typeface="Calibri"/>
                <a:cs typeface="Calibri"/>
              </a:rPr>
              <a:t>.</a:t>
            </a:r>
            <a:r>
              <a:rPr lang="en-GB" sz="700" b="0" i="1" strike="noStrike" cap="none" spc="0" baseline="0" dirty="0">
                <a:solidFill>
                  <a:srgbClr val="000000"/>
                </a:solidFill>
                <a:effectLst/>
                <a:latin typeface="Calibri"/>
                <a:ea typeface="Calibri"/>
                <a:cs typeface="Calibri"/>
              </a:rPr>
              <a:t> Adherence to medication</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a:t>
            </a:r>
            <a:r>
              <a:rPr lang="cs-CZ" sz="700" b="0" i="1" strike="noStrike" cap="none" spc="0" baseline="0" dirty="0">
                <a:solidFill>
                  <a:srgbClr val="000000"/>
                </a:solidFill>
                <a:effectLst/>
                <a:latin typeface="Calibri"/>
                <a:ea typeface="Calibri"/>
                <a:cs typeface="Calibri"/>
              </a:rPr>
              <a:t>N Engl J Med</a:t>
            </a:r>
            <a:r>
              <a:rPr lang="cs-CZ" sz="700" b="0" i="0" strike="noStrike" cap="none" spc="0" baseline="0" dirty="0">
                <a:solidFill>
                  <a:srgbClr val="000000"/>
                </a:solidFill>
                <a:effectLst/>
                <a:latin typeface="Calibri"/>
                <a:ea typeface="Calibri"/>
                <a:cs typeface="Calibri"/>
              </a:rPr>
              <a:t> 2005;353:487–497. </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Změna </a:t>
            </a:r>
            <a:r>
              <a:rPr lang="cs-CZ" sz="2800" b="1" i="0" strike="noStrike" cap="none" spc="0" baseline="0">
                <a:solidFill>
                  <a:srgbClr val="002060"/>
                </a:solidFill>
                <a:effectLst/>
                <a:latin typeface="Calibri"/>
                <a:ea typeface="Calibri"/>
                <a:cs typeface="Calibri"/>
              </a:rPr>
              <a:t>KULTURY</a:t>
            </a:r>
          </a:p>
        </p:txBody>
      </p:sp>
      <p:sp>
        <p:nvSpPr>
          <p:cNvPr id="22531" name="Content Placeholder 2"/>
          <p:cNvSpPr>
            <a:spLocks noGrp="1"/>
          </p:cNvSpPr>
          <p:nvPr>
            <p:ph idx="1"/>
          </p:nvPr>
        </p:nvSpPr>
        <p:spPr>
          <a:xfrm>
            <a:off x="457200" y="1570038"/>
            <a:ext cx="8229600" cy="4311650"/>
          </a:xfrm>
        </p:spPr>
        <p:txBody>
          <a:bodyPr/>
          <a:lstStyle/>
          <a:p>
            <a:pPr marL="0" indent="0" eaLnBrk="1" hangingPunct="1">
              <a:buFont typeface="Arial" pitchFamily="34" charset="0"/>
              <a:buNone/>
            </a:pPr>
            <a:r>
              <a:rPr lang="cs-CZ" sz="2400" b="0" i="0" strike="noStrike" cap="none" spc="0" baseline="0" dirty="0">
                <a:solidFill>
                  <a:srgbClr val="1D2763"/>
                </a:solidFill>
                <a:effectLst/>
                <a:latin typeface="Calibri"/>
                <a:ea typeface="Calibri"/>
                <a:cs typeface="Calibri"/>
              </a:rPr>
              <a:t>Čtyři hlavní zásady:</a:t>
            </a:r>
          </a:p>
          <a:p>
            <a:pPr marL="838200" lvl="1" indent="-381000" eaLnBrk="1" hangingPunct="1">
              <a:buFont typeface="Arial" pitchFamily="34" charset="0"/>
              <a:buAutoNum type="arabicPeriod"/>
            </a:pPr>
            <a:r>
              <a:rPr lang="cs-CZ" sz="2200" b="0" i="0" strike="noStrike" cap="none" spc="0" baseline="0" dirty="0">
                <a:solidFill>
                  <a:srgbClr val="000000"/>
                </a:solidFill>
                <a:effectLst/>
                <a:latin typeface="Calibri"/>
                <a:ea typeface="Calibri"/>
                <a:cs typeface="Calibri"/>
              </a:rPr>
              <a:t>Stanovte si kvalitu péče o pacienta nad všechny ostatní cíle</a:t>
            </a:r>
          </a:p>
          <a:p>
            <a:pPr marL="838200" lvl="1" indent="-381000" eaLnBrk="1" hangingPunct="1">
              <a:buFont typeface="Arial" pitchFamily="34" charset="0"/>
              <a:buAutoNum type="arabicPeriod"/>
            </a:pPr>
            <a:r>
              <a:rPr lang="cs-CZ" sz="2200" b="0" i="0" strike="noStrike" cap="none" spc="0" baseline="0" dirty="0">
                <a:solidFill>
                  <a:srgbClr val="000000"/>
                </a:solidFill>
                <a:effectLst/>
                <a:latin typeface="Calibri"/>
                <a:ea typeface="Calibri"/>
                <a:cs typeface="Calibri"/>
              </a:rPr>
              <a:t>Zapojte pacienty a pečovatele, posilujte jejich postavení a naslouchejte jim</a:t>
            </a:r>
            <a:endParaRPr lang="en-GB" sz="2200" b="0" i="0" strike="noStrike" cap="none" spc="0" baseline="0" dirty="0">
              <a:solidFill>
                <a:srgbClr val="000000"/>
              </a:solidFill>
              <a:effectLst/>
              <a:latin typeface="Calibri"/>
              <a:ea typeface="Calibri"/>
              <a:cs typeface="Calibri"/>
            </a:endParaRPr>
          </a:p>
          <a:p>
            <a:pPr marL="838200" lvl="1" indent="-381000" eaLnBrk="1" hangingPunct="1">
              <a:buFont typeface="Arial" pitchFamily="34" charset="0"/>
              <a:buAutoNum type="arabicPeriod"/>
            </a:pPr>
            <a:r>
              <a:rPr lang="cs-CZ" sz="2200" b="0" i="0" strike="noStrike" cap="none" spc="0" baseline="0" dirty="0">
                <a:solidFill>
                  <a:srgbClr val="000000"/>
                </a:solidFill>
                <a:effectLst/>
                <a:latin typeface="Calibri"/>
                <a:ea typeface="Calibri"/>
                <a:cs typeface="Calibri"/>
              </a:rPr>
              <a:t>Aktivně podporuje růst a rozvoj zaměstnanců</a:t>
            </a:r>
          </a:p>
          <a:p>
            <a:pPr marL="838200" lvl="1" indent="-381000" eaLnBrk="1" hangingPunct="1">
              <a:buFont typeface="Arial" pitchFamily="34" charset="0"/>
              <a:buAutoNum type="arabicPeriod"/>
            </a:pPr>
            <a:r>
              <a:rPr lang="cs-CZ" sz="2200" b="0" i="0" strike="noStrike" cap="none" spc="0" baseline="0" dirty="0">
                <a:solidFill>
                  <a:srgbClr val="000000"/>
                </a:solidFill>
                <a:effectLst/>
                <a:latin typeface="Calibri"/>
                <a:ea typeface="Calibri"/>
                <a:cs typeface="Calibri"/>
              </a:rPr>
              <a:t>Přijměte transparentnost při podpoře odpovědnosti, důvěry a rozvoje znalostí</a:t>
            </a:r>
          </a:p>
        </p:txBody>
      </p:sp>
      <p:sp>
        <p:nvSpPr>
          <p:cNvPr id="4" name="TextBox 1"/>
          <p:cNvSpPr txBox="1">
            <a:spLocks noChangeArrowheads="1"/>
          </p:cNvSpPr>
          <p:nvPr/>
        </p:nvSpPr>
        <p:spPr bwMode="auto">
          <a:xfrm>
            <a:off x="1457582" y="6111875"/>
            <a:ext cx="768641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57150" algn="r" eaLnBrk="1" hangingPunct="1">
              <a:buFont typeface="Arial" pitchFamily="34" charset="0"/>
              <a:buNone/>
              <a:defRPr/>
            </a:pPr>
            <a:r>
              <a:rPr lang="cs-CZ" sz="700" b="0" i="0" strike="noStrike" cap="none" spc="0" baseline="0" dirty="0">
                <a:solidFill>
                  <a:srgbClr val="000000"/>
                </a:solidFill>
                <a:effectLst/>
                <a:latin typeface="Calibri"/>
                <a:ea typeface="Calibri"/>
                <a:cs typeface="Calibri"/>
              </a:rPr>
              <a:t>Berwick D et al.</a:t>
            </a:r>
            <a:r>
              <a:rPr lang="en-GB" sz="700" b="0" i="0" strike="noStrike" cap="none" spc="0" baseline="0" dirty="0">
                <a:solidFill>
                  <a:srgbClr val="000000"/>
                </a:solidFill>
                <a:effectLst/>
                <a:latin typeface="Calibri"/>
                <a:ea typeface="Calibri"/>
                <a:cs typeface="Calibri"/>
              </a:rPr>
              <a:t> </a:t>
            </a:r>
            <a:r>
              <a:rPr lang="en-GB" sz="700" b="0" i="1" strike="noStrike" cap="none" spc="0" baseline="0" dirty="0">
                <a:solidFill>
                  <a:srgbClr val="000000"/>
                </a:solidFill>
                <a:effectLst/>
                <a:latin typeface="Calibri"/>
                <a:ea typeface="Calibri"/>
                <a:cs typeface="Calibri"/>
              </a:rPr>
              <a:t>A promise to learn – a commitment to act: Improving the Safety of Patients in England</a:t>
            </a:r>
            <a:r>
              <a:rPr lang="en-GB" sz="700" b="0" i="0" strike="noStrike" cap="none" spc="0" baseline="0" dirty="0">
                <a:solidFill>
                  <a:srgbClr val="000000"/>
                </a:solidFill>
                <a:effectLst/>
                <a:latin typeface="Calibri"/>
                <a:ea typeface="Calibri"/>
                <a:cs typeface="Calibri"/>
              </a:rPr>
              <a:t>.</a:t>
            </a:r>
            <a:r>
              <a:rPr lang="cs-CZ" sz="700" b="0" i="0" strike="noStrike" cap="none" spc="0" baseline="0" dirty="0">
                <a:solidFill>
                  <a:srgbClr val="000000"/>
                </a:solidFill>
                <a:effectLst/>
                <a:latin typeface="Calibri"/>
                <a:ea typeface="Calibri"/>
                <a:cs typeface="Calibri"/>
              </a:rPr>
              <a:t> 2013.</a:t>
            </a:r>
            <a:endParaRPr lang="en-GB" altLang="en-US" sz="700" dirty="0">
              <a:latin typeface="+mn-lt"/>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Změna </a:t>
            </a:r>
            <a:r>
              <a:rPr lang="cs-CZ" sz="2800" b="1" i="0" strike="noStrike" cap="none" spc="0" baseline="0">
                <a:solidFill>
                  <a:srgbClr val="002060"/>
                </a:solidFill>
                <a:effectLst/>
                <a:latin typeface="Calibri"/>
                <a:ea typeface="Calibri"/>
                <a:cs typeface="Calibri"/>
              </a:rPr>
              <a:t>CHOVÁNÍ</a:t>
            </a:r>
          </a:p>
        </p:txBody>
      </p:sp>
      <p:sp>
        <p:nvSpPr>
          <p:cNvPr id="34819" name="Content Placeholder 2"/>
          <p:cNvSpPr>
            <a:spLocks noGrp="1"/>
          </p:cNvSpPr>
          <p:nvPr>
            <p:ph idx="1"/>
          </p:nvPr>
        </p:nvSpPr>
        <p:spPr>
          <a:xfrm>
            <a:off x="457200" y="1598613"/>
            <a:ext cx="8229600" cy="4311650"/>
          </a:xfrm>
        </p:spPr>
        <p:txBody>
          <a:bodyPr rtlCol="0">
            <a:normAutofit fontScale="47500" lnSpcReduction="20000"/>
          </a:bodyPr>
          <a:lstStyle/>
          <a:p>
            <a:pPr eaLnBrk="1" fontAlgn="auto" hangingPunct="1">
              <a:lnSpc>
                <a:spcPct val="120000"/>
              </a:lnSpc>
              <a:spcBef>
                <a:spcPct val="0"/>
              </a:spcBef>
              <a:spcAft>
                <a:spcPct val="0"/>
              </a:spcAft>
              <a:buFont typeface="Arial"/>
              <a:buChar char="•"/>
              <a:defRPr/>
            </a:pPr>
            <a:r>
              <a:rPr lang="cs-CZ" sz="4400" b="0" i="0" strike="noStrike" cap="none" spc="0" baseline="0" dirty="0">
                <a:solidFill>
                  <a:srgbClr val="1D2763"/>
                </a:solidFill>
                <a:effectLst/>
                <a:latin typeface="Calibri"/>
                <a:ea typeface="Calibri"/>
                <a:cs typeface="Calibri"/>
              </a:rPr>
              <a:t>Důležité součásti kultury orientované na pacienta</a:t>
            </a:r>
          </a:p>
          <a:p>
            <a:pPr lvl="1" eaLnBrk="1" fontAlgn="auto" hangingPunct="1">
              <a:lnSpc>
                <a:spcPct val="120000"/>
              </a:lnSpc>
              <a:spcBef>
                <a:spcPct val="0"/>
              </a:spcBef>
              <a:spcAft>
                <a:spcPct val="0"/>
              </a:spcAft>
              <a:buFont typeface="Arial"/>
              <a:buChar char="–"/>
              <a:defRPr/>
            </a:pPr>
            <a:r>
              <a:rPr lang="cs-CZ" sz="4000" b="1" i="0" strike="noStrike" cap="none" spc="0" baseline="0" dirty="0">
                <a:solidFill>
                  <a:srgbClr val="000000"/>
                </a:solidFill>
                <a:effectLst/>
                <a:latin typeface="Calibri"/>
                <a:ea typeface="Calibri"/>
                <a:cs typeface="Calibri"/>
              </a:rPr>
              <a:t>Každý kontakt se může počítat </a:t>
            </a:r>
            <a:r>
              <a:rPr lang="cs-CZ" sz="4000" b="0" i="0" strike="noStrike" cap="none" spc="0" baseline="0" dirty="0">
                <a:solidFill>
                  <a:srgbClr val="000000"/>
                </a:solidFill>
                <a:effectLst/>
                <a:latin typeface="Calibri"/>
                <a:ea typeface="Calibri"/>
                <a:cs typeface="Calibri"/>
              </a:rPr>
              <a:t>– využijte každé příležitosti k rozhovoru s dětmi a mladými lidmi o jejich zdraví, osobní pohodě a o možnostech jejich volby, kterou mohou udělat</a:t>
            </a:r>
          </a:p>
          <a:p>
            <a:pPr lvl="1" eaLnBrk="1" fontAlgn="auto" hangingPunct="1">
              <a:lnSpc>
                <a:spcPct val="120000"/>
              </a:lnSpc>
              <a:spcBef>
                <a:spcPct val="0"/>
              </a:spcBef>
              <a:spcAft>
                <a:spcPct val="0"/>
              </a:spcAft>
              <a:buFont typeface="Arial"/>
              <a:buChar char="–"/>
              <a:defRPr/>
            </a:pPr>
            <a:r>
              <a:rPr lang="cs-CZ" sz="4000" b="1" i="0" strike="noStrike" cap="none" spc="0" baseline="0" dirty="0">
                <a:solidFill>
                  <a:srgbClr val="000000"/>
                </a:solidFill>
                <a:effectLst/>
                <a:latin typeface="Calibri"/>
                <a:ea typeface="Calibri"/>
                <a:cs typeface="Calibri"/>
              </a:rPr>
              <a:t>Podporujte rodiče a rodiny, </a:t>
            </a:r>
            <a:r>
              <a:rPr lang="cs-CZ" sz="4000" b="0" i="0" strike="noStrike" cap="none" spc="0" baseline="0" dirty="0">
                <a:solidFill>
                  <a:srgbClr val="000000"/>
                </a:solidFill>
                <a:effectLst/>
                <a:latin typeface="Calibri"/>
                <a:ea typeface="Calibri"/>
                <a:cs typeface="Calibri"/>
              </a:rPr>
              <a:t>aby pro své dítě vybírali ty nejlepší možnosti, přičemž budou stavět na silných základech v rámci rodiny</a:t>
            </a:r>
          </a:p>
          <a:p>
            <a:pPr lvl="1" eaLnBrk="1" fontAlgn="auto" hangingPunct="1">
              <a:lnSpc>
                <a:spcPct val="120000"/>
              </a:lnSpc>
              <a:spcBef>
                <a:spcPct val="0"/>
              </a:spcBef>
              <a:spcAft>
                <a:spcPct val="0"/>
              </a:spcAft>
              <a:buFont typeface="Arial"/>
              <a:buChar char="–"/>
              <a:defRPr/>
            </a:pPr>
            <a:r>
              <a:rPr lang="cs-CZ" sz="4000" b="1" i="0" strike="noStrike" cap="none" spc="0" baseline="0" dirty="0">
                <a:solidFill>
                  <a:srgbClr val="000000"/>
                </a:solidFill>
                <a:effectLst/>
                <a:latin typeface="Calibri"/>
                <a:ea typeface="Calibri"/>
                <a:cs typeface="Calibri"/>
              </a:rPr>
              <a:t>Sdílejte informace</a:t>
            </a:r>
            <a:r>
              <a:rPr lang="cs-CZ" sz="4000" b="0" i="0" strike="noStrike" cap="none" spc="0" baseline="0" dirty="0">
                <a:solidFill>
                  <a:srgbClr val="000000"/>
                </a:solidFill>
                <a:effectLst/>
                <a:latin typeface="Calibri"/>
                <a:ea typeface="Calibri"/>
                <a:cs typeface="Calibri"/>
              </a:rPr>
              <a:t> s dalšími organizacemi, dětmi a mladými lidmi</a:t>
            </a:r>
          </a:p>
          <a:p>
            <a:pPr eaLnBrk="1" fontAlgn="auto" hangingPunct="1">
              <a:lnSpc>
                <a:spcPct val="120000"/>
              </a:lnSpc>
              <a:spcBef>
                <a:spcPct val="0"/>
              </a:spcBef>
              <a:spcAft>
                <a:spcPct val="0"/>
              </a:spcAft>
              <a:buFont typeface="Arial"/>
              <a:buChar char="•"/>
              <a:defRPr/>
            </a:pPr>
            <a:r>
              <a:rPr lang="cs-CZ" sz="4400" b="0" i="0" strike="noStrike" cap="none" spc="0" baseline="0" dirty="0">
                <a:solidFill>
                  <a:srgbClr val="1D2763"/>
                </a:solidFill>
                <a:effectLst/>
                <a:latin typeface="Calibri"/>
                <a:ea typeface="Calibri"/>
                <a:cs typeface="Calibri"/>
              </a:rPr>
              <a:t>Zdůraznění „orientace na pacienta“ vede k otevřené a upřímné diskusi.</a:t>
            </a:r>
          </a:p>
          <a:p>
            <a:pPr lvl="1" eaLnBrk="1" fontAlgn="auto" hangingPunct="1">
              <a:lnSpc>
                <a:spcPct val="120000"/>
              </a:lnSpc>
              <a:spcBef>
                <a:spcPct val="0"/>
              </a:spcBef>
              <a:spcAft>
                <a:spcPct val="0"/>
              </a:spcAft>
              <a:buFont typeface="Arial"/>
              <a:buChar char="–"/>
              <a:defRPr/>
            </a:pPr>
            <a:r>
              <a:rPr lang="cs-CZ" sz="4000" b="0" i="0" strike="noStrike" cap="none" spc="0" baseline="0" dirty="0">
                <a:solidFill>
                  <a:srgbClr val="000000"/>
                </a:solidFill>
                <a:effectLst/>
                <a:latin typeface="Calibri"/>
                <a:ea typeface="Calibri"/>
                <a:cs typeface="Calibri"/>
              </a:rPr>
              <a:t>Taková diskuse s větší pravděpodobností přinese lékařům důležitou výzvu ke skutečnému pochopení reality každodenního života jejich pacientů</a:t>
            </a:r>
          </a:p>
          <a:p>
            <a:pPr eaLnBrk="1" fontAlgn="auto" hangingPunct="1">
              <a:lnSpc>
                <a:spcPct val="120000"/>
              </a:lnSpc>
              <a:spcBef>
                <a:spcPct val="0"/>
              </a:spcBef>
              <a:spcAft>
                <a:spcPct val="0"/>
              </a:spcAft>
              <a:buFont typeface="Arial"/>
              <a:buChar char="•"/>
              <a:defRPr/>
            </a:pPr>
            <a:r>
              <a:rPr lang="cs-CZ" sz="4400" b="0" i="0" strike="noStrike" cap="none" spc="0" baseline="0" dirty="0">
                <a:solidFill>
                  <a:srgbClr val="1D2763"/>
                </a:solidFill>
                <a:effectLst/>
                <a:latin typeface="Calibri"/>
                <a:ea typeface="Calibri"/>
                <a:cs typeface="Calibri"/>
              </a:rPr>
              <a:t>Takto se flexibilita a vyjednávání stávají základem pro plánování péče vhodné pro každého jednotlivce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92100"/>
            <a:ext cx="8229600" cy="773113"/>
          </a:xfrm>
        </p:spPr>
        <p:txBody>
          <a:bodyPr/>
          <a:lstStyle/>
          <a:p>
            <a:pPr eaLnBrk="1" hangingPunct="1">
              <a:defRPr/>
            </a:pPr>
            <a:r>
              <a:rPr lang="cs-CZ" sz="2800" b="1" i="0" strike="noStrike" cap="none" spc="0" baseline="0">
                <a:solidFill>
                  <a:srgbClr val="1D2763"/>
                </a:solidFill>
                <a:effectLst/>
                <a:latin typeface="Calibri"/>
                <a:ea typeface="Calibri"/>
                <a:cs typeface="Calibri"/>
              </a:rPr>
              <a:t>Změna </a:t>
            </a:r>
            <a:r>
              <a:rPr lang="cs-CZ" sz="2800" b="1" i="0" strike="noStrike" cap="none" spc="0" baseline="0">
                <a:solidFill>
                  <a:srgbClr val="002060"/>
                </a:solidFill>
                <a:effectLst/>
                <a:latin typeface="Calibri"/>
                <a:ea typeface="Calibri"/>
                <a:cs typeface="Calibri"/>
              </a:rPr>
              <a:t>OČEKÁVÁNÍ</a:t>
            </a:r>
          </a:p>
        </p:txBody>
      </p:sp>
      <p:sp>
        <p:nvSpPr>
          <p:cNvPr id="24579" name="Content Placeholder 2"/>
          <p:cNvSpPr>
            <a:spLocks noGrp="1"/>
          </p:cNvSpPr>
          <p:nvPr>
            <p:ph idx="1"/>
          </p:nvPr>
        </p:nvSpPr>
        <p:spPr>
          <a:xfrm>
            <a:off x="457200" y="1570038"/>
            <a:ext cx="8229600" cy="4311650"/>
          </a:xfrm>
        </p:spPr>
        <p:txBody>
          <a:bodyPr/>
          <a:lstStyle/>
          <a:p>
            <a:pPr eaLnBrk="1" hangingPunct="1"/>
            <a:r>
              <a:rPr lang="cs-CZ" sz="2400" b="0" i="0" strike="noStrike" cap="none" spc="0" baseline="0" dirty="0">
                <a:solidFill>
                  <a:srgbClr val="1D2763"/>
                </a:solidFill>
                <a:effectLst/>
                <a:latin typeface="Calibri"/>
                <a:ea typeface="Calibri"/>
                <a:cs typeface="Calibri"/>
              </a:rPr>
              <a:t>Očekávání ostatních jsou důležitá a to, co podle nás dělají ostatní, má významný vliv na chování</a:t>
            </a:r>
          </a:p>
          <a:p>
            <a:pPr eaLnBrk="1" hangingPunct="1"/>
            <a:endParaRPr lang="en-GB"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Toto je koncept „sociální normy“</a:t>
            </a:r>
          </a:p>
          <a:p>
            <a:pPr eaLnBrk="1" hangingPunct="1"/>
            <a:endParaRPr lang="en-GB" altLang="en-US" dirty="0">
              <a:ea typeface="HelveticaNeueLT Std Cn"/>
            </a:endParaRPr>
          </a:p>
          <a:p>
            <a:pPr eaLnBrk="1" hangingPunct="1"/>
            <a:r>
              <a:rPr lang="cs-CZ" sz="2400" b="0" i="0" strike="noStrike" cap="none" spc="0" baseline="0" dirty="0">
                <a:solidFill>
                  <a:srgbClr val="1D2763"/>
                </a:solidFill>
                <a:effectLst/>
                <a:latin typeface="Calibri"/>
                <a:ea typeface="Calibri"/>
                <a:cs typeface="Calibri"/>
              </a:rPr>
              <a:t>Jaké jsou „sociální normy“ týmu, nejen ve vztahu k adherenci k léčbě CF?</a:t>
            </a:r>
          </a:p>
          <a:p>
            <a:pPr lvl="1" eaLnBrk="1" hangingPunct="1"/>
            <a:r>
              <a:rPr lang="cs-CZ" sz="2200" b="0" i="0" strike="noStrike" cap="none" spc="0" baseline="0" dirty="0">
                <a:solidFill>
                  <a:srgbClr val="000000"/>
                </a:solidFill>
                <a:effectLst/>
                <a:latin typeface="Calibri"/>
                <a:ea typeface="Calibri"/>
                <a:cs typeface="Calibri"/>
              </a:rPr>
              <a:t>Kultura otevřenosti a upřímnosti</a:t>
            </a:r>
          </a:p>
          <a:p>
            <a:pPr lvl="1" eaLnBrk="1" hangingPunct="1"/>
            <a:r>
              <a:rPr lang="cs-CZ" sz="2200" b="0" i="0" strike="noStrike" cap="none" spc="0" baseline="0" dirty="0">
                <a:solidFill>
                  <a:srgbClr val="000000"/>
                </a:solidFill>
                <a:effectLst/>
                <a:latin typeface="Calibri"/>
                <a:ea typeface="Calibri"/>
                <a:cs typeface="Calibri"/>
              </a:rPr>
              <a:t>Chování orientované na pacienta</a:t>
            </a:r>
          </a:p>
          <a:p>
            <a:pPr lvl="1" eaLnBrk="1" hangingPunct="1"/>
            <a:r>
              <a:rPr lang="cs-CZ" sz="2200" b="0" i="0" strike="noStrike" cap="none" spc="0" baseline="0" dirty="0">
                <a:solidFill>
                  <a:srgbClr val="000000"/>
                </a:solidFill>
                <a:effectLst/>
                <a:latin typeface="Calibri"/>
                <a:ea typeface="Calibri"/>
                <a:cs typeface="Calibri"/>
              </a:rPr>
              <a:t>Skutečně spolupracující partnerství s pacienty a jejich rodinami</a:t>
            </a: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2761</Words>
  <Application>Microsoft Office PowerPoint</Application>
  <PresentationFormat>On-screen Show (4:3)</PresentationFormat>
  <Paragraphs>196</Paragraphs>
  <Slides>25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HelveticaNeueLT Std Cn</vt:lpstr>
      <vt:lpstr>HelveticaNeueLT Std Med Cn</vt:lpstr>
      <vt:lpstr>Default Theme</vt:lpstr>
      <vt:lpstr>1_Default Theme</vt:lpstr>
      <vt:lpstr>Vedení adherence v týmu</vt:lpstr>
      <vt:lpstr>Zřeknutí se odpovědnosti</vt:lpstr>
      <vt:lpstr>Úvod</vt:lpstr>
      <vt:lpstr>Přehled relace</vt:lpstr>
      <vt:lpstr>Změna kultury, étosu (charakteru, mravního rázu) a očekávání</vt:lpstr>
      <vt:lpstr>Proč změna?</vt:lpstr>
      <vt:lpstr>Změna KULTURY</vt:lpstr>
      <vt:lpstr>Změna CHOVÁNÍ</vt:lpstr>
      <vt:lpstr>Změna OČEKÁVÁNÍ</vt:lpstr>
      <vt:lpstr>Diskuse o sociálních normách</vt:lpstr>
      <vt:lpstr>Zlepšování vztahů</vt:lpstr>
      <vt:lpstr>Zlepšování vztahů</vt:lpstr>
      <vt:lpstr>Minnesotské centrum pro CF – zásada č. 1</vt:lpstr>
      <vt:lpstr>Minnesotské centrum pro CF – zásada č. 2</vt:lpstr>
      <vt:lpstr>Minnesotské centrum pro CF – zásada č. 3</vt:lpstr>
      <vt:lpstr>Komunikace</vt:lpstr>
      <vt:lpstr>Intervence týmu – 1.</vt:lpstr>
      <vt:lpstr>Intervence týmu – 2.</vt:lpstr>
      <vt:lpstr>Intervence týmu – 3.</vt:lpstr>
      <vt:lpstr>Intervence týmu – 4.</vt:lpstr>
      <vt:lpstr>Intervence týmu – 5.</vt:lpstr>
      <vt:lpstr>Intervence týmu – 6.</vt:lpstr>
      <vt:lpstr>Intervence týmu – 7.</vt:lpstr>
      <vt:lpstr>Použitá literatura</vt:lpstr>
      <vt:lpstr>Použitá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to intervention</dc:title>
  <dc:creator>Gil Bezzina, PhD</dc:creator>
  <cp:keywords>UK0112534</cp:keywords>
  <cp:lastModifiedBy>Gauthami Jeevakumar</cp:lastModifiedBy>
  <cp:revision>273</cp:revision>
  <cp:lastPrinted>2014-04-10T15:04:27Z</cp:lastPrinted>
  <dcterms:created xsi:type="dcterms:W3CDTF">2006-08-16T00:00:00Z</dcterms:created>
  <dcterms:modified xsi:type="dcterms:W3CDTF">2021-07-13T09:49:57Z</dcterms:modified>
</cp:coreProperties>
</file>