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48"/>
  </p:notesMasterIdLst>
  <p:sldIdLst>
    <p:sldId id="257" r:id="rId2"/>
    <p:sldId id="384" r:id="rId3"/>
    <p:sldId id="387" r:id="rId4"/>
    <p:sldId id="370" r:id="rId5"/>
    <p:sldId id="374" r:id="rId6"/>
    <p:sldId id="318" r:id="rId7"/>
    <p:sldId id="382" r:id="rId8"/>
    <p:sldId id="381" r:id="rId9"/>
    <p:sldId id="334" r:id="rId10"/>
    <p:sldId id="380" r:id="rId11"/>
    <p:sldId id="256" r:id="rId12"/>
    <p:sldId id="376" r:id="rId13"/>
    <p:sldId id="341" r:id="rId14"/>
    <p:sldId id="322" r:id="rId15"/>
    <p:sldId id="325" r:id="rId16"/>
    <p:sldId id="326" r:id="rId17"/>
    <p:sldId id="329" r:id="rId18"/>
    <p:sldId id="331" r:id="rId19"/>
    <p:sldId id="283" r:id="rId20"/>
    <p:sldId id="289" r:id="rId21"/>
    <p:sldId id="290" r:id="rId22"/>
    <p:sldId id="388" r:id="rId23"/>
    <p:sldId id="342" r:id="rId24"/>
    <p:sldId id="335" r:id="rId25"/>
    <p:sldId id="302" r:id="rId26"/>
    <p:sldId id="377" r:id="rId27"/>
    <p:sldId id="344" r:id="rId28"/>
    <p:sldId id="345" r:id="rId29"/>
    <p:sldId id="346" r:id="rId30"/>
    <p:sldId id="348" r:id="rId31"/>
    <p:sldId id="383" r:id="rId32"/>
    <p:sldId id="349" r:id="rId33"/>
    <p:sldId id="350" r:id="rId34"/>
    <p:sldId id="351" r:id="rId35"/>
    <p:sldId id="353" r:id="rId36"/>
    <p:sldId id="354" r:id="rId37"/>
    <p:sldId id="378" r:id="rId38"/>
    <p:sldId id="356" r:id="rId39"/>
    <p:sldId id="357" r:id="rId40"/>
    <p:sldId id="358" r:id="rId41"/>
    <p:sldId id="359" r:id="rId42"/>
    <p:sldId id="366" r:id="rId43"/>
    <p:sldId id="367" r:id="rId44"/>
    <p:sldId id="373" r:id="rId45"/>
    <p:sldId id="379" r:id="rId46"/>
    <p:sldId id="386" r:id="rId47"/>
  </p:sldIdLst>
  <p:sldSz cx="9144000" cy="6858000" type="screen4x3"/>
  <p:notesSz cx="7099300" cy="10234613"/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lbert Bezzina" initials="APO" lastIdx="0" clrIdx="0"/>
  <p:cmAuthor id="1" name="Jessica Wong" initials="JW" lastIdx="0" clrIdx="1">
    <p:extLst>
      <p:ext uri="{19B8F6BF-5375-455C-9EA6-DF929625EA0E}">
        <p15:presenceInfo xmlns:p15="http://schemas.microsoft.com/office/powerpoint/2012/main" userId="S-1-5-21-183313008-3152611123-150256408-19273" providerId="AD"/>
      </p:ext>
    </p:extLst>
  </p:cmAuthor>
  <p:cmAuthor id="2" name="Monisha Dosanjh" initials="MD" lastIdx="0" clrIdx="2">
    <p:extLst>
      <p:ext uri="{19B8F6BF-5375-455C-9EA6-DF929625EA0E}">
        <p15:presenceInfo xmlns:p15="http://schemas.microsoft.com/office/powerpoint/2012/main" userId="S-1-5-21-183313008-3152611123-150256408-19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76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6219" autoAdjust="0"/>
  </p:normalViewPr>
  <p:slideViewPr>
    <p:cSldViewPr snapToGrid="0">
      <p:cViewPr varScale="1">
        <p:scale>
          <a:sx n="74" d="100"/>
          <a:sy n="74" d="100"/>
        </p:scale>
        <p:origin x="1910" y="6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629" y="0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0EE7CD-AB61-418A-B1E9-E805C2AF561E}" type="datetimeFigureOut">
              <a:rPr lang="en-GB"/>
              <a:pPr>
                <a:defRPr/>
              </a:pPr>
              <a:t>24/05/2021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861781"/>
            <a:ext cx="5678824" cy="4604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175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629" y="9720175"/>
            <a:ext cx="3075131" cy="5127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487F7D-346E-4590-88DC-4DA4842B6C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922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A3CE68-7D72-4663-842C-BE5378C84AEA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8D686CD4-4D93-4BE7-8A4D-7F180D718A0F}" type="slidenum">
              <a:rPr lang="en-GB" altLang="en-US"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7082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6F7204B1-07A4-412D-AA2D-759D958C23B1}" type="slidenum">
              <a:rPr lang="en-GB" altLang="en-US"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087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5F85B7EF-8B80-48C6-8028-44B1F0526486}" type="slidenum">
              <a:rPr lang="en-GB" altLang="en-US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5874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9737C82B-A9EF-4E60-B464-8A5655F49F0D}" type="slidenum">
              <a:rPr lang="en-GB" altLang="en-US"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000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157AD289-1B8A-42FE-BFF9-C8D46300C7F7}" type="slidenum">
              <a:rPr lang="en-GB" altLang="en-US"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069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z="9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56DF07DE-B213-4069-9DCE-A8FCE2EB2D4B}" type="slidenum">
              <a:rPr lang="en-GB" altLang="en-US"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8920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z="90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CA50BDF7-CAEB-4F83-9882-FE5E8779C4BE}" type="slidenum">
              <a:rPr lang="en-GB" altLang="en-US"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1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CAFC12D-5116-4E75-962F-0DECB1BF59F7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919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90CB053-DC95-4BC5-9780-CD3E29E4A88E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082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7F7D-346E-4590-88DC-4DA4842B6CAD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008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7C12FB8F-6A7F-4FD2-BE0B-18F791FF3575}" type="slidenum">
              <a:rPr lang="en-GB" altLang="en-US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451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FF6E282A-AF84-4F75-84A4-06D3B9B9565B}" type="slidenum">
              <a:rPr lang="en-GB" altLang="en-US"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33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32D23B26-7038-4799-988F-04997C4D46C6}" type="slidenum">
              <a:rPr lang="en-GB" altLang="en-US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8404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04021B6D-6EF9-4F4E-A5E4-4D5C9EB95E66}" type="slidenum">
              <a:rPr lang="en-GB" altLang="en-US"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675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4657E85B-93FB-4271-B52A-8852B5BB0278}" type="slidenum">
              <a:rPr lang="en-GB" altLang="en-US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369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F Care logo 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50" y="233363"/>
            <a:ext cx="404336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n-lt"/>
                <a:cs typeface="HelveticaNeueLT Std Med C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3786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F Care logo 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50" y="233363"/>
            <a:ext cx="404336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97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j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1340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j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455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n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6786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FE2A43-8037-42CA-B535-5CA260519258}" type="datetimeFigureOut">
              <a:rPr lang="en-US"/>
              <a:pPr>
                <a:defRPr/>
              </a:pPr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0112D46-9E0D-4D4B-95CE-DEC709E39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4599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029DFF4-A06E-4A62-A65B-AD602C01D9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13175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F9CC92-C6E3-49A6-9BF0-6D760EECEA85}" type="datetimeFigureOut">
              <a:rPr lang="en-US"/>
              <a:pPr>
                <a:defRPr/>
              </a:pPr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BD80ADC-2816-4D50-9C6C-9D87593D7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7296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defRPr>
            </a:lvl1pPr>
          </a:lstStyle>
          <a:p>
            <a:pPr>
              <a:defRPr/>
            </a:pPr>
            <a:fld id="{E54CEC11-3C2E-43EC-857F-0E0A2013B96D}" type="datetimeFigureOut">
              <a:rPr lang="en-US"/>
              <a:pPr>
                <a:defRPr/>
              </a:pPr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5290D4-F730-4499-B88C-61495626C6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pt-PT" sz="44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Adesão e uma introdução à </a:t>
            </a:r>
            <a:br>
              <a:rPr sz="4400"/>
            </a:br>
            <a:r>
              <a:rPr lang="pt-PT" sz="4400" b="0" i="0" strike="noStrike" cap="none" spc="0" baseline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entrevista motivacional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581775"/>
            <a:ext cx="54629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1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Código do projeto: </a:t>
            </a:r>
            <a:r>
              <a:rPr lang="pt-PT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INT-20-2100074  </a:t>
            </a:r>
            <a:r>
              <a:rPr lang="pt-PT" sz="1000" b="1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	Data </a:t>
            </a:r>
            <a:r>
              <a:rPr lang="pt-PT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 elaboração: março de 2021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Adesão ideal: definição</a:t>
            </a:r>
            <a:endParaRPr lang="en-GB" altLang="en-US">
              <a:ea typeface="HelveticaNeueLT Std Med Cn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r>
              <a:rPr lang="pt-PT" sz="24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tratamento certo  </a:t>
            </a:r>
          </a:p>
          <a:p>
            <a:r>
              <a:rPr lang="pt-PT" sz="24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quantidade certa </a:t>
            </a:r>
          </a:p>
          <a:p>
            <a:r>
              <a:rPr lang="pt-PT" sz="24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Da maneira certa</a:t>
            </a:r>
          </a:p>
          <a:p>
            <a:endParaRPr lang="en-GB" altLang="en-US">
              <a:ea typeface="HelveticaNeueLT Std Cn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marL="609600" indent="-609600" eaLnBrk="1" hangingPunct="1"/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Porque é tão difícil obter uma adesão ideal na </a:t>
            </a:r>
            <a:r>
              <a:rPr lang="pt-PT" dirty="0">
                <a:latin typeface="Calibri"/>
                <a:ea typeface="Calibri"/>
                <a:cs typeface="Calibri"/>
              </a:rPr>
              <a:t>FQ</a:t>
            </a:r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592637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adesão ideal pode ser: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Muito </a:t>
            </a:r>
            <a:r>
              <a:rPr lang="pt-PT" sz="22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demorada</a:t>
            </a:r>
            <a:endParaRPr lang="pt-PT" sz="2200" b="0" i="0" strike="sngStrike" cap="none" spc="0" baseline="0" dirty="0">
              <a:effectLst/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Muito intrusiva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Preocupante (lembra-o da sua doença)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doente pode: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1,2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saber o que fazer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Sentir-se sem apoio por parte da família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Detestar sentir-se diferente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Compreender os fatores que influenciam se alguém irá aderir de forma ideal pode ser útil…</a:t>
            </a:r>
            <a:endParaRPr lang="en-GB" altLang="en-US" baseline="30000" dirty="0">
              <a:ea typeface="HelveticaNeueLT Std Cn"/>
            </a:endParaRP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…e pode orientar uma conversa sobre mudança</a:t>
            </a:r>
            <a:endParaRPr lang="en-GB" altLang="en-US" baseline="30000" dirty="0">
              <a:ea typeface="HelveticaNeueLT Std Cn"/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2010;45:211–220; 2. Patterson JM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Cyst Fibros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2008;7:154-164.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49263" y="2655888"/>
            <a:ext cx="8229600" cy="773112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Fatores que afetam a adesão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Fatores que afetam a adesão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Contexto: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Sociedade e cultura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Família e amigos</a:t>
            </a:r>
          </a:p>
          <a:p>
            <a:pPr eaLnBrk="1" hangingPunct="1"/>
            <a:endParaRPr lang="en-GB" altLang="en-US">
              <a:ea typeface="HelveticaNeueLT Std Cn"/>
            </a:endParaRP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pessoa: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Tratamento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Características individuais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Comportamento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Crenças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Sociedade e cultura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doentes podem ter expectativas diferentes sobre o que devem fazer (normas sociais)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As pessoas normalmente usam cintos de segurança?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As pessoas costumam comparecer às consultas hospitalares?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As outras pessoas fazem habitualmente os seus tratamentos?</a:t>
            </a:r>
          </a:p>
          <a:p>
            <a:pPr eaLnBrk="1" hangingPunct="1"/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recursos sociais são importantes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Dinheiro, habitação, etc.</a:t>
            </a:r>
          </a:p>
          <a:p>
            <a:pPr eaLnBrk="1" hangingPunct="1"/>
            <a:endParaRPr lang="en-GB" altLang="en-US" sz="2000" dirty="0">
              <a:ea typeface="HelveticaNeueLT Std Cn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Família e amigos</a:t>
            </a:r>
          </a:p>
        </p:txBody>
      </p:sp>
      <p:sp>
        <p:nvSpPr>
          <p:cNvPr id="23555" name="Content Placeholder 7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Uma grande influência: os desacordos familiares, o envolvimento excessivo e a comunicação deficiente estão associados a problemas de adesão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endParaRPr lang="en-GB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Recursos familiares: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Recursos práticos (transporte, etc.)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Recursos psicológicos (apoio, estilo de abordagem, etc.)</a:t>
            </a:r>
          </a:p>
          <a:p>
            <a:pPr eaLnBrk="1" hangingPunct="1"/>
            <a:endParaRPr lang="en-GB" altLang="en-US">
              <a:ea typeface="HelveticaNeueLT Std Cn"/>
            </a:endParaRP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Influência de amigos/grupo de pares?</a:t>
            </a:r>
          </a:p>
          <a:p>
            <a:pPr eaLnBrk="1" hangingPunct="1"/>
            <a:endParaRPr lang="en-GB" altLang="en-US">
              <a:ea typeface="HelveticaNeueLT Std Cn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084148" y="6118225"/>
            <a:ext cx="8059852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Berge JM, Patterson JM.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Fam Syst &amp; Health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2004;22:74–100.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Família e amigos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impulsos normais dos adolescentes têm um efeito </a:t>
            </a:r>
            <a:r>
              <a:rPr lang="pt-PT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centrífugo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que leva à inércia e ao desejo de se diferenciarem</a:t>
            </a:r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endParaRPr lang="en-GB" altLang="en-US" dirty="0"/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Quando têm uma doença crónica, há também o efeito </a:t>
            </a:r>
            <a:r>
              <a:rPr lang="pt-PT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centrípeto</a:t>
            </a:r>
            <a:r>
              <a:rPr lang="pt-PT" sz="2400" b="0" i="0" strike="noStrike" cap="none" spc="0" baseline="0" dirty="0">
                <a:solidFill>
                  <a:srgbClr val="00206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oposto, mantendo-os próximos da família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Dependência dos pais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Ansiedades parentais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Dificuldades </a:t>
            </a: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 “desprender-se” </a:t>
            </a:r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endParaRPr lang="en-GB" altLang="en-US" dirty="0"/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Isto pode levar a </a:t>
            </a:r>
            <a:r>
              <a:rPr lang="pt-PT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conflitos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, identificados como um fator importante na causa e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na</a:t>
            </a:r>
            <a:r>
              <a:rPr lang="pt-PT" sz="2400" b="0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manutenção de uma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má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adesão</a:t>
            </a:r>
          </a:p>
          <a:p>
            <a:pPr marL="57150" indent="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None/>
              <a:defRPr/>
            </a:pPr>
            <a:endParaRPr lang="en-GB" alt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4148" y="6118225"/>
            <a:ext cx="8059852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AJA, Oxley H. 2014.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Amigos: poder dos pares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adolescentes procuram identificação com grupos de pares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pressão de pares tem frequentemente conotações negativas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No entanto, o poder dos pares pode ser muito positivo…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apoio de amigos próximos pode ajudar a moderar o impacto negativo do desacordo familiar no comportamento das crianças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endParaRPr lang="en-GB" altLang="en-US" sz="1600" b="1" i="1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apoio social dos amigos/companheiros facilita a adaptação dos adolescentes à doença e pode ajudar em aspetos do estilo de vida dos regimes de tratamento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 sz="1400">
              <a:ea typeface="HelveticaNeueLT Std Cn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Wasserstein SB, La Greca AM.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Clin Child Psychol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1996;25:177–182; 2. La Greca AM,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Dev Behav Pediatr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2002;23:271–280. 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tratamento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adesão é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mais fraca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o regime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de tratamento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:</a:t>
            </a:r>
            <a:endParaRPr lang="en-GB" altLang="en-US" baseline="30000" dirty="0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For difícil de compreender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For complicado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For </a:t>
            </a:r>
            <a:r>
              <a:rPr lang="pt-PT" sz="22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demorado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oferecer feedback imediato sobre se foi corretamente seguido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produzir </a:t>
            </a: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benefício</a:t>
            </a: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imediato, mas muitas consequências negativas</a:t>
            </a:r>
          </a:p>
          <a:p>
            <a:pPr lvl="1" eaLnBrk="1" hangingPunct="1">
              <a:lnSpc>
                <a:spcPct val="90000"/>
              </a:lnSpc>
            </a:pP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For</a:t>
            </a: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intrusivo e tornar </a:t>
            </a: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 FQ “visível” (por exemplo, investigação sobre a diabetes relacionada com a FQ</a:t>
            </a: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-9144" y="6108700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Características individuais</a:t>
            </a:r>
          </a:p>
        </p:txBody>
      </p:sp>
      <p:sp>
        <p:nvSpPr>
          <p:cNvPr id="64516" name="Rectangle 7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Dados demográficos: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Idade</a:t>
            </a:r>
            <a:r>
              <a:rPr lang="pt-PT" sz="22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</a:p>
          <a:p>
            <a:pPr marL="1181100" lvl="2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 adesão é particularmente desafiante para muitos, mas não para todos os adolescentes</a:t>
            </a:r>
          </a:p>
          <a:p>
            <a:pPr marL="1181100" lvl="2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Os jovens adultos também podem ter problemas de adesão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Sexo</a:t>
            </a:r>
            <a:r>
              <a:rPr lang="pt-PT" sz="22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pPr marL="1181100" lvl="2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As mulheres têm menor adesão a determinados aspetos do regime de tratamento da </a:t>
            </a:r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FQ</a:t>
            </a:r>
            <a:r>
              <a:rPr lang="pt-PT" sz="2000" b="0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(por exemplo, tosse, alimentos com elevado teor de gordura, medicação oral)</a:t>
            </a:r>
            <a:endParaRPr lang="en-GB" altLang="en-US" b="1" i="1" dirty="0"/>
          </a:p>
          <a:p>
            <a:pPr marL="381000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Conhecimento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Importante, mas saber não é o mesmo que fazer…</a:t>
            </a:r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Barreiras comportamentais e psicológicas…</a:t>
            </a:r>
            <a:endParaRPr lang="en-GB" altLang="en-US" sz="2000" dirty="0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OMS. 2003; 2. Patterson JM,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Cyst Fibros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2008:7;154–164.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Isenção de responsabilidade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marL="0" indent="0">
              <a:buNone/>
            </a:pPr>
            <a:r>
              <a:rPr lang="pt-PT" sz="2000" i="1" dirty="0">
                <a:latin typeface="Calibri"/>
                <a:ea typeface="Calibri"/>
                <a:cs typeface="Calibri"/>
              </a:rPr>
              <a:t>O CF CARE é financiado inteiramente pela </a:t>
            </a:r>
            <a:r>
              <a:rPr lang="pt-PT" sz="2000" i="1" dirty="0" err="1">
                <a:latin typeface="Calibri"/>
                <a:ea typeface="Calibri"/>
                <a:cs typeface="Calibri"/>
              </a:rPr>
              <a:t>Vertex</a:t>
            </a:r>
            <a:r>
              <a:rPr lang="pt-PT" sz="2000" i="1" dirty="0">
                <a:latin typeface="Calibri"/>
                <a:ea typeface="Calibri"/>
                <a:cs typeface="Calibri"/>
              </a:rPr>
              <a:t> </a:t>
            </a:r>
            <a:r>
              <a:rPr lang="pt-PT" sz="2000" i="1" dirty="0" err="1">
                <a:latin typeface="Calibri"/>
                <a:ea typeface="Calibri"/>
                <a:cs typeface="Calibri"/>
              </a:rPr>
              <a:t>Pharmaceuticals</a:t>
            </a:r>
            <a:r>
              <a:rPr lang="pt-PT" sz="2000" i="1" dirty="0">
                <a:latin typeface="Calibri"/>
                <a:ea typeface="Calibri"/>
                <a:cs typeface="Calibri"/>
              </a:rPr>
              <a:t> (</a:t>
            </a:r>
            <a:r>
              <a:rPr lang="pt-PT" sz="2000" i="1" dirty="0" err="1">
                <a:latin typeface="Calibri"/>
                <a:ea typeface="Calibri"/>
                <a:cs typeface="Calibri"/>
              </a:rPr>
              <a:t>Europe</a:t>
            </a:r>
            <a:r>
              <a:rPr lang="pt-PT" sz="2000" i="1" dirty="0">
                <a:latin typeface="Calibri"/>
                <a:ea typeface="Calibri"/>
                <a:cs typeface="Calibri"/>
              </a:rPr>
              <a:t>) </a:t>
            </a:r>
            <a:r>
              <a:rPr lang="pt-PT" sz="2000" i="1" dirty="0" err="1">
                <a:latin typeface="Calibri"/>
                <a:ea typeface="Calibri"/>
                <a:cs typeface="Calibri"/>
              </a:rPr>
              <a:t>Limited</a:t>
            </a:r>
            <a:r>
              <a:rPr lang="pt-PT" sz="2000" i="1" dirty="0">
                <a:latin typeface="Calibri"/>
                <a:ea typeface="Calibri"/>
                <a:cs typeface="Calibri"/>
              </a:rPr>
              <a:t>. O conteúdo foi preparado e desenvolvido pelo grupo de trabalho de especialistas em fibrose quística</a:t>
            </a:r>
            <a:r>
              <a:rPr lang="pt-PT" sz="2000" i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PT" sz="2000" i="1" dirty="0">
                <a:latin typeface="Calibri"/>
                <a:ea typeface="Calibri"/>
                <a:cs typeface="Calibri"/>
              </a:rPr>
              <a:t>com o apoio logístico e editorial do secretariado </a:t>
            </a:r>
            <a:r>
              <a:rPr lang="pt-PT" sz="2000" i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do</a:t>
            </a:r>
            <a:r>
              <a:rPr lang="pt-PT" sz="2000" i="1" dirty="0">
                <a:latin typeface="Calibri"/>
                <a:ea typeface="Calibri"/>
                <a:cs typeface="Calibri"/>
              </a:rPr>
              <a:t> CF CARE, Apothe</a:t>
            </a:r>
            <a:r>
              <a:rPr lang="pt-PT" sz="20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Com. A </a:t>
            </a:r>
            <a:r>
              <a:rPr lang="pt-PT" sz="2000" b="0" i="1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Vertex</a:t>
            </a:r>
            <a:r>
              <a:rPr lang="pt-PT" sz="20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teve a oportunidade de analisar o conteúdo e as ferramentas para verificar a sua exatidão.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Comportamento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motivos comuns para a não adesão incluem: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Esquecer-se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Adiar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estar organizado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saber o que fazer</a:t>
            </a:r>
          </a:p>
          <a:p>
            <a:pPr marL="0" indent="-40005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Algumas barreiras mais específicas para: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Crianças – sabor desagradável, dificuldade em engolir comprimidos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Adolescentes – relutância em tomar medicação em público</a:t>
            </a:r>
          </a:p>
          <a:p>
            <a:pPr marL="0" indent="-40005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Para que o comportamento mude, é útil: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Ter um plano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Ser prático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Tornar-se parte de uma rotina</a:t>
            </a:r>
          </a:p>
          <a:p>
            <a:pPr marL="0" lvl="1" indent="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None/>
              <a:defRPr/>
            </a:pPr>
            <a:endParaRPr lang="en-GB" altLang="en-US"/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Psicologia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37075"/>
          </a:xfrm>
        </p:spPr>
        <p:txBody>
          <a:bodyPr/>
          <a:lstStyle/>
          <a:p>
            <a:pPr eaLnBrk="1" hangingPunct="1"/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Saúde mental/emoções</a:t>
            </a:r>
          </a:p>
          <a:p>
            <a:pPr lvl="1" eaLnBrk="1" hangingPunct="1"/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 depressão e </a:t>
            </a:r>
            <a:r>
              <a:rPr lang="pt-PT" sz="20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a </a:t>
            </a: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ansiedade podem ser barreiras importantes</a:t>
            </a:r>
            <a:endParaRPr lang="en-GB" altLang="en-US" sz="2000" baseline="30000" dirty="0"/>
          </a:p>
          <a:p>
            <a:pPr eaLnBrk="1" hangingPunct="1"/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Crenças</a:t>
            </a:r>
          </a:p>
          <a:p>
            <a:pPr lvl="1" eaLnBrk="1" hangingPunct="1"/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Sobre a doença</a:t>
            </a:r>
            <a:endParaRPr lang="en-GB" altLang="en-US" sz="2000" baseline="30000" dirty="0"/>
          </a:p>
          <a:p>
            <a:pPr lvl="2" eaLnBrk="1" hangingPunct="1"/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Será grave?</a:t>
            </a:r>
          </a:p>
          <a:p>
            <a:pPr lvl="2" eaLnBrk="1" hangingPunct="1"/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Irá piorar se eu não agir?</a:t>
            </a:r>
          </a:p>
          <a:p>
            <a:pPr lvl="1" eaLnBrk="1" hangingPunct="1"/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Sobre o que os doentes devem fazer</a:t>
            </a:r>
            <a:r>
              <a:rPr lang="pt-PT" sz="20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2" eaLnBrk="1" hangingPunct="1"/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Custos/benefícios da mudança</a:t>
            </a:r>
          </a:p>
          <a:p>
            <a:pPr lvl="2" eaLnBrk="1" hangingPunct="1"/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Confiança em </a:t>
            </a:r>
            <a:r>
              <a:rPr lang="pt-PT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conseguir</a:t>
            </a:r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mudar</a:t>
            </a:r>
          </a:p>
          <a:p>
            <a:pPr lvl="1" eaLnBrk="1" hangingPunct="1"/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Sobre o tratamento</a:t>
            </a:r>
            <a:r>
              <a:rPr lang="pt-PT" sz="20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2" eaLnBrk="1" hangingPunct="1">
              <a:lnSpc>
                <a:spcPct val="80000"/>
              </a:lnSpc>
            </a:pPr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Preciso dele?</a:t>
            </a:r>
          </a:p>
          <a:p>
            <a:pPr lvl="2" eaLnBrk="1" hangingPunct="1">
              <a:lnSpc>
                <a:spcPct val="80000"/>
              </a:lnSpc>
            </a:pPr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Funcionará?</a:t>
            </a:r>
          </a:p>
          <a:p>
            <a:pPr lvl="2" eaLnBrk="1" hangingPunct="1">
              <a:lnSpc>
                <a:spcPct val="80000"/>
              </a:lnSpc>
            </a:pPr>
            <a:r>
              <a:rPr lang="pt-PT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Quais são os efeitos secundários?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Horne R, Weinman 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Psychosom Res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1999;47:555–567. 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655888"/>
            <a:ext cx="8229600" cy="773112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que podemos fazer?</a:t>
            </a:r>
          </a:p>
        </p:txBody>
      </p:sp>
    </p:spTree>
    <p:extLst>
      <p:ext uri="{BB962C8B-B14F-4D97-AF65-F5344CB8AC3E}">
        <p14:creationId xmlns:p14="http://schemas.microsoft.com/office/powerpoint/2010/main" val="22049296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nossa resposta?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Como equipa…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Como profissional de saúde individual…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equipa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contexto para o sucesso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Qualquer intervenção para a adesão tem de ter em conta a equipa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Tem de ser prática, apoiada e partilhada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 equipas também podem </a:t>
            </a:r>
            <a:r>
              <a:rPr lang="pt-PT" dirty="0">
                <a:latin typeface="Calibri"/>
                <a:ea typeface="Calibri"/>
                <a:cs typeface="Calibri"/>
              </a:rPr>
              <a:t>proporcionar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oportunidades para intervenções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profissional de saúde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relação com o profissional de saúde é fundamental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que os profissionais de saúde fazem (ou seja, VOCÊ) faz uma enorme diferença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Princípio-chave: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Aplique competências de comunicação para identificar formas em que os doentes estão bloqueados e ajude-os a mudar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66800" y="2286000"/>
            <a:ext cx="7010400" cy="1143000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Uma introdução à entrevista motivacional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Função dos profissionais de saúde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não adesão é complexa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 pessoas ficam bloqueadas por diferentes razões e sentem-se ambivalentes em relação à mudança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Só pode ajudar os doentes se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lhes disser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que se passa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entrevista motivacional é uma abordagem à comunicação aberta, para ajudar os doentes a resolver a ambivalência e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a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avançar para a mudança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Porque é que algumas pessoas não aderem?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Alguns doentes não aderem acidentalmente 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1,2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sabem o que fazer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estão conscientes de que não estão a aderir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Muitos doentes </a:t>
            </a:r>
            <a:r>
              <a:rPr lang="pt-PT" dirty="0">
                <a:latin typeface="Calibri"/>
                <a:ea typeface="Calibri"/>
                <a:cs typeface="Calibri"/>
              </a:rPr>
              <a:t>não aderem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intencionalmente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Escolhem viver uma “vida normal” apesar das consequências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Não pensam nas consequências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Evitam ativamente pensar nas consequências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-9144" y="611727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2010;45:211–220; 2. Lask B.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R Soc Med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1994;87(Suppl 21):25–27.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Na prática…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 pessoas estão bloqueadas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Os profissionais de saúde podem pedir-lhes repetidamente para alterarem o seu comportamento…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…mas continuam bloqueadas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509-C6F4-4D18-AC7F-0840FA7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E3B6-9508-4F34-83E1-2FE14B34E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Estes módulos foram desenvolvidos por </a:t>
            </a:r>
            <a:r>
              <a:rPr lang="pt-PT" sz="2200" dirty="0">
                <a:latin typeface="Calibri"/>
                <a:ea typeface="Calibri"/>
                <a:cs typeface="Calibri"/>
              </a:rPr>
              <a:t>um </a:t>
            </a:r>
            <a:r>
              <a:rPr lang="pt-PT" sz="2200" b="0" i="0" strike="noStrike" cap="none" spc="0" baseline="0" dirty="0"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/>
                <a:cs typeface="Calibri"/>
              </a:rPr>
              <a:t>grupo de trabalho</a:t>
            </a:r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PT" sz="2200" dirty="0">
                <a:latin typeface="Calibri"/>
                <a:ea typeface="Calibri"/>
                <a:cs typeface="Calibri"/>
              </a:rPr>
              <a:t>de especialistas internacionais em Fibrose Quística (FQ) para abordar </a:t>
            </a:r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 técnicas de Entrevista Motivacional (EM), que podem formar um quadro eficaz para melhorar a abertura dos doentes à mudança de comportamento.</a:t>
            </a:r>
          </a:p>
          <a:p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conteúdo da EM está organizado em cinco módulos concebidos para lhe facultar os conhecimentos e competências que lhe permitem melhorar a sua </a:t>
            </a:r>
            <a:r>
              <a:rPr lang="pt-PT" sz="2200" dirty="0">
                <a:latin typeface="Calibri"/>
                <a:ea typeface="Calibri"/>
                <a:cs typeface="Calibri"/>
              </a:rPr>
              <a:t>prática individual da EM. Todos os módulos podem ser descarregados em </a:t>
            </a:r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www.cfcare.net </a:t>
            </a:r>
          </a:p>
          <a:p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Este módulo discute a importância da adesão ao tratamento e fatores </a:t>
            </a:r>
            <a:r>
              <a:rPr lang="pt-PT" sz="2200" dirty="0">
                <a:latin typeface="Calibri"/>
                <a:ea typeface="Calibri"/>
                <a:cs typeface="Calibri"/>
              </a:rPr>
              <a:t>influenciadores, e apresenta o conceito </a:t>
            </a:r>
            <a:r>
              <a:rPr lang="pt-PT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de EM. </a:t>
            </a:r>
          </a:p>
        </p:txBody>
      </p:sp>
    </p:spTree>
    <p:extLst>
      <p:ext uri="{BB962C8B-B14F-4D97-AF65-F5344CB8AC3E}">
        <p14:creationId xmlns:p14="http://schemas.microsoft.com/office/powerpoint/2010/main" val="23312048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Pensar sobre a mudança de comportamentos com os doentes</a:t>
            </a:r>
            <a:endParaRPr lang="en-US" altLang="en-US">
              <a:ea typeface="HelveticaNeueLT Std Med Cn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Como é que é?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Um jogo de luta livre?</a:t>
            </a:r>
          </a:p>
          <a:p>
            <a:pPr lvl="2" eaLnBrk="1" hangingPunct="1"/>
            <a:r>
              <a:rPr lang="pt-PT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Você empurra, eles empurram…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82D-D39B-421B-9294-261DD0C4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27" y="2870101"/>
            <a:ext cx="2576946" cy="30298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61FE214-A27B-440B-8F52-35F1125F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5" y="5899945"/>
            <a:ext cx="22081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PT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HelveticaNeueLT Std Cn"/>
                <a:cs typeface="HelveticaNeueLT Std Cn"/>
              </a:rPr>
              <a:t>Fonte da imagem: www.pixabay.com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Pensar sobre a mudança de comportamentos com os doentes</a:t>
            </a:r>
            <a:endParaRPr lang="en-US" altLang="en-US">
              <a:ea typeface="HelveticaNeueLT Std Med Cn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Como deve ser?</a:t>
            </a:r>
          </a:p>
          <a:p>
            <a:pPr lvl="1" eaLnBrk="1" hangingPunct="1"/>
            <a:r>
              <a:rPr lang="pt-PT" sz="24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Uma dança?</a:t>
            </a:r>
          </a:p>
          <a:p>
            <a:pPr lvl="2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Pode levar algum tempo, mas vai chegar a algum lado…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EF24C-E684-4BD0-9219-715CCFC9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11" y="2901458"/>
            <a:ext cx="2105978" cy="31788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68FE069-79C1-40FA-8DAE-2957E1D97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554" y="6080292"/>
            <a:ext cx="24308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PT" sz="1000" b="0" i="0" strike="noStrike" cap="none" spc="0" baseline="0" dirty="0">
                <a:solidFill>
                  <a:srgbClr val="000000"/>
                </a:solidFill>
                <a:effectLst/>
                <a:latin typeface="HelveticaNeueLT Std Cn"/>
                <a:ea typeface="HelveticaNeueLT Std Cn"/>
                <a:cs typeface="HelveticaNeueLT Std Cn"/>
              </a:rPr>
              <a:t>Fonte da imagem: www.pixabay.com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Pensar na mudança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Isto não é fácil – trabalhar com doentes que se estão a debater com a mudança pode ser muito frustrante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É fácil culpar o doente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“Não conseguem ver qual é o risco que correm e simplesmente tomar o medicamento?”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Sobretudo quando: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 sente </a:t>
            </a:r>
            <a:r>
              <a:rPr lang="pt-PT" sz="2200" b="0" i="0" u="sng" strike="noStrike" cap="none" spc="0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responsável</a:t>
            </a:r>
          </a:p>
          <a:p>
            <a:pPr lvl="1" eaLnBrk="1" hangingPunct="1">
              <a:lnSpc>
                <a:spcPct val="90000"/>
              </a:lnSpc>
            </a:pP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Consegue até ver os doentes como sendo diferentes de nós…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Mas isto não é verdade</a:t>
            </a: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Para o provar, pense na última vez que usou fio dental…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>
              <a:ea typeface="HelveticaNeueLT Std Cn"/>
            </a:endParaRPr>
          </a:p>
          <a:p>
            <a:pPr eaLnBrk="1" hangingPunct="1">
              <a:lnSpc>
                <a:spcPct val="90000"/>
              </a:lnSpc>
            </a:pPr>
            <a:endParaRPr lang="en-US" altLang="en-US" u="sng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i="1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Fio dental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Prova de que </a:t>
            </a:r>
            <a:r>
              <a:rPr lang="pt-PT" sz="2400" b="0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todos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t-PT" dirty="0">
                <a:latin typeface="Calibri"/>
                <a:ea typeface="Calibri"/>
                <a:cs typeface="Calibri"/>
              </a:rPr>
              <a:t>temos dificuldade em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mudar!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>
              <a:ea typeface="HelveticaNeueLT Std Cn"/>
            </a:endParaRPr>
          </a:p>
          <a:p>
            <a:pPr eaLnBrk="1" hangingPunct="1"/>
            <a:endParaRPr lang="en-US" altLang="en-US" u="sng" dirty="0">
              <a:ea typeface="HelveticaNeueLT Std Cn"/>
            </a:endParaRPr>
          </a:p>
          <a:p>
            <a:pPr lvl="1" eaLnBrk="1" hangingPunct="1"/>
            <a:endParaRPr lang="en-US" alt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F0C43-D98E-48A1-AD2E-650D6857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259" y="2431473"/>
            <a:ext cx="4323481" cy="32516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4CF498F-2EFB-4AF5-88FB-B96C39CF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4" y="5635466"/>
            <a:ext cx="23371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PT" sz="1000" b="0" i="0" strike="noStrike" cap="none" spc="0" baseline="0" dirty="0">
                <a:solidFill>
                  <a:srgbClr val="000000"/>
                </a:solidFill>
                <a:effectLst/>
                <a:latin typeface="HelveticaNeueLT Std Cn"/>
                <a:ea typeface="HelveticaNeueLT Std Cn"/>
                <a:cs typeface="HelveticaNeueLT Std Cn"/>
              </a:rPr>
              <a:t>Fonte da imagem: www.pixabay.com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processo de mudança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90763" y="1691640"/>
            <a:ext cx="1905000" cy="15240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24363" y="1615440"/>
            <a:ext cx="1752600" cy="16002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852863" y="3558540"/>
            <a:ext cx="685800" cy="317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081463" y="3558540"/>
            <a:ext cx="685800" cy="317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3852863" y="4472940"/>
            <a:ext cx="2057400" cy="9144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862263" y="4625340"/>
            <a:ext cx="2057400" cy="6096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7" name="TextBox 25"/>
          <p:cNvSpPr txBox="1">
            <a:spLocks noChangeArrowheads="1"/>
          </p:cNvSpPr>
          <p:nvPr/>
        </p:nvSpPr>
        <p:spPr bwMode="auto">
          <a:xfrm>
            <a:off x="4881563" y="2761615"/>
            <a:ext cx="1678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dirty="0">
                <a:solidFill>
                  <a:srgbClr val="17375E"/>
                </a:solidFill>
                <a:latin typeface="Calibri"/>
                <a:ea typeface="Calibri"/>
                <a:cs typeface="Calibri"/>
              </a:rPr>
              <a:t>Entrevistas motivacionais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6963" y="3407728"/>
            <a:ext cx="1906905" cy="3661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800" b="1" i="0" strike="noStrike" cap="none" spc="20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A DECISÃO</a:t>
            </a:r>
          </a:p>
        </p:txBody>
      </p:sp>
      <p:sp>
        <p:nvSpPr>
          <p:cNvPr id="78859" name="TextBox 27"/>
          <p:cNvSpPr txBox="1">
            <a:spLocks noChangeArrowheads="1"/>
          </p:cNvSpPr>
          <p:nvPr/>
        </p:nvSpPr>
        <p:spPr bwMode="auto">
          <a:xfrm>
            <a:off x="4715381" y="4633278"/>
            <a:ext cx="2165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dirty="0">
                <a:solidFill>
                  <a:srgbClr val="17375E"/>
                </a:solidFill>
                <a:latin typeface="Calibri"/>
                <a:ea typeface="Calibri"/>
                <a:cs typeface="Calibri"/>
              </a:rPr>
              <a:t>Comportamento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dirty="0">
                <a:solidFill>
                  <a:srgbClr val="17375E"/>
                </a:solidFill>
                <a:latin typeface="Calibri"/>
                <a:ea typeface="Calibri"/>
                <a:cs typeface="Calibri"/>
              </a:rPr>
              <a:t>mudança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dirty="0">
                <a:solidFill>
                  <a:srgbClr val="17375E"/>
                </a:solidFill>
                <a:latin typeface="Calibri"/>
                <a:ea typeface="Calibri"/>
                <a:cs typeface="Calibri"/>
              </a:rPr>
              <a:t>técnicas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2824163" y="12344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3357563" y="13868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3662363" y="2072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3967163" y="1310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4348163" y="23012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5033963" y="1310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4652963" y="17678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5567363" y="10820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4043363" y="48158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4348163" y="52730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4424363" y="45110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8871" name="TextBox 40"/>
          <p:cNvSpPr txBox="1">
            <a:spLocks noChangeArrowheads="1"/>
          </p:cNvSpPr>
          <p:nvPr/>
        </p:nvSpPr>
        <p:spPr bwMode="auto">
          <a:xfrm>
            <a:off x="1459399" y="4658678"/>
            <a:ext cx="22040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dirty="0">
                <a:solidFill>
                  <a:srgbClr val="17375E"/>
                </a:solidFill>
                <a:latin typeface="Calibri"/>
                <a:ea typeface="Calibri"/>
                <a:cs typeface="Calibri"/>
              </a:rPr>
              <a:t>Planos de implementação de resolução de problemas, etc</a:t>
            </a:r>
            <a:r>
              <a:rPr lang="pt-PT" sz="1800" b="1" i="0" strike="noStrike" cap="none" spc="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. </a:t>
            </a:r>
          </a:p>
        </p:txBody>
      </p:sp>
      <p:sp>
        <p:nvSpPr>
          <p:cNvPr id="78872" name="TextBox 41"/>
          <p:cNvSpPr txBox="1">
            <a:spLocks noChangeArrowheads="1"/>
          </p:cNvSpPr>
          <p:nvPr/>
        </p:nvSpPr>
        <p:spPr bwMode="auto">
          <a:xfrm>
            <a:off x="-73153" y="1082040"/>
            <a:ext cx="3432430" cy="118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i="0" strike="noStrike" cap="none" spc="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Crenças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i="0" strike="noStrike" cap="none" spc="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Preocupações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i="0" strike="noStrike" cap="none" spc="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Emoções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i="0" strike="noStrike" cap="none" spc="0" baseline="0" dirty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Confiança, etc.</a:t>
            </a:r>
          </a:p>
        </p:txBody>
      </p:sp>
      <p:sp>
        <p:nvSpPr>
          <p:cNvPr id="78873" name="TextBox 42"/>
          <p:cNvSpPr txBox="1">
            <a:spLocks noChangeArrowheads="1"/>
          </p:cNvSpPr>
          <p:nvPr/>
        </p:nvSpPr>
        <p:spPr bwMode="auto">
          <a:xfrm>
            <a:off x="6693556" y="2739390"/>
            <a:ext cx="1868767" cy="6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PT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O CONTEXTO DA EQUIPA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-9144" y="611727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Latchford GJ, Duff AJA. Comunicação pessoal. 2014.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rmAutofit/>
          </a:bodyPr>
          <a:lstStyle/>
          <a:p>
            <a:pPr eaLnBrk="1" hangingPunct="1"/>
            <a:r>
              <a:rPr lang="pt-PT" dirty="0">
                <a:latin typeface="Calibri"/>
                <a:ea typeface="Calibri"/>
                <a:cs typeface="Calibri"/>
              </a:rPr>
              <a:t>Entrevista motivacional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Originalmente uma reação à persuasão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tratamento dos problemas alcoólicos baseava-se no confronto, mas os doentes eram resistentes e não mostravam qualquer motivação para mudar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Uma alternativa veio de Bill Miller, um psicólogo clínico no Novo México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 facto de alguém resistir ou se tornar mais motivado depende daquilo que diz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Confrontar alguém torna-o mais teimoso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Em vez disso, a entrevista motivacional foi concebida para aumentar a motivação para mudar</a:t>
            </a:r>
          </a:p>
          <a:p>
            <a:pPr lvl="1" eaLnBrk="1" hangingPunct="1"/>
            <a:endParaRPr lang="en-US" altLang="en-US" sz="2000" i="1" dirty="0"/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Miller WR.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Behav Psychother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1983;11:147–172.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Uma definição de entrevista motivacional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defRPr/>
            </a:pPr>
            <a:endParaRPr lang="en-US" altLang="en-US" i="1" dirty="0">
              <a:ea typeface="HelveticaNeueLT Std Cn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pt-PT" sz="24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	“Um estilo de aconselhamento </a:t>
            </a:r>
            <a:r>
              <a:rPr lang="pt-PT" i="1" dirty="0">
                <a:latin typeface="Calibri"/>
                <a:ea typeface="Calibri"/>
                <a:cs typeface="Calibri"/>
              </a:rPr>
              <a:t>diretivo e centrado na pessoa para provocar uma mudança de comportamento, ajudando os indivíduos a explorar e resol</a:t>
            </a:r>
            <a:r>
              <a:rPr lang="pt-PT" sz="24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ver</a:t>
            </a:r>
            <a:r>
              <a:rPr lang="pt-PT" i="1" dirty="0">
                <a:latin typeface="Calibri"/>
                <a:ea typeface="Calibri"/>
                <a:cs typeface="Calibri"/>
              </a:rPr>
              <a:t> </a:t>
            </a:r>
            <a:r>
              <a:rPr lang="pt-PT" sz="24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ambivalências”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									– </a:t>
            </a:r>
            <a:r>
              <a:rPr lang="pt-PT" sz="2400" b="0" i="0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Rollnick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e </a:t>
            </a:r>
            <a:r>
              <a:rPr lang="pt-PT" sz="2400" b="0" i="0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Millner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(1995)</a:t>
            </a:r>
          </a:p>
          <a:p>
            <a:pPr lvl="1" eaLnBrk="1" hangingPunct="1">
              <a:defRPr/>
            </a:pPr>
            <a:endParaRPr lang="en-GB" altLang="en-US" i="1" dirty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-9144" y="6116638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Perkins R, Repper J. 1998.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95300" y="2457450"/>
            <a:ext cx="8153400" cy="1143000"/>
          </a:xfrm>
        </p:spPr>
        <p:txBody>
          <a:bodyPr tIns="0" bIns="0"/>
          <a:lstStyle/>
          <a:p>
            <a:pPr eaLnBrk="1" hangingPunct="1"/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teoria por </a:t>
            </a:r>
            <a:r>
              <a:rPr lang="pt-PT" sz="2800" b="1" i="0" strike="noStrike" cap="none" spc="0" baseline="0" dirty="0">
                <a:effectLst/>
                <a:latin typeface="Calibri"/>
                <a:ea typeface="Calibri"/>
                <a:cs typeface="Calibri"/>
              </a:rPr>
              <a:t>trás</a:t>
            </a:r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da entrevista motivacional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1: Não diga às pessoas o que fazer…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…porque normalmente não funciona, mesmo que tenha razão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as pessoas sentirem que </a:t>
            </a:r>
            <a:r>
              <a:rPr lang="pt-PT" dirty="0">
                <a:latin typeface="Calibri"/>
                <a:ea typeface="Calibri"/>
                <a:cs typeface="Calibri"/>
              </a:rPr>
              <a:t>não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têm escolha, sentem uma necessidade real de fazer o que lhes foi dito para não fazer – para provar que ainda têm livre arbítrio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t-PT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“Ninguém me diz o que fazer”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Conforme observado em 99,9% dos adolescentes</a:t>
            </a:r>
            <a:endParaRPr lang="en-US" altLang="en-US" u="sng" dirty="0"/>
          </a:p>
          <a:p>
            <a:pPr lvl="2" eaLnBrk="1" hangingPunct="1">
              <a:buFont typeface="Wingdings" pitchFamily="2" charset="2"/>
              <a:buNone/>
            </a:pPr>
            <a:endParaRPr lang="en-US" altLang="en-US" i="1" dirty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Brehm JW. 1966. 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2: Escutar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não conseguir ouvir e envolver alguém numa conversa, </a:t>
            </a:r>
            <a:r>
              <a:rPr lang="pt-PT" dirty="0">
                <a:latin typeface="Calibri"/>
                <a:ea typeface="Calibri"/>
                <a:cs typeface="Calibri"/>
              </a:rPr>
              <a:t>essa pessoa </a:t>
            </a:r>
            <a:r>
              <a:rPr lang="pt-PT" sz="2400" b="0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nunca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irá mudar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Carl Rogers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com o estilo de interação não-diretivo, sublinhou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importância de: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t-PT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Escutar 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Criar empatia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Compreender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alguém está à espera de ser convencido, isto é inesperado!</a:t>
            </a:r>
          </a:p>
          <a:p>
            <a:pPr lvl="1" eaLnBrk="1" hangingPunct="1"/>
            <a:endParaRPr lang="en-US" altLang="en-US" i="1" dirty="0"/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Rogers C. Empathic: An unappreciated way of being. Couns Psychol 1975;5:2–10.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Descrição geral da sessão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importância da adesão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Fatores que afetam a adesão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Uma introdução à entrevista motivacional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teoria por trás da entrevista motivacional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292100"/>
            <a:ext cx="8801100" cy="773113"/>
          </a:xfrm>
        </p:spPr>
        <p:txBody>
          <a:bodyPr/>
          <a:lstStyle/>
          <a:p>
            <a:pPr eaLnBrk="1" hangingPunct="1"/>
            <a:r>
              <a:rPr lang="pt-PT" sz="24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3: Deixe o doente dizer</a:t>
            </a:r>
            <a:r>
              <a:rPr lang="pt-PT" sz="2400" b="1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-lhe</a:t>
            </a:r>
            <a:r>
              <a:rPr lang="pt-PT" sz="24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que tem de mudar</a:t>
            </a:r>
            <a:r>
              <a:rPr lang="pt-PT" sz="2400" b="1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 melhor que pode acontecer é que os doentes </a:t>
            </a:r>
            <a:r>
              <a:rPr lang="pt-PT" sz="2400" b="0" i="0" u="sng" strike="noStrike" cap="none" spc="0" baseline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lhe</a:t>
            </a: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digam por que razão devem mudar</a:t>
            </a:r>
            <a:endParaRPr lang="en-US" altLang="en-US" baseline="30000">
              <a:ea typeface="HelveticaNeueLT Std Cn"/>
            </a:endParaRPr>
          </a:p>
          <a:p>
            <a:pPr eaLnBrk="1" hangingPunct="1">
              <a:lnSpc>
                <a:spcPct val="90000"/>
              </a:lnSpc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alguém o diz sem você o dizer, é </a:t>
            </a:r>
            <a:r>
              <a:rPr lang="pt-PT" sz="2400" b="0" i="0" u="sng" strike="noStrike" cap="none" spc="0" baseline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muito</a:t>
            </a: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mais poderoso</a:t>
            </a:r>
            <a:endParaRPr lang="en-GB" altLang="en-US" baseline="30000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PT" sz="22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“As pessoas acreditam no que elas próprias ouvem dizer”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i="1">
              <a:ea typeface="HelveticaNeueLT Std Cn"/>
            </a:endParaRP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Bem, DJ. Self-perception theory. In: Berkowitz L. (ed)  Advances in experimental social psychology. Volume 6. New York: Academic Press; 1972. p. 1–62.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4: Dissonância cognitiva</a:t>
            </a:r>
            <a:r>
              <a:rPr lang="pt-PT" sz="2800" b="1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 pessoas sentem-se desconfortáveis quando têm duas crenças incompatíveis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Isto cria uma vontade de fazer algo para resolvê-lo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Por exemplo: </a:t>
            </a:r>
          </a:p>
          <a:p>
            <a:pPr lvl="1" eaLnBrk="1" hangingPunct="1"/>
            <a:r>
              <a:rPr lang="pt-PT" sz="22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“Fumo”</a:t>
            </a: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+ </a:t>
            </a:r>
            <a:r>
              <a:rPr lang="pt-PT" sz="22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“Quero ser saudável”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Solução: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Parar de fumar </a:t>
            </a:r>
            <a:r>
              <a:rPr lang="pt-PT" sz="2200" b="0" i="0" u="sng" strike="noStrike" cap="none" spc="0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ou</a:t>
            </a:r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convencer-se a si próprio que não há problema</a:t>
            </a:r>
          </a:p>
          <a:p>
            <a:pPr lvl="1" eaLnBrk="1" hangingPunct="1"/>
            <a:r>
              <a:rPr lang="pt-PT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Nota: É mais fácil manter o status quo!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Festinger L. A theory of cognitive dissonance. Stanford, CA: Stanford University Press; 1957.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9144000" cy="773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PT" sz="24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5: As pessoas precisam de se sentir confiantes antes de tentarem mudar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Se as pessoas acreditarem que são capazes de fazer algo, é </a:t>
            </a:r>
            <a:r>
              <a:rPr lang="pt-PT" sz="2400" b="0" i="0" u="sng" strike="noStrike" cap="none" spc="0" baseline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muito</a:t>
            </a: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mais provável que tentem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>
              <a:ea typeface="HelveticaNeueLT Std Cn"/>
            </a:endParaRPr>
          </a:p>
          <a:p>
            <a:pPr lvl="1" eaLnBrk="1" hangingPunct="1"/>
            <a:endParaRPr lang="en-US" altLang="en-US" i="1"/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-9144" y="6116638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Bandura A.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Psychol Rev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1977;84:191–215.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Princípio 6: A ambivalência é normal</a:t>
            </a:r>
          </a:p>
        </p:txBody>
      </p:sp>
      <p:sp>
        <p:nvSpPr>
          <p:cNvPr id="55299" name="Content Placeholder 1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Todos nos debatemos com grandes decisões</a:t>
            </a:r>
          </a:p>
          <a:p>
            <a:pPr eaLnBrk="1" hangingPunct="1"/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Ter dúvidas é na verdade o normal para os seres humanos (exceto para os políticos)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Referências</a:t>
            </a:r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339650"/>
          </a:xfrm>
        </p:spPr>
        <p:txBody>
          <a:bodyPr>
            <a:spAutoFit/>
          </a:bodyPr>
          <a:lstStyle/>
          <a:p>
            <a:pPr eaLnBrk="1" hangingPunct="1"/>
            <a:r>
              <a:rPr lang="es-ES" altLang="en-US" sz="1200" dirty="0">
                <a:ea typeface="HelveticaNeueLT Std Cn"/>
              </a:rPr>
              <a:t>Arias-Llorente </a:t>
            </a:r>
            <a:r>
              <a:rPr lang="es-ES" altLang="en-US" sz="1200" dirty="0" err="1">
                <a:ea typeface="HelveticaNeueLT Std Cn"/>
              </a:rPr>
              <a:t>RP</a:t>
            </a:r>
            <a:r>
              <a:rPr lang="es-ES" altLang="en-US" sz="1200" dirty="0">
                <a:ea typeface="HelveticaNeueLT Std Cn"/>
              </a:rPr>
              <a:t>, Bousoño García C, Díaz-Martín JJ. </a:t>
            </a:r>
            <a:r>
              <a:rPr lang="en-GB" altLang="en-US" sz="1200" dirty="0">
                <a:ea typeface="HelveticaNeueLT Std Cn"/>
              </a:rPr>
              <a:t>The Importance of Adherence and Compliance with Treatment in Cystic Fibrosis. In: </a:t>
            </a:r>
            <a:r>
              <a:rPr lang="en-GB" altLang="en-US" sz="1200" dirty="0" err="1">
                <a:ea typeface="HelveticaNeueLT Std Cn"/>
              </a:rPr>
              <a:t>Sriramulu</a:t>
            </a:r>
            <a:r>
              <a:rPr lang="en-GB" altLang="en-US" sz="1200" dirty="0">
                <a:ea typeface="HelveticaNeueLT Std Cn"/>
              </a:rPr>
              <a:t> D (</a:t>
            </a:r>
            <a:r>
              <a:rPr lang="en-GB" altLang="en-US" sz="1200" dirty="0" err="1">
                <a:ea typeface="HelveticaNeueLT Std Cn"/>
              </a:rPr>
              <a:t>ed</a:t>
            </a:r>
            <a:r>
              <a:rPr lang="en-GB" altLang="en-US" sz="1200" dirty="0">
                <a:ea typeface="HelveticaNeueLT Std Cn"/>
              </a:rPr>
              <a:t>). </a:t>
            </a:r>
            <a:r>
              <a:rPr lang="en-GB" altLang="en-US" sz="1200" i="1" dirty="0">
                <a:ea typeface="HelveticaNeueLT Std Cn"/>
              </a:rPr>
              <a:t>Cystic Fibrosis – Renewed Hopes Through Research</a:t>
            </a:r>
            <a:r>
              <a:rPr lang="en-GB" altLang="en-US" sz="1200" dirty="0">
                <a:ea typeface="HelveticaNeueLT Std Cn"/>
              </a:rPr>
              <a:t>. Intech; 2012. Available at: </a:t>
            </a:r>
            <a:r>
              <a:rPr lang="en-GB" altLang="en-US" sz="1200" u="sng" dirty="0">
                <a:ea typeface="HelveticaNeueLT Std Cn"/>
              </a:rPr>
              <a:t>www.intechopen.com/books/cystic-fibrosis-renewed-hopes-through-research/the-importance-of-adherence-and-compliance-with-treatment-in-cystic-fibrosis</a:t>
            </a:r>
            <a:r>
              <a:rPr lang="en-GB" altLang="en-US" sz="1200" dirty="0">
                <a:ea typeface="HelveticaNeueLT Std Cn"/>
              </a:rPr>
              <a:t>. Accessed April 2014.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Bandura A. Self-efficacy: toward a unifying theory of </a:t>
            </a:r>
            <a:r>
              <a:rPr lang="en-GB" altLang="en-US" sz="1200" dirty="0" err="1">
                <a:ea typeface="HelveticaNeueLT Std Cn"/>
              </a:rPr>
              <a:t>behavioral</a:t>
            </a:r>
            <a:r>
              <a:rPr lang="en-GB" altLang="en-US" sz="1200" dirty="0">
                <a:ea typeface="HelveticaNeueLT Std Cn"/>
              </a:rPr>
              <a:t> change.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Rev </a:t>
            </a:r>
            <a:r>
              <a:rPr lang="en-GB" altLang="en-US" sz="1200" dirty="0">
                <a:ea typeface="HelveticaNeueLT Std Cn"/>
              </a:rPr>
              <a:t>1977;84:191–215.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Bem</a:t>
            </a:r>
            <a:r>
              <a:rPr lang="en-GB" altLang="en-US" sz="1200" dirty="0">
                <a:ea typeface="HelveticaNeueLT Std Cn"/>
              </a:rPr>
              <a:t>, DJ. Self-perception theory. In: Berkowitz L. (</a:t>
            </a:r>
            <a:r>
              <a:rPr lang="en-GB" altLang="en-US" sz="1200" dirty="0" err="1">
                <a:ea typeface="HelveticaNeueLT Std Cn"/>
              </a:rPr>
              <a:t>ed</a:t>
            </a:r>
            <a:r>
              <a:rPr lang="en-GB" altLang="en-US" sz="1200" dirty="0">
                <a:ea typeface="HelveticaNeueLT Std Cn"/>
              </a:rPr>
              <a:t>)  </a:t>
            </a:r>
            <a:r>
              <a:rPr lang="en-GB" altLang="en-US" sz="1200" i="1" dirty="0">
                <a:ea typeface="HelveticaNeueLT Std Cn"/>
              </a:rPr>
              <a:t>Advances in experimental social psychology</a:t>
            </a:r>
            <a:r>
              <a:rPr lang="en-GB" altLang="en-US" sz="1200" dirty="0">
                <a:ea typeface="HelveticaNeueLT Std Cn"/>
              </a:rPr>
              <a:t>. Volume 6. New York: Academic Press; 1972. p. 1–62.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Berge JM, Patterson JM. Cystic fibrosis and the family: a review and critique of the literature. </a:t>
            </a:r>
            <a:r>
              <a:rPr lang="en-GB" altLang="en-US" sz="1200" i="1" dirty="0">
                <a:ea typeface="HelveticaNeueLT Std Cn"/>
              </a:rPr>
              <a:t>Families, Systems &amp; Health</a:t>
            </a:r>
            <a:r>
              <a:rPr lang="en-GB" altLang="en-US" sz="1200" dirty="0">
                <a:ea typeface="HelveticaNeueLT Std Cn"/>
              </a:rPr>
              <a:t> 2004;22:74–100.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Brehm</a:t>
            </a:r>
            <a:r>
              <a:rPr lang="en-GB" altLang="en-US" sz="1200" dirty="0">
                <a:ea typeface="HelveticaNeueLT Std Cn"/>
              </a:rPr>
              <a:t> </a:t>
            </a:r>
            <a:r>
              <a:rPr lang="en-GB" altLang="en-US" sz="1200" dirty="0" err="1">
                <a:ea typeface="HelveticaNeueLT Std Cn"/>
              </a:rPr>
              <a:t>JW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>
                <a:ea typeface="HelveticaNeueLT Std Cn"/>
              </a:rPr>
              <a:t>A theory of psychological reactance</a:t>
            </a:r>
            <a:r>
              <a:rPr lang="en-GB" altLang="en-US" sz="1200" dirty="0">
                <a:ea typeface="HelveticaNeueLT Std Cn"/>
              </a:rPr>
              <a:t>. New York: Academic Press; 1966. 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Briesacher</a:t>
            </a:r>
            <a:r>
              <a:rPr lang="en-GB" altLang="en-US" sz="1200" dirty="0">
                <a:ea typeface="HelveticaNeueLT Std Cn"/>
              </a:rPr>
              <a:t> B, </a:t>
            </a:r>
            <a:r>
              <a:rPr lang="en-GB" altLang="en-US" sz="1200" dirty="0" err="1">
                <a:ea typeface="HelveticaNeueLT Std Cn"/>
              </a:rPr>
              <a:t>Quittner</a:t>
            </a:r>
            <a:r>
              <a:rPr lang="en-GB" altLang="en-US" sz="1200" dirty="0">
                <a:ea typeface="HelveticaNeueLT Std Cn"/>
              </a:rPr>
              <a:t> AL, </a:t>
            </a:r>
            <a:r>
              <a:rPr lang="en-GB" altLang="en-US" sz="1200" dirty="0" err="1">
                <a:ea typeface="HelveticaNeueLT Std Cn"/>
              </a:rPr>
              <a:t>Saiman</a:t>
            </a:r>
            <a:r>
              <a:rPr lang="en-GB" altLang="en-US" sz="1200" dirty="0">
                <a:ea typeface="HelveticaNeueLT Std Cn"/>
              </a:rPr>
              <a:t> L, Sacco P, </a:t>
            </a:r>
            <a:r>
              <a:rPr lang="en-GB" altLang="en-US" sz="1200" dirty="0" err="1">
                <a:ea typeface="HelveticaNeueLT Std Cn"/>
              </a:rPr>
              <a:t>Fouayzi</a:t>
            </a:r>
            <a:r>
              <a:rPr lang="en-GB" altLang="en-US" sz="1200" dirty="0">
                <a:ea typeface="HelveticaNeueLT Std Cn"/>
              </a:rPr>
              <a:t> H, </a:t>
            </a:r>
            <a:r>
              <a:rPr lang="en-GB" altLang="en-US" sz="1200" dirty="0" err="1">
                <a:ea typeface="HelveticaNeueLT Std Cn"/>
              </a:rPr>
              <a:t>Quittell</a:t>
            </a:r>
            <a:r>
              <a:rPr lang="en-GB" altLang="en-US" sz="1200" dirty="0">
                <a:ea typeface="HelveticaNeueLT Std Cn"/>
              </a:rPr>
              <a:t> LM. Adherence with tobramycin inhaled solution and health care utilization. </a:t>
            </a:r>
            <a:r>
              <a:rPr lang="en-GB" altLang="en-US" sz="1200" i="1" dirty="0">
                <a:ea typeface="HelveticaNeueLT Std Cn"/>
              </a:rPr>
              <a:t>BMC Pulmonary Med</a:t>
            </a:r>
            <a:r>
              <a:rPr lang="en-GB" altLang="en-US" sz="1200" dirty="0">
                <a:ea typeface="HelveticaNeueLT Std Cn"/>
              </a:rPr>
              <a:t> 2011;11:5.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Cystic Fibrosis Foundation. Drug Development Pipeline. Available at https://www.cff.org/trials/pipeline. Accessed November 2017.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Duff AJA, Latchford </a:t>
            </a:r>
            <a:r>
              <a:rPr lang="en-GB" altLang="en-US" sz="1200" dirty="0" err="1">
                <a:ea typeface="HelveticaNeueLT Std Cn"/>
              </a:rPr>
              <a:t>GJ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>
                <a:ea typeface="HelveticaNeueLT Std Cn"/>
              </a:rPr>
              <a:t>Motivational interviewing for adherence problems in cystic fibrosis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 err="1">
                <a:ea typeface="HelveticaNeueLT Std Cn"/>
              </a:rPr>
              <a:t>Pediatr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Pulmonol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2010;45:211–220.</a:t>
            </a:r>
          </a:p>
          <a:p>
            <a:r>
              <a:rPr lang="en-GB" altLang="en-US" sz="1200" dirty="0">
                <a:ea typeface="HelveticaNeueLT Std Cn"/>
              </a:rPr>
              <a:t>Duff AJA, Oxley H. Psychological aspects of CF. In A Bush, D </a:t>
            </a:r>
            <a:r>
              <a:rPr lang="en-GB" altLang="en-US" sz="1200" dirty="0" err="1">
                <a:ea typeface="HelveticaNeueLT Std Cn"/>
              </a:rPr>
              <a:t>Bilton</a:t>
            </a:r>
            <a:r>
              <a:rPr lang="en-GB" altLang="en-US" sz="1200" dirty="0">
                <a:ea typeface="HelveticaNeueLT Std Cn"/>
              </a:rPr>
              <a:t>, M </a:t>
            </a:r>
            <a:r>
              <a:rPr lang="en-GB" altLang="en-US" sz="1200" dirty="0" err="1">
                <a:ea typeface="HelveticaNeueLT Std Cn"/>
              </a:rPr>
              <a:t>Hodson</a:t>
            </a:r>
            <a:r>
              <a:rPr lang="en-GB" altLang="en-US" sz="1200" dirty="0">
                <a:ea typeface="HelveticaNeueLT Std Cn"/>
              </a:rPr>
              <a:t> (</a:t>
            </a:r>
            <a:r>
              <a:rPr lang="en-GB" altLang="en-US" sz="1200" dirty="0" err="1">
                <a:ea typeface="HelveticaNeueLT Std Cn"/>
              </a:rPr>
              <a:t>eds</a:t>
            </a:r>
            <a:r>
              <a:rPr lang="en-GB" altLang="en-US" sz="1200" dirty="0">
                <a:ea typeface="HelveticaNeueLT Std Cn"/>
              </a:rPr>
              <a:t>). </a:t>
            </a:r>
            <a:r>
              <a:rPr lang="en-GB" altLang="en-US" sz="1200" i="1" dirty="0" err="1">
                <a:ea typeface="HelveticaNeueLT Std Cn"/>
              </a:rPr>
              <a:t>Hodson</a:t>
            </a:r>
            <a:r>
              <a:rPr lang="en-GB" altLang="en-US" sz="1200" i="1" dirty="0">
                <a:ea typeface="HelveticaNeueLT Std Cn"/>
              </a:rPr>
              <a:t> and Geddes’ Cystic Fibrosis</a:t>
            </a:r>
            <a:r>
              <a:rPr lang="en-GB" altLang="en-US" sz="1200" dirty="0">
                <a:ea typeface="HelveticaNeueLT Std Cn"/>
              </a:rPr>
              <a:t>. 3</a:t>
            </a:r>
            <a:r>
              <a:rPr lang="en-GB" altLang="en-US" sz="1200" baseline="30000" dirty="0">
                <a:ea typeface="HelveticaNeueLT Std Cn"/>
              </a:rPr>
              <a:t>rd</a:t>
            </a:r>
            <a:r>
              <a:rPr lang="en-GB" altLang="en-US" sz="1200" dirty="0">
                <a:ea typeface="HelveticaNeueLT Std Cn"/>
              </a:rPr>
              <a:t> edition. London: Taylor Francis; 2014 (in press).</a:t>
            </a:r>
          </a:p>
          <a:p>
            <a:r>
              <a:rPr lang="de-DE" altLang="en-US" sz="1200" dirty="0">
                <a:ea typeface="HelveticaNeueLT Std Cn"/>
              </a:rPr>
              <a:t>Farmer </a:t>
            </a:r>
            <a:r>
              <a:rPr lang="de-DE" altLang="en-US" sz="1200" dirty="0" err="1">
                <a:ea typeface="HelveticaNeueLT Std Cn"/>
              </a:rPr>
              <a:t>KC</a:t>
            </a:r>
            <a:r>
              <a:rPr lang="de-DE" altLang="en-US" sz="1200" dirty="0">
                <a:ea typeface="HelveticaNeueLT Std Cn"/>
              </a:rPr>
              <a:t>. </a:t>
            </a:r>
            <a:r>
              <a:rPr lang="en-US" altLang="en-US" sz="1200" dirty="0">
                <a:ea typeface="HelveticaNeueLT Std Cn"/>
              </a:rPr>
              <a:t>Methods for measuring and monitoring medication regimen adherence in clinical trials and clinical practice. </a:t>
            </a:r>
            <a:r>
              <a:rPr lang="de-DE" altLang="en-US" sz="1200" i="1" dirty="0" err="1">
                <a:ea typeface="HelveticaNeueLT Std Cn"/>
              </a:rPr>
              <a:t>Clin</a:t>
            </a:r>
            <a:r>
              <a:rPr lang="de-DE" altLang="en-US" sz="1200" i="1" dirty="0">
                <a:ea typeface="HelveticaNeueLT Std Cn"/>
              </a:rPr>
              <a:t> </a:t>
            </a:r>
            <a:r>
              <a:rPr lang="de-DE" altLang="en-US" sz="1200" i="1" dirty="0" err="1">
                <a:ea typeface="HelveticaNeueLT Std Cn"/>
              </a:rPr>
              <a:t>Ther</a:t>
            </a:r>
            <a:r>
              <a:rPr lang="de-DE" altLang="en-US" sz="1200" dirty="0">
                <a:ea typeface="HelveticaNeueLT Std Cn"/>
              </a:rPr>
              <a:t> 1999;21:1074–1090.</a:t>
            </a:r>
            <a:endParaRPr lang="en-GB" altLang="en-US" sz="1200" dirty="0">
              <a:ea typeface="HelveticaNeueLT Std Cn"/>
            </a:endParaRP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Referências</a:t>
            </a:r>
          </a:p>
        </p:txBody>
      </p:sp>
      <p:sp>
        <p:nvSpPr>
          <p:cNvPr id="57347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319472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1200" dirty="0" err="1">
                <a:ea typeface="HelveticaNeueLT Std Cn"/>
              </a:rPr>
              <a:t>Festinger</a:t>
            </a:r>
            <a:r>
              <a:rPr lang="en-US" altLang="en-US" sz="1200" dirty="0">
                <a:ea typeface="HelveticaNeueLT Std Cn"/>
              </a:rPr>
              <a:t> L. </a:t>
            </a:r>
            <a:r>
              <a:rPr lang="en-US" altLang="en-US" sz="1200" i="1" dirty="0">
                <a:ea typeface="HelveticaNeueLT Std Cn"/>
              </a:rPr>
              <a:t>A theory of cognitive dissonance</a:t>
            </a:r>
            <a:r>
              <a:rPr lang="en-US" altLang="en-US" sz="1200" dirty="0">
                <a:ea typeface="HelveticaNeueLT Std Cn"/>
              </a:rPr>
              <a:t>. Stanford, CA: Stanford University Press; 1957.</a:t>
            </a:r>
          </a:p>
          <a:p>
            <a:pPr eaLnBrk="1" hangingPunct="1"/>
            <a:r>
              <a:rPr lang="de-DE" altLang="en-US" sz="1200" dirty="0">
                <a:ea typeface="HelveticaNeueLT Std Cn"/>
              </a:rPr>
              <a:t>Horne R, </a:t>
            </a:r>
            <a:r>
              <a:rPr lang="de-DE" altLang="en-US" sz="1200" dirty="0" err="1">
                <a:ea typeface="HelveticaNeueLT Std Cn"/>
              </a:rPr>
              <a:t>Weinman</a:t>
            </a:r>
            <a:r>
              <a:rPr lang="de-DE" altLang="en-US" sz="1200" dirty="0">
                <a:ea typeface="HelveticaNeueLT Std Cn"/>
              </a:rPr>
              <a:t> J. </a:t>
            </a:r>
            <a:r>
              <a:rPr lang="en-GB" altLang="en-US" sz="1200" dirty="0">
                <a:ea typeface="HelveticaNeueLT Std Cn"/>
              </a:rPr>
              <a:t>Patients' beliefs about prescribed medicines and their role in adherence to treatment in chronic physical illness. </a:t>
            </a:r>
            <a:r>
              <a:rPr lang="de-DE" altLang="en-US" sz="1200" i="1" dirty="0">
                <a:ea typeface="HelveticaNeueLT Std Cn"/>
              </a:rPr>
              <a:t>J </a:t>
            </a:r>
            <a:r>
              <a:rPr lang="de-DE" altLang="en-US" sz="1200" i="1" dirty="0" err="1">
                <a:ea typeface="HelveticaNeueLT Std Cn"/>
              </a:rPr>
              <a:t>Psychosom</a:t>
            </a:r>
            <a:r>
              <a:rPr lang="de-DE" altLang="en-US" sz="1200" i="1" dirty="0">
                <a:ea typeface="HelveticaNeueLT Std Cn"/>
              </a:rPr>
              <a:t> Res </a:t>
            </a:r>
            <a:r>
              <a:rPr lang="de-DE" altLang="en-US" sz="1200" dirty="0">
                <a:ea typeface="HelveticaNeueLT Std Cn"/>
              </a:rPr>
              <a:t>1999;47:555–567.</a:t>
            </a:r>
            <a:endParaRPr lang="da-DK" altLang="en-US" sz="1200" dirty="0">
              <a:ea typeface="HelveticaNeueLT Std Cn"/>
            </a:endParaRPr>
          </a:p>
          <a:p>
            <a:pPr eaLnBrk="1" hangingPunct="1"/>
            <a:r>
              <a:rPr lang="it-IT" altLang="en-US" sz="1200" dirty="0">
                <a:ea typeface="HelveticaNeueLT Std Cn"/>
              </a:rPr>
              <a:t>La  Greca AM, </a:t>
            </a:r>
            <a:r>
              <a:rPr lang="it-IT" altLang="en-US" sz="1200" dirty="0" err="1">
                <a:ea typeface="HelveticaNeueLT Std Cn"/>
              </a:rPr>
              <a:t>Bearman</a:t>
            </a:r>
            <a:r>
              <a:rPr lang="it-IT" altLang="en-US" sz="1200" dirty="0">
                <a:ea typeface="HelveticaNeueLT Std Cn"/>
              </a:rPr>
              <a:t> </a:t>
            </a:r>
            <a:r>
              <a:rPr lang="it-IT" altLang="en-US" sz="1200" dirty="0" err="1">
                <a:ea typeface="HelveticaNeueLT Std Cn"/>
              </a:rPr>
              <a:t>KJ</a:t>
            </a:r>
            <a:r>
              <a:rPr lang="it-IT" altLang="en-US" sz="1200" dirty="0">
                <a:ea typeface="HelveticaNeueLT Std Cn"/>
              </a:rPr>
              <a:t>, Moore H. </a:t>
            </a:r>
            <a:r>
              <a:rPr lang="en-GB" altLang="en-US" sz="1200" dirty="0">
                <a:ea typeface="HelveticaNeueLT Std Cn"/>
              </a:rPr>
              <a:t>Peer relations of youth with </a:t>
            </a:r>
            <a:r>
              <a:rPr lang="en-GB" altLang="en-US" sz="1200" dirty="0" err="1">
                <a:ea typeface="HelveticaNeueLT Std Cn"/>
              </a:rPr>
              <a:t>pediatric</a:t>
            </a:r>
            <a:r>
              <a:rPr lang="en-GB" altLang="en-US" sz="1200" dirty="0">
                <a:ea typeface="HelveticaNeueLT Std Cn"/>
              </a:rPr>
              <a:t> conditions and health risks: promoting social support and healthy lifestyles. </a:t>
            </a:r>
            <a:r>
              <a:rPr lang="it-IT" altLang="en-US" sz="1200" i="1" dirty="0">
                <a:ea typeface="HelveticaNeueLT Std Cn"/>
              </a:rPr>
              <a:t>J </a:t>
            </a:r>
            <a:r>
              <a:rPr lang="it-IT" altLang="en-US" sz="1200" i="1" dirty="0" err="1">
                <a:ea typeface="HelveticaNeueLT Std Cn"/>
              </a:rPr>
              <a:t>Dev</a:t>
            </a:r>
            <a:r>
              <a:rPr lang="it-IT" altLang="en-US" sz="1200" i="1" dirty="0">
                <a:ea typeface="HelveticaNeueLT Std Cn"/>
              </a:rPr>
              <a:t> </a:t>
            </a:r>
            <a:r>
              <a:rPr lang="it-IT" altLang="en-US" sz="1200" i="1" dirty="0" err="1">
                <a:ea typeface="HelveticaNeueLT Std Cn"/>
              </a:rPr>
              <a:t>Behav</a:t>
            </a:r>
            <a:r>
              <a:rPr lang="it-IT" altLang="en-US" sz="1200" i="1" dirty="0">
                <a:ea typeface="HelveticaNeueLT Std Cn"/>
              </a:rPr>
              <a:t> </a:t>
            </a:r>
            <a:r>
              <a:rPr lang="it-IT" altLang="en-US" sz="1200" i="1" dirty="0" err="1">
                <a:ea typeface="HelveticaNeueLT Std Cn"/>
              </a:rPr>
              <a:t>Pediatr</a:t>
            </a:r>
            <a:r>
              <a:rPr lang="it-IT" altLang="en-US" sz="1200" i="1" dirty="0">
                <a:ea typeface="HelveticaNeueLT Std Cn"/>
              </a:rPr>
              <a:t> </a:t>
            </a:r>
            <a:r>
              <a:rPr lang="it-IT" altLang="en-US" sz="1200" dirty="0">
                <a:ea typeface="HelveticaNeueLT Std Cn"/>
              </a:rPr>
              <a:t>2002;23:271–280.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Lask</a:t>
            </a:r>
            <a:r>
              <a:rPr lang="en-GB" altLang="en-US" sz="1200" dirty="0">
                <a:ea typeface="HelveticaNeueLT Std Cn"/>
              </a:rPr>
              <a:t> B. Non-adherence to treatment in cystic fibrosis. </a:t>
            </a:r>
            <a:r>
              <a:rPr lang="en-GB" altLang="en-US" sz="1200" i="1" dirty="0">
                <a:ea typeface="HelveticaNeueLT Std Cn"/>
              </a:rPr>
              <a:t>J R </a:t>
            </a:r>
            <a:r>
              <a:rPr lang="en-GB" altLang="en-US" sz="1200" i="1" dirty="0" err="1">
                <a:ea typeface="HelveticaNeueLT Std Cn"/>
              </a:rPr>
              <a:t>Soc</a:t>
            </a:r>
            <a:r>
              <a:rPr lang="en-GB" altLang="en-US" sz="1200" i="1" dirty="0">
                <a:ea typeface="HelveticaNeueLT Std Cn"/>
              </a:rPr>
              <a:t> Med</a:t>
            </a:r>
            <a:r>
              <a:rPr lang="en-GB" altLang="en-US" sz="1200" dirty="0">
                <a:ea typeface="HelveticaNeueLT Std Cn"/>
              </a:rPr>
              <a:t> 1994;87(</a:t>
            </a:r>
            <a:r>
              <a:rPr lang="en-GB" altLang="en-US" sz="1200" dirty="0" err="1">
                <a:ea typeface="HelveticaNeueLT Std Cn"/>
              </a:rPr>
              <a:t>Suppl</a:t>
            </a:r>
            <a:r>
              <a:rPr lang="en-GB" altLang="en-US" sz="1200" dirty="0">
                <a:ea typeface="HelveticaNeueLT Std Cn"/>
              </a:rPr>
              <a:t> 21):25–27.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Latchford G, Duff A, Quinn J, Conway S, Conner M. Adherence to nebulised antibiotics in cystic fibrosis. </a:t>
            </a:r>
            <a:r>
              <a:rPr lang="en-GB" altLang="en-US" sz="1200" i="1" dirty="0">
                <a:ea typeface="HelveticaNeueLT Std Cn"/>
              </a:rPr>
              <a:t>Patient </a:t>
            </a:r>
            <a:r>
              <a:rPr lang="en-GB" altLang="en-US" sz="1200" i="1" dirty="0" err="1">
                <a:ea typeface="HelveticaNeueLT Std Cn"/>
              </a:rPr>
              <a:t>Educ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Couns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2009;75:141–144.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Lowenfels</a:t>
            </a:r>
            <a:r>
              <a:rPr lang="en-GB" altLang="en-US" sz="1200" dirty="0">
                <a:ea typeface="HelveticaNeueLT Std Cn"/>
              </a:rPr>
              <a:t> A, Simmonds NJ. Medscape Internal Medicine – Cystic Fibrosis: No Longer a Disease of Childhood and Adolescence. February 2010. Available at: </a:t>
            </a:r>
            <a:r>
              <a:rPr lang="en-GB" altLang="en-US" sz="1200" u="sng" dirty="0">
                <a:ea typeface="HelveticaNeueLT Std Cn"/>
              </a:rPr>
              <a:t>www.medscape.com/viewarticle/716815</a:t>
            </a:r>
            <a:r>
              <a:rPr lang="en-GB" altLang="en-US" sz="1200" dirty="0">
                <a:ea typeface="HelveticaNeueLT Std Cn"/>
              </a:rPr>
              <a:t>. Accessed April 2014.</a:t>
            </a:r>
            <a:endParaRPr lang="en-US" altLang="en-US" sz="1200" dirty="0">
              <a:ea typeface="HelveticaNeueLT Std Cn"/>
            </a:endParaRPr>
          </a:p>
          <a:p>
            <a:pPr eaLnBrk="1" hangingPunct="1"/>
            <a:r>
              <a:rPr lang="en-US" altLang="en-US" sz="1200" dirty="0">
                <a:ea typeface="HelveticaNeueLT Std Cn"/>
              </a:rPr>
              <a:t>Miller </a:t>
            </a:r>
            <a:r>
              <a:rPr lang="en-US" altLang="en-US" sz="1200" dirty="0" err="1">
                <a:ea typeface="HelveticaNeueLT Std Cn"/>
              </a:rPr>
              <a:t>WR</a:t>
            </a:r>
            <a:r>
              <a:rPr lang="en-US" altLang="en-US" sz="1200" dirty="0">
                <a:ea typeface="HelveticaNeueLT Std Cn"/>
              </a:rPr>
              <a:t>. Motivational interviewing with problem drinkers. </a:t>
            </a:r>
            <a:r>
              <a:rPr lang="en-US" altLang="en-US" sz="1200" i="1" dirty="0" err="1">
                <a:ea typeface="HelveticaNeueLT Std Cn"/>
              </a:rPr>
              <a:t>Behav</a:t>
            </a:r>
            <a:r>
              <a:rPr lang="en-US" altLang="en-US" sz="1200" i="1" dirty="0">
                <a:ea typeface="HelveticaNeueLT Std Cn"/>
              </a:rPr>
              <a:t> </a:t>
            </a:r>
            <a:r>
              <a:rPr lang="en-US" altLang="en-US" sz="1200" i="1" dirty="0" err="1">
                <a:ea typeface="HelveticaNeueLT Std Cn"/>
              </a:rPr>
              <a:t>Psychother</a:t>
            </a:r>
            <a:r>
              <a:rPr lang="en-US" altLang="en-US" sz="1200" dirty="0">
                <a:ea typeface="HelveticaNeueLT Std Cn"/>
              </a:rPr>
              <a:t> 1983;11:147–172.</a:t>
            </a:r>
          </a:p>
          <a:p>
            <a:r>
              <a:rPr lang="en-GB" altLang="en-US" sz="1200" dirty="0" err="1">
                <a:ea typeface="HelveticaNeueLT Std Cn"/>
              </a:rPr>
              <a:t>Osterberg</a:t>
            </a:r>
            <a:r>
              <a:rPr lang="en-GB" altLang="en-US" sz="1200" dirty="0">
                <a:ea typeface="HelveticaNeueLT Std Cn"/>
              </a:rPr>
              <a:t> L, </a:t>
            </a:r>
            <a:r>
              <a:rPr lang="en-GB" altLang="en-US" sz="1200" dirty="0" err="1">
                <a:ea typeface="HelveticaNeueLT Std Cn"/>
              </a:rPr>
              <a:t>Blaschke</a:t>
            </a:r>
            <a:r>
              <a:rPr lang="en-GB" altLang="en-US" sz="1200" dirty="0">
                <a:ea typeface="HelveticaNeueLT Std Cn"/>
              </a:rPr>
              <a:t> T. Adherence to Medication. </a:t>
            </a:r>
            <a:r>
              <a:rPr lang="en-GB" altLang="en-US" sz="1200" i="1" dirty="0">
                <a:ea typeface="HelveticaNeueLT Std Cn"/>
              </a:rPr>
              <a:t>N </a:t>
            </a:r>
            <a:r>
              <a:rPr lang="en-GB" altLang="en-US" sz="1200" i="1" dirty="0" err="1">
                <a:ea typeface="HelveticaNeueLT Std Cn"/>
              </a:rPr>
              <a:t>Engl</a:t>
            </a:r>
            <a:r>
              <a:rPr lang="en-GB" altLang="en-US" sz="1200" i="1" dirty="0">
                <a:ea typeface="HelveticaNeueLT Std Cn"/>
              </a:rPr>
              <a:t> J Med </a:t>
            </a:r>
            <a:r>
              <a:rPr lang="en-GB" altLang="en-US" sz="1200" dirty="0">
                <a:ea typeface="HelveticaNeueLT Std Cn"/>
              </a:rPr>
              <a:t>2005;353:487–497.</a:t>
            </a:r>
          </a:p>
          <a:p>
            <a:r>
              <a:rPr lang="en-GB" altLang="en-US" sz="1200" dirty="0">
                <a:ea typeface="HelveticaNeueLT Std Cn"/>
              </a:rPr>
              <a:t>Patterson JM, Wall M, Berge J, </a:t>
            </a:r>
            <a:r>
              <a:rPr lang="en-GB" altLang="en-US" sz="1200" dirty="0" err="1">
                <a:ea typeface="HelveticaNeueLT Std Cn"/>
              </a:rPr>
              <a:t>Milla</a:t>
            </a:r>
            <a:r>
              <a:rPr lang="en-GB" altLang="en-US" sz="1200" dirty="0">
                <a:ea typeface="HelveticaNeueLT Std Cn"/>
              </a:rPr>
              <a:t> C. Gender differences in treatment adherence among youth with cystic fibrosis: Development of a new questionnaire. </a:t>
            </a:r>
            <a:r>
              <a:rPr lang="en-GB" altLang="en-US" sz="1200" i="1" dirty="0">
                <a:ea typeface="HelveticaNeueLT Std Cn"/>
              </a:rPr>
              <a:t>J Cyst </a:t>
            </a:r>
            <a:r>
              <a:rPr lang="en-GB" altLang="en-US" sz="1200" i="1" dirty="0" err="1">
                <a:ea typeface="HelveticaNeueLT Std Cn"/>
              </a:rPr>
              <a:t>Fibros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2008;7:154–164.</a:t>
            </a: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Referências</a:t>
            </a:r>
          </a:p>
        </p:txBody>
      </p:sp>
      <p:sp>
        <p:nvSpPr>
          <p:cNvPr id="58371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3564053"/>
          </a:xfrm>
        </p:spPr>
        <p:txBody>
          <a:bodyPr>
            <a:spAutoFit/>
          </a:bodyPr>
          <a:lstStyle/>
          <a:p>
            <a:pPr eaLnBrk="1" hangingPunct="1"/>
            <a:r>
              <a:rPr lang="en-GB" altLang="en-US" sz="1200" dirty="0" err="1">
                <a:ea typeface="HelveticaNeueLT Std Cn"/>
              </a:rPr>
              <a:t>Pavich</a:t>
            </a:r>
            <a:r>
              <a:rPr lang="en-GB" altLang="en-US" sz="1200" dirty="0">
                <a:ea typeface="HelveticaNeueLT Std Cn"/>
              </a:rPr>
              <a:t> R. </a:t>
            </a:r>
            <a:r>
              <a:rPr lang="en-GB" altLang="en-US" sz="1200" i="1" dirty="0">
                <a:ea typeface="HelveticaNeueLT Std Cn"/>
              </a:rPr>
              <a:t>Wrestling-Keyser 2013</a:t>
            </a:r>
            <a:r>
              <a:rPr lang="en-GB" altLang="en-US" sz="1200" dirty="0">
                <a:ea typeface="HelveticaNeueLT Std Cn"/>
              </a:rPr>
              <a:t> [figure]. Available at: </a:t>
            </a:r>
            <a:r>
              <a:rPr lang="en-GB" altLang="en-US" sz="1200" u="sng" dirty="0">
                <a:ea typeface="HelveticaNeueLT Std Cn"/>
              </a:rPr>
              <a:t>www.flickr.com/photos/rpavich/8480835817</a:t>
            </a:r>
            <a:r>
              <a:rPr lang="en-GB" altLang="en-US" sz="1200" dirty="0">
                <a:ea typeface="HelveticaNeueLT Std Cn"/>
              </a:rPr>
              <a:t>. Accessed April 2014; Creative Commons licence: </a:t>
            </a:r>
            <a:r>
              <a:rPr lang="en-GB" altLang="en-US" sz="1200" u="sng" dirty="0">
                <a:ea typeface="HelveticaNeueLT Std Cn"/>
              </a:rPr>
              <a:t>https://creativecommons.org/licenses/by/2.0/</a:t>
            </a:r>
            <a:r>
              <a:rPr lang="en-GB" altLang="en-US" sz="1200" dirty="0">
                <a:ea typeface="HelveticaNeueLT Std Cn"/>
              </a:rPr>
              <a:t>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Perkins R, </a:t>
            </a:r>
            <a:r>
              <a:rPr lang="en-GB" altLang="en-US" sz="1200" dirty="0" err="1">
                <a:ea typeface="HelveticaNeueLT Std Cn"/>
              </a:rPr>
              <a:t>Repper</a:t>
            </a:r>
            <a:r>
              <a:rPr lang="en-GB" altLang="en-US" sz="1200" dirty="0">
                <a:ea typeface="HelveticaNeueLT Std Cn"/>
              </a:rPr>
              <a:t>, J. </a:t>
            </a:r>
            <a:r>
              <a:rPr lang="en-GB" altLang="en-US" sz="1200" i="1" dirty="0">
                <a:ea typeface="HelveticaNeueLT Std Cn"/>
              </a:rPr>
              <a:t>Dilemmas in community mental health practice: Choice or control</a:t>
            </a:r>
            <a:r>
              <a:rPr lang="en-GB" altLang="en-US" sz="1200" dirty="0">
                <a:ea typeface="HelveticaNeueLT Std Cn"/>
              </a:rPr>
              <a:t>. Abingdon, UK: Radcliffe Medical Press Ltd; 1998.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Quittner</a:t>
            </a:r>
            <a:r>
              <a:rPr lang="en-GB" altLang="en-US" sz="1200" dirty="0">
                <a:ea typeface="HelveticaNeueLT Std Cn"/>
              </a:rPr>
              <a:t> AL, Modi AC, </a:t>
            </a:r>
            <a:r>
              <a:rPr lang="en-GB" altLang="en-US" sz="1200" dirty="0" err="1">
                <a:ea typeface="HelveticaNeueLT Std Cn"/>
              </a:rPr>
              <a:t>Lemanek</a:t>
            </a:r>
            <a:r>
              <a:rPr lang="en-GB" altLang="en-US" sz="1200" dirty="0">
                <a:ea typeface="HelveticaNeueLT Std Cn"/>
              </a:rPr>
              <a:t> KL, </a:t>
            </a:r>
            <a:r>
              <a:rPr lang="en-GB" altLang="en-US" sz="1200" dirty="0" err="1">
                <a:ea typeface="HelveticaNeueLT Std Cn"/>
              </a:rPr>
              <a:t>Ievers</a:t>
            </a:r>
            <a:r>
              <a:rPr lang="en-GB" altLang="en-US" sz="1200" dirty="0">
                <a:ea typeface="HelveticaNeueLT Std Cn"/>
              </a:rPr>
              <a:t>-Landis CE, </a:t>
            </a:r>
            <a:r>
              <a:rPr lang="en-GB" altLang="en-US" sz="1200" dirty="0" err="1">
                <a:ea typeface="HelveticaNeueLT Std Cn"/>
              </a:rPr>
              <a:t>Rapoff</a:t>
            </a:r>
            <a:r>
              <a:rPr lang="en-GB" altLang="en-US" sz="1200" dirty="0">
                <a:ea typeface="HelveticaNeueLT Std Cn"/>
              </a:rPr>
              <a:t> MA. Evidence-based assessment of adherence to medical treatments in </a:t>
            </a:r>
            <a:r>
              <a:rPr lang="en-GB" altLang="en-US" sz="1200" dirty="0" err="1">
                <a:ea typeface="HelveticaNeueLT Std Cn"/>
              </a:rPr>
              <a:t>pediatric</a:t>
            </a:r>
            <a:r>
              <a:rPr lang="en-GB" altLang="en-US" sz="1200" dirty="0">
                <a:ea typeface="HelveticaNeueLT Std Cn"/>
              </a:rPr>
              <a:t> psychology. </a:t>
            </a:r>
            <a:r>
              <a:rPr lang="en-GB" altLang="en-US" sz="1200" i="1" dirty="0">
                <a:ea typeface="HelveticaNeueLT Std Cn"/>
              </a:rPr>
              <a:t>J </a:t>
            </a:r>
            <a:r>
              <a:rPr lang="en-GB" altLang="en-US" sz="1200" i="1" dirty="0" err="1">
                <a:ea typeface="HelveticaNeueLT Std Cn"/>
              </a:rPr>
              <a:t>Pediatr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2008;33:916–936.</a:t>
            </a:r>
          </a:p>
          <a:p>
            <a:r>
              <a:rPr lang="en-GB" altLang="en-US" sz="1200" dirty="0" err="1">
                <a:ea typeface="HelveticaNeueLT Std Cn"/>
              </a:rPr>
              <a:t>Rapoff</a:t>
            </a:r>
            <a:r>
              <a:rPr lang="en-GB" altLang="en-US" sz="1200" dirty="0">
                <a:ea typeface="HelveticaNeueLT Std Cn"/>
              </a:rPr>
              <a:t> MA. Consequences of nonadherence and correlates of adherence. In: </a:t>
            </a:r>
            <a:r>
              <a:rPr lang="en-GB" altLang="en-US" sz="1200" i="1" dirty="0">
                <a:ea typeface="HelveticaNeueLT Std Cn"/>
              </a:rPr>
              <a:t>Adherence to </a:t>
            </a:r>
            <a:r>
              <a:rPr lang="en-GB" altLang="en-US" sz="1200" i="1" dirty="0" err="1">
                <a:ea typeface="HelveticaNeueLT Std Cn"/>
              </a:rPr>
              <a:t>pediatric</a:t>
            </a:r>
            <a:r>
              <a:rPr lang="en-GB" altLang="en-US" sz="1200" i="1" dirty="0">
                <a:ea typeface="HelveticaNeueLT Std Cn"/>
              </a:rPr>
              <a:t> medical regimens</a:t>
            </a:r>
            <a:r>
              <a:rPr lang="en-GB" altLang="en-US" sz="1200" dirty="0">
                <a:ea typeface="HelveticaNeueLT Std Cn"/>
              </a:rPr>
              <a:t>. 2nd edition. 2010. New York: Springer.</a:t>
            </a:r>
          </a:p>
          <a:p>
            <a:r>
              <a:rPr lang="da-DK" altLang="en-US" sz="1200" dirty="0">
                <a:ea typeface="HelveticaNeueLT Std Cn"/>
              </a:rPr>
              <a:t>Riekert K. </a:t>
            </a:r>
            <a:r>
              <a:rPr lang="en-GB" altLang="en-US" sz="1200" dirty="0">
                <a:ea typeface="HelveticaNeueLT Std Cn"/>
              </a:rPr>
              <a:t>Promoting adherence and increasing life span. </a:t>
            </a:r>
            <a:r>
              <a:rPr lang="da-DK" altLang="en-US" sz="1200" i="1" dirty="0">
                <a:ea typeface="HelveticaNeueLT Std Cn"/>
              </a:rPr>
              <a:t>J Hopkins Adv Stud Med </a:t>
            </a:r>
            <a:r>
              <a:rPr lang="da-DK" altLang="en-US" sz="1200" dirty="0">
                <a:ea typeface="HelveticaNeueLT Std Cn"/>
              </a:rPr>
              <a:t>2009;9:14–19.</a:t>
            </a:r>
            <a:endParaRPr lang="it-IT" altLang="en-US" sz="1200" dirty="0">
              <a:ea typeface="HelveticaNeueLT Std Cn"/>
            </a:endParaRPr>
          </a:p>
          <a:p>
            <a:r>
              <a:rPr lang="it-IT" altLang="en-US" sz="1200" dirty="0" err="1">
                <a:ea typeface="HelveticaNeueLT Std Cn"/>
              </a:rPr>
              <a:t>Riekert</a:t>
            </a:r>
            <a:r>
              <a:rPr lang="it-IT" altLang="en-US" sz="1200" dirty="0">
                <a:ea typeface="HelveticaNeueLT Std Cn"/>
              </a:rPr>
              <a:t> K, Ridge A, </a:t>
            </a:r>
            <a:r>
              <a:rPr lang="it-IT" altLang="en-US" sz="1200" dirty="0" err="1">
                <a:ea typeface="HelveticaNeueLT Std Cn"/>
              </a:rPr>
              <a:t>Bilderback</a:t>
            </a:r>
            <a:r>
              <a:rPr lang="it-IT" altLang="en-US" sz="1200" dirty="0">
                <a:ea typeface="HelveticaNeueLT Std Cn"/>
              </a:rPr>
              <a:t> A, </a:t>
            </a:r>
            <a:r>
              <a:rPr lang="it-IT" altLang="en-US" sz="1200" dirty="0" err="1">
                <a:ea typeface="HelveticaNeueLT Std Cn"/>
              </a:rPr>
              <a:t>Hazle</a:t>
            </a:r>
            <a:r>
              <a:rPr lang="it-IT" altLang="en-US" sz="1200" dirty="0">
                <a:ea typeface="HelveticaNeueLT Std Cn"/>
              </a:rPr>
              <a:t> L, Marshall, </a:t>
            </a:r>
            <a:r>
              <a:rPr lang="it-IT" altLang="en-US" sz="1200" dirty="0" err="1">
                <a:ea typeface="HelveticaNeueLT Std Cn"/>
              </a:rPr>
              <a:t>BC</a:t>
            </a:r>
            <a:r>
              <a:rPr lang="it-IT" altLang="en-US" sz="1200" dirty="0">
                <a:ea typeface="HelveticaNeueLT Std Cn"/>
              </a:rPr>
              <a:t>. </a:t>
            </a:r>
            <a:r>
              <a:rPr lang="en-US" altLang="en-US" sz="1200" dirty="0">
                <a:ea typeface="HelveticaNeueLT Std Cn"/>
              </a:rPr>
              <a:t>Best practices in promoting patient/family treatment adherence: How are we doing? </a:t>
            </a:r>
            <a:r>
              <a:rPr lang="it-IT" altLang="en-US" sz="1200" i="1" dirty="0" err="1">
                <a:ea typeface="HelveticaNeueLT Std Cn"/>
              </a:rPr>
              <a:t>Pediatr</a:t>
            </a:r>
            <a:r>
              <a:rPr lang="it-IT" altLang="en-US" sz="1200" i="1" dirty="0">
                <a:ea typeface="HelveticaNeueLT Std Cn"/>
              </a:rPr>
              <a:t> </a:t>
            </a:r>
            <a:r>
              <a:rPr lang="it-IT" altLang="en-US" sz="1200" i="1" dirty="0" err="1">
                <a:ea typeface="HelveticaNeueLT Std Cn"/>
              </a:rPr>
              <a:t>Pulmonol</a:t>
            </a:r>
            <a:r>
              <a:rPr lang="it-IT" altLang="en-US" sz="1200" dirty="0">
                <a:ea typeface="HelveticaNeueLT Std Cn"/>
              </a:rPr>
              <a:t> 2008;43(</a:t>
            </a:r>
            <a:r>
              <a:rPr lang="it-IT" altLang="en-US" sz="1200" dirty="0" err="1">
                <a:ea typeface="HelveticaNeueLT Std Cn"/>
              </a:rPr>
              <a:t>Suppl</a:t>
            </a:r>
            <a:r>
              <a:rPr lang="it-IT" altLang="en-US" sz="1200" dirty="0">
                <a:ea typeface="HelveticaNeueLT Std Cn"/>
              </a:rPr>
              <a:t> 31):407.</a:t>
            </a:r>
          </a:p>
          <a:p>
            <a:r>
              <a:rPr lang="en-GB" altLang="en-US" sz="1200" dirty="0">
                <a:ea typeface="HelveticaNeueLT Std Cn"/>
              </a:rPr>
              <a:t>Rogers C. </a:t>
            </a:r>
            <a:r>
              <a:rPr lang="en-US" altLang="en-US" sz="1200" dirty="0">
                <a:ea typeface="HelveticaNeueLT Std Cn"/>
              </a:rPr>
              <a:t>Empathic: An unappreciated way of being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 err="1">
                <a:ea typeface="HelveticaNeueLT Std Cn"/>
              </a:rPr>
              <a:t>Couns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dirty="0">
                <a:ea typeface="HelveticaNeueLT Std Cn"/>
              </a:rPr>
              <a:t> 1975;5:2–10.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Wasserstein SB, La </a:t>
            </a:r>
            <a:r>
              <a:rPr lang="en-GB" altLang="en-US" sz="1200" dirty="0" err="1">
                <a:ea typeface="HelveticaNeueLT Std Cn"/>
              </a:rPr>
              <a:t>Greca</a:t>
            </a:r>
            <a:r>
              <a:rPr lang="en-GB" altLang="en-US" sz="1200" dirty="0">
                <a:ea typeface="HelveticaNeueLT Std Cn"/>
              </a:rPr>
              <a:t> AM. Can peer support buffer against </a:t>
            </a:r>
            <a:r>
              <a:rPr lang="en-GB" altLang="en-US" sz="1200" dirty="0" err="1">
                <a:ea typeface="HelveticaNeueLT Std Cn"/>
              </a:rPr>
              <a:t>behavioral</a:t>
            </a:r>
            <a:r>
              <a:rPr lang="en-GB" altLang="en-US" sz="1200" dirty="0">
                <a:ea typeface="HelveticaNeueLT Std Cn"/>
              </a:rPr>
              <a:t> consequences of parental discord? </a:t>
            </a:r>
            <a:r>
              <a:rPr lang="en-GB" altLang="en-US" sz="1200" i="1" dirty="0">
                <a:ea typeface="HelveticaNeueLT Std Cn"/>
              </a:rPr>
              <a:t>J </a:t>
            </a:r>
            <a:r>
              <a:rPr lang="en-GB" altLang="en-US" sz="1200" i="1" dirty="0" err="1">
                <a:ea typeface="HelveticaNeueLT Std Cn"/>
              </a:rPr>
              <a:t>Clin</a:t>
            </a:r>
            <a:r>
              <a:rPr lang="en-GB" altLang="en-US" sz="1200" i="1" dirty="0">
                <a:ea typeface="HelveticaNeueLT Std Cn"/>
              </a:rPr>
              <a:t> Child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1996;25:177–182.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World Health Organization (WHO). Adherence to long-term therapies. 2003. Available at: </a:t>
            </a:r>
            <a:r>
              <a:rPr lang="en-GB" altLang="en-US" sz="1200" u="sng" dirty="0">
                <a:ea typeface="HelveticaNeueLT Std Cn"/>
              </a:rPr>
              <a:t>http://apps.who.int/medicinedocs/pdf/s4883e/s4883e.pdf</a:t>
            </a:r>
            <a:r>
              <a:rPr lang="en-GB" altLang="en-US" sz="1200" dirty="0">
                <a:ea typeface="HelveticaNeueLT Std Cn"/>
              </a:rPr>
              <a:t>. Accessed April 2014.</a:t>
            </a: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655888"/>
            <a:ext cx="8229600" cy="773112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importância da adesão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Porque é que a fraca adesão é importante?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É a principal razão pela qual as terapêuticas falham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Aumenta a morbilidade/mortalidade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1–3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Reduz a qualidade de vida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>
              <a:ea typeface="HelveticaNeueLT Std Cn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Leva à descontinuação dos tratamentos considerados ineficazes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4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Aumenta os efeitos da dosagem (resultando em resistência medicamentosa, sobretratamento e acontecimentos adversos)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4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t-PT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Implica enormes custos financeiros</a:t>
            </a:r>
            <a:r>
              <a:rPr lang="pt-PT" sz="2400" b="0" i="0" strike="noStrike" cap="none" spc="0" baseline="3000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1–3,5</a:t>
            </a:r>
            <a:endParaRPr lang="en-GB" altLang="en-US">
              <a:ea typeface="HelveticaNeueLT Std Cn"/>
            </a:endParaRP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-9144" y="5962650"/>
            <a:ext cx="9153144" cy="39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Osterberg L, Blaschke T.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 Engl J Med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2005;353:487–497; 2. Rapoff MA. 2010. 3. Arias-Llorente et al. 2012</a:t>
            </a:r>
          </a:p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4. Duff AJA, Latchford GJ.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 5. Briesacher BA,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BMC Pulmonary Med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2011;11:5.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Adesão na </a:t>
            </a:r>
            <a:r>
              <a:rPr lang="pt-PT" dirty="0">
                <a:latin typeface="Calibri"/>
                <a:ea typeface="Calibri"/>
                <a:cs typeface="Calibri"/>
              </a:rPr>
              <a:t>FQ</a:t>
            </a:r>
            <a:endParaRPr lang="en-GB" alt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Foram realizados grandes avanços na sobrevivência mediana, em parte </a:t>
            </a:r>
            <a:r>
              <a:rPr lang="pt-PT" dirty="0">
                <a:latin typeface="Calibri"/>
                <a:ea typeface="Calibri"/>
                <a:cs typeface="Calibri"/>
              </a:rPr>
              <a:t>devido à utilização bem-sucedida dos tratamentos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atuais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endParaRPr lang="en-GB" altLang="en-US" dirty="0">
              <a:ea typeface="HelveticaNeueLT Std Cn"/>
            </a:endParaRPr>
          </a:p>
          <a:p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Estamos ainda muito longe de uma adesão ideal</a:t>
            </a:r>
          </a:p>
          <a:p>
            <a:pPr lvl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Para manter o progresso, precisamos de melhorar para incentivar uma boa adesão</a:t>
            </a:r>
          </a:p>
          <a:p>
            <a:endParaRPr lang="en-GB" altLang="en-US" dirty="0">
              <a:ea typeface="HelveticaNeueLT Std Cn"/>
            </a:endParaRPr>
          </a:p>
          <a:p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Novos tratamentos online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endParaRPr lang="en-GB" altLang="en-US" dirty="0">
              <a:ea typeface="HelveticaNeueLT Std Cn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111875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FQ, fibrose </a:t>
            </a:r>
            <a:r>
              <a:rPr lang="pt-PT" sz="1000" b="0" i="0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quística</a:t>
            </a:r>
            <a:endParaRPr lang="pt-PT" sz="1000" b="0" i="0" strike="noStrike" cap="none" spc="0" baseline="0" dirty="0">
              <a:solidFill>
                <a:srgbClr val="1D2763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567427" y="6113463"/>
            <a:ext cx="4576572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Lowenfels A, Simmonds NJ. 2010; 2. Cystic Fibrosis Foundation. 2017.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Adesão na </a:t>
            </a:r>
            <a:r>
              <a:rPr lang="pt-PT" dirty="0">
                <a:latin typeface="Calibri"/>
                <a:ea typeface="Calibri"/>
                <a:cs typeface="Calibri"/>
              </a:rPr>
              <a:t>FQ</a:t>
            </a:r>
            <a:r>
              <a:rPr lang="pt-PT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: a realidade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Taxas de adesão </a:t>
            </a:r>
            <a:r>
              <a:rPr lang="pt-PT" sz="2400" b="0" i="0" strike="noStrike" cap="none" spc="0" baseline="0" dirty="0"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/>
                <a:cs typeface="Calibri"/>
              </a:rPr>
              <a:t>ao tratamento 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observadas empiricamente nos últimos 10 anos:</a:t>
            </a:r>
            <a:endParaRPr lang="en-GB" altLang="en-US" baseline="30000" dirty="0">
              <a:ea typeface="HelveticaNeueLT Std Cn"/>
            </a:endParaRPr>
          </a:p>
          <a:p>
            <a:pPr lvl="1">
              <a:lnSpc>
                <a:spcPct val="8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67% para antibióticos orais</a:t>
            </a:r>
          </a:p>
          <a:p>
            <a:pPr lvl="1">
              <a:lnSpc>
                <a:spcPct val="8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31-53% para antibióticos inalados</a:t>
            </a:r>
          </a:p>
          <a:p>
            <a:pPr lvl="1">
              <a:lnSpc>
                <a:spcPct val="8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53-79% para agentes mucolíticos</a:t>
            </a:r>
          </a:p>
          <a:p>
            <a:pPr lvl="1">
              <a:lnSpc>
                <a:spcPct val="8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41-72% para solução salina hipertónica</a:t>
            </a:r>
          </a:p>
          <a:p>
            <a:pPr lvl="1">
              <a:lnSpc>
                <a:spcPct val="80000"/>
              </a:lnSpc>
            </a:pPr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Outros tratamentos</a:t>
            </a:r>
          </a:p>
          <a:p>
            <a:pPr lvl="2">
              <a:lnSpc>
                <a:spcPct val="80000"/>
              </a:lnSpc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34% dos doentes </a:t>
            </a:r>
            <a:r>
              <a:rPr lang="pt-PT" sz="20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fizeram</a:t>
            </a: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fisioterapia torácica duas vezes por dia</a:t>
            </a:r>
          </a:p>
          <a:p>
            <a:pPr lvl="2">
              <a:lnSpc>
                <a:spcPct val="80000"/>
              </a:lnSpc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16-20% aderiram às recomendações dietéticas</a:t>
            </a:r>
          </a:p>
          <a:p>
            <a:pPr lvl="2">
              <a:lnSpc>
                <a:spcPct val="80000"/>
              </a:lnSpc>
            </a:pPr>
            <a:r>
              <a:rPr lang="pt-PT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81% estavam a administrar enzimas nos tempos recomendados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6811" y="6108700"/>
            <a:ext cx="8797189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Riekert K.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Hopkins Adv Stud Med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2009;9:14–19</a:t>
            </a:r>
            <a:endParaRPr lang="da-DK" altLang="en-US" sz="1000">
              <a:latin typeface="+mn-lt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t-PT" sz="2800" b="1" i="0" strike="noStrike" cap="none" spc="0" baseline="0" dirty="0">
                <a:effectLst/>
                <a:latin typeface="Calibri"/>
                <a:ea typeface="Calibri"/>
                <a:cs typeface="Calibri"/>
              </a:rPr>
              <a:t>Avaliação</a:t>
            </a:r>
            <a:endParaRPr lang="pt-PT" sz="2800" b="1" i="0" strike="sngStrike" cap="none" spc="0" baseline="0" dirty="0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avaliação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da adesão é notoriamente pouco fiável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Muitos centros não </a:t>
            </a:r>
            <a:r>
              <a:rPr lang="pt-PT" sz="2400" b="0" i="0" strike="noStrike" cap="none" spc="0" baseline="0" dirty="0">
                <a:effectLst/>
                <a:latin typeface="Calibri"/>
                <a:ea typeface="Calibri"/>
                <a:cs typeface="Calibri"/>
              </a:rPr>
              <a:t>avaliam</a:t>
            </a:r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rotineiramente a adesão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t-PT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Diretrizes de melhores práticas:</a:t>
            </a:r>
            <a:r>
              <a:rPr lang="pt-PT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3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Medir o conhecimento e fatores que bloqueiam a adesão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Estabelecer planos de tratamento e fornecer exemplos escritos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Triangular os dados utilizando pelo menos duas modalidades de avaliação (por exemplo, diários e técnicas eletrónicas)</a:t>
            </a:r>
          </a:p>
          <a:p>
            <a:pPr lvl="1" eaLnBrk="1" hangingPunct="1"/>
            <a:r>
              <a:rPr lang="pt-PT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Explorar a “concomitância” entre os resultados (com precedência dos dados eletrónicos)</a:t>
            </a:r>
            <a:endParaRPr lang="en-GB" altLang="en-US" b="1" i="1" dirty="0"/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Farmer KC.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Clin Ther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1999;21:1074–1090; 2. Riekert K,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 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2008;43(Suppl 31):407; 3. Quittner AL, et al. </a:t>
            </a:r>
            <a:r>
              <a:rPr lang="pt-PT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Pediatr Psychol</a:t>
            </a:r>
            <a:r>
              <a:rPr lang="pt-PT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2008;33:916–936. 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9.04.30"/>
  <p:tag name="AS_TITLE" val="Aspose.Slides for Java"/>
  <p:tag name="AS_VERSION" val="19.4"/>
</p:tagLst>
</file>

<file path=ppt/theme/theme1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3185</Words>
  <Application>Microsoft Office PowerPoint</Application>
  <PresentationFormat>On-screen Show (4:3)</PresentationFormat>
  <Paragraphs>336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HelveticaNeueLT Std Cn</vt:lpstr>
      <vt:lpstr>HelveticaNeueLT Std Med Cn</vt:lpstr>
      <vt:lpstr>Wingdings</vt:lpstr>
      <vt:lpstr>1_Default Theme</vt:lpstr>
      <vt:lpstr>Adesão e uma introdução à  entrevista motivacional</vt:lpstr>
      <vt:lpstr>Isenção de responsabilidade</vt:lpstr>
      <vt:lpstr>Introdução</vt:lpstr>
      <vt:lpstr>Descrição geral da sessão</vt:lpstr>
      <vt:lpstr>A importância da adesão</vt:lpstr>
      <vt:lpstr>Porque é que a fraca adesão é importante?</vt:lpstr>
      <vt:lpstr>Adesão na FQ</vt:lpstr>
      <vt:lpstr>Adesão na FQ: a realidade</vt:lpstr>
      <vt:lpstr>Avaliação</vt:lpstr>
      <vt:lpstr>Adesão ideal: definição</vt:lpstr>
      <vt:lpstr>Porque é tão difícil obter uma adesão ideal na FQ?</vt:lpstr>
      <vt:lpstr>Fatores que afetam a adesão</vt:lpstr>
      <vt:lpstr>Fatores que afetam a adesão</vt:lpstr>
      <vt:lpstr>Sociedade e cultura</vt:lpstr>
      <vt:lpstr>Família e amigos</vt:lpstr>
      <vt:lpstr>Família e amigos</vt:lpstr>
      <vt:lpstr>Amigos: poder dos pares</vt:lpstr>
      <vt:lpstr>O tratamento </vt:lpstr>
      <vt:lpstr>Características individuais</vt:lpstr>
      <vt:lpstr>Comportamento</vt:lpstr>
      <vt:lpstr>Psicologia</vt:lpstr>
      <vt:lpstr>O que podemos fazer?</vt:lpstr>
      <vt:lpstr>A nossa resposta?</vt:lpstr>
      <vt:lpstr>A equipa</vt:lpstr>
      <vt:lpstr>O profissional de saúde</vt:lpstr>
      <vt:lpstr>Uma introdução à entrevista motivacional</vt:lpstr>
      <vt:lpstr>Função dos profissionais de saúde</vt:lpstr>
      <vt:lpstr>Porque é que algumas pessoas não aderem?</vt:lpstr>
      <vt:lpstr>Na prática…</vt:lpstr>
      <vt:lpstr>Pensar sobre a mudança de comportamentos com os doentes</vt:lpstr>
      <vt:lpstr>Pensar sobre a mudança de comportamentos com os doentes</vt:lpstr>
      <vt:lpstr>Pensar na mudança</vt:lpstr>
      <vt:lpstr>Fio dental</vt:lpstr>
      <vt:lpstr>O processo de mudança</vt:lpstr>
      <vt:lpstr>Entrevista motivacional</vt:lpstr>
      <vt:lpstr>Uma definição de entrevista motivacional</vt:lpstr>
      <vt:lpstr>A teoria por trás da entrevista motivacional</vt:lpstr>
      <vt:lpstr>Princípio 1: Não diga às pessoas o que fazer…</vt:lpstr>
      <vt:lpstr>Princípio 2: Escutar</vt:lpstr>
      <vt:lpstr>Princípio 3: Deixe o doente dizer-lhe que tem de mudar1</vt:lpstr>
      <vt:lpstr>Princípio 4: Dissonância cognitiva1</vt:lpstr>
      <vt:lpstr>Princípio 5: As pessoas precisam de se sentir confiantes antes de tentarem mudar</vt:lpstr>
      <vt:lpstr>Princípio 6: A ambivalência é normal</vt:lpstr>
      <vt:lpstr>Referências</vt:lpstr>
      <vt:lpstr>Referências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known to affect adherence in CF</dc:title>
  <dc:creator>Gil Bezzina, PhD</dc:creator>
  <cp:keywords>UK0112534</cp:keywords>
  <cp:lastModifiedBy>Gauthami Jeevakumar</cp:lastModifiedBy>
  <cp:revision>310</cp:revision>
  <cp:lastPrinted>2014-05-01T13:06:37Z</cp:lastPrinted>
  <dcterms:created xsi:type="dcterms:W3CDTF">2006-08-16T00:00:00Z</dcterms:created>
  <dcterms:modified xsi:type="dcterms:W3CDTF">2021-05-24T09:44:51Z</dcterms:modified>
</cp:coreProperties>
</file>