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4"/>
  </p:sldMasterIdLst>
  <p:notesMasterIdLst>
    <p:notesMasterId r:id="rId51"/>
  </p:notesMasterIdLst>
  <p:sldIdLst>
    <p:sldId id="257" r:id="rId5"/>
    <p:sldId id="384" r:id="rId6"/>
    <p:sldId id="387" r:id="rId7"/>
    <p:sldId id="370" r:id="rId8"/>
    <p:sldId id="374" r:id="rId9"/>
    <p:sldId id="318" r:id="rId10"/>
    <p:sldId id="382" r:id="rId11"/>
    <p:sldId id="381" r:id="rId12"/>
    <p:sldId id="334" r:id="rId13"/>
    <p:sldId id="380" r:id="rId14"/>
    <p:sldId id="256" r:id="rId15"/>
    <p:sldId id="376" r:id="rId16"/>
    <p:sldId id="341" r:id="rId17"/>
    <p:sldId id="322" r:id="rId18"/>
    <p:sldId id="325" r:id="rId19"/>
    <p:sldId id="326" r:id="rId20"/>
    <p:sldId id="329" r:id="rId21"/>
    <p:sldId id="331" r:id="rId22"/>
    <p:sldId id="283" r:id="rId23"/>
    <p:sldId id="289" r:id="rId24"/>
    <p:sldId id="290" r:id="rId25"/>
    <p:sldId id="388" r:id="rId26"/>
    <p:sldId id="342" r:id="rId27"/>
    <p:sldId id="335" r:id="rId28"/>
    <p:sldId id="302" r:id="rId29"/>
    <p:sldId id="377" r:id="rId30"/>
    <p:sldId id="344" r:id="rId31"/>
    <p:sldId id="345" r:id="rId32"/>
    <p:sldId id="346" r:id="rId33"/>
    <p:sldId id="348" r:id="rId34"/>
    <p:sldId id="383" r:id="rId35"/>
    <p:sldId id="349" r:id="rId36"/>
    <p:sldId id="350" r:id="rId37"/>
    <p:sldId id="351" r:id="rId38"/>
    <p:sldId id="353" r:id="rId39"/>
    <p:sldId id="354" r:id="rId40"/>
    <p:sldId id="378" r:id="rId41"/>
    <p:sldId id="356" r:id="rId42"/>
    <p:sldId id="357" r:id="rId43"/>
    <p:sldId id="358" r:id="rId44"/>
    <p:sldId id="359" r:id="rId45"/>
    <p:sldId id="366" r:id="rId46"/>
    <p:sldId id="367" r:id="rId47"/>
    <p:sldId id="373" r:id="rId48"/>
    <p:sldId id="379" r:id="rId49"/>
    <p:sldId id="386" r:id="rId50"/>
  </p:sldIdLst>
  <p:sldSz cx="9144000" cy="6858000" type="screen4x3"/>
  <p:notesSz cx="7099300" cy="10234613"/>
  <p:custDataLst>
    <p:tags r:id="rId5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ilbert Bezzina" initials="APO" lastIdx="0" clrIdx="0"/>
  <p:cmAuthor id="1" name="Jessica Wong" initials="JW" lastIdx="0" clrIdx="1">
    <p:extLst>
      <p:ext uri="{19B8F6BF-5375-455C-9EA6-DF929625EA0E}">
        <p15:presenceInfo xmlns:p15="http://schemas.microsoft.com/office/powerpoint/2012/main" userId="S-1-5-21-183313008-3152611123-150256408-19273" providerId="AD"/>
      </p:ext>
    </p:extLst>
  </p:cmAuthor>
  <p:cmAuthor id="2" name="Monisha Dosanjh" initials="MD" lastIdx="0" clrIdx="2">
    <p:extLst>
      <p:ext uri="{19B8F6BF-5375-455C-9EA6-DF929625EA0E}">
        <p15:presenceInfo xmlns:p15="http://schemas.microsoft.com/office/powerpoint/2012/main" userId="S-1-5-21-183313008-3152611123-150256408-19317" providerId="AD"/>
      </p:ext>
    </p:extLst>
  </p:cmAuthor>
  <p:cmAuthor id="3" name="Imene Reda" initials="IR" lastIdx="4" clrIdx="3">
    <p:extLst>
      <p:ext uri="{19B8F6BF-5375-455C-9EA6-DF929625EA0E}">
        <p15:presenceInfo xmlns:p15="http://schemas.microsoft.com/office/powerpoint/2012/main" userId="S-1-5-21-1929929438-1685801763-620655208-12189" providerId="AD"/>
      </p:ext>
    </p:extLst>
  </p:cmAuthor>
  <p:cmAuthor id="4" name="Q-boot" initials="Q" lastIdx="3" clrIdx="4">
    <p:extLst>
      <p:ext uri="{19B8F6BF-5375-455C-9EA6-DF929625EA0E}">
        <p15:presenceInfo xmlns:p15="http://schemas.microsoft.com/office/powerpoint/2012/main" userId="Q-boot" providerId="None"/>
      </p:ext>
    </p:extLst>
  </p:cmAuthor>
  <p:cmAuthor id="5" name="Aleksandra Kedzierska" initials="AK" lastIdx="3" clrIdx="5">
    <p:extLst>
      <p:ext uri="{19B8F6BF-5375-455C-9EA6-DF929625EA0E}">
        <p15:presenceInfo xmlns:p15="http://schemas.microsoft.com/office/powerpoint/2012/main" userId="S::kedziers@vrtx.com::8397f6f9-ffc8-4c5b-87b2-b67b55db44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9" autoAdjust="0"/>
    <p:restoredTop sz="86219" autoAdjust="0"/>
  </p:normalViewPr>
  <p:slideViewPr>
    <p:cSldViewPr snapToGrid="0">
      <p:cViewPr varScale="1">
        <p:scale>
          <a:sx n="74" d="100"/>
          <a:sy n="74" d="100"/>
        </p:scale>
        <p:origin x="1781" y="5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131" cy="5127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629" y="0"/>
            <a:ext cx="3075131" cy="5127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00EE7CD-AB61-418A-B1E9-E805C2AF561E}" type="datetimeFigureOut">
              <a:rPr lang="en-GB"/>
              <a:pPr>
                <a:defRPr/>
              </a:pPr>
              <a:t>02/03/2021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39" y="4861781"/>
            <a:ext cx="5678824" cy="4604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175"/>
            <a:ext cx="3075131" cy="5127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629" y="9720175"/>
            <a:ext cx="3075131" cy="51274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9487F7D-346E-4590-88DC-4DA4842B6CA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092224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487F7D-346E-4590-88DC-4DA4842B6CAD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91900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4657E85B-93FB-4271-B52A-8852B5BB0278}" type="slidenum">
              <a:rPr lang="en-GB" altLang="en-US"/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23696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8D686CD4-4D93-4BE7-8A4D-7F180D718A0F}" type="slidenum">
              <a:rPr lang="en-GB" altLang="en-US"/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7082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6F7204B1-07A4-412D-AA2D-759D958C23B1}" type="slidenum">
              <a:rPr lang="en-GB" altLang="en-US"/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0877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5F85B7EF-8B80-48C6-8028-44B1F0526486}" type="slidenum">
              <a:rPr lang="en-GB" altLang="en-US"/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5874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9737C82B-A9EF-4E60-B464-8A5655F49F0D}" type="slidenum">
              <a:rPr lang="en-GB" altLang="en-US"/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1000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157AD289-1B8A-42FE-BFF9-C8D46300C7F7}" type="slidenum">
              <a:rPr lang="en-GB" altLang="en-US"/>
              <a:t>44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0698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z="90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56DF07DE-B213-4069-9DCE-A8FCE2EB2D4B}" type="slidenum">
              <a:rPr lang="en-GB" altLang="en-US"/>
              <a:t>45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8920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z="90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CA50BDF7-CAEB-4F83-9882-FE5E8779C4BE}" type="slidenum">
              <a:rPr lang="en-GB" altLang="en-US"/>
              <a:t>46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715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6A3CE68-7D72-4663-842C-BE5378C84AEA}" type="slidenum">
              <a:rPr lang="en-GB" altLang="en-US"/>
              <a:pPr>
                <a:spcBef>
                  <a:spcPct val="0"/>
                </a:spcBef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82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CAFC12D-5116-4E75-962F-0DECB1BF59F7}" type="slidenum">
              <a:rPr lang="en-GB" altLang="en-US"/>
              <a:pPr>
                <a:spcBef>
                  <a:spcPct val="0"/>
                </a:spcBef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79190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90CB053-DC95-4BC5-9780-CD3E29E4A88E}" type="slidenum">
              <a:rPr lang="en-GB" altLang="en-US"/>
              <a:pPr>
                <a:spcBef>
                  <a:spcPct val="0"/>
                </a:spcBef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60821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487F7D-346E-4590-88DC-4DA4842B6CAD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90081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7C12FB8F-6A7F-4FD2-BE0B-18F791FF3575}" type="slidenum">
              <a:rPr lang="en-GB" altLang="en-US"/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4518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FF6E282A-AF84-4F75-84A4-06D3B9B9565B}" type="slidenum">
              <a:rPr lang="en-GB" altLang="en-US"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338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32D23B26-7038-4799-988F-04997C4D46C6}" type="slidenum">
              <a:rPr lang="en-GB" altLang="en-US"/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8404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04021B6D-6EF9-4F4E-A5E4-4D5C9EB95E66}" type="slidenum">
              <a:rPr lang="en-GB" altLang="en-US"/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46750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F Care logo CMY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350" y="233363"/>
            <a:ext cx="4043363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  <a:cs typeface="HelveticaNeueLT Std Med C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+mn-lt"/>
                <a:cs typeface="HelveticaNeueLT Std Med C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0937860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F Care logo CMY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350" y="233363"/>
            <a:ext cx="4043363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84972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Vertex ppt B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35" b="5"/>
          <a:stretch>
            <a:fillRect/>
          </a:stretch>
        </p:blipFill>
        <p:spPr bwMode="auto">
          <a:xfrm>
            <a:off x="0" y="6367463"/>
            <a:ext cx="91440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F Care logo CMY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4" b="17529"/>
          <a:stretch>
            <a:fillRect/>
          </a:stretch>
        </p:blipFill>
        <p:spPr bwMode="auto">
          <a:xfrm>
            <a:off x="180975" y="6450013"/>
            <a:ext cx="811213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870"/>
            <a:ext cx="8229600" cy="772608"/>
          </a:xfrm>
        </p:spPr>
        <p:txBody>
          <a:bodyPr>
            <a:normAutofit/>
          </a:bodyPr>
          <a:lstStyle>
            <a:lvl1pPr>
              <a:defRPr sz="2800" b="1" i="0">
                <a:solidFill>
                  <a:srgbClr val="1D2763"/>
                </a:solidFill>
                <a:latin typeface="+mj-lt"/>
                <a:cs typeface="HelveticaNeueLT Std Med C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9493"/>
            <a:ext cx="8229600" cy="4312692"/>
          </a:xfrm>
        </p:spPr>
        <p:txBody>
          <a:bodyPr/>
          <a:lstStyle>
            <a:lvl1pPr>
              <a:defRPr sz="2400" b="0" i="0">
                <a:solidFill>
                  <a:srgbClr val="1D2763"/>
                </a:solidFill>
                <a:latin typeface="+mn-lt"/>
                <a:cs typeface="HelveticaNeueLT Std C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113400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Vertex ppt B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35" b="5"/>
          <a:stretch>
            <a:fillRect/>
          </a:stretch>
        </p:blipFill>
        <p:spPr bwMode="auto">
          <a:xfrm>
            <a:off x="0" y="6367463"/>
            <a:ext cx="91440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F Care logo CMY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4" b="17529"/>
          <a:stretch>
            <a:fillRect/>
          </a:stretch>
        </p:blipFill>
        <p:spPr bwMode="auto">
          <a:xfrm>
            <a:off x="180975" y="6450013"/>
            <a:ext cx="811213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870"/>
            <a:ext cx="8229600" cy="772608"/>
          </a:xfrm>
        </p:spPr>
        <p:txBody>
          <a:bodyPr>
            <a:normAutofit/>
          </a:bodyPr>
          <a:lstStyle>
            <a:lvl1pPr>
              <a:defRPr sz="2800" b="1" i="0">
                <a:solidFill>
                  <a:srgbClr val="1D2763"/>
                </a:solidFill>
                <a:latin typeface="+mj-lt"/>
                <a:cs typeface="HelveticaNeueLT Std Med C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9493"/>
            <a:ext cx="8229600" cy="4312692"/>
          </a:xfrm>
        </p:spPr>
        <p:txBody>
          <a:bodyPr/>
          <a:lstStyle>
            <a:lvl1pPr>
              <a:defRPr sz="2400" b="0" i="0">
                <a:solidFill>
                  <a:srgbClr val="1D2763"/>
                </a:solidFill>
                <a:latin typeface="+mn-lt"/>
                <a:cs typeface="HelveticaNeueLT Std C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4556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Vertex ppt B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35" b="5"/>
          <a:stretch>
            <a:fillRect/>
          </a:stretch>
        </p:blipFill>
        <p:spPr bwMode="auto">
          <a:xfrm>
            <a:off x="0" y="6367463"/>
            <a:ext cx="91440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F Care logo CMY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4" b="17529"/>
          <a:stretch>
            <a:fillRect/>
          </a:stretch>
        </p:blipFill>
        <p:spPr bwMode="auto">
          <a:xfrm>
            <a:off x="180975" y="6450013"/>
            <a:ext cx="811213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92870"/>
            <a:ext cx="8229600" cy="772608"/>
          </a:xfrm>
        </p:spPr>
        <p:txBody>
          <a:bodyPr>
            <a:normAutofit/>
          </a:bodyPr>
          <a:lstStyle>
            <a:lvl1pPr>
              <a:defRPr sz="2800" b="1" i="0">
                <a:solidFill>
                  <a:srgbClr val="1D2763"/>
                </a:solidFill>
                <a:latin typeface="+mn-lt"/>
                <a:cs typeface="HelveticaNeueLT Std Med C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69493"/>
            <a:ext cx="8229600" cy="4312692"/>
          </a:xfrm>
        </p:spPr>
        <p:txBody>
          <a:bodyPr/>
          <a:lstStyle>
            <a:lvl1pPr>
              <a:defRPr sz="2400" b="0" i="0">
                <a:solidFill>
                  <a:srgbClr val="1D2763"/>
                </a:solidFill>
                <a:latin typeface="+mn-lt"/>
                <a:cs typeface="HelveticaNeueLT Std C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667867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FE2A43-8037-42CA-B535-5CA260519258}" type="datetimeFigureOut">
              <a:rPr lang="en-US"/>
              <a:pPr>
                <a:defRPr/>
              </a:pPr>
              <a:t>3/2/2021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80112D46-9E0D-4D4B-95CE-DEC709E391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45998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B029DFF4-A06E-4A62-A65B-AD602C01D9F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131751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F9CC92-C6E3-49A6-9BF0-6D760EECEA85}" type="datetimeFigureOut">
              <a:rPr lang="en-US"/>
              <a:pPr>
                <a:defRPr/>
              </a:pPr>
              <a:t>3/2/2021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2BD80ADC-2816-4D50-9C6C-9D87593D76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72967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defRPr>
            </a:lvl1pPr>
          </a:lstStyle>
          <a:p>
            <a:pPr>
              <a:defRPr/>
            </a:pPr>
            <a:fld id="{E54CEC11-3C2E-43EC-857F-0E0A2013B96D}" type="datetimeFigureOut">
              <a:rPr lang="en-US"/>
              <a:pPr>
                <a:defRPr/>
              </a:pPr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25290D4-F730-4499-B88C-61495626C6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</p:sldLayoutIdLst>
  <p:transition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ct val="0"/>
              </a:spcAft>
              <a:defRPr/>
            </a:pPr>
            <a:r>
              <a:rPr lang="pl-PL" sz="4400" b="0" i="0" strike="noStrike" cap="none" spc="0" baseline="0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Przestrzeganie zaleceń i wprowadzenie do </a:t>
            </a:r>
            <a:br>
              <a:rPr sz="4400" dirty="0"/>
            </a:br>
            <a:r>
              <a:rPr lang="pl-PL" sz="4400" b="0" i="0" strike="noStrike" cap="none" spc="0" baseline="0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dialogu motywującego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581775"/>
            <a:ext cx="5208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sz="1000" b="1" i="0" strike="noStrike" cap="none" spc="0" baseline="0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Kod </a:t>
            </a:r>
            <a:r>
              <a:rPr lang="pl-PL" sz="1000" b="1" i="0" strike="noStrike" cap="none" spc="0" baseline="0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opracowania: </a:t>
            </a:r>
            <a:r>
              <a:rPr lang="en-US" sz="1000" b="1" dirty="0">
                <a:solidFill>
                  <a:schemeClr val="bg1"/>
                </a:solidFill>
              </a:rPr>
              <a:t>INT-20-2100032	</a:t>
            </a:r>
            <a:r>
              <a:rPr lang="pl-PL" sz="1000" b="1" i="0" strike="noStrike" cap="none" spc="0" baseline="0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	 Data przygotowania:</a:t>
            </a:r>
            <a:r>
              <a:rPr lang="pl-PL" sz="1000" b="0" i="0" strike="noStrike" cap="none" spc="0" baseline="0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sz="1000" b="1">
                <a:solidFill>
                  <a:schemeClr val="bg1"/>
                </a:solidFill>
              </a:rPr>
              <a:t>luty </a:t>
            </a:r>
            <a:r>
              <a:rPr lang="en-US" sz="1000" b="1" dirty="0">
                <a:solidFill>
                  <a:schemeClr val="bg1"/>
                </a:solidFill>
              </a:rPr>
              <a:t>2021 r.</a:t>
            </a:r>
            <a:endParaRPr lang="pl-PL" sz="1000" b="1" i="0" strike="noStrike" cap="none" spc="0" baseline="0" dirty="0">
              <a:solidFill>
                <a:schemeClr val="bg1"/>
              </a:solidFill>
              <a:effectLst/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r>
              <a:rPr lang="pl-PL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Optymalne przestrzeganie zaleceń: definicja</a:t>
            </a:r>
            <a:endParaRPr lang="en-GB" altLang="en-US" dirty="0">
              <a:ea typeface="HelveticaNeueLT Std Med Cn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r>
              <a:rPr lang="pl-PL" sz="24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Odpowiedni lek </a:t>
            </a:r>
          </a:p>
          <a:p>
            <a:r>
              <a:rPr lang="pl-PL" sz="24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Odpowiednia dawka </a:t>
            </a:r>
          </a:p>
          <a:p>
            <a:r>
              <a:rPr lang="pl-PL" sz="24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Odpowiedni sposób podania</a:t>
            </a:r>
          </a:p>
          <a:p>
            <a:endParaRPr lang="en-GB" altLang="en-US" dirty="0">
              <a:ea typeface="HelveticaNeueLT Std Cn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>
            <a:normAutofit fontScale="90000"/>
          </a:bodyPr>
          <a:lstStyle/>
          <a:p>
            <a:pPr marL="609600" indent="-609600" eaLnBrk="1" hangingPunct="1"/>
            <a:r>
              <a:rPr lang="pl-PL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Dlaczego tak trudno jest uzyskać optymalne przestrzeganie zaleceń podczas leczenia mukowiscydozy?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5213"/>
            <a:ext cx="8229600" cy="4592637"/>
          </a:xfrm>
        </p:spPr>
        <p:txBody>
          <a:bodyPr/>
          <a:lstStyle/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Optymalne przestrzeganie zaleceń może być:</a:t>
            </a:r>
            <a:r>
              <a:rPr lang="pl-PL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bardzo czasochłonne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bardzo uciążliwe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niepokojące (przypominające pacjentowi o tym, że jest chory)</a:t>
            </a:r>
          </a:p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Pacjent może:</a:t>
            </a:r>
            <a:r>
              <a:rPr lang="pl-PL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1,2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nie wiedzieć, co ma robić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czuć się niewspierany przez rodzinę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nie akceptować uczucia, że jest inny</a:t>
            </a:r>
          </a:p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Zrozumienie czynników wpływających to czy pacjent przestrzega optymalnie </a:t>
            </a:r>
            <a:r>
              <a:rPr lang="pl-PL" dirty="0">
                <a:latin typeface="Calibri"/>
                <a:ea typeface="Calibri"/>
                <a:cs typeface="Calibri"/>
              </a:rPr>
              <a:t>zaleceń, </a:t>
            </a:r>
            <a:r>
              <a:rPr lang="en-GB" dirty="0" err="1">
                <a:latin typeface="Calibri"/>
                <a:ea typeface="Calibri"/>
                <a:cs typeface="Calibri"/>
              </a:rPr>
              <a:t>czy</a:t>
            </a:r>
            <a:r>
              <a:rPr lang="pl-PL" dirty="0">
                <a:latin typeface="Calibri"/>
                <a:ea typeface="Calibri"/>
                <a:cs typeface="Calibri"/>
              </a:rPr>
              <a:t> też nie, może </a:t>
            </a: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być pomocne...</a:t>
            </a:r>
            <a:endParaRPr lang="en-GB" altLang="en-US" baseline="30000" dirty="0">
              <a:ea typeface="HelveticaNeueLT Std Cn"/>
            </a:endParaRPr>
          </a:p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...i stanowić wskazówkę, jak prowadzić rozmowę dotyczącą zmiany.</a:t>
            </a:r>
            <a:endParaRPr lang="en-GB" altLang="en-US" baseline="30000" dirty="0">
              <a:ea typeface="HelveticaNeueLT Std Cn"/>
            </a:endParaRP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Duff A.J.A., Latchford G.J., </a:t>
            </a:r>
            <a:r>
              <a:rPr lang="pl-PL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Pediatr Pulmonol</a:t>
            </a: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2010;45:211–220; 2. Patterson J.M. i wsp., </a:t>
            </a:r>
            <a:r>
              <a:rPr lang="pl-PL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 Cyst Fibros </a:t>
            </a: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2008;7:154–164.</a:t>
            </a:r>
            <a:endParaRPr lang="de-DE" altLang="en-US" sz="1000">
              <a:latin typeface="HelveticaNeueLT Std Cn"/>
              <a:ea typeface="HelveticaNeueLT Std Cn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49263" y="2655888"/>
            <a:ext cx="8229600" cy="773112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Czynniki wpływające na przestrzeganie zaleceń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Czynniki wpływające na przestrzeganie zaleceń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Środowisko: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społeczeństwo i kultura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rodzina i przyjaciele</a:t>
            </a:r>
          </a:p>
          <a:p>
            <a:pPr eaLnBrk="1" hangingPunct="1"/>
            <a:endParaRPr lang="en-GB" altLang="en-US" dirty="0">
              <a:ea typeface="HelveticaNeueLT Std Cn"/>
            </a:endParaRPr>
          </a:p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Jednostka: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rodzaj leczenia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cechy indywidualne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zachowanie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przekonania</a:t>
            </a: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Duff A.J.A., Latchford G.J., </a:t>
            </a:r>
            <a:r>
              <a:rPr lang="pl-PL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Pediatr Pulmonol</a:t>
            </a: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2010;45:211–220.</a:t>
            </a:r>
            <a:endParaRPr lang="de-DE" altLang="en-US" sz="1000">
              <a:latin typeface="HelveticaNeueLT Std Cn"/>
              <a:ea typeface="HelveticaNeueLT Std Cn"/>
            </a:endParaRP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Społeczeństwo i kultura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Pacjenci mogą odbierać różne oczekiwania odnośnie tego, co powinni robić (normy społeczne)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Czy ludzie zazwyczaj zapinają pasy bezpieczeństwa?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Czy ludzie zwykle przychodzą na wizyty w szpitalu?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Czy inne osoby zwykle odbywają zalecone leczenie?</a:t>
            </a:r>
          </a:p>
          <a:p>
            <a:pPr eaLnBrk="1" hangingPunct="1"/>
            <a:endParaRPr lang="en-GB" altLang="en-US" dirty="0">
              <a:ea typeface="HelveticaNeueLT Std Cn"/>
            </a:endParaRPr>
          </a:p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Ważne są zasoby społeczne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pieniądze, </a:t>
            </a:r>
            <a:r>
              <a:rPr lang="en-GB" sz="2200" b="0" i="0" strike="noStrike" cap="none" spc="0" baseline="0" dirty="0" err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warunki</a:t>
            </a:r>
            <a:r>
              <a:rPr lang="en-GB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mieszkani</a:t>
            </a:r>
            <a:r>
              <a:rPr lang="en-GB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owe</a:t>
            </a: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itp.</a:t>
            </a:r>
          </a:p>
          <a:p>
            <a:pPr eaLnBrk="1" hangingPunct="1"/>
            <a:endParaRPr lang="en-GB" altLang="en-US" sz="2000" dirty="0">
              <a:ea typeface="HelveticaNeueLT Std Cn"/>
            </a:endParaRPr>
          </a:p>
        </p:txBody>
      </p:sp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Duff A.J.A., Latchford G.J., </a:t>
            </a:r>
            <a:r>
              <a:rPr lang="pl-PL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Pediatr Pulmonol</a:t>
            </a: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2010;45:211–220.</a:t>
            </a:r>
            <a:endParaRPr lang="de-DE" altLang="en-US" sz="1000">
              <a:latin typeface="HelveticaNeueLT Std Cn"/>
              <a:ea typeface="HelveticaNeueLT Std Cn"/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Rodzina i przyjaciele</a:t>
            </a:r>
          </a:p>
        </p:txBody>
      </p:sp>
      <p:sp>
        <p:nvSpPr>
          <p:cNvPr id="23555" name="Content Placeholder 7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Istotny wpływ: nieporozumienia rodzinne, nadmierne zaangażowanie i słaba komunikacja mają związek z problemami z przestrzeganiem zaleceń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</a:pPr>
            <a:endParaRPr lang="en-GB" altLang="en-US" dirty="0">
              <a:ea typeface="HelveticaNeueLT Std Cn"/>
            </a:endParaRPr>
          </a:p>
          <a:p>
            <a:pPr eaLnBrk="1" hangingPunct="1">
              <a:lnSpc>
                <a:spcPct val="90000"/>
              </a:lnSpc>
              <a:spcBef>
                <a:spcPct val="10000"/>
              </a:spcBef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Zasoby rodzinne: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zasoby praktyczne (transport itp.)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zasoby psychologiczne (wsparcie, styl radzenia sobie z problemami itp.)</a:t>
            </a:r>
          </a:p>
          <a:p>
            <a:pPr eaLnBrk="1" hangingPunct="1"/>
            <a:endParaRPr lang="en-GB" altLang="en-US" dirty="0">
              <a:ea typeface="HelveticaNeueLT Std Cn"/>
            </a:endParaRPr>
          </a:p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Wpływ przyjaciół/kręgu znajomych?</a:t>
            </a:r>
          </a:p>
          <a:p>
            <a:pPr eaLnBrk="1" hangingPunct="1"/>
            <a:endParaRPr lang="en-GB" altLang="en-US" dirty="0">
              <a:ea typeface="HelveticaNeueLT Std Cn"/>
            </a:endParaRP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1084148" y="6118225"/>
            <a:ext cx="8059852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Berge J.M., Patterson J.M. </a:t>
            </a:r>
            <a:r>
              <a:rPr lang="pl-PL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Fam Syst &amp; Health</a:t>
            </a: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2004;22:74–100.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Rodzina i przyjaciele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•"/>
              <a:defRPr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Normalną skłonnością nastolatka jest </a:t>
            </a:r>
            <a:r>
              <a:rPr lang="pl-PL" sz="2400" b="0" i="0" u="sng" strike="noStrike" cap="none" spc="0" baseline="0" dirty="0">
                <a:solidFill>
                  <a:srgbClr val="002060"/>
                </a:solidFill>
                <a:effectLst/>
                <a:uFill>
                  <a:solidFill>
                    <a:srgbClr val="002060"/>
                  </a:solidFill>
                </a:uFill>
                <a:latin typeface="Calibri"/>
                <a:ea typeface="Calibri"/>
                <a:cs typeface="Calibri"/>
              </a:rPr>
              <a:t>efekt odśrodkowy</a:t>
            </a: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prowadzący do inercji i pragnienia wyrwania się z domu</a:t>
            </a:r>
          </a:p>
          <a:p>
            <a:pPr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•"/>
              <a:defRPr/>
            </a:pPr>
            <a:endParaRPr lang="en-GB" altLang="en-US" dirty="0"/>
          </a:p>
          <a:p>
            <a:pPr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•"/>
              <a:defRPr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W przypadku przewlekłej choroby istnieje również przeciwny </a:t>
            </a:r>
            <a:r>
              <a:rPr lang="pl-PL" sz="2400" b="0" i="0" u="sng" strike="noStrike" cap="none" spc="0" baseline="0" dirty="0">
                <a:solidFill>
                  <a:srgbClr val="002060"/>
                </a:solidFill>
                <a:effectLst/>
                <a:uFill>
                  <a:solidFill>
                    <a:srgbClr val="002060"/>
                  </a:solidFill>
                </a:uFill>
                <a:latin typeface="Calibri"/>
                <a:ea typeface="Calibri"/>
                <a:cs typeface="Calibri"/>
              </a:rPr>
              <a:t>efekt dośrodkowy</a:t>
            </a: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podtrzymujący bliskość z rodziną</a:t>
            </a:r>
          </a:p>
          <a:p>
            <a:pPr marL="800100" lvl="1" indent="-342900"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poleganie na rodzicach</a:t>
            </a:r>
          </a:p>
          <a:p>
            <a:pPr marL="800100" lvl="1" indent="-342900"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obawy rodziców</a:t>
            </a:r>
          </a:p>
          <a:p>
            <a:pPr marL="800100" lvl="1" indent="-342900"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trudność w „</a:t>
            </a:r>
            <a:r>
              <a:rPr lang="en-GB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od</a:t>
            </a: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puszcz</a:t>
            </a:r>
            <a:r>
              <a:rPr lang="en-GB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</a:t>
            </a: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ni</a:t>
            </a:r>
            <a:r>
              <a:rPr lang="en-GB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u</a:t>
            </a: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” </a:t>
            </a:r>
          </a:p>
          <a:p>
            <a:pPr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•"/>
              <a:defRPr/>
            </a:pPr>
            <a:endParaRPr lang="en-GB" altLang="en-US" dirty="0"/>
          </a:p>
          <a:p>
            <a:pPr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•"/>
              <a:defRPr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Może to prowadzić do </a:t>
            </a:r>
            <a:r>
              <a:rPr lang="pl-PL" sz="2400" b="0" i="0" u="sng" strike="noStrike" cap="none" spc="0" baseline="0" dirty="0">
                <a:solidFill>
                  <a:srgbClr val="002060"/>
                </a:solidFill>
                <a:effectLst/>
                <a:uFill>
                  <a:solidFill>
                    <a:srgbClr val="002060"/>
                  </a:solidFill>
                </a:uFill>
                <a:latin typeface="Calibri"/>
                <a:ea typeface="Calibri"/>
                <a:cs typeface="Calibri"/>
              </a:rPr>
              <a:t>konfliktu</a:t>
            </a: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, który jest uznawany za główny czynnik przyczynowy słabego przestrzegania zaleceń i utrzymania</a:t>
            </a:r>
            <a:r>
              <a:rPr lang="en-GB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go</a:t>
            </a:r>
            <a:endParaRPr lang="pl-PL" sz="2400" b="0" i="0" strike="noStrike" cap="none" spc="0" baseline="0" dirty="0">
              <a:solidFill>
                <a:srgbClr val="1D2763"/>
              </a:solidFill>
              <a:effectLst/>
              <a:latin typeface="Calibri"/>
              <a:ea typeface="Calibri"/>
              <a:cs typeface="Calibri"/>
            </a:endParaRPr>
          </a:p>
          <a:p>
            <a:pPr marL="57150" indent="0"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None/>
              <a:defRPr/>
            </a:pPr>
            <a:endParaRPr lang="en-GB" alt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84148" y="6118225"/>
            <a:ext cx="8059852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Duff A.J.A., Oxley H., 2014.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Przyjaciele: siła rówieśników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>
            <a:normAutofit fontScale="87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Młodzież poszukuje identyfikacji w grupach rówieśniczych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altLang="en-US" dirty="0">
              <a:ea typeface="HelveticaNeueLT Std Cn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Presja wywierana przez rówieśników ma często negatywne konotacje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altLang="en-US" dirty="0">
              <a:ea typeface="HelveticaNeueLT Std Cn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Jednakże oddziaływanie rówieśników może być też bardzo pozytywne...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altLang="en-US" dirty="0">
              <a:ea typeface="HelveticaNeueLT Std Cn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Wsparcie ze strony bliskich przyjaciół może pomóc złagodzić negatywny wpływ nieporozumień małżeńskich na zachowanie dzieci</a:t>
            </a:r>
            <a:r>
              <a:rPr lang="pl-PL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</a:t>
            </a: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endParaRPr lang="en-GB" altLang="en-US" sz="1600" b="1" i="1" dirty="0">
              <a:ea typeface="HelveticaNeueLT Std Cn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GB" altLang="en-US" dirty="0">
              <a:ea typeface="HelveticaNeueLT Std Cn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Wsparcie społeczne ze strony przyjaciół/kolegów z klasy ułatwia nastolatkowi dostosowanie się do choroby i może pomóc w dostosowaniu stylu życia do potrzeb wynikających ze schematów leczenia</a:t>
            </a:r>
            <a:r>
              <a:rPr lang="pl-PL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2</a:t>
            </a:r>
            <a:endParaRPr lang="en-GB" altLang="en-US" sz="1400" dirty="0">
              <a:ea typeface="HelveticaNeueLT Std Cn"/>
            </a:endParaRPr>
          </a:p>
        </p:txBody>
      </p:sp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Wasserstein S.B., La Greca A.M., </a:t>
            </a:r>
            <a:r>
              <a:rPr lang="pl-PL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 Clin Child Psychol</a:t>
            </a: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1996;25:177–182; 2. La Greca A.M. i wsp., </a:t>
            </a:r>
            <a:r>
              <a:rPr lang="pl-PL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 Dev Behav Pediatr </a:t>
            </a: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2002;23:271–280. 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Leczenie 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Przestrzeganie zaleceń jest gorsze, jeśli schemat leczenia:</a:t>
            </a:r>
            <a:endParaRPr lang="en-GB" altLang="en-US" baseline="30000" dirty="0">
              <a:ea typeface="HelveticaNeueLT Std Cn"/>
            </a:endParaRPr>
          </a:p>
          <a:p>
            <a:pPr lvl="1" eaLnBrk="1" hangingPunct="1">
              <a:lnSpc>
                <a:spcPct val="90000"/>
              </a:lnSpc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jest trudny do zrozumienia</a:t>
            </a:r>
          </a:p>
          <a:p>
            <a:pPr lvl="1" eaLnBrk="1" hangingPunct="1">
              <a:lnSpc>
                <a:spcPct val="90000"/>
              </a:lnSpc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jest skomplikowany</a:t>
            </a:r>
          </a:p>
          <a:p>
            <a:pPr lvl="1" eaLnBrk="1" hangingPunct="1">
              <a:lnSpc>
                <a:spcPct val="90000"/>
              </a:lnSpc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jest czasochłonny</a:t>
            </a:r>
          </a:p>
          <a:p>
            <a:pPr lvl="1" eaLnBrk="1" hangingPunct="1">
              <a:lnSpc>
                <a:spcPct val="90000"/>
              </a:lnSpc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nie przekazuje natychmiastowych informacji zwrotnych na temat tego, czy był prawidłowo przestrzegany</a:t>
            </a:r>
          </a:p>
          <a:p>
            <a:pPr lvl="1" eaLnBrk="1" hangingPunct="1">
              <a:lnSpc>
                <a:spcPct val="90000"/>
              </a:lnSpc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nie daje bezpośrednich korzyści, a ma wiele negatywnych skutków</a:t>
            </a:r>
          </a:p>
          <a:p>
            <a:pPr lvl="1" eaLnBrk="1" hangingPunct="1">
              <a:lnSpc>
                <a:spcPct val="90000"/>
              </a:lnSpc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jest uciążliwy i sprawia, że mukowiscydoza staje się „widoczna” (np. w przypadku cukrzycy związanej z mukowiscydozą)</a:t>
            </a:r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-9144" y="6108700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Duff A.J.A., Latchford G.J., </a:t>
            </a:r>
            <a:r>
              <a:rPr lang="pl-PL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Pediatr Pulmonol</a:t>
            </a: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2010;45:211–220.</a:t>
            </a:r>
            <a:endParaRPr lang="de-DE" altLang="en-US" sz="1000">
              <a:latin typeface="HelveticaNeueLT Std Cn"/>
              <a:ea typeface="HelveticaNeueLT Std Cn"/>
            </a:endParaRP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Cechy indywidualne</a:t>
            </a:r>
          </a:p>
        </p:txBody>
      </p:sp>
      <p:sp>
        <p:nvSpPr>
          <p:cNvPr id="64516" name="Rectangle 7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ct val="0"/>
              </a:spcAft>
              <a:buFont typeface="Arial"/>
              <a:buChar char="•"/>
              <a:defRPr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Dane demograficzne:</a:t>
            </a:r>
          </a:p>
          <a:p>
            <a:pPr marL="781050" lvl="1" indent="-381000"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Wiek</a:t>
            </a:r>
            <a:r>
              <a:rPr lang="pl-PL" sz="2200" b="0" i="0" strike="noStrike" cap="none" spc="0" baseline="300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</a:t>
            </a: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</a:t>
            </a:r>
          </a:p>
          <a:p>
            <a:pPr marL="1181100" lvl="2" indent="-381000"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•"/>
              <a:defRPr/>
            </a:pPr>
            <a:r>
              <a:rPr lang="pl-PL" sz="2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przestrzeganie zaleceń jest szczególnie trudne dla wielu, choć nie wszystkich nastolatków</a:t>
            </a:r>
          </a:p>
          <a:p>
            <a:pPr marL="1181100" lvl="2" indent="-381000"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•"/>
              <a:defRPr/>
            </a:pPr>
            <a:r>
              <a:rPr lang="pl-PL" sz="2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młode osoby dorosłe mogą również mieć problemy z przestrzeganiem zaleceń</a:t>
            </a:r>
          </a:p>
          <a:p>
            <a:pPr marL="781050" lvl="1" indent="-381000"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Płeć</a:t>
            </a:r>
            <a:r>
              <a:rPr lang="pl-PL" sz="2200" b="0" i="0" strike="noStrike" cap="none" spc="0" baseline="300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</a:t>
            </a:r>
          </a:p>
          <a:p>
            <a:pPr marL="1181100" lvl="2" indent="-381000"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pl-PL" sz="2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Kobiety słabiej przestrzegają pewnych aspektów schematu leczenia mukowiscydozy (np. sposób kaszlu, spożywanie </a:t>
            </a:r>
            <a:r>
              <a:rPr lang="pl-PL" dirty="0">
                <a:solidFill>
                  <a:srgbClr val="000000"/>
                </a:solidFill>
                <a:ea typeface="Calibri"/>
                <a:cs typeface="Calibri"/>
              </a:rPr>
              <a:t>pokarmó</a:t>
            </a:r>
            <a:r>
              <a:rPr lang="en-GB" sz="2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w</a:t>
            </a:r>
            <a:r>
              <a:rPr lang="pl-PL" sz="2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o wysokiej zawartości tłuszczu, przyjmowanie leków doustnych)</a:t>
            </a:r>
            <a:endParaRPr lang="en-GB" altLang="en-US" b="1" i="1" dirty="0"/>
          </a:p>
          <a:p>
            <a:pPr marL="381000" indent="-381000"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•"/>
              <a:defRPr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Wiedza</a:t>
            </a:r>
          </a:p>
          <a:p>
            <a:pPr marL="781050" lvl="1" indent="-381000" eaLnBrk="1" fontAlgn="auto" hangingPunct="1">
              <a:lnSpc>
                <a:spcPct val="9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jest ważna, ale nie jest gwarancją dobrej praktyki...</a:t>
            </a:r>
          </a:p>
          <a:p>
            <a:pPr eaLnBrk="1" fontAlgn="auto" hangingPunct="1">
              <a:spcAft>
                <a:spcPct val="0"/>
              </a:spcAft>
              <a:buFont typeface="Arial"/>
              <a:buChar char="•"/>
              <a:defRPr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Bariery behawioralne i psych</a:t>
            </a:r>
            <a:r>
              <a:rPr lang="en-GB" sz="2400" b="0" i="0" strike="noStrike" cap="none" spc="0" baseline="0" dirty="0" err="1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olog</a:t>
            </a: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iczne...</a:t>
            </a:r>
            <a:endParaRPr lang="en-GB" altLang="en-US" sz="2000" dirty="0"/>
          </a:p>
        </p:txBody>
      </p:sp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WHO. 2003; 2. Patterson J.M. i wsp., </a:t>
            </a:r>
            <a:r>
              <a:rPr lang="pl-PL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 Cyst Fibros </a:t>
            </a: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2008;7:154–164. 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r>
              <a:rPr lang="pl-PL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Oświadczenie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marL="0" indent="0">
              <a:buNone/>
            </a:pPr>
            <a:r>
              <a:rPr lang="pl-PL" sz="2000" b="0" i="1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Inicjatywa CF CARE jest w pełni finansowana przez spółkę Vertex Pharmaceuticals (Europe) Limited. Treść została przygotowana i opracowana przez komitet sterujący przy wsparciu logistycznym i redakcyjnym ze strony sekretariatu CF CARE, ApotheCom. Spółka Vertex miała możliwość oceny stosowności treści i narzędzi.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Zachowanie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•"/>
              <a:defRPr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Najczęstsze przyczyny nieprzestrzegania zaleceń:</a:t>
            </a:r>
          </a:p>
          <a:p>
            <a:pPr lvl="1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zapominanie</a:t>
            </a:r>
          </a:p>
          <a:p>
            <a:pPr lvl="1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odkładanie na później</a:t>
            </a:r>
          </a:p>
          <a:p>
            <a:pPr lvl="1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brak organizacji</a:t>
            </a:r>
          </a:p>
          <a:p>
            <a:pPr lvl="1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brak wiedzy, co należy robić</a:t>
            </a:r>
          </a:p>
          <a:p>
            <a:pPr marL="0" indent="-400050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•"/>
              <a:defRPr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Pewne bariery dotyczą bardziej poszczególnych grup:</a:t>
            </a:r>
          </a:p>
          <a:p>
            <a:pPr lvl="1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dzieci – nieodpowiedni smak, trudności z połykaniem tabletek</a:t>
            </a:r>
          </a:p>
          <a:p>
            <a:pPr lvl="1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młodzież – niechęć do przyjmowania leków w miejscach publicznych</a:t>
            </a:r>
          </a:p>
          <a:p>
            <a:pPr marL="0" indent="-400050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•"/>
              <a:defRPr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Zachowanie można zmienić, jeśli:</a:t>
            </a:r>
          </a:p>
          <a:p>
            <a:pPr lvl="1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opracuje się plan</a:t>
            </a:r>
          </a:p>
          <a:p>
            <a:pPr lvl="1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będzie on praktyczny</a:t>
            </a:r>
          </a:p>
          <a:p>
            <a:pPr lvl="1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Char char="–"/>
              <a:defRPr/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stanie się częścią rutyny</a:t>
            </a:r>
          </a:p>
          <a:p>
            <a:pPr marL="0" lvl="1" indent="0" eaLnBrk="1" fontAlgn="auto" hangingPunct="1">
              <a:lnSpc>
                <a:spcPct val="80000"/>
              </a:lnSpc>
              <a:spcAft>
                <a:spcPct val="0"/>
              </a:spcAft>
              <a:buFont typeface="Arial"/>
              <a:buNone/>
              <a:defRPr/>
            </a:pPr>
            <a:endParaRPr lang="en-GB" altLang="en-US" dirty="0"/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Duff A.J.A., Latchford G.J., </a:t>
            </a:r>
            <a:r>
              <a:rPr lang="pl-PL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Pediatr Pulmonol</a:t>
            </a: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2010;45:211–220.</a:t>
            </a:r>
            <a:endParaRPr lang="de-DE" altLang="en-US" sz="1000">
              <a:latin typeface="HelveticaNeueLT Std Cn"/>
              <a:ea typeface="HelveticaNeueLT Std Cn"/>
            </a:endParaRP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Aspekty psychologiczne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537075"/>
          </a:xfrm>
        </p:spPr>
        <p:txBody>
          <a:bodyPr/>
          <a:lstStyle/>
          <a:p>
            <a:pPr eaLnBrk="1" hangingPunct="1"/>
            <a:r>
              <a:rPr lang="pl-PL" sz="22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Emocje/zdrowie psychiczne</a:t>
            </a:r>
          </a:p>
          <a:p>
            <a:pPr lvl="1" eaLnBrk="1" hangingPunct="1"/>
            <a:r>
              <a:rPr lang="pl-PL" sz="2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ważnymi barierami mogą być depresja i lęk</a:t>
            </a:r>
            <a:endParaRPr lang="en-GB" altLang="en-US" sz="2000" baseline="30000"/>
          </a:p>
          <a:p>
            <a:pPr eaLnBrk="1" hangingPunct="1"/>
            <a:r>
              <a:rPr lang="pl-PL" sz="22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Przekonania</a:t>
            </a:r>
          </a:p>
          <a:p>
            <a:pPr lvl="1" eaLnBrk="1" hangingPunct="1"/>
            <a:r>
              <a:rPr lang="pl-PL" sz="2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Dotyczące choroby</a:t>
            </a:r>
            <a:endParaRPr lang="en-GB" altLang="en-US" sz="2000" baseline="30000"/>
          </a:p>
          <a:p>
            <a:pPr lvl="2" eaLnBrk="1" hangingPunct="1"/>
            <a:r>
              <a:rPr lang="pl-PL" sz="18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czy jest poważna?</a:t>
            </a:r>
          </a:p>
          <a:p>
            <a:pPr lvl="2" eaLnBrk="1" hangingPunct="1"/>
            <a:r>
              <a:rPr lang="pl-PL" sz="18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czy nasili się, jeśli nic się nie zrobi?</a:t>
            </a:r>
          </a:p>
          <a:p>
            <a:pPr lvl="1" eaLnBrk="1" hangingPunct="1"/>
            <a:r>
              <a:rPr lang="pl-PL" sz="2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Dotyczące obowiązków pacjenta</a:t>
            </a:r>
            <a:r>
              <a:rPr lang="pl-PL" sz="2000" b="0" i="0" strike="noStrike" cap="none" spc="0" baseline="3000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</a:t>
            </a:r>
          </a:p>
          <a:p>
            <a:pPr lvl="2" eaLnBrk="1" hangingPunct="1"/>
            <a:r>
              <a:rPr lang="pl-PL" sz="18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koszty/korzyści wynikające z wprowadzenia zmiany</a:t>
            </a:r>
          </a:p>
          <a:p>
            <a:pPr lvl="2" eaLnBrk="1" hangingPunct="1"/>
            <a:r>
              <a:rPr lang="pl-PL" sz="18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przekonanie o możliwości wprowadzenia zmiany</a:t>
            </a:r>
          </a:p>
          <a:p>
            <a:pPr lvl="1" eaLnBrk="1" hangingPunct="1"/>
            <a:r>
              <a:rPr lang="pl-PL" sz="2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Dotyczące leczenia</a:t>
            </a:r>
            <a:r>
              <a:rPr lang="pl-PL" sz="2000" b="0" i="0" strike="noStrike" cap="none" spc="0" baseline="3000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</a:t>
            </a:r>
          </a:p>
          <a:p>
            <a:pPr lvl="2" eaLnBrk="1" hangingPunct="1">
              <a:lnSpc>
                <a:spcPct val="80000"/>
              </a:lnSpc>
            </a:pPr>
            <a:r>
              <a:rPr lang="pl-PL" sz="18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czy jest potrzebne?</a:t>
            </a:r>
          </a:p>
          <a:p>
            <a:pPr lvl="2" eaLnBrk="1" hangingPunct="1">
              <a:lnSpc>
                <a:spcPct val="80000"/>
              </a:lnSpc>
            </a:pPr>
            <a:r>
              <a:rPr lang="pl-PL" sz="18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czy zadziała?</a:t>
            </a:r>
          </a:p>
          <a:p>
            <a:pPr lvl="2" eaLnBrk="1" hangingPunct="1">
              <a:lnSpc>
                <a:spcPct val="80000"/>
              </a:lnSpc>
            </a:pPr>
            <a:r>
              <a:rPr lang="pl-PL" sz="18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jakie ma skutki uboczne?</a:t>
            </a:r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Horne R., Weinman J., </a:t>
            </a:r>
            <a:r>
              <a:rPr lang="pl-PL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 Psychosom Res</a:t>
            </a: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1999;47:555–567. 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655888"/>
            <a:ext cx="8229600" cy="773112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Co możemy zrobić?</a:t>
            </a:r>
          </a:p>
        </p:txBody>
      </p:sp>
    </p:spTree>
    <p:extLst>
      <p:ext uri="{BB962C8B-B14F-4D97-AF65-F5344CB8AC3E}">
        <p14:creationId xmlns:p14="http://schemas.microsoft.com/office/powerpoint/2010/main" val="220492960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Jaka jest nasza odpowiedź?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l-PL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Jako zespołu...</a:t>
            </a:r>
          </a:p>
          <a:p>
            <a:pPr eaLnBrk="1" hangingPunct="1"/>
            <a:r>
              <a:rPr lang="pl-PL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Jako indywidualnego pracownika służby zdrowia...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Zespół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Znaczenie powodzenia</a:t>
            </a:r>
          </a:p>
          <a:p>
            <a:pPr eaLnBrk="1" hangingPunct="1">
              <a:lnSpc>
                <a:spcPct val="90000"/>
              </a:lnSpc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Każda interwencja dotycząca przestrzegania zaleceń musi uwzględniać zespół</a:t>
            </a:r>
          </a:p>
          <a:p>
            <a:pPr eaLnBrk="1" hangingPunct="1">
              <a:lnSpc>
                <a:spcPct val="90000"/>
              </a:lnSpc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Musi być praktyczna, wspierana i udostępniana</a:t>
            </a:r>
          </a:p>
          <a:p>
            <a:pPr eaLnBrk="1" hangingPunct="1">
              <a:lnSpc>
                <a:spcPct val="90000"/>
              </a:lnSpc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Zespoły mogą również oferować możliwości interwencji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Pracownik służby zdrowia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Relacja z pracownikiem służby zdrowia jest kluczowa</a:t>
            </a:r>
          </a:p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To, co robią pracownicy służby zdrowia (tj. TY) ma ogromne znaczenie</a:t>
            </a:r>
          </a:p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Kluczowa zasada: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należy wykorzystywać umiejętności komunikacyjne do wykrywania przyczyn ograniczeń pacjentów i pomocy w dokonaniu zmiany</a:t>
            </a:r>
          </a:p>
          <a:p>
            <a:pPr eaLnBrk="1" hangingPunct="1">
              <a:buFont typeface="Arial" pitchFamily="34" charset="0"/>
              <a:buNone/>
            </a:pPr>
            <a:endParaRPr lang="en-GB" altLang="en-US" dirty="0">
              <a:ea typeface="HelveticaNeueLT Std Cn"/>
            </a:endParaRP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066800" y="2286000"/>
            <a:ext cx="7010400" cy="1143000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Przedstawienie dialogu motywującego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Rola pracowników służby zdrowia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Nieprzestrzeganie zaleceń jest problemem złożonym</a:t>
            </a:r>
          </a:p>
          <a:p>
            <a:pPr eaLnBrk="1" hangingPunct="1">
              <a:lnSpc>
                <a:spcPct val="90000"/>
              </a:lnSpc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Przyczyny ograniczeń ludzkich są różne, a stosunek do zmiany niejednoznaczny</a:t>
            </a:r>
          </a:p>
          <a:p>
            <a:pPr eaLnBrk="1" hangingPunct="1">
              <a:lnSpc>
                <a:spcPct val="90000"/>
              </a:lnSpc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Pomóc możemy tylko wtedy, kiedy wiemy, co się dzieje</a:t>
            </a:r>
          </a:p>
          <a:p>
            <a:pPr eaLnBrk="1" hangingPunct="1">
              <a:lnSpc>
                <a:spcPct val="90000"/>
              </a:lnSpc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Dialog motywujący jest metodą prowadzenia otwartej rozmowy w celu pomocy pacjentom w pokonaniu ambiwalencji i poczynieniu kroku w kierunku zmiany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Dlaczego niektórzy ludzie nie przestrzegają zaleceń?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Niektórzy pacjenci nieumyślnie nie przestrzegają zaleceń</a:t>
            </a:r>
            <a:r>
              <a:rPr lang="pl-PL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1,2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nie wiedzą, co robić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nie są świadomi tego, że nie przestrzegają zaleceń</a:t>
            </a:r>
          </a:p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Wielu pacjentów celowo nie przestrzega zaleceń</a:t>
            </a:r>
            <a:r>
              <a:rPr lang="pl-PL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2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wolą żyć „normalnie” niezależnie od konsekwencji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nie myślą o konsekwencjach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aktywnie unikają myślenia o konsekwencjach</a:t>
            </a:r>
          </a:p>
        </p:txBody>
      </p:sp>
      <p:sp>
        <p:nvSpPr>
          <p:cNvPr id="37892" name="TextBox 4"/>
          <p:cNvSpPr txBox="1">
            <a:spLocks noChangeArrowheads="1"/>
          </p:cNvSpPr>
          <p:nvPr/>
        </p:nvSpPr>
        <p:spPr bwMode="auto">
          <a:xfrm>
            <a:off x="-9144" y="611727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Duff A.J.A., Latchford G.J., </a:t>
            </a:r>
            <a:r>
              <a:rPr lang="pl-PL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Pediatr Pulmonol</a:t>
            </a: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2010;45:211–220; 2. Lask B., </a:t>
            </a:r>
            <a:r>
              <a:rPr lang="pl-PL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 R Soc Med </a:t>
            </a: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1994;87(Dodatek 21):25–27.</a:t>
            </a:r>
            <a:endParaRPr lang="de-DE" altLang="en-US" sz="1000">
              <a:latin typeface="HelveticaNeueLT Std Cn"/>
              <a:ea typeface="HelveticaNeueLT Std Cn"/>
            </a:endParaRP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Tak naprawdę...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Ludzie utknęli</a:t>
            </a:r>
          </a:p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Pracownicy służby zdrowia mogą wielokrotnie nakłaniać ich do zmiany zachowania...</a:t>
            </a:r>
          </a:p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...ale oni pozostają w tym samym miejscu ze swoimi ograniczeniami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9509-C6F4-4D18-AC7F-0840FA70E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Wprowadzenie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7E3B6-9508-4F34-83E1-2FE14B34E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5478"/>
            <a:ext cx="8229600" cy="4312692"/>
          </a:xfrm>
        </p:spPr>
        <p:txBody>
          <a:bodyPr/>
          <a:lstStyle/>
          <a:p>
            <a:r>
              <a:rPr lang="pl-PL" sz="22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Prezentowane moduły zostały opracowane przez komitet sterujący składający się z międzynarodowych ekspertów w dziedzinie mukowiscydozy (ang. cystic fibrosis, CF) w celu przedstawienia metod prowadzenia dialogu motywującego (ang. motivational interviewing, MI), który może stanowić skuteczny program pomocy pacjentom w otwarciu się na zmianę zachowania.</a:t>
            </a:r>
          </a:p>
          <a:p>
            <a:r>
              <a:rPr lang="pl-PL" sz="22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Informacje dotyczące dialogu motywującego podzielono na pięć modułów, które przygotowano, aby przekazać Państwu wiedzę i umożliwić nabycie umiejętności niezbędnych do prowadzenia dialogu motywującego. Wszystkie moduły można pobrać ze strony www.cfcare.net </a:t>
            </a:r>
          </a:p>
          <a:p>
            <a:r>
              <a:rPr lang="pl-PL" sz="22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W tym module omówiono znaczenie przestrzegania zaleceń dotyczących leczenia i czynników wpływających na leczenie oraz przedstawiono koncepcję dialogu motywującego. </a:t>
            </a:r>
          </a:p>
        </p:txBody>
      </p:sp>
    </p:spTree>
    <p:extLst>
      <p:ext uri="{BB962C8B-B14F-4D97-AF65-F5344CB8AC3E}">
        <p14:creationId xmlns:p14="http://schemas.microsoft.com/office/powerpoint/2010/main" val="233120489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Myślenie z pacjentami o zmianie zachowania</a:t>
            </a:r>
            <a:endParaRPr lang="en-US" altLang="en-US">
              <a:ea typeface="HelveticaNeueLT Std Med Cn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Jak to </a:t>
            </a:r>
            <a:r>
              <a:rPr lang="en-GB" dirty="0" err="1">
                <a:latin typeface="Calibri"/>
                <a:ea typeface="Calibri"/>
                <a:cs typeface="Calibri"/>
              </a:rPr>
              <a:t>wygl</a:t>
            </a:r>
            <a:r>
              <a:rPr lang="pl-PL" dirty="0">
                <a:ea typeface="Calibri"/>
                <a:cs typeface="Calibri"/>
              </a:rPr>
              <a:t>ą</a:t>
            </a:r>
            <a:r>
              <a:rPr lang="en-GB" dirty="0">
                <a:latin typeface="Calibri"/>
                <a:ea typeface="Calibri"/>
                <a:cs typeface="Calibri"/>
              </a:rPr>
              <a:t>da</a:t>
            </a: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?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Jak podczas walki zapaśniczej?</a:t>
            </a:r>
          </a:p>
          <a:p>
            <a:pPr lvl="2" eaLnBrk="1" hangingPunct="1"/>
            <a:r>
              <a:rPr lang="pl-PL" sz="2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Ty naciskasz, on odpycha...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1CA82D-D39B-421B-9294-261DD0C4F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527" y="2870101"/>
            <a:ext cx="2576946" cy="302984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B61FE214-A27B-440B-8F52-35F1125F9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155" y="5899945"/>
            <a:ext cx="2073761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HelveticaNeueLT Std Cn"/>
                <a:ea typeface="HelveticaNeueLT Std Cn"/>
                <a:cs typeface="HelveticaNeueLT Std Cn"/>
              </a:rPr>
              <a:t>Źródło obrazu: www.pixabay.com</a:t>
            </a: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Myślenie z pacjentami o zmianie zachowania</a:t>
            </a:r>
            <a:endParaRPr lang="en-US" altLang="en-US">
              <a:ea typeface="HelveticaNeueLT Std Med Cn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14874"/>
            <a:ext cx="8229600" cy="4311650"/>
          </a:xfrm>
        </p:spPr>
        <p:txBody>
          <a:bodyPr/>
          <a:lstStyle/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Jak to powinno wyglądać?</a:t>
            </a:r>
          </a:p>
          <a:p>
            <a:pPr lvl="1" eaLnBrk="1" hangingPunct="1"/>
            <a:r>
              <a:rPr lang="pl-PL" sz="24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Jak podczas tańca?</a:t>
            </a:r>
          </a:p>
          <a:p>
            <a:pPr lvl="2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Może to zająć trochę czasu, ale dokądś się dotrze...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CEF24C-E684-4BD0-9219-715CCFC91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938" y="2697351"/>
            <a:ext cx="2105978" cy="317883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C68FE069-79C1-40FA-8DAE-2957E1D97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155" y="5876185"/>
            <a:ext cx="2073761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pl-PL" sz="1000" b="0" i="0" strike="noStrike" cap="none" spc="0" baseline="0" dirty="0">
                <a:solidFill>
                  <a:srgbClr val="000000"/>
                </a:solidFill>
                <a:effectLst/>
                <a:latin typeface="HelveticaNeueLT Std Cn"/>
                <a:ea typeface="HelveticaNeueLT Std Cn"/>
                <a:cs typeface="HelveticaNeueLT Std Cn"/>
              </a:rPr>
              <a:t>Źródło obrazu: www.pixabay.com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Myślenie o zmianie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Nie jest to łatwe – praca z pacjentami mającymi problemy ze zmianą może być bardzo frustrująca</a:t>
            </a:r>
          </a:p>
          <a:p>
            <a:pPr eaLnBrk="1" hangingPunct="1">
              <a:lnSpc>
                <a:spcPct val="90000"/>
              </a:lnSpc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Łatwo jest obwiniać pacjenta</a:t>
            </a:r>
          </a:p>
          <a:p>
            <a:pPr lvl="1" eaLnBrk="1" hangingPunct="1">
              <a:lnSpc>
                <a:spcPct val="90000"/>
              </a:lnSpc>
            </a:pPr>
            <a:r>
              <a:rPr lang="pl-PL" sz="22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„Czy nie widzą, co ryzykują i po prostu </a:t>
            </a:r>
            <a:r>
              <a:rPr lang="en-GB" sz="2200" b="0" i="1" strike="noStrike" cap="none" spc="0" baseline="0" dirty="0" err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niech</a:t>
            </a:r>
            <a:r>
              <a:rPr lang="en-GB" sz="22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2200" b="0" i="1" strike="noStrike" cap="none" spc="0" baseline="0" dirty="0" err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bior</a:t>
            </a:r>
            <a:r>
              <a:rPr lang="pl-PL" sz="22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ą lek?”</a:t>
            </a:r>
          </a:p>
          <a:p>
            <a:pPr eaLnBrk="1" hangingPunct="1">
              <a:lnSpc>
                <a:spcPct val="90000"/>
              </a:lnSpc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Zwłaszcza, gdy:</a:t>
            </a:r>
          </a:p>
          <a:p>
            <a:pPr lvl="1" eaLnBrk="1" hangingPunct="1">
              <a:lnSpc>
                <a:spcPct val="90000"/>
              </a:lnSpc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czujemy się </a:t>
            </a:r>
            <a:r>
              <a:rPr lang="pl-PL" sz="2200" b="0" i="0" u="sng" strike="noStrike" cap="none" spc="0" baseline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odpowiedzialni</a:t>
            </a:r>
          </a:p>
          <a:p>
            <a:pPr lvl="1" eaLnBrk="1" hangingPunct="1">
              <a:lnSpc>
                <a:spcPct val="90000"/>
              </a:lnSpc>
            </a:pP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może nawet postrzegamy pacjentów jako różniących się od nas...</a:t>
            </a:r>
          </a:p>
          <a:p>
            <a:pPr eaLnBrk="1" hangingPunct="1">
              <a:lnSpc>
                <a:spcPct val="90000"/>
              </a:lnSpc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Ale tak nie jest</a:t>
            </a:r>
          </a:p>
          <a:p>
            <a:pPr eaLnBrk="1" hangingPunct="1">
              <a:lnSpc>
                <a:spcPct val="90000"/>
              </a:lnSpc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Aby się przekonać, pomyśl kiedy ostatnio nitkowałeś/</a:t>
            </a:r>
            <a:r>
              <a:rPr lang="en-GB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-</a:t>
            </a: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aś zęby...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dirty="0">
              <a:ea typeface="HelveticaNeueLT Std Cn"/>
            </a:endParaRPr>
          </a:p>
          <a:p>
            <a:pPr eaLnBrk="1" hangingPunct="1">
              <a:lnSpc>
                <a:spcPct val="90000"/>
              </a:lnSpc>
            </a:pPr>
            <a:endParaRPr lang="en-US" altLang="en-US" u="sng" dirty="0">
              <a:ea typeface="HelveticaNeueLT Std Cn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i="1" dirty="0"/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Nitkowanie zębów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l-PL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Dowód na to, że </a:t>
            </a:r>
            <a:r>
              <a:rPr lang="pl-PL" sz="2400" b="0" i="0" u="sng" strike="noStrike" cap="none" spc="0" baseline="0">
                <a:solidFill>
                  <a:srgbClr val="1D2763"/>
                </a:solidFill>
                <a:effectLst/>
                <a:uFill>
                  <a:solidFill>
                    <a:srgbClr val="1D2763"/>
                  </a:solidFill>
                </a:uFill>
                <a:latin typeface="Calibri"/>
                <a:ea typeface="Calibri"/>
                <a:cs typeface="Calibri"/>
              </a:rPr>
              <a:t>wszyscy</a:t>
            </a:r>
            <a:r>
              <a:rPr lang="pl-PL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jesteśmy słabi podczas wprowadzania zmiany!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>
              <a:ea typeface="HelveticaNeueLT Std Cn"/>
            </a:endParaRPr>
          </a:p>
          <a:p>
            <a:pPr eaLnBrk="1" hangingPunct="1"/>
            <a:endParaRPr lang="en-US" altLang="en-US" u="sng">
              <a:ea typeface="HelveticaNeueLT Std Cn"/>
            </a:endParaRPr>
          </a:p>
          <a:p>
            <a:pPr lvl="1" eaLnBrk="1" hangingPunct="1"/>
            <a:endParaRPr lang="en-US" altLang="en-US" i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DF0C43-D98E-48A1-AD2E-650D6857D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259" y="2431473"/>
            <a:ext cx="4323481" cy="325161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E4CF498F-2EFB-4AF5-88FB-B96C39CF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154" y="5635466"/>
            <a:ext cx="2073761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HelveticaNeueLT Std Cn"/>
                <a:ea typeface="HelveticaNeueLT Std Cn"/>
                <a:cs typeface="HelveticaNeueLT Std Cn"/>
              </a:rPr>
              <a:t>Źródło obrazu: www.pixabay.com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4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Proces zmiany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290763" y="1691640"/>
            <a:ext cx="1905000" cy="152400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424363" y="1615440"/>
            <a:ext cx="1752600" cy="160020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3852863" y="3558540"/>
            <a:ext cx="685800" cy="3175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4081463" y="3558540"/>
            <a:ext cx="685800" cy="3175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H="1">
            <a:off x="3852863" y="4472940"/>
            <a:ext cx="2057400" cy="91440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2862263" y="4625340"/>
            <a:ext cx="2057400" cy="60960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57" name="TextBox 25"/>
          <p:cNvSpPr txBox="1">
            <a:spLocks noChangeArrowheads="1"/>
          </p:cNvSpPr>
          <p:nvPr/>
        </p:nvSpPr>
        <p:spPr bwMode="auto">
          <a:xfrm>
            <a:off x="4881563" y="2761615"/>
            <a:ext cx="1584320" cy="70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/>
              <a:buChar char="•"/>
              <a:defRPr sz="32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/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/>
              <a:buChar char="•"/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/>
              <a:buChar char="–"/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sz="2000" b="1" i="0" strike="noStrike" cap="none" spc="0" baseline="0" dirty="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Dialog motywujący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66963" y="3407728"/>
            <a:ext cx="1906905" cy="3661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1800" b="1" i="0" strike="noStrike" cap="none" spc="200" baseline="0">
                <a:solidFill>
                  <a:srgbClr val="17375E"/>
                </a:solidFill>
                <a:effectLst/>
                <a:latin typeface="Calibri"/>
                <a:ea typeface="Calibri"/>
                <a:cs typeface="Calibri"/>
              </a:rPr>
              <a:t>DECYZJA</a:t>
            </a:r>
          </a:p>
        </p:txBody>
      </p:sp>
      <p:sp>
        <p:nvSpPr>
          <p:cNvPr id="78859" name="TextBox 27"/>
          <p:cNvSpPr txBox="1">
            <a:spLocks noChangeArrowheads="1"/>
          </p:cNvSpPr>
          <p:nvPr/>
        </p:nvSpPr>
        <p:spPr bwMode="auto">
          <a:xfrm>
            <a:off x="4715381" y="4633278"/>
            <a:ext cx="2165926" cy="100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/>
              <a:buChar char="•"/>
              <a:defRPr sz="32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/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/>
              <a:buChar char="•"/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/>
              <a:buChar char="–"/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sz="2000" b="1" i="0" strike="noStrike" cap="none" spc="0" baseline="0" dirty="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Metody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sz="2000" b="1" i="0" strike="noStrike" cap="none" spc="0" baseline="0" dirty="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zmiany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sz="2000" b="1" i="0" strike="noStrike" cap="none" spc="0" baseline="0" dirty="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zachowania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2824163" y="1234440"/>
            <a:ext cx="228600" cy="609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3357563" y="1386840"/>
            <a:ext cx="228600" cy="609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Down Arrow 31"/>
          <p:cNvSpPr/>
          <p:nvPr/>
        </p:nvSpPr>
        <p:spPr>
          <a:xfrm>
            <a:off x="3662363" y="2072640"/>
            <a:ext cx="228600" cy="609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3967163" y="1310640"/>
            <a:ext cx="228600" cy="609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4348163" y="2301240"/>
            <a:ext cx="228600" cy="609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5" name="Down Arrow 34"/>
          <p:cNvSpPr/>
          <p:nvPr/>
        </p:nvSpPr>
        <p:spPr>
          <a:xfrm>
            <a:off x="5033963" y="1310640"/>
            <a:ext cx="228600" cy="609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4652963" y="1767840"/>
            <a:ext cx="228600" cy="609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7" name="Down Arrow 36"/>
          <p:cNvSpPr/>
          <p:nvPr/>
        </p:nvSpPr>
        <p:spPr>
          <a:xfrm>
            <a:off x="5567363" y="1082040"/>
            <a:ext cx="228600" cy="609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8" name="Down Arrow 37"/>
          <p:cNvSpPr/>
          <p:nvPr/>
        </p:nvSpPr>
        <p:spPr>
          <a:xfrm>
            <a:off x="4043363" y="4815840"/>
            <a:ext cx="228600" cy="6096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9" name="Down Arrow 38"/>
          <p:cNvSpPr/>
          <p:nvPr/>
        </p:nvSpPr>
        <p:spPr>
          <a:xfrm>
            <a:off x="4348163" y="5273040"/>
            <a:ext cx="228600" cy="6096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0" name="Down Arrow 39"/>
          <p:cNvSpPr/>
          <p:nvPr/>
        </p:nvSpPr>
        <p:spPr>
          <a:xfrm>
            <a:off x="4424363" y="4511040"/>
            <a:ext cx="228600" cy="6096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8871" name="TextBox 40"/>
          <p:cNvSpPr txBox="1">
            <a:spLocks noChangeArrowheads="1"/>
          </p:cNvSpPr>
          <p:nvPr/>
        </p:nvSpPr>
        <p:spPr bwMode="auto">
          <a:xfrm>
            <a:off x="1459399" y="4658678"/>
            <a:ext cx="2204065" cy="91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/>
              <a:buChar char="•"/>
              <a:defRPr sz="32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/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/>
              <a:buChar char="•"/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/>
              <a:buChar char="–"/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sz="1800" b="1" i="0" strike="noStrike" cap="none" spc="0" baseline="0">
                <a:solidFill>
                  <a:srgbClr val="17375E"/>
                </a:solidFill>
                <a:effectLst/>
                <a:latin typeface="Calibri"/>
                <a:ea typeface="Calibri"/>
                <a:cs typeface="Calibri"/>
              </a:rPr>
              <a:t>Plany wdrażania 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sz="1800" b="1" i="0" strike="noStrike" cap="none" spc="0" baseline="0">
                <a:solidFill>
                  <a:srgbClr val="17375E"/>
                </a:solidFill>
                <a:effectLst/>
                <a:latin typeface="Calibri"/>
                <a:ea typeface="Calibri"/>
                <a:cs typeface="Calibri"/>
              </a:rPr>
              <a:t>rozwiązywania problemów, itp. </a:t>
            </a:r>
          </a:p>
        </p:txBody>
      </p:sp>
      <p:sp>
        <p:nvSpPr>
          <p:cNvPr id="78872" name="TextBox 41"/>
          <p:cNvSpPr txBox="1">
            <a:spLocks noChangeArrowheads="1"/>
          </p:cNvSpPr>
          <p:nvPr/>
        </p:nvSpPr>
        <p:spPr bwMode="auto">
          <a:xfrm>
            <a:off x="-73153" y="1082040"/>
            <a:ext cx="3432430" cy="118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/>
              <a:buChar char="•"/>
              <a:defRPr sz="32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/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/>
              <a:buChar char="•"/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/>
              <a:buChar char="–"/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sz="1800" b="1" i="0" strike="noStrike" cap="none" spc="0" baseline="0">
                <a:solidFill>
                  <a:srgbClr val="17375E"/>
                </a:solidFill>
                <a:effectLst/>
                <a:latin typeface="Calibri"/>
                <a:ea typeface="Calibri"/>
                <a:cs typeface="Calibri"/>
              </a:rPr>
              <a:t>Przekonania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sz="1800" b="1" i="0" strike="noStrike" cap="none" spc="0" baseline="0">
                <a:solidFill>
                  <a:srgbClr val="17375E"/>
                </a:solidFill>
                <a:effectLst/>
                <a:latin typeface="Calibri"/>
                <a:ea typeface="Calibri"/>
                <a:cs typeface="Calibri"/>
              </a:rPr>
              <a:t>Obawy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sz="1800" b="1" i="0" strike="noStrike" cap="none" spc="0" baseline="0">
                <a:solidFill>
                  <a:srgbClr val="17375E"/>
                </a:solidFill>
                <a:effectLst/>
                <a:latin typeface="Calibri"/>
                <a:ea typeface="Calibri"/>
                <a:cs typeface="Calibri"/>
              </a:rPr>
              <a:t>Emocje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sz="1800" b="1" i="0" strike="noStrike" cap="none" spc="0" baseline="0">
                <a:solidFill>
                  <a:srgbClr val="17375E"/>
                </a:solidFill>
                <a:effectLst/>
                <a:latin typeface="Calibri"/>
                <a:ea typeface="Calibri"/>
                <a:cs typeface="Calibri"/>
              </a:rPr>
              <a:t>Pewność siebie itp.</a:t>
            </a:r>
          </a:p>
        </p:txBody>
      </p:sp>
      <p:sp>
        <p:nvSpPr>
          <p:cNvPr id="78873" name="TextBox 42"/>
          <p:cNvSpPr txBox="1">
            <a:spLocks noChangeArrowheads="1"/>
          </p:cNvSpPr>
          <p:nvPr/>
        </p:nvSpPr>
        <p:spPr bwMode="auto">
          <a:xfrm>
            <a:off x="6693556" y="2739390"/>
            <a:ext cx="1868767" cy="64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/>
              <a:buChar char="•"/>
              <a:defRPr sz="32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/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/>
              <a:buChar char="•"/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/>
              <a:buChar char="–"/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sz="1800" b="1" i="0" strike="noStrike" cap="none" spc="0" baseline="0">
                <a:solidFill>
                  <a:srgbClr val="17375E"/>
                </a:solidFill>
                <a:effectLst/>
                <a:latin typeface="Calibri"/>
                <a:ea typeface="Calibri"/>
                <a:cs typeface="Calibri"/>
              </a:rPr>
              <a:t>KONTEKST ZESPOŁU</a:t>
            </a:r>
          </a:p>
        </p:txBody>
      </p: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-9144" y="611727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pl-PL" sz="1000" b="0" i="0" strike="noStrike" cap="none" spc="0" baseline="0" dirty="0" err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Latchford</a:t>
            </a:r>
            <a:r>
              <a:rPr lang="pl-PL" sz="1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 </a:t>
            </a:r>
            <a:r>
              <a:rPr lang="pl-PL" sz="1000" b="0" i="0" strike="noStrike" cap="none" spc="0" baseline="0" dirty="0" err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G.J</a:t>
            </a:r>
            <a:r>
              <a:rPr lang="pl-PL" sz="1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., Duff </a:t>
            </a:r>
            <a:r>
              <a:rPr lang="pl-PL" sz="1000" b="0" i="0" strike="noStrike" cap="none" spc="0" baseline="0" dirty="0" err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A.J.A</a:t>
            </a:r>
            <a:r>
              <a:rPr lang="pl-PL" sz="1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., Personal </a:t>
            </a:r>
            <a:r>
              <a:rPr lang="pl-PL" sz="1000" b="0" i="0" strike="noStrike" cap="none" spc="0" baseline="0" dirty="0" err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communication</a:t>
            </a:r>
            <a:r>
              <a:rPr lang="pl-PL" sz="1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 2014.</a:t>
            </a:r>
            <a:endParaRPr lang="de-DE" altLang="en-US" sz="1000" dirty="0">
              <a:latin typeface="HelveticaNeueLT Std Cn"/>
              <a:ea typeface="HelveticaNeueLT Std Cn"/>
            </a:endParaRP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Dialog motywujący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30338"/>
            <a:ext cx="8229600" cy="4311650"/>
          </a:xfrm>
        </p:spPr>
        <p:txBody>
          <a:bodyPr/>
          <a:lstStyle/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Pierwotnie reakcja na perswazję</a:t>
            </a:r>
          </a:p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Leczenie problemów z nadużywaniem alkoholu opierało się na konfrontacji, ale pacjenci byli oporni i nie wykazywali żadnej motywacji do zmiany</a:t>
            </a:r>
          </a:p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Alternatywną metodę wprowadził Bill Miller, psycholog kliniczny z Nowego Meksyku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To, czy ktoś opiera się zmianie, czy staje się bardziej zmotywowany, zależy od tego, co się mówi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Dlatego konfrontacja sprawia, że osoba staje się bardziej uparta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Natomiast dialog motywujący ma na celu zwiększenie motywacji do zmiany</a:t>
            </a:r>
          </a:p>
          <a:p>
            <a:pPr lvl="1" eaLnBrk="1" hangingPunct="1"/>
            <a:endParaRPr lang="en-US" altLang="en-US" sz="2000" i="1" dirty="0"/>
          </a:p>
        </p:txBody>
      </p:sp>
      <p:sp>
        <p:nvSpPr>
          <p:cNvPr id="47108" name="TextBox 4"/>
          <p:cNvSpPr txBox="1">
            <a:spLocks noChangeArrowheads="1"/>
          </p:cNvSpPr>
          <p:nvPr/>
        </p:nvSpPr>
        <p:spPr bwMode="auto">
          <a:xfrm>
            <a:off x="-9144" y="6116638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pl-PL" sz="1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Miller </a:t>
            </a:r>
            <a:r>
              <a:rPr lang="pl-PL" sz="1000" b="0" i="0" strike="noStrike" cap="none" spc="0" baseline="0" dirty="0" err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W.R</a:t>
            </a:r>
            <a:r>
              <a:rPr lang="pl-PL" sz="1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., </a:t>
            </a:r>
            <a:r>
              <a:rPr lang="pl-PL" sz="1000" b="0" i="1" strike="noStrike" cap="none" spc="0" baseline="0" dirty="0" err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Behav</a:t>
            </a:r>
            <a:r>
              <a:rPr lang="pl-PL" sz="10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pl-PL" sz="1000" b="0" i="1" strike="noStrike" cap="none" spc="0" baseline="0" dirty="0" err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Psychother</a:t>
            </a:r>
            <a:r>
              <a:rPr lang="pl-PL" sz="1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1983;11:147–172.</a:t>
            </a:r>
            <a:endParaRPr lang="de-DE" altLang="en-US" sz="1000" dirty="0">
              <a:latin typeface="HelveticaNeueLT Std Cn"/>
              <a:ea typeface="HelveticaNeueLT Std Cn"/>
            </a:endParaRP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Definicja dialogu motywującego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>
              <a:defRPr/>
            </a:pPr>
            <a:endParaRPr lang="en-US" altLang="en-US" i="1" dirty="0">
              <a:ea typeface="HelveticaNeueLT Std Cn"/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pl-PL" sz="2400" b="0" i="1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	„Ukierunkowujący, skoncentrowany na kliencie styl poradnictwa, którego celem jest skłonienie do zmiany zachowania poprzez pomoc klientom w zbadaniu i rozstrzygnięciu ambiwalencji”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									– Rollnick i Millner (1995)</a:t>
            </a:r>
          </a:p>
          <a:p>
            <a:pPr lvl="1" eaLnBrk="1" hangingPunct="1">
              <a:defRPr/>
            </a:pPr>
            <a:endParaRPr lang="en-GB" altLang="en-US" i="1" dirty="0"/>
          </a:p>
        </p:txBody>
      </p:sp>
      <p:sp>
        <p:nvSpPr>
          <p:cNvPr id="48132" name="TextBox 4"/>
          <p:cNvSpPr txBox="1">
            <a:spLocks noChangeArrowheads="1"/>
          </p:cNvSpPr>
          <p:nvPr/>
        </p:nvSpPr>
        <p:spPr bwMode="auto">
          <a:xfrm>
            <a:off x="-9144" y="6116638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Perkins R., Repper J., 1998.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1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95300" y="2457450"/>
            <a:ext cx="8153400" cy="1143000"/>
          </a:xfrm>
        </p:spPr>
        <p:txBody>
          <a:bodyPr tIns="0" bIns="0"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Podstawy teoretyczne dialogu motywującego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Zasada 1: Ludziom nie należy mówić, co mają robić...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...ponieważ to zazwyczaj nie działa, nawet jeśli racja leży po naszej stronie</a:t>
            </a:r>
          </a:p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Jeśli ludzie nie czują, że mają wybór, czują, że muszą robić wszystko to, czego im się zabrania – aby udowodnić, że nadal mają wolną wolę</a:t>
            </a:r>
            <a:r>
              <a:rPr lang="pl-PL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</a:t>
            </a:r>
          </a:p>
          <a:p>
            <a:pPr lvl="1" eaLnBrk="1" hangingPunct="1"/>
            <a:r>
              <a:rPr lang="pl-PL" sz="22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„Nikt nie będzie mi mówić, co mam robić”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Takie reakcje obserwowano u 99,9% nastolatków</a:t>
            </a:r>
            <a:endParaRPr lang="en-US" altLang="en-US" u="sng" dirty="0"/>
          </a:p>
          <a:p>
            <a:pPr lvl="2" eaLnBrk="1" hangingPunct="1">
              <a:buFont typeface="Wingdings" pitchFamily="2" charset="2"/>
              <a:buNone/>
            </a:pPr>
            <a:endParaRPr lang="en-US" altLang="en-US" i="1" dirty="0"/>
          </a:p>
        </p:txBody>
      </p:sp>
      <p:sp>
        <p:nvSpPr>
          <p:cNvPr id="48132" name="TextBox 4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Brehm J.W., 1966. </a:t>
            </a: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Zasada 2: Słuchanie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Jeśli nie umie się słuchać i zaangażować innej osoby w rozmowę, </a:t>
            </a:r>
            <a:r>
              <a:rPr lang="pl-PL" sz="2400" b="0" i="0" u="sng" strike="noStrike" cap="none" spc="0" baseline="0" dirty="0">
                <a:solidFill>
                  <a:srgbClr val="1D2763"/>
                </a:solidFill>
                <a:effectLst/>
                <a:uFill>
                  <a:solidFill>
                    <a:srgbClr val="1D2763"/>
                  </a:solidFill>
                </a:uFill>
                <a:latin typeface="Calibri"/>
                <a:ea typeface="Calibri"/>
                <a:cs typeface="Calibri"/>
              </a:rPr>
              <a:t>nigdy</a:t>
            </a: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nie wprowadzi się zmiany</a:t>
            </a:r>
          </a:p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Carl Rogers omawiając niedyrektywny styl interakcji podkreśla znaczenie:</a:t>
            </a:r>
            <a:r>
              <a:rPr lang="pl-PL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słuchania,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empatii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zrozumienia</a:t>
            </a:r>
          </a:p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Jeśli ktoś spodziewa się, że będzie przekonywany, jest to zaskoczeniem!</a:t>
            </a:r>
          </a:p>
          <a:p>
            <a:pPr lvl="1" eaLnBrk="1" hangingPunct="1"/>
            <a:endParaRPr lang="en-US" altLang="en-US" i="1" dirty="0"/>
          </a:p>
        </p:txBody>
      </p:sp>
      <p:sp>
        <p:nvSpPr>
          <p:cNvPr id="49156" name="TextBox 4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Rogers C., Empathic: An unappreciated way of being. Couns Psychol 1975;5:2–10.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4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Przegląd sesji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ct val="0"/>
              </a:spcAft>
              <a:buFont typeface="Arial"/>
              <a:buChar char="•"/>
              <a:defRPr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Znaczenie przestrzegania zaleceń</a:t>
            </a:r>
          </a:p>
          <a:p>
            <a:pPr marL="0" indent="0" eaLnBrk="1" fontAlgn="auto" hangingPunct="1">
              <a:spcAft>
                <a:spcPct val="0"/>
              </a:spcAft>
              <a:buFont typeface="Arial"/>
              <a:buNone/>
              <a:defRPr/>
            </a:pPr>
            <a:endParaRPr lang="en-GB" dirty="0"/>
          </a:p>
          <a:p>
            <a:pPr eaLnBrk="1" fontAlgn="auto" hangingPunct="1">
              <a:spcAft>
                <a:spcPct val="0"/>
              </a:spcAft>
              <a:buFont typeface="Arial"/>
              <a:buChar char="•"/>
              <a:defRPr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Czynniki wpływające na przestrzeganie zaleceń</a:t>
            </a:r>
          </a:p>
          <a:p>
            <a:pPr marL="0" indent="0" eaLnBrk="1" fontAlgn="auto" hangingPunct="1">
              <a:spcAft>
                <a:spcPct val="0"/>
              </a:spcAft>
              <a:buFont typeface="Arial"/>
              <a:buNone/>
              <a:defRPr/>
            </a:pPr>
            <a:endParaRPr lang="en-GB" dirty="0"/>
          </a:p>
          <a:p>
            <a:pPr eaLnBrk="1" fontAlgn="auto" hangingPunct="1">
              <a:spcAft>
                <a:spcPct val="0"/>
              </a:spcAft>
              <a:buFont typeface="Arial"/>
              <a:buChar char="•"/>
              <a:defRPr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Przedstawienie dialogu motywującego</a:t>
            </a:r>
          </a:p>
          <a:p>
            <a:pPr marL="0" indent="0" eaLnBrk="1" fontAlgn="auto" hangingPunct="1">
              <a:spcAft>
                <a:spcPct val="0"/>
              </a:spcAft>
              <a:buFont typeface="Arial"/>
              <a:buNone/>
              <a:defRPr/>
            </a:pPr>
            <a:endParaRPr lang="en-GB" dirty="0"/>
          </a:p>
          <a:p>
            <a:pPr eaLnBrk="1" fontAlgn="auto" hangingPunct="1">
              <a:spcAft>
                <a:spcPct val="0"/>
              </a:spcAft>
              <a:buFont typeface="Arial"/>
              <a:buChar char="•"/>
              <a:defRPr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Podstawy teoretyczne dialogu motywującego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66878" y="398236"/>
            <a:ext cx="8801100" cy="773113"/>
          </a:xfrm>
        </p:spPr>
        <p:txBody>
          <a:bodyPr>
            <a:noAutofit/>
          </a:bodyPr>
          <a:lstStyle/>
          <a:p>
            <a:pPr eaLnBrk="1" hangingPunct="1"/>
            <a:r>
              <a:rPr lang="pl-PL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Zasada 3: To pacjent musi </a:t>
            </a:r>
            <a:r>
              <a:rPr lang="en-GB" b="1" i="0" u="sng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Ci</a:t>
            </a:r>
            <a:r>
              <a:rPr lang="en-GB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pl-PL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powiedzieć</a:t>
            </a:r>
            <a:r>
              <a:rPr lang="pl-PL" b="1" i="0" strike="noStrike" cap="none" spc="0" baseline="0" dirty="0">
                <a:solidFill>
                  <a:srgbClr val="1D2763"/>
                </a:solidFill>
                <a:effectLst/>
                <a:uFill>
                  <a:solidFill>
                    <a:srgbClr val="1D2763"/>
                  </a:solidFill>
                </a:uFill>
                <a:latin typeface="Calibri"/>
                <a:ea typeface="Calibri"/>
                <a:cs typeface="Calibri"/>
              </a:rPr>
              <a:t>,</a:t>
            </a:r>
            <a:r>
              <a:rPr lang="pl-PL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że potrzebuje zmiany</a:t>
            </a:r>
            <a:r>
              <a:rPr lang="pl-PL" b="1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452628" y="1716995"/>
            <a:ext cx="8229600" cy="43116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Najlepszą rzeczą, która może się wydarzyć, jest to, że pacjent powie</a:t>
            </a:r>
            <a:r>
              <a:rPr lang="en-GB" sz="2400" b="0" i="0" strike="noStrike" cap="none" spc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2400" b="0" i="0" u="sng" strike="noStrike" cap="none" spc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Ci</a:t>
            </a: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uFill>
                  <a:solidFill>
                    <a:srgbClr val="1D2763"/>
                  </a:solidFill>
                </a:uFill>
                <a:latin typeface="Calibri"/>
                <a:ea typeface="Calibri"/>
                <a:cs typeface="Calibri"/>
              </a:rPr>
              <a:t>, dlaczego</a:t>
            </a: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potrzebuje zmiany</a:t>
            </a:r>
            <a:endParaRPr lang="en-US" altLang="en-US" baseline="30000" dirty="0">
              <a:ea typeface="HelveticaNeueLT Std Cn"/>
            </a:endParaRPr>
          </a:p>
          <a:p>
            <a:pPr eaLnBrk="1" hangingPunct="1">
              <a:lnSpc>
                <a:spcPct val="90000"/>
              </a:lnSpc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Jeśli ktoś mówi to sam bez nakazu, ma to </a:t>
            </a: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uFill>
                  <a:solidFill>
                    <a:srgbClr val="1D2763"/>
                  </a:solidFill>
                </a:uFill>
                <a:latin typeface="Calibri"/>
                <a:ea typeface="Calibri"/>
                <a:cs typeface="Calibri"/>
              </a:rPr>
              <a:t>o </a:t>
            </a:r>
            <a:r>
              <a:rPr lang="pl-PL" sz="2400" b="0" i="0" u="sng" strike="noStrike" cap="none" spc="0" baseline="0" dirty="0">
                <a:solidFill>
                  <a:srgbClr val="1D2763"/>
                </a:solidFill>
                <a:effectLst/>
                <a:uFill>
                  <a:solidFill>
                    <a:srgbClr val="1D2763"/>
                  </a:solidFill>
                </a:uFill>
                <a:latin typeface="Calibri"/>
                <a:ea typeface="Calibri"/>
                <a:cs typeface="Calibri"/>
              </a:rPr>
              <a:t>wiele</a:t>
            </a: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większą moc</a:t>
            </a:r>
            <a:endParaRPr lang="en-GB" altLang="en-US" baseline="30000" dirty="0">
              <a:ea typeface="HelveticaNeueLT Std Cn"/>
            </a:endParaRPr>
          </a:p>
          <a:p>
            <a:pPr lvl="1" eaLnBrk="1" hangingPunct="1">
              <a:lnSpc>
                <a:spcPct val="90000"/>
              </a:lnSpc>
            </a:pPr>
            <a:r>
              <a:rPr lang="pl-PL" sz="22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„Ludzie wierzą w to, co sami mówią”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i="1" dirty="0">
              <a:ea typeface="HelveticaNeueLT Std Cn"/>
            </a:endParaRPr>
          </a:p>
        </p:txBody>
      </p:sp>
      <p:sp>
        <p:nvSpPr>
          <p:cNvPr id="50180" name="TextBox 5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l-PL" sz="1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Bem D.J., Self-perception theory. W: Berkowitz L. (wyd.) Advances in experimental social psychology. Tom 6. Nowy Jork: Academic Press; 1972. str. 1-62</a:t>
            </a: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Zasada 4: Dysonans poznawczy</a:t>
            </a:r>
            <a:r>
              <a:rPr lang="pl-PL" sz="2800" b="1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Ludzie czują się niekomfortowo, gdy mają dwa niespójne przekonania</a:t>
            </a:r>
          </a:p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Stwarza to potrzebę podjęcia działań w celu rozwiązania tego problemu</a:t>
            </a:r>
          </a:p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Na przykład: </a:t>
            </a:r>
          </a:p>
          <a:p>
            <a:pPr lvl="1" eaLnBrk="1" hangingPunct="1"/>
            <a:r>
              <a:rPr lang="pl-PL" sz="22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„Palę” </a:t>
            </a: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i </a:t>
            </a:r>
            <a:r>
              <a:rPr lang="pl-PL" sz="22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„Chcę być zdrowy/-a”</a:t>
            </a:r>
          </a:p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Rozwiązanie: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Rzucenie pale</a:t>
            </a:r>
            <a:r>
              <a:rPr lang="pl-PL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nia</a:t>
            </a: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pl-PL" sz="2200" b="0" i="0" u="sng" strike="noStrike" cap="none" spc="0" baseline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lub</a:t>
            </a:r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 przekonanie siebie, że jest to w porządku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 propos: łatwiej jest, kiedy utrzymuje się status quo!</a:t>
            </a:r>
          </a:p>
        </p:txBody>
      </p:sp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Festinger L., A theory of cognitive dissonance. Stanford, Kalifornia: Stanford University Press; 1957.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5385"/>
            <a:ext cx="9144000" cy="773113"/>
          </a:xfrm>
        </p:spPr>
        <p:txBody>
          <a:bodyPr>
            <a:noAutofit/>
          </a:bodyPr>
          <a:lstStyle/>
          <a:p>
            <a:pPr eaLnBrk="1" hangingPunct="1"/>
            <a:r>
              <a:rPr lang="pl-PL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Zasada 5: Ludzie muszą czuć się pewni siebie zanim spróbują dokonać zmiany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452628" y="1804988"/>
            <a:ext cx="8229600" cy="4311650"/>
          </a:xfrm>
        </p:spPr>
        <p:txBody>
          <a:bodyPr/>
          <a:lstStyle/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Jeśli ludzie uważają, że są w stanie coś zrobić, są </a:t>
            </a:r>
            <a:r>
              <a:rPr lang="pl-PL" sz="2400" b="0" i="0" u="sng" strike="noStrike" cap="none" spc="0" baseline="0" dirty="0">
                <a:solidFill>
                  <a:srgbClr val="1D2763"/>
                </a:solidFill>
                <a:effectLst/>
                <a:uFill>
                  <a:solidFill>
                    <a:srgbClr val="1D2763"/>
                  </a:solidFill>
                </a:uFill>
                <a:latin typeface="Calibri"/>
                <a:ea typeface="Calibri"/>
                <a:cs typeface="Calibri"/>
              </a:rPr>
              <a:t>znacznie </a:t>
            </a: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uFill>
                  <a:solidFill>
                    <a:srgbClr val="1D2763"/>
                  </a:solidFill>
                </a:uFill>
                <a:latin typeface="Calibri"/>
                <a:ea typeface="Calibri"/>
                <a:cs typeface="Calibri"/>
              </a:rPr>
              <a:t>bardziej</a:t>
            </a: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skłonni, aby spróbować</a:t>
            </a:r>
            <a:r>
              <a:rPr lang="pl-PL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</a:t>
            </a:r>
          </a:p>
          <a:p>
            <a:pPr eaLnBrk="1" hangingPunct="1">
              <a:buFont typeface="Wingdings" pitchFamily="2" charset="2"/>
              <a:buNone/>
            </a:pPr>
            <a:endParaRPr lang="en-GB" altLang="en-US" dirty="0">
              <a:ea typeface="HelveticaNeueLT Std Cn"/>
            </a:endParaRPr>
          </a:p>
          <a:p>
            <a:pPr lvl="1" eaLnBrk="1" hangingPunct="1"/>
            <a:endParaRPr lang="en-US" altLang="en-US" i="1" dirty="0"/>
          </a:p>
        </p:txBody>
      </p:sp>
      <p:sp>
        <p:nvSpPr>
          <p:cNvPr id="52228" name="TextBox 4"/>
          <p:cNvSpPr txBox="1">
            <a:spLocks noChangeArrowheads="1"/>
          </p:cNvSpPr>
          <p:nvPr/>
        </p:nvSpPr>
        <p:spPr bwMode="auto">
          <a:xfrm>
            <a:off x="-9144" y="6116638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Bandura A., </a:t>
            </a:r>
            <a:r>
              <a:rPr lang="pl-PL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Psychol Rev</a:t>
            </a: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1977;84:191–215.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Zasada 6: Ambiwalencja jest normalnym zjawiskiem</a:t>
            </a:r>
          </a:p>
        </p:txBody>
      </p:sp>
      <p:sp>
        <p:nvSpPr>
          <p:cNvPr id="55299" name="Content Placeholder 1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Wszyscy mamy problemy z podejmowaniem ważnych decyzji</a:t>
            </a:r>
          </a:p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Niepewność jest czymś normalnym dla ludzi (z wyjątkiem polityków)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Piśmiennictwo</a:t>
            </a:r>
          </a:p>
        </p:txBody>
      </p:sp>
      <p:sp>
        <p:nvSpPr>
          <p:cNvPr id="56323" name="Rectangle 3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339650"/>
          </a:xfrm>
        </p:spPr>
        <p:txBody>
          <a:bodyPr>
            <a:spAutoFit/>
          </a:bodyPr>
          <a:lstStyle/>
          <a:p>
            <a:pPr eaLnBrk="1" hangingPunct="1"/>
            <a:r>
              <a:rPr lang="es-ES" altLang="en-US" sz="1200" dirty="0">
                <a:ea typeface="HelveticaNeueLT Std Cn"/>
              </a:rPr>
              <a:t>Arias-Llorente RP, Bousoño García C, Díaz-Martín JJ. </a:t>
            </a:r>
            <a:r>
              <a:rPr lang="en-GB" altLang="en-US" sz="1200" dirty="0">
                <a:ea typeface="HelveticaNeueLT Std Cn"/>
              </a:rPr>
              <a:t>The Importance of Adherence and Compliance with Treatment in Cystic Fibrosis. In: Sriramulu D (ed). </a:t>
            </a:r>
            <a:r>
              <a:rPr lang="en-GB" altLang="en-US" sz="1200" i="1" dirty="0">
                <a:ea typeface="HelveticaNeueLT Std Cn"/>
              </a:rPr>
              <a:t>Cystic Fibrosis – Renewed Hopes Through Research</a:t>
            </a:r>
            <a:r>
              <a:rPr lang="en-GB" altLang="en-US" sz="1200" dirty="0">
                <a:ea typeface="HelveticaNeueLT Std Cn"/>
              </a:rPr>
              <a:t>. Intech; 2012. Available at: </a:t>
            </a:r>
            <a:r>
              <a:rPr lang="en-GB" altLang="en-US" sz="1200" u="sng" dirty="0">
                <a:ea typeface="HelveticaNeueLT Std Cn"/>
              </a:rPr>
              <a:t>www.intechopen.com/books/cystic-fibrosis-renewed-hopes-through-research/the-importance-of-adherence-and-compliance-with-treatment-in-cystic-fibrosis</a:t>
            </a:r>
            <a:r>
              <a:rPr lang="en-GB" altLang="en-US" sz="1200" dirty="0">
                <a:ea typeface="HelveticaNeueLT Std Cn"/>
              </a:rPr>
              <a:t>. Accessed April 2014.</a:t>
            </a:r>
          </a:p>
          <a:p>
            <a:pPr eaLnBrk="1" hangingPunct="1"/>
            <a:r>
              <a:rPr lang="en-GB" altLang="en-US" sz="1200" dirty="0">
                <a:ea typeface="HelveticaNeueLT Std Cn"/>
              </a:rPr>
              <a:t>Bandura A. Self-efficacy: toward a unifying theory of </a:t>
            </a:r>
            <a:r>
              <a:rPr lang="en-GB" altLang="en-US" sz="1200" dirty="0" err="1">
                <a:ea typeface="HelveticaNeueLT Std Cn"/>
              </a:rPr>
              <a:t>behavioral</a:t>
            </a:r>
            <a:r>
              <a:rPr lang="en-GB" altLang="en-US" sz="1200" dirty="0">
                <a:ea typeface="HelveticaNeueLT Std Cn"/>
              </a:rPr>
              <a:t> change. </a:t>
            </a:r>
            <a:r>
              <a:rPr lang="en-GB" altLang="en-US" sz="1200" i="1" dirty="0" err="1">
                <a:ea typeface="HelveticaNeueLT Std Cn"/>
              </a:rPr>
              <a:t>Psychol</a:t>
            </a:r>
            <a:r>
              <a:rPr lang="en-GB" altLang="en-US" sz="1200" i="1" dirty="0">
                <a:ea typeface="HelveticaNeueLT Std Cn"/>
              </a:rPr>
              <a:t> Rev </a:t>
            </a:r>
            <a:r>
              <a:rPr lang="en-GB" altLang="en-US" sz="1200" dirty="0">
                <a:ea typeface="HelveticaNeueLT Std Cn"/>
              </a:rPr>
              <a:t>1977;84:191–215.</a:t>
            </a:r>
          </a:p>
          <a:p>
            <a:pPr eaLnBrk="1" hangingPunct="1"/>
            <a:r>
              <a:rPr lang="en-GB" altLang="en-US" sz="1200" dirty="0" err="1">
                <a:ea typeface="HelveticaNeueLT Std Cn"/>
              </a:rPr>
              <a:t>Bem</a:t>
            </a:r>
            <a:r>
              <a:rPr lang="en-GB" altLang="en-US" sz="1200" dirty="0">
                <a:ea typeface="HelveticaNeueLT Std Cn"/>
              </a:rPr>
              <a:t>, DJ. Self-perception theory. In: Berkowitz L. (ed)  </a:t>
            </a:r>
            <a:r>
              <a:rPr lang="en-GB" altLang="en-US" sz="1200" i="1" dirty="0">
                <a:ea typeface="HelveticaNeueLT Std Cn"/>
              </a:rPr>
              <a:t>Advances in experimental social psychology</a:t>
            </a:r>
            <a:r>
              <a:rPr lang="en-GB" altLang="en-US" sz="1200" dirty="0">
                <a:ea typeface="HelveticaNeueLT Std Cn"/>
              </a:rPr>
              <a:t>. Volume 6. New York: Academic Press; 1972. p. 1–62.</a:t>
            </a:r>
          </a:p>
          <a:p>
            <a:pPr eaLnBrk="1" hangingPunct="1"/>
            <a:r>
              <a:rPr lang="en-GB" altLang="en-US" sz="1200" dirty="0">
                <a:ea typeface="HelveticaNeueLT Std Cn"/>
              </a:rPr>
              <a:t>Berge JM, Patterson JM. Cystic fibrosis and the family: a review and critique of the literature. </a:t>
            </a:r>
            <a:r>
              <a:rPr lang="en-GB" altLang="en-US" sz="1200" i="1" dirty="0">
                <a:ea typeface="HelveticaNeueLT Std Cn"/>
              </a:rPr>
              <a:t>Families, Systems &amp; Health</a:t>
            </a:r>
            <a:r>
              <a:rPr lang="en-GB" altLang="en-US" sz="1200" dirty="0">
                <a:ea typeface="HelveticaNeueLT Std Cn"/>
              </a:rPr>
              <a:t> 2004;22:74–100.</a:t>
            </a:r>
          </a:p>
          <a:p>
            <a:pPr eaLnBrk="1" hangingPunct="1"/>
            <a:r>
              <a:rPr lang="en-GB" altLang="en-US" sz="1200" dirty="0">
                <a:ea typeface="HelveticaNeueLT Std Cn"/>
              </a:rPr>
              <a:t>Brehm JW. </a:t>
            </a:r>
            <a:r>
              <a:rPr lang="en-GB" altLang="en-US" sz="1200" i="1" dirty="0">
                <a:ea typeface="HelveticaNeueLT Std Cn"/>
              </a:rPr>
              <a:t>A theory of psychological reactance</a:t>
            </a:r>
            <a:r>
              <a:rPr lang="en-GB" altLang="en-US" sz="1200" dirty="0">
                <a:ea typeface="HelveticaNeueLT Std Cn"/>
              </a:rPr>
              <a:t>. New York: Academic Press; 1966. </a:t>
            </a:r>
          </a:p>
          <a:p>
            <a:pPr eaLnBrk="1" hangingPunct="1"/>
            <a:r>
              <a:rPr lang="en-GB" altLang="en-US" sz="1200" dirty="0" err="1">
                <a:ea typeface="HelveticaNeueLT Std Cn"/>
              </a:rPr>
              <a:t>Briesacher</a:t>
            </a:r>
            <a:r>
              <a:rPr lang="en-GB" altLang="en-US" sz="1200" dirty="0">
                <a:ea typeface="HelveticaNeueLT Std Cn"/>
              </a:rPr>
              <a:t> B, </a:t>
            </a:r>
            <a:r>
              <a:rPr lang="en-GB" altLang="en-US" sz="1200" dirty="0" err="1">
                <a:ea typeface="HelveticaNeueLT Std Cn"/>
              </a:rPr>
              <a:t>Quittner</a:t>
            </a:r>
            <a:r>
              <a:rPr lang="en-GB" altLang="en-US" sz="1200" dirty="0">
                <a:ea typeface="HelveticaNeueLT Std Cn"/>
              </a:rPr>
              <a:t> AL, </a:t>
            </a:r>
            <a:r>
              <a:rPr lang="en-GB" altLang="en-US" sz="1200" dirty="0" err="1">
                <a:ea typeface="HelveticaNeueLT Std Cn"/>
              </a:rPr>
              <a:t>Saiman</a:t>
            </a:r>
            <a:r>
              <a:rPr lang="en-GB" altLang="en-US" sz="1200" dirty="0">
                <a:ea typeface="HelveticaNeueLT Std Cn"/>
              </a:rPr>
              <a:t> L, Sacco P, </a:t>
            </a:r>
            <a:r>
              <a:rPr lang="en-GB" altLang="en-US" sz="1200" dirty="0" err="1">
                <a:ea typeface="HelveticaNeueLT Std Cn"/>
              </a:rPr>
              <a:t>Fouayzi</a:t>
            </a:r>
            <a:r>
              <a:rPr lang="en-GB" altLang="en-US" sz="1200" dirty="0">
                <a:ea typeface="HelveticaNeueLT Std Cn"/>
              </a:rPr>
              <a:t> H, </a:t>
            </a:r>
            <a:r>
              <a:rPr lang="en-GB" altLang="en-US" sz="1200" dirty="0" err="1">
                <a:ea typeface="HelveticaNeueLT Std Cn"/>
              </a:rPr>
              <a:t>Quittell</a:t>
            </a:r>
            <a:r>
              <a:rPr lang="en-GB" altLang="en-US" sz="1200" dirty="0">
                <a:ea typeface="HelveticaNeueLT Std Cn"/>
              </a:rPr>
              <a:t> LM. Adherence with tobramycin inhaled solution and health care utilization. </a:t>
            </a:r>
            <a:r>
              <a:rPr lang="en-GB" altLang="en-US" sz="1200" i="1" dirty="0">
                <a:ea typeface="HelveticaNeueLT Std Cn"/>
              </a:rPr>
              <a:t>BMC Pulmonary Med</a:t>
            </a:r>
            <a:r>
              <a:rPr lang="en-GB" altLang="en-US" sz="1200" dirty="0">
                <a:ea typeface="HelveticaNeueLT Std Cn"/>
              </a:rPr>
              <a:t> 2011;11:5.</a:t>
            </a:r>
          </a:p>
          <a:p>
            <a:pPr eaLnBrk="1" hangingPunct="1"/>
            <a:r>
              <a:rPr lang="en-GB" altLang="en-US" sz="1200" dirty="0">
                <a:ea typeface="HelveticaNeueLT Std Cn"/>
              </a:rPr>
              <a:t>Cystic Fibrosis Foundation. Drug Development Pipeline. Available at https://www.cff.org/trials/pipeline. Accessed November 2017.</a:t>
            </a:r>
          </a:p>
          <a:p>
            <a:pPr eaLnBrk="1" hangingPunct="1"/>
            <a:r>
              <a:rPr lang="en-GB" altLang="en-US" sz="1200" dirty="0">
                <a:ea typeface="HelveticaNeueLT Std Cn"/>
              </a:rPr>
              <a:t>Duff AJA, Latchford GJ. </a:t>
            </a:r>
            <a:r>
              <a:rPr lang="en-GB" altLang="en-US" sz="1200" i="1" dirty="0">
                <a:ea typeface="HelveticaNeueLT Std Cn"/>
              </a:rPr>
              <a:t>Motivational interviewing for adherence problems in cystic fibrosis</a:t>
            </a:r>
            <a:r>
              <a:rPr lang="en-GB" altLang="en-US" sz="1200" dirty="0">
                <a:ea typeface="HelveticaNeueLT Std Cn"/>
              </a:rPr>
              <a:t>. </a:t>
            </a:r>
            <a:r>
              <a:rPr lang="en-GB" altLang="en-US" sz="1200" i="1" dirty="0" err="1">
                <a:ea typeface="HelveticaNeueLT Std Cn"/>
              </a:rPr>
              <a:t>Pediatr</a:t>
            </a:r>
            <a:r>
              <a:rPr lang="en-GB" altLang="en-US" sz="1200" i="1" dirty="0">
                <a:ea typeface="HelveticaNeueLT Std Cn"/>
              </a:rPr>
              <a:t> </a:t>
            </a:r>
            <a:r>
              <a:rPr lang="en-GB" altLang="en-US" sz="1200" i="1" dirty="0" err="1">
                <a:ea typeface="HelveticaNeueLT Std Cn"/>
              </a:rPr>
              <a:t>Pulmonol</a:t>
            </a:r>
            <a:r>
              <a:rPr lang="en-GB" altLang="en-US" sz="1200" i="1" dirty="0">
                <a:ea typeface="HelveticaNeueLT Std Cn"/>
              </a:rPr>
              <a:t> </a:t>
            </a:r>
            <a:r>
              <a:rPr lang="en-GB" altLang="en-US" sz="1200" dirty="0">
                <a:ea typeface="HelveticaNeueLT Std Cn"/>
              </a:rPr>
              <a:t>2010;45:211–220.</a:t>
            </a:r>
          </a:p>
          <a:p>
            <a:r>
              <a:rPr lang="en-GB" altLang="en-US" sz="1200" dirty="0">
                <a:ea typeface="HelveticaNeueLT Std Cn"/>
              </a:rPr>
              <a:t>Duff AJA, Oxley H. Psychological aspects of CF. In A Bush, D </a:t>
            </a:r>
            <a:r>
              <a:rPr lang="en-GB" altLang="en-US" sz="1200" dirty="0" err="1">
                <a:ea typeface="HelveticaNeueLT Std Cn"/>
              </a:rPr>
              <a:t>Bilton</a:t>
            </a:r>
            <a:r>
              <a:rPr lang="en-GB" altLang="en-US" sz="1200" dirty="0">
                <a:ea typeface="HelveticaNeueLT Std Cn"/>
              </a:rPr>
              <a:t>, M Hodson (eds). </a:t>
            </a:r>
            <a:r>
              <a:rPr lang="en-GB" altLang="en-US" sz="1200" i="1" dirty="0">
                <a:ea typeface="HelveticaNeueLT Std Cn"/>
              </a:rPr>
              <a:t>Hodson and Geddes’ Cystic Fibrosis</a:t>
            </a:r>
            <a:r>
              <a:rPr lang="en-GB" altLang="en-US" sz="1200" dirty="0">
                <a:ea typeface="HelveticaNeueLT Std Cn"/>
              </a:rPr>
              <a:t>. 3</a:t>
            </a:r>
            <a:r>
              <a:rPr lang="en-GB" altLang="en-US" sz="1200" baseline="30000" dirty="0">
                <a:ea typeface="HelveticaNeueLT Std Cn"/>
              </a:rPr>
              <a:t>rd</a:t>
            </a:r>
            <a:r>
              <a:rPr lang="en-GB" altLang="en-US" sz="1200" dirty="0">
                <a:ea typeface="HelveticaNeueLT Std Cn"/>
              </a:rPr>
              <a:t> edition. London: Taylor Francis; 2014 (in press).</a:t>
            </a:r>
          </a:p>
          <a:p>
            <a:r>
              <a:rPr lang="de-DE" altLang="en-US" sz="1200" dirty="0">
                <a:ea typeface="HelveticaNeueLT Std Cn"/>
              </a:rPr>
              <a:t>Farmer KC. </a:t>
            </a:r>
            <a:r>
              <a:rPr lang="en-US" altLang="en-US" sz="1200" dirty="0">
                <a:ea typeface="HelveticaNeueLT Std Cn"/>
              </a:rPr>
              <a:t>Methods for measuring and monitoring medication regimen adherence in clinical trials and clinical practice. </a:t>
            </a:r>
            <a:r>
              <a:rPr lang="de-DE" altLang="en-US" sz="1200" i="1" dirty="0">
                <a:ea typeface="HelveticaNeueLT Std Cn"/>
              </a:rPr>
              <a:t>Clin Ther</a:t>
            </a:r>
            <a:r>
              <a:rPr lang="de-DE" altLang="en-US" sz="1200" dirty="0">
                <a:ea typeface="HelveticaNeueLT Std Cn"/>
              </a:rPr>
              <a:t> 1999;21:1074–1090.</a:t>
            </a:r>
            <a:endParaRPr lang="en-GB" altLang="en-US" sz="1200" dirty="0">
              <a:ea typeface="HelveticaNeueLT Std Cn"/>
            </a:endParaRPr>
          </a:p>
          <a:p>
            <a:pPr eaLnBrk="1" hangingPunct="1"/>
            <a:endParaRPr lang="en-GB" altLang="en-US" sz="1200" dirty="0">
              <a:ea typeface="HelveticaNeueLT Std Cn"/>
            </a:endParaRP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Piśmiennictwo</a:t>
            </a:r>
          </a:p>
        </p:txBody>
      </p:sp>
      <p:sp>
        <p:nvSpPr>
          <p:cNvPr id="57347" name="Rectangle 3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3194721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sz="1200" dirty="0">
                <a:ea typeface="HelveticaNeueLT Std Cn"/>
              </a:rPr>
              <a:t>Festinger L. </a:t>
            </a:r>
            <a:r>
              <a:rPr lang="en-US" altLang="en-US" sz="1200" i="1" dirty="0">
                <a:ea typeface="HelveticaNeueLT Std Cn"/>
              </a:rPr>
              <a:t>A theory of cognitive dissonance</a:t>
            </a:r>
            <a:r>
              <a:rPr lang="en-US" altLang="en-US" sz="1200" dirty="0">
                <a:ea typeface="HelveticaNeueLT Std Cn"/>
              </a:rPr>
              <a:t>. Stanford, CA: Stanford University Press; 1957.</a:t>
            </a:r>
          </a:p>
          <a:p>
            <a:pPr eaLnBrk="1" hangingPunct="1"/>
            <a:r>
              <a:rPr lang="de-DE" altLang="en-US" sz="1200" dirty="0">
                <a:ea typeface="HelveticaNeueLT Std Cn"/>
              </a:rPr>
              <a:t>Horne R, Weinman J. </a:t>
            </a:r>
            <a:r>
              <a:rPr lang="en-GB" altLang="en-US" sz="1200" dirty="0">
                <a:ea typeface="HelveticaNeueLT Std Cn"/>
              </a:rPr>
              <a:t>Patients' beliefs about prescribed medicines and their role in adherence to treatment in chronic physical illness. </a:t>
            </a:r>
            <a:r>
              <a:rPr lang="de-DE" altLang="en-US" sz="1200" i="1" dirty="0">
                <a:ea typeface="HelveticaNeueLT Std Cn"/>
              </a:rPr>
              <a:t>J Psychosom Res </a:t>
            </a:r>
            <a:r>
              <a:rPr lang="de-DE" altLang="en-US" sz="1200" dirty="0">
                <a:ea typeface="HelveticaNeueLT Std Cn"/>
              </a:rPr>
              <a:t>1999;47:555–567.</a:t>
            </a:r>
            <a:endParaRPr lang="da-DK" altLang="en-US" sz="1200" dirty="0">
              <a:ea typeface="HelveticaNeueLT Std Cn"/>
            </a:endParaRPr>
          </a:p>
          <a:p>
            <a:pPr eaLnBrk="1" hangingPunct="1"/>
            <a:r>
              <a:rPr lang="it-IT" altLang="en-US" sz="1200" dirty="0">
                <a:ea typeface="HelveticaNeueLT Std Cn"/>
              </a:rPr>
              <a:t>La  Greca AM, Bearman KJ, Moore H. </a:t>
            </a:r>
            <a:r>
              <a:rPr lang="en-GB" altLang="en-US" sz="1200" dirty="0">
                <a:ea typeface="HelveticaNeueLT Std Cn"/>
              </a:rPr>
              <a:t>Peer relations of youth with </a:t>
            </a:r>
            <a:r>
              <a:rPr lang="en-GB" altLang="en-US" sz="1200" dirty="0" err="1">
                <a:ea typeface="HelveticaNeueLT Std Cn"/>
              </a:rPr>
              <a:t>pediatric</a:t>
            </a:r>
            <a:r>
              <a:rPr lang="en-GB" altLang="en-US" sz="1200" dirty="0">
                <a:ea typeface="HelveticaNeueLT Std Cn"/>
              </a:rPr>
              <a:t> conditions and health risks: promoting social support and healthy lifestyles. </a:t>
            </a:r>
            <a:r>
              <a:rPr lang="it-IT" altLang="en-US" sz="1200" i="1" dirty="0">
                <a:ea typeface="HelveticaNeueLT Std Cn"/>
              </a:rPr>
              <a:t>J Dev Behav Pediatr </a:t>
            </a:r>
            <a:r>
              <a:rPr lang="it-IT" altLang="en-US" sz="1200" dirty="0">
                <a:ea typeface="HelveticaNeueLT Std Cn"/>
              </a:rPr>
              <a:t>2002;23:271–280.</a:t>
            </a:r>
          </a:p>
          <a:p>
            <a:pPr eaLnBrk="1" hangingPunct="1"/>
            <a:r>
              <a:rPr lang="en-GB" altLang="en-US" sz="1200" dirty="0" err="1">
                <a:ea typeface="HelveticaNeueLT Std Cn"/>
              </a:rPr>
              <a:t>Lask</a:t>
            </a:r>
            <a:r>
              <a:rPr lang="en-GB" altLang="en-US" sz="1200" dirty="0">
                <a:ea typeface="HelveticaNeueLT Std Cn"/>
              </a:rPr>
              <a:t> B. Non-adherence to treatment in cystic fibrosis. </a:t>
            </a:r>
            <a:r>
              <a:rPr lang="en-GB" altLang="en-US" sz="1200" i="1" dirty="0">
                <a:ea typeface="HelveticaNeueLT Std Cn"/>
              </a:rPr>
              <a:t>J R Soc Med</a:t>
            </a:r>
            <a:r>
              <a:rPr lang="en-GB" altLang="en-US" sz="1200" dirty="0">
                <a:ea typeface="HelveticaNeueLT Std Cn"/>
              </a:rPr>
              <a:t> 1994;87(</a:t>
            </a:r>
            <a:r>
              <a:rPr lang="en-GB" altLang="en-US" sz="1200" dirty="0" err="1">
                <a:ea typeface="HelveticaNeueLT Std Cn"/>
              </a:rPr>
              <a:t>Suppl</a:t>
            </a:r>
            <a:r>
              <a:rPr lang="en-GB" altLang="en-US" sz="1200" dirty="0">
                <a:ea typeface="HelveticaNeueLT Std Cn"/>
              </a:rPr>
              <a:t> 21):25–27.</a:t>
            </a:r>
          </a:p>
          <a:p>
            <a:pPr eaLnBrk="1" hangingPunct="1"/>
            <a:r>
              <a:rPr lang="en-GB" altLang="en-US" sz="1200" dirty="0">
                <a:ea typeface="HelveticaNeueLT Std Cn"/>
              </a:rPr>
              <a:t>Latchford G, Duff A, Quinn J, Conway S, Conner M. Adherence to nebulised antibiotics in cystic fibrosis. </a:t>
            </a:r>
            <a:r>
              <a:rPr lang="en-GB" altLang="en-US" sz="1200" i="1" dirty="0">
                <a:ea typeface="HelveticaNeueLT Std Cn"/>
              </a:rPr>
              <a:t>Patient </a:t>
            </a:r>
            <a:r>
              <a:rPr lang="en-GB" altLang="en-US" sz="1200" i="1" dirty="0" err="1">
                <a:ea typeface="HelveticaNeueLT Std Cn"/>
              </a:rPr>
              <a:t>Educ</a:t>
            </a:r>
            <a:r>
              <a:rPr lang="en-GB" altLang="en-US" sz="1200" i="1" dirty="0">
                <a:ea typeface="HelveticaNeueLT Std Cn"/>
              </a:rPr>
              <a:t> </a:t>
            </a:r>
            <a:r>
              <a:rPr lang="en-GB" altLang="en-US" sz="1200" i="1" dirty="0" err="1">
                <a:ea typeface="HelveticaNeueLT Std Cn"/>
              </a:rPr>
              <a:t>Couns</a:t>
            </a:r>
            <a:r>
              <a:rPr lang="en-GB" altLang="en-US" sz="1200" i="1" dirty="0">
                <a:ea typeface="HelveticaNeueLT Std Cn"/>
              </a:rPr>
              <a:t> </a:t>
            </a:r>
            <a:r>
              <a:rPr lang="en-GB" altLang="en-US" sz="1200" dirty="0">
                <a:ea typeface="HelveticaNeueLT Std Cn"/>
              </a:rPr>
              <a:t>2009;75:141–144.</a:t>
            </a:r>
          </a:p>
          <a:p>
            <a:pPr eaLnBrk="1" hangingPunct="1"/>
            <a:r>
              <a:rPr lang="en-GB" altLang="en-US" sz="1200" dirty="0" err="1">
                <a:ea typeface="HelveticaNeueLT Std Cn"/>
              </a:rPr>
              <a:t>Lowenfels</a:t>
            </a:r>
            <a:r>
              <a:rPr lang="en-GB" altLang="en-US" sz="1200" dirty="0">
                <a:ea typeface="HelveticaNeueLT Std Cn"/>
              </a:rPr>
              <a:t> A, Simmonds NJ. Medscape Internal Medicine – Cystic Fibrosis: No Longer a Disease of Childhood and Adolescence. February 2010. Available at: </a:t>
            </a:r>
            <a:r>
              <a:rPr lang="en-GB" altLang="en-US" sz="1200" u="sng" dirty="0">
                <a:ea typeface="HelveticaNeueLT Std Cn"/>
              </a:rPr>
              <a:t>www.medscape.com/viewarticle/716815</a:t>
            </a:r>
            <a:r>
              <a:rPr lang="en-GB" altLang="en-US" sz="1200" dirty="0">
                <a:ea typeface="HelveticaNeueLT Std Cn"/>
              </a:rPr>
              <a:t>. Accessed April 2014.</a:t>
            </a:r>
            <a:endParaRPr lang="en-US" altLang="en-US" sz="1200" dirty="0">
              <a:ea typeface="HelveticaNeueLT Std Cn"/>
            </a:endParaRPr>
          </a:p>
          <a:p>
            <a:pPr eaLnBrk="1" hangingPunct="1"/>
            <a:r>
              <a:rPr lang="en-US" altLang="en-US" sz="1200" dirty="0">
                <a:ea typeface="HelveticaNeueLT Std Cn"/>
              </a:rPr>
              <a:t>Miller WR. Motivational interviewing with problem drinkers. </a:t>
            </a:r>
            <a:r>
              <a:rPr lang="en-US" altLang="en-US" sz="1200" i="1" dirty="0" err="1">
                <a:ea typeface="HelveticaNeueLT Std Cn"/>
              </a:rPr>
              <a:t>Behav</a:t>
            </a:r>
            <a:r>
              <a:rPr lang="en-US" altLang="en-US" sz="1200" i="1" dirty="0">
                <a:ea typeface="HelveticaNeueLT Std Cn"/>
              </a:rPr>
              <a:t> </a:t>
            </a:r>
            <a:r>
              <a:rPr lang="en-US" altLang="en-US" sz="1200" i="1" dirty="0" err="1">
                <a:ea typeface="HelveticaNeueLT Std Cn"/>
              </a:rPr>
              <a:t>Psychother</a:t>
            </a:r>
            <a:r>
              <a:rPr lang="en-US" altLang="en-US" sz="1200" dirty="0">
                <a:ea typeface="HelveticaNeueLT Std Cn"/>
              </a:rPr>
              <a:t> 1983;11:147–172.</a:t>
            </a:r>
          </a:p>
          <a:p>
            <a:r>
              <a:rPr lang="en-GB" altLang="en-US" sz="1200" dirty="0" err="1">
                <a:ea typeface="HelveticaNeueLT Std Cn"/>
              </a:rPr>
              <a:t>Osterberg</a:t>
            </a:r>
            <a:r>
              <a:rPr lang="en-GB" altLang="en-US" sz="1200" dirty="0">
                <a:ea typeface="HelveticaNeueLT Std Cn"/>
              </a:rPr>
              <a:t> L, </a:t>
            </a:r>
            <a:r>
              <a:rPr lang="en-GB" altLang="en-US" sz="1200" dirty="0" err="1">
                <a:ea typeface="HelveticaNeueLT Std Cn"/>
              </a:rPr>
              <a:t>Blaschke</a:t>
            </a:r>
            <a:r>
              <a:rPr lang="en-GB" altLang="en-US" sz="1200" dirty="0">
                <a:ea typeface="HelveticaNeueLT Std Cn"/>
              </a:rPr>
              <a:t> T. Adherence to Medication. </a:t>
            </a:r>
            <a:r>
              <a:rPr lang="en-GB" altLang="en-US" sz="1200" i="1" dirty="0">
                <a:ea typeface="HelveticaNeueLT Std Cn"/>
              </a:rPr>
              <a:t>N </a:t>
            </a:r>
            <a:r>
              <a:rPr lang="en-GB" altLang="en-US" sz="1200" i="1" dirty="0" err="1">
                <a:ea typeface="HelveticaNeueLT Std Cn"/>
              </a:rPr>
              <a:t>Engl</a:t>
            </a:r>
            <a:r>
              <a:rPr lang="en-GB" altLang="en-US" sz="1200" i="1" dirty="0">
                <a:ea typeface="HelveticaNeueLT Std Cn"/>
              </a:rPr>
              <a:t> J Med </a:t>
            </a:r>
            <a:r>
              <a:rPr lang="en-GB" altLang="en-US" sz="1200" dirty="0">
                <a:ea typeface="HelveticaNeueLT Std Cn"/>
              </a:rPr>
              <a:t>2005;353:487–497.</a:t>
            </a:r>
          </a:p>
          <a:p>
            <a:r>
              <a:rPr lang="en-GB" altLang="en-US" sz="1200" dirty="0">
                <a:ea typeface="HelveticaNeueLT Std Cn"/>
              </a:rPr>
              <a:t>Patterson JM, Wall M, Berge J, Milla C. Gender differences in treatment adherence among youth with cystic fibrosis: Development of a new questionnaire. </a:t>
            </a:r>
            <a:r>
              <a:rPr lang="en-GB" altLang="en-US" sz="1200" i="1" dirty="0">
                <a:ea typeface="HelveticaNeueLT Std Cn"/>
              </a:rPr>
              <a:t>J Cyst </a:t>
            </a:r>
            <a:r>
              <a:rPr lang="en-GB" altLang="en-US" sz="1200" i="1" dirty="0" err="1">
                <a:ea typeface="HelveticaNeueLT Std Cn"/>
              </a:rPr>
              <a:t>Fibros</a:t>
            </a:r>
            <a:r>
              <a:rPr lang="en-GB" altLang="en-US" sz="1200" i="1" dirty="0">
                <a:ea typeface="HelveticaNeueLT Std Cn"/>
              </a:rPr>
              <a:t> </a:t>
            </a:r>
            <a:r>
              <a:rPr lang="en-GB" altLang="en-US" sz="1200" dirty="0">
                <a:ea typeface="HelveticaNeueLT Std Cn"/>
              </a:rPr>
              <a:t>2008;7:154–164.</a:t>
            </a:r>
          </a:p>
          <a:p>
            <a:pPr eaLnBrk="1" hangingPunct="1"/>
            <a:endParaRPr lang="en-GB" altLang="en-US" sz="1200" dirty="0">
              <a:ea typeface="HelveticaNeueLT Std Cn"/>
            </a:endParaRP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Piśmiennictwo</a:t>
            </a:r>
          </a:p>
        </p:txBody>
      </p:sp>
      <p:sp>
        <p:nvSpPr>
          <p:cNvPr id="58371" name="Rectangle 3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3564053"/>
          </a:xfrm>
        </p:spPr>
        <p:txBody>
          <a:bodyPr>
            <a:spAutoFit/>
          </a:bodyPr>
          <a:lstStyle/>
          <a:p>
            <a:pPr eaLnBrk="1" hangingPunct="1"/>
            <a:r>
              <a:rPr lang="en-GB" altLang="en-US" sz="1200" dirty="0" err="1">
                <a:ea typeface="HelveticaNeueLT Std Cn"/>
              </a:rPr>
              <a:t>Pavich</a:t>
            </a:r>
            <a:r>
              <a:rPr lang="en-GB" altLang="en-US" sz="1200" dirty="0">
                <a:ea typeface="HelveticaNeueLT Std Cn"/>
              </a:rPr>
              <a:t> R. </a:t>
            </a:r>
            <a:r>
              <a:rPr lang="en-GB" altLang="en-US" sz="1200" i="1" dirty="0">
                <a:ea typeface="HelveticaNeueLT Std Cn"/>
              </a:rPr>
              <a:t>Wrestling-Keyser 2013</a:t>
            </a:r>
            <a:r>
              <a:rPr lang="en-GB" altLang="en-US" sz="1200" dirty="0">
                <a:ea typeface="HelveticaNeueLT Std Cn"/>
              </a:rPr>
              <a:t> [figure]. Available at: </a:t>
            </a:r>
            <a:r>
              <a:rPr lang="en-GB" altLang="en-US" sz="1200" u="sng" dirty="0">
                <a:ea typeface="HelveticaNeueLT Std Cn"/>
              </a:rPr>
              <a:t>www.flickr.com/photos/rpavich/8480835817</a:t>
            </a:r>
            <a:r>
              <a:rPr lang="en-GB" altLang="en-US" sz="1200" dirty="0">
                <a:ea typeface="HelveticaNeueLT Std Cn"/>
              </a:rPr>
              <a:t>. Accessed April 2014; Creative Commons licence: </a:t>
            </a:r>
            <a:r>
              <a:rPr lang="en-GB" altLang="en-US" sz="1200" u="sng" dirty="0">
                <a:ea typeface="HelveticaNeueLT Std Cn"/>
              </a:rPr>
              <a:t>https://creativecommons.org/licenses/by/2.0/</a:t>
            </a:r>
            <a:r>
              <a:rPr lang="en-GB" altLang="en-US" sz="1200" dirty="0">
                <a:ea typeface="HelveticaNeueLT Std Cn"/>
              </a:rPr>
              <a:t>.</a:t>
            </a:r>
          </a:p>
          <a:p>
            <a:pPr eaLnBrk="1" hangingPunct="1"/>
            <a:r>
              <a:rPr lang="en-GB" altLang="en-US" sz="1200" dirty="0">
                <a:ea typeface="HelveticaNeueLT Std Cn"/>
              </a:rPr>
              <a:t>Perkins R, </a:t>
            </a:r>
            <a:r>
              <a:rPr lang="en-GB" altLang="en-US" sz="1200" dirty="0" err="1">
                <a:ea typeface="HelveticaNeueLT Std Cn"/>
              </a:rPr>
              <a:t>Repper</a:t>
            </a:r>
            <a:r>
              <a:rPr lang="en-GB" altLang="en-US" sz="1200" dirty="0">
                <a:ea typeface="HelveticaNeueLT Std Cn"/>
              </a:rPr>
              <a:t>, J. </a:t>
            </a:r>
            <a:r>
              <a:rPr lang="en-GB" altLang="en-US" sz="1200" i="1" dirty="0">
                <a:ea typeface="HelveticaNeueLT Std Cn"/>
              </a:rPr>
              <a:t>Dilemmas in community mental health practice: Choice or control</a:t>
            </a:r>
            <a:r>
              <a:rPr lang="en-GB" altLang="en-US" sz="1200" dirty="0">
                <a:ea typeface="HelveticaNeueLT Std Cn"/>
              </a:rPr>
              <a:t>. Abingdon, UK: Radcliffe Medical Press Ltd; 1998.</a:t>
            </a:r>
          </a:p>
          <a:p>
            <a:pPr eaLnBrk="1" hangingPunct="1"/>
            <a:r>
              <a:rPr lang="en-GB" altLang="en-US" sz="1200" dirty="0" err="1">
                <a:ea typeface="HelveticaNeueLT Std Cn"/>
              </a:rPr>
              <a:t>Quittner</a:t>
            </a:r>
            <a:r>
              <a:rPr lang="en-GB" altLang="en-US" sz="1200" dirty="0">
                <a:ea typeface="HelveticaNeueLT Std Cn"/>
              </a:rPr>
              <a:t> AL, Modi AC, </a:t>
            </a:r>
            <a:r>
              <a:rPr lang="en-GB" altLang="en-US" sz="1200" dirty="0" err="1">
                <a:ea typeface="HelveticaNeueLT Std Cn"/>
              </a:rPr>
              <a:t>Lemanek</a:t>
            </a:r>
            <a:r>
              <a:rPr lang="en-GB" altLang="en-US" sz="1200" dirty="0">
                <a:ea typeface="HelveticaNeueLT Std Cn"/>
              </a:rPr>
              <a:t> KL, </a:t>
            </a:r>
            <a:r>
              <a:rPr lang="en-GB" altLang="en-US" sz="1200" dirty="0" err="1">
                <a:ea typeface="HelveticaNeueLT Std Cn"/>
              </a:rPr>
              <a:t>Ievers</a:t>
            </a:r>
            <a:r>
              <a:rPr lang="en-GB" altLang="en-US" sz="1200" dirty="0">
                <a:ea typeface="HelveticaNeueLT Std Cn"/>
              </a:rPr>
              <a:t>-Landis CE, </a:t>
            </a:r>
            <a:r>
              <a:rPr lang="en-GB" altLang="en-US" sz="1200" dirty="0" err="1">
                <a:ea typeface="HelveticaNeueLT Std Cn"/>
              </a:rPr>
              <a:t>Rapoff</a:t>
            </a:r>
            <a:r>
              <a:rPr lang="en-GB" altLang="en-US" sz="1200" dirty="0">
                <a:ea typeface="HelveticaNeueLT Std Cn"/>
              </a:rPr>
              <a:t> MA. Evidence-based assessment of adherence to medical treatments in </a:t>
            </a:r>
            <a:r>
              <a:rPr lang="en-GB" altLang="en-US" sz="1200" dirty="0" err="1">
                <a:ea typeface="HelveticaNeueLT Std Cn"/>
              </a:rPr>
              <a:t>pediatric</a:t>
            </a:r>
            <a:r>
              <a:rPr lang="en-GB" altLang="en-US" sz="1200" dirty="0">
                <a:ea typeface="HelveticaNeueLT Std Cn"/>
              </a:rPr>
              <a:t> psychology. </a:t>
            </a:r>
            <a:r>
              <a:rPr lang="en-GB" altLang="en-US" sz="1200" i="1" dirty="0">
                <a:ea typeface="HelveticaNeueLT Std Cn"/>
              </a:rPr>
              <a:t>J </a:t>
            </a:r>
            <a:r>
              <a:rPr lang="en-GB" altLang="en-US" sz="1200" i="1" dirty="0" err="1">
                <a:ea typeface="HelveticaNeueLT Std Cn"/>
              </a:rPr>
              <a:t>Pediatr</a:t>
            </a:r>
            <a:r>
              <a:rPr lang="en-GB" altLang="en-US" sz="1200" i="1" dirty="0">
                <a:ea typeface="HelveticaNeueLT Std Cn"/>
              </a:rPr>
              <a:t> </a:t>
            </a:r>
            <a:r>
              <a:rPr lang="en-GB" altLang="en-US" sz="1200" i="1" dirty="0" err="1">
                <a:ea typeface="HelveticaNeueLT Std Cn"/>
              </a:rPr>
              <a:t>Psychol</a:t>
            </a:r>
            <a:r>
              <a:rPr lang="en-GB" altLang="en-US" sz="1200" i="1" dirty="0">
                <a:ea typeface="HelveticaNeueLT Std Cn"/>
              </a:rPr>
              <a:t> </a:t>
            </a:r>
            <a:r>
              <a:rPr lang="en-GB" altLang="en-US" sz="1200" dirty="0">
                <a:ea typeface="HelveticaNeueLT Std Cn"/>
              </a:rPr>
              <a:t>2008;33:916–936.</a:t>
            </a:r>
          </a:p>
          <a:p>
            <a:r>
              <a:rPr lang="en-GB" altLang="en-US" sz="1200" dirty="0" err="1">
                <a:ea typeface="HelveticaNeueLT Std Cn"/>
              </a:rPr>
              <a:t>Rapoff</a:t>
            </a:r>
            <a:r>
              <a:rPr lang="en-GB" altLang="en-US" sz="1200" dirty="0">
                <a:ea typeface="HelveticaNeueLT Std Cn"/>
              </a:rPr>
              <a:t> MA. Consequences of nonadherence and correlates of adherence. In: </a:t>
            </a:r>
            <a:r>
              <a:rPr lang="en-GB" altLang="en-US" sz="1200" i="1" dirty="0">
                <a:ea typeface="HelveticaNeueLT Std Cn"/>
              </a:rPr>
              <a:t>Adherence to </a:t>
            </a:r>
            <a:r>
              <a:rPr lang="en-GB" altLang="en-US" sz="1200" i="1" dirty="0" err="1">
                <a:ea typeface="HelveticaNeueLT Std Cn"/>
              </a:rPr>
              <a:t>pediatric</a:t>
            </a:r>
            <a:r>
              <a:rPr lang="en-GB" altLang="en-US" sz="1200" i="1" dirty="0">
                <a:ea typeface="HelveticaNeueLT Std Cn"/>
              </a:rPr>
              <a:t> medical regimens</a:t>
            </a:r>
            <a:r>
              <a:rPr lang="en-GB" altLang="en-US" sz="1200" dirty="0">
                <a:ea typeface="HelveticaNeueLT Std Cn"/>
              </a:rPr>
              <a:t>. 2nd edition. 2010. New York: Springer.</a:t>
            </a:r>
          </a:p>
          <a:p>
            <a:r>
              <a:rPr lang="da-DK" altLang="en-US" sz="1200" dirty="0">
                <a:ea typeface="HelveticaNeueLT Std Cn"/>
              </a:rPr>
              <a:t>Riekert K. </a:t>
            </a:r>
            <a:r>
              <a:rPr lang="en-GB" altLang="en-US" sz="1200" dirty="0">
                <a:ea typeface="HelveticaNeueLT Std Cn"/>
              </a:rPr>
              <a:t>Promoting adherence and increasing life span. </a:t>
            </a:r>
            <a:r>
              <a:rPr lang="da-DK" altLang="en-US" sz="1200" i="1" dirty="0">
                <a:ea typeface="HelveticaNeueLT Std Cn"/>
              </a:rPr>
              <a:t>J Hopkins Adv Stud Med </a:t>
            </a:r>
            <a:r>
              <a:rPr lang="da-DK" altLang="en-US" sz="1200" dirty="0">
                <a:ea typeface="HelveticaNeueLT Std Cn"/>
              </a:rPr>
              <a:t>2009;9:14–19.</a:t>
            </a:r>
            <a:endParaRPr lang="it-IT" altLang="en-US" sz="1200" dirty="0">
              <a:ea typeface="HelveticaNeueLT Std Cn"/>
            </a:endParaRPr>
          </a:p>
          <a:p>
            <a:r>
              <a:rPr lang="it-IT" altLang="en-US" sz="1200" dirty="0">
                <a:ea typeface="HelveticaNeueLT Std Cn"/>
              </a:rPr>
              <a:t>Riekert K, Ridge A, Bilderback A, Hazle L, Marshall, BC. </a:t>
            </a:r>
            <a:r>
              <a:rPr lang="en-US" altLang="en-US" sz="1200" dirty="0">
                <a:ea typeface="HelveticaNeueLT Std Cn"/>
              </a:rPr>
              <a:t>Best practices in promoting patient/family treatment adherence: How are we doing? </a:t>
            </a:r>
            <a:r>
              <a:rPr lang="it-IT" altLang="en-US" sz="1200" i="1" dirty="0">
                <a:ea typeface="HelveticaNeueLT Std Cn"/>
              </a:rPr>
              <a:t>Pediatr Pulmonol</a:t>
            </a:r>
            <a:r>
              <a:rPr lang="it-IT" altLang="en-US" sz="1200" dirty="0">
                <a:ea typeface="HelveticaNeueLT Std Cn"/>
              </a:rPr>
              <a:t> 2008;43(Suppl 31):407.</a:t>
            </a:r>
          </a:p>
          <a:p>
            <a:r>
              <a:rPr lang="en-GB" altLang="en-US" sz="1200" dirty="0">
                <a:ea typeface="HelveticaNeueLT Std Cn"/>
              </a:rPr>
              <a:t>Rogers C. </a:t>
            </a:r>
            <a:r>
              <a:rPr lang="en-US" altLang="en-US" sz="1200" dirty="0">
                <a:ea typeface="HelveticaNeueLT Std Cn"/>
              </a:rPr>
              <a:t>Empathic: An unappreciated way of being</a:t>
            </a:r>
            <a:r>
              <a:rPr lang="en-GB" altLang="en-US" sz="1200" dirty="0">
                <a:ea typeface="HelveticaNeueLT Std Cn"/>
              </a:rPr>
              <a:t>. </a:t>
            </a:r>
            <a:r>
              <a:rPr lang="en-GB" altLang="en-US" sz="1200" i="1" dirty="0" err="1">
                <a:ea typeface="HelveticaNeueLT Std Cn"/>
              </a:rPr>
              <a:t>Couns</a:t>
            </a:r>
            <a:r>
              <a:rPr lang="en-GB" altLang="en-US" sz="1200" i="1" dirty="0">
                <a:ea typeface="HelveticaNeueLT Std Cn"/>
              </a:rPr>
              <a:t> </a:t>
            </a:r>
            <a:r>
              <a:rPr lang="en-GB" altLang="en-US" sz="1200" i="1" dirty="0" err="1">
                <a:ea typeface="HelveticaNeueLT Std Cn"/>
              </a:rPr>
              <a:t>Psychol</a:t>
            </a:r>
            <a:r>
              <a:rPr lang="en-GB" altLang="en-US" sz="1200" dirty="0">
                <a:ea typeface="HelveticaNeueLT Std Cn"/>
              </a:rPr>
              <a:t> 1975;5:2–10.</a:t>
            </a:r>
          </a:p>
          <a:p>
            <a:pPr eaLnBrk="1" hangingPunct="1"/>
            <a:r>
              <a:rPr lang="en-GB" altLang="en-US" sz="1200" dirty="0">
                <a:ea typeface="HelveticaNeueLT Std Cn"/>
              </a:rPr>
              <a:t>Wasserstein SB, La </a:t>
            </a:r>
            <a:r>
              <a:rPr lang="en-GB" altLang="en-US" sz="1200" dirty="0" err="1">
                <a:ea typeface="HelveticaNeueLT Std Cn"/>
              </a:rPr>
              <a:t>Greca</a:t>
            </a:r>
            <a:r>
              <a:rPr lang="en-GB" altLang="en-US" sz="1200" dirty="0">
                <a:ea typeface="HelveticaNeueLT Std Cn"/>
              </a:rPr>
              <a:t> AM. Can peer support buffer against </a:t>
            </a:r>
            <a:r>
              <a:rPr lang="en-GB" altLang="en-US" sz="1200" dirty="0" err="1">
                <a:ea typeface="HelveticaNeueLT Std Cn"/>
              </a:rPr>
              <a:t>behavioral</a:t>
            </a:r>
            <a:r>
              <a:rPr lang="en-GB" altLang="en-US" sz="1200" dirty="0">
                <a:ea typeface="HelveticaNeueLT Std Cn"/>
              </a:rPr>
              <a:t> consequences of parental discord? </a:t>
            </a:r>
            <a:r>
              <a:rPr lang="en-GB" altLang="en-US" sz="1200" i="1" dirty="0">
                <a:ea typeface="HelveticaNeueLT Std Cn"/>
              </a:rPr>
              <a:t>J Clin Child </a:t>
            </a:r>
            <a:r>
              <a:rPr lang="en-GB" altLang="en-US" sz="1200" i="1" dirty="0" err="1">
                <a:ea typeface="HelveticaNeueLT Std Cn"/>
              </a:rPr>
              <a:t>Psychol</a:t>
            </a:r>
            <a:r>
              <a:rPr lang="en-GB" altLang="en-US" sz="1200" i="1" dirty="0">
                <a:ea typeface="HelveticaNeueLT Std Cn"/>
              </a:rPr>
              <a:t> </a:t>
            </a:r>
            <a:r>
              <a:rPr lang="en-GB" altLang="en-US" sz="1200" dirty="0">
                <a:ea typeface="HelveticaNeueLT Std Cn"/>
              </a:rPr>
              <a:t>1996;25:177–182.</a:t>
            </a:r>
          </a:p>
          <a:p>
            <a:pPr eaLnBrk="1" hangingPunct="1"/>
            <a:r>
              <a:rPr lang="en-GB" altLang="en-US" sz="1200" dirty="0">
                <a:ea typeface="HelveticaNeueLT Std Cn"/>
              </a:rPr>
              <a:t>World Health Organization (WHO). Adherence to long-term therapies. 2003. Available at: </a:t>
            </a:r>
            <a:r>
              <a:rPr lang="en-GB" altLang="en-US" sz="1200" u="sng" dirty="0">
                <a:ea typeface="HelveticaNeueLT Std Cn"/>
              </a:rPr>
              <a:t>http://apps.who.int/medicinedocs/pdf/s4883e/s4883e.pdf</a:t>
            </a:r>
            <a:r>
              <a:rPr lang="en-GB" altLang="en-US" sz="1200" dirty="0">
                <a:ea typeface="HelveticaNeueLT Std Cn"/>
              </a:rPr>
              <a:t>. Accessed April 2014.</a:t>
            </a:r>
          </a:p>
          <a:p>
            <a:pPr eaLnBrk="1" hangingPunct="1"/>
            <a:endParaRPr lang="en-GB" altLang="en-US" sz="1200" dirty="0">
              <a:ea typeface="HelveticaNeueLT Std Cn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2655888"/>
            <a:ext cx="8229600" cy="773112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Znaczenie przestrzegania zaleceń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>
            <a:noAutofit/>
          </a:bodyPr>
          <a:lstStyle/>
          <a:p>
            <a:pPr eaLnBrk="1" hangingPunct="1"/>
            <a:r>
              <a:rPr lang="pl-PL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Dlaczego niedostateczne przestrzeganie zaleceń ma znaczenie?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Char char="•"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Jest to najistotniejsza samodzielna przyczyna niepowodzenia terapii</a:t>
            </a:r>
            <a:r>
              <a:rPr lang="pl-PL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</a:t>
            </a:r>
          </a:p>
          <a:p>
            <a:pPr marL="609600" indent="-609600" eaLnBrk="1" hangingPunct="1">
              <a:lnSpc>
                <a:spcPct val="90000"/>
              </a:lnSpc>
              <a:buFontTx/>
              <a:buChar char="•"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Zwiększa chorobowość/śmiertelność</a:t>
            </a:r>
            <a:r>
              <a:rPr lang="pl-PL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1–3</a:t>
            </a:r>
          </a:p>
          <a:p>
            <a:pPr marL="609600" indent="-609600" eaLnBrk="1" hangingPunct="1">
              <a:lnSpc>
                <a:spcPct val="90000"/>
              </a:lnSpc>
              <a:buFontTx/>
              <a:buChar char="•"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Pogarsza jakość życia</a:t>
            </a:r>
            <a:r>
              <a:rPr lang="pl-PL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2</a:t>
            </a:r>
            <a:endParaRPr lang="en-GB" altLang="en-US" dirty="0">
              <a:ea typeface="HelveticaNeueLT Std Cn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Char char="•"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Prowadzi to do przerwania leczenia poprzez uznanie go za nieskuteczne</a:t>
            </a:r>
            <a:r>
              <a:rPr lang="pl-PL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4</a:t>
            </a:r>
          </a:p>
          <a:p>
            <a:pPr marL="609600" indent="-609600" eaLnBrk="1" hangingPunct="1">
              <a:lnSpc>
                <a:spcPct val="90000"/>
              </a:lnSpc>
              <a:buFontTx/>
              <a:buChar char="•"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Nasila skutki nieodpowiedniego leczenia (oporność na leki, zbędne leczenie i zdarzenia niepożądane)</a:t>
            </a:r>
            <a:r>
              <a:rPr lang="pl-PL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4</a:t>
            </a:r>
          </a:p>
          <a:p>
            <a:pPr marL="609600" indent="-609600" eaLnBrk="1" hangingPunct="1">
              <a:lnSpc>
                <a:spcPct val="90000"/>
              </a:lnSpc>
              <a:buFontTx/>
              <a:buChar char="•"/>
            </a:pP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Generuje ogromne koszty finansowe</a:t>
            </a:r>
            <a:r>
              <a:rPr lang="pl-PL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1–3,5</a:t>
            </a:r>
            <a:endParaRPr lang="en-GB" altLang="en-US" dirty="0">
              <a:ea typeface="HelveticaNeueLT Std Cn"/>
            </a:endParaRPr>
          </a:p>
        </p:txBody>
      </p:sp>
      <p:sp>
        <p:nvSpPr>
          <p:cNvPr id="13316" name="TextBox 1"/>
          <p:cNvSpPr txBox="1">
            <a:spLocks noChangeArrowheads="1"/>
          </p:cNvSpPr>
          <p:nvPr/>
        </p:nvSpPr>
        <p:spPr bwMode="auto">
          <a:xfrm>
            <a:off x="-9144" y="5962650"/>
            <a:ext cx="9153144" cy="39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Osterberg L., Blaschke T., </a:t>
            </a:r>
            <a:r>
              <a:rPr lang="pl-PL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 Engl J Med </a:t>
            </a: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2005;353:487–497; 2. Rapoff M.A., 2010 3. Arias Llorente R.P. i wsp., 2012</a:t>
            </a:r>
          </a:p>
          <a:p>
            <a:pPr algn="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4. Duff A.J.A., Latchford G.J., </a:t>
            </a:r>
            <a:r>
              <a:rPr lang="pl-PL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Pediatr Pulmonol</a:t>
            </a: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2010;45:211–220. 5. Briesacher B.A. i wsp., </a:t>
            </a:r>
            <a:r>
              <a:rPr lang="pl-PL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BMC Pulmonary Med</a:t>
            </a: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2011;11:5.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>
            <a:noAutofit/>
          </a:bodyPr>
          <a:lstStyle/>
          <a:p>
            <a:r>
              <a:rPr lang="pl-PL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Przestrzeganie zaleceń podczas leczenia mukowiscydozy</a:t>
            </a:r>
            <a:endParaRPr lang="en-GB" altLang="en-US" dirty="0">
              <a:ea typeface="HelveticaNeueLT Std Med Cn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Olbrzymia poprawa mediany czasu przeżycia w części wynika ze skutecznego stosowania obecnie zalecanych metod leczenia</a:t>
            </a:r>
            <a:r>
              <a:rPr lang="pl-PL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</a:t>
            </a:r>
          </a:p>
          <a:p>
            <a:endParaRPr lang="en-GB" altLang="en-US" dirty="0">
              <a:ea typeface="HelveticaNeueLT Std Cn"/>
            </a:endParaRPr>
          </a:p>
          <a:p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Wciąż </a:t>
            </a:r>
            <a:r>
              <a:rPr lang="en-GB" sz="2400" b="0" i="0" strike="noStrike" cap="none" spc="0" baseline="0" dirty="0" err="1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jednak</a:t>
            </a:r>
            <a:r>
              <a:rPr lang="en-GB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daleko do optymalnego przestrzegania zaleceń</a:t>
            </a:r>
          </a:p>
          <a:p>
            <a:pPr lvl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Aby utrzymać nasze postępy, musimy poprawić nasze umiejętności zachęcania do przestrzegania zaleceń</a:t>
            </a:r>
          </a:p>
          <a:p>
            <a:endParaRPr lang="en-GB" altLang="en-US" dirty="0">
              <a:ea typeface="HelveticaNeueLT Std Cn"/>
            </a:endParaRPr>
          </a:p>
          <a:p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Pojawiają się nowe dostępne metody leczenia</a:t>
            </a:r>
            <a:r>
              <a:rPr lang="pl-PL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2</a:t>
            </a:r>
          </a:p>
          <a:p>
            <a:endParaRPr lang="en-GB" altLang="en-US" dirty="0">
              <a:ea typeface="HelveticaNeueLT Std Cn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111875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CF, ang. cystic fibrosis - mukowiscydoza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649436" y="6109738"/>
            <a:ext cx="54129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Lowenfels A., Simmonds N.J., 2010; 2 Cystic Fibrosis Foundation [Fundacja Mukowiscydozy], 2017.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>
            <a:noAutofit/>
          </a:bodyPr>
          <a:lstStyle/>
          <a:p>
            <a:r>
              <a:rPr lang="pl-PL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Przestrzeganie zaleceń podczas leczenia mukowiscydozy: rzeczywistość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70038"/>
            <a:ext cx="8229600" cy="43116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l-PL" sz="2400" b="0" i="0" strike="noStrike" cap="none" spc="0" baseline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Odsetek przestrzegania zaleceń dotyczących przyjmowania leków zaobserwowany empirycznie w ciągu ostatnich 10 lat:</a:t>
            </a:r>
            <a:endParaRPr lang="en-GB" altLang="en-US" baseline="30000">
              <a:ea typeface="HelveticaNeueLT Std Cn"/>
            </a:endParaRPr>
          </a:p>
          <a:p>
            <a:pPr lvl="1">
              <a:lnSpc>
                <a:spcPct val="80000"/>
              </a:lnSpc>
            </a:pPr>
            <a:r>
              <a:rPr lang="pl-PL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67% w przypadku antybiotyków podawanych doustnie</a:t>
            </a:r>
          </a:p>
          <a:p>
            <a:pPr lvl="1">
              <a:lnSpc>
                <a:spcPct val="80000"/>
              </a:lnSpc>
            </a:pPr>
            <a:r>
              <a:rPr lang="pl-PL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31–53% w przypadku antybiotyków podawanych drogą wziewną</a:t>
            </a:r>
          </a:p>
          <a:p>
            <a:pPr lvl="1">
              <a:lnSpc>
                <a:spcPct val="80000"/>
              </a:lnSpc>
            </a:pPr>
            <a:r>
              <a:rPr lang="pl-PL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53–79% w przypadku środków mukolitycznych</a:t>
            </a:r>
          </a:p>
          <a:p>
            <a:pPr lvl="1">
              <a:lnSpc>
                <a:spcPct val="80000"/>
              </a:lnSpc>
            </a:pPr>
            <a:r>
              <a:rPr lang="pl-PL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41–72% w przypadku hipertonicznego roztworu soli fizjologicznej</a:t>
            </a:r>
          </a:p>
          <a:p>
            <a:pPr lvl="1">
              <a:lnSpc>
                <a:spcPct val="80000"/>
              </a:lnSpc>
            </a:pPr>
            <a:r>
              <a:rPr lang="pl-PL" sz="22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Inne metody leczenia</a:t>
            </a:r>
          </a:p>
          <a:p>
            <a:pPr lvl="2">
              <a:lnSpc>
                <a:spcPct val="80000"/>
              </a:lnSpc>
            </a:pPr>
            <a:r>
              <a:rPr lang="pl-PL" sz="2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34% pacjentów prowadziło fizjoterapię klatki piersiowej dwa razy na dobę</a:t>
            </a:r>
          </a:p>
          <a:p>
            <a:pPr lvl="2">
              <a:lnSpc>
                <a:spcPct val="80000"/>
              </a:lnSpc>
            </a:pPr>
            <a:r>
              <a:rPr lang="pl-PL" sz="2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16–20% pacjentów przestrzegało zaleceń dietetycznych</a:t>
            </a:r>
          </a:p>
          <a:p>
            <a:pPr lvl="2">
              <a:lnSpc>
                <a:spcPct val="80000"/>
              </a:lnSpc>
            </a:pPr>
            <a:r>
              <a:rPr lang="pl-PL" sz="2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81% pacjentów przyjmowało enzymy o zalecanych porach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346811" y="6108700"/>
            <a:ext cx="8797189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Riekert K., </a:t>
            </a:r>
            <a:r>
              <a:rPr lang="pl-PL" sz="1000" b="0" i="1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 Hopkins Adv Stud Med </a:t>
            </a:r>
            <a:r>
              <a:rPr lang="pl-PL" sz="10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2009;9:14–19</a:t>
            </a:r>
            <a:endParaRPr lang="da-DK" altLang="en-US" sz="1000">
              <a:latin typeface="+mn-lt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3113"/>
          </a:xfrm>
        </p:spPr>
        <p:txBody>
          <a:bodyPr/>
          <a:lstStyle/>
          <a:p>
            <a:pPr eaLnBrk="1" hangingPunct="1"/>
            <a:r>
              <a:rPr lang="pl-PL" sz="2800" b="1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Pomiary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5213"/>
            <a:ext cx="8360228" cy="4311650"/>
          </a:xfrm>
        </p:spPr>
        <p:txBody>
          <a:bodyPr/>
          <a:lstStyle/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Pomiary przestrzegania zaleceń są notorycznie niewiarygodne</a:t>
            </a:r>
            <a:r>
              <a:rPr lang="pl-PL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1</a:t>
            </a:r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 </a:t>
            </a:r>
          </a:p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Wiele ośrodków nie dokonuje rutynowej oceny przestrzegania zaleceń</a:t>
            </a:r>
            <a:r>
              <a:rPr lang="pl-PL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2</a:t>
            </a:r>
            <a:endParaRPr lang="en-GB" altLang="en-US" dirty="0">
              <a:ea typeface="HelveticaNeueLT Std Cn"/>
            </a:endParaRPr>
          </a:p>
          <a:p>
            <a:pPr eaLnBrk="1" hangingPunct="1"/>
            <a:r>
              <a:rPr lang="pl-PL" sz="2400" b="0" i="0" strike="noStrike" cap="none" spc="0" baseline="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Wytyczne dotyczące najlepszej praktyki:</a:t>
            </a:r>
            <a:r>
              <a:rPr lang="pl-PL" sz="2400" b="0" i="0" strike="noStrike" cap="none" spc="0" baseline="30000" dirty="0">
                <a:solidFill>
                  <a:srgbClr val="1D2763"/>
                </a:solidFill>
                <a:effectLst/>
                <a:latin typeface="Calibri"/>
                <a:ea typeface="Calibri"/>
                <a:cs typeface="Calibri"/>
              </a:rPr>
              <a:t>3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należy oceniać wiedzę i czynniki ograniczające przestrzeganie zaleceń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należy opracować plany leczenia i zapewnić ich przykłady na piśmie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należy pozyskiwać dane poprzez użycie co najmniej dwóch metod oceny (np. dzienniczków i metod elektronicznych)</a:t>
            </a:r>
          </a:p>
          <a:p>
            <a:pPr lvl="1" eaLnBrk="1" hangingPunct="1"/>
            <a:r>
              <a:rPr lang="pl-PL" sz="22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należy oceniać „zbieżność” wyników (przy czym dane elektroniczne mają pierwszeństwo)</a:t>
            </a:r>
            <a:endParaRPr lang="en-GB" altLang="en-US" b="1" i="1" dirty="0"/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-9144" y="6107113"/>
            <a:ext cx="9153144" cy="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l-PL" sz="1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1. Farmer K.C., </a:t>
            </a:r>
            <a:r>
              <a:rPr lang="pl-PL" sz="10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Clin Ther</a:t>
            </a:r>
            <a:r>
              <a:rPr lang="pl-PL" sz="1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1999;21:1074–1090; 2. Riekert K. i wsp., </a:t>
            </a:r>
            <a:r>
              <a:rPr lang="pl-PL" sz="10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Pediatr Pulmonol</a:t>
            </a:r>
            <a:r>
              <a:rPr lang="pl-PL" sz="1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2008;43(Dodatek 31):407; 3. Quittner A.L. i wsp., </a:t>
            </a:r>
            <a:r>
              <a:rPr lang="pl-PL" sz="10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 Pediatr Psychol </a:t>
            </a:r>
            <a:r>
              <a:rPr lang="pl-PL" sz="10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2008;33:916–936. 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19.04.30"/>
  <p:tag name="AS_TITLE" val="Aspose.Slides for Java"/>
  <p:tag name="AS_VERSION" val="19.4"/>
</p:tagLst>
</file>

<file path=ppt/theme/theme1.xml><?xml version="1.0" encoding="utf-8"?>
<a:theme xmlns:a="http://schemas.openxmlformats.org/drawingml/2006/main" name="1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D01F718650B84A9884460C5AFE6F93" ma:contentTypeVersion="10" ma:contentTypeDescription="Create a new document." ma:contentTypeScope="" ma:versionID="fc8bfbf9406065832d540f46c6e1e12a">
  <xsd:schema xmlns:xsd="http://www.w3.org/2001/XMLSchema" xmlns:xs="http://www.w3.org/2001/XMLSchema" xmlns:p="http://schemas.microsoft.com/office/2006/metadata/properties" xmlns:ns3="f7f3a51c-44f8-4c11-81fd-6401f4b3bf35" targetNamespace="http://schemas.microsoft.com/office/2006/metadata/properties" ma:root="true" ma:fieldsID="010bdfe50ce983f4f1204669b516a4ae" ns3:_="">
    <xsd:import namespace="f7f3a51c-44f8-4c11-81fd-6401f4b3bf3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f3a51c-44f8-4c11-81fd-6401f4b3bf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C2A9DF-AC32-44D4-A779-B243FA8CBB7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CCB8EC6-D7EB-4332-AFF9-F47251C6AE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EAF8CA-4231-4CAF-B890-7512B75D22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f3a51c-44f8-4c11-81fd-6401f4b3bf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3209</Words>
  <Application>Microsoft Office PowerPoint</Application>
  <PresentationFormat>On-screen Show (4:3)</PresentationFormat>
  <Paragraphs>338</Paragraphs>
  <Slides>46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HelveticaNeueLT Std Cn</vt:lpstr>
      <vt:lpstr>HelveticaNeueLT Std Med Cn</vt:lpstr>
      <vt:lpstr>Wingdings</vt:lpstr>
      <vt:lpstr>1_Default Theme</vt:lpstr>
      <vt:lpstr>Przestrzeganie zaleceń i wprowadzenie do  dialogu motywującego</vt:lpstr>
      <vt:lpstr>Oświadczenie</vt:lpstr>
      <vt:lpstr>Wprowadzenie</vt:lpstr>
      <vt:lpstr>Przegląd sesji</vt:lpstr>
      <vt:lpstr>Znaczenie przestrzegania zaleceń</vt:lpstr>
      <vt:lpstr>Dlaczego niedostateczne przestrzeganie zaleceń ma znaczenie?</vt:lpstr>
      <vt:lpstr>Przestrzeganie zaleceń podczas leczenia mukowiscydozy</vt:lpstr>
      <vt:lpstr>Przestrzeganie zaleceń podczas leczenia mukowiscydozy: rzeczywistość</vt:lpstr>
      <vt:lpstr>Pomiary</vt:lpstr>
      <vt:lpstr>Optymalne przestrzeganie zaleceń: definicja</vt:lpstr>
      <vt:lpstr>Dlaczego tak trudno jest uzyskać optymalne przestrzeganie zaleceń podczas leczenia mukowiscydozy?</vt:lpstr>
      <vt:lpstr>Czynniki wpływające na przestrzeganie zaleceń</vt:lpstr>
      <vt:lpstr>Czynniki wpływające na przestrzeganie zaleceń</vt:lpstr>
      <vt:lpstr>Społeczeństwo i kultura</vt:lpstr>
      <vt:lpstr>Rodzina i przyjaciele</vt:lpstr>
      <vt:lpstr>Rodzina i przyjaciele</vt:lpstr>
      <vt:lpstr>Przyjaciele: siła rówieśników</vt:lpstr>
      <vt:lpstr>Leczenie </vt:lpstr>
      <vt:lpstr>Cechy indywidualne</vt:lpstr>
      <vt:lpstr>Zachowanie</vt:lpstr>
      <vt:lpstr>Aspekty psychologiczne</vt:lpstr>
      <vt:lpstr>Co możemy zrobić?</vt:lpstr>
      <vt:lpstr>Jaka jest nasza odpowiedź?</vt:lpstr>
      <vt:lpstr>Zespół</vt:lpstr>
      <vt:lpstr>Pracownik służby zdrowia</vt:lpstr>
      <vt:lpstr>Przedstawienie dialogu motywującego</vt:lpstr>
      <vt:lpstr>Rola pracowników służby zdrowia</vt:lpstr>
      <vt:lpstr>Dlaczego niektórzy ludzie nie przestrzegają zaleceń?</vt:lpstr>
      <vt:lpstr>Tak naprawdę...</vt:lpstr>
      <vt:lpstr>Myślenie z pacjentami o zmianie zachowania</vt:lpstr>
      <vt:lpstr>Myślenie z pacjentami o zmianie zachowania</vt:lpstr>
      <vt:lpstr>Myślenie o zmianie</vt:lpstr>
      <vt:lpstr>Nitkowanie zębów</vt:lpstr>
      <vt:lpstr>Proces zmiany</vt:lpstr>
      <vt:lpstr>Dialog motywujący</vt:lpstr>
      <vt:lpstr>Definicja dialogu motywującego</vt:lpstr>
      <vt:lpstr>Podstawy teoretyczne dialogu motywującego</vt:lpstr>
      <vt:lpstr>Zasada 1: Ludziom nie należy mówić, co mają robić...</vt:lpstr>
      <vt:lpstr>Zasada 2: Słuchanie</vt:lpstr>
      <vt:lpstr>Zasada 3: To pacjent musi Ci powiedzieć, że potrzebuje zmiany1</vt:lpstr>
      <vt:lpstr>Zasada 4: Dysonans poznawczy1</vt:lpstr>
      <vt:lpstr>Zasada 5: Ludzie muszą czuć się pewni siebie zanim spróbują dokonać zmiany</vt:lpstr>
      <vt:lpstr>Zasada 6: Ambiwalencja jest normalnym zjawiskiem</vt:lpstr>
      <vt:lpstr>Piśmiennictwo</vt:lpstr>
      <vt:lpstr>Piśmiennictwo</vt:lpstr>
      <vt:lpstr>Piśmiennictwo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Factors known to affect adherence in CF</dc:title>
  <dc:creator>Gil Bezzina, PhD</dc:creator>
  <cp:keywords>UK0112534</cp:keywords>
  <cp:lastModifiedBy>Gauthami Jeevakumar</cp:lastModifiedBy>
  <cp:revision>311</cp:revision>
  <cp:lastPrinted>2014-05-01T13:06:37Z</cp:lastPrinted>
  <dcterms:created xsi:type="dcterms:W3CDTF">2006-08-16T00:00:00Z</dcterms:created>
  <dcterms:modified xsi:type="dcterms:W3CDTF">2021-03-02T09:51:24Z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0x010100BCD01F718650B84A9884460C5AFE6F93</vt:lpwstr>
  </property>
</Properties>
</file>