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8"/>
  </p:notesMasterIdLst>
  <p:handoutMasterIdLst>
    <p:handoutMasterId r:id="rId49"/>
  </p:handoutMasterIdLst>
  <p:sldIdLst>
    <p:sldId id="260" r:id="rId2"/>
    <p:sldId id="392" r:id="rId3"/>
    <p:sldId id="393" r:id="rId4"/>
    <p:sldId id="394" r:id="rId5"/>
    <p:sldId id="395" r:id="rId6"/>
    <p:sldId id="396" r:id="rId7"/>
    <p:sldId id="397" r:id="rId8"/>
    <p:sldId id="398" r:id="rId9"/>
    <p:sldId id="334" r:id="rId10"/>
    <p:sldId id="380" r:id="rId11"/>
    <p:sldId id="390" r:id="rId12"/>
    <p:sldId id="376" r:id="rId13"/>
    <p:sldId id="341" r:id="rId14"/>
    <p:sldId id="322" r:id="rId15"/>
    <p:sldId id="325" r:id="rId16"/>
    <p:sldId id="399" r:id="rId17"/>
    <p:sldId id="329" r:id="rId18"/>
    <p:sldId id="331" r:id="rId19"/>
    <p:sldId id="283" r:id="rId20"/>
    <p:sldId id="289" r:id="rId21"/>
    <p:sldId id="290" r:id="rId22"/>
    <p:sldId id="388" r:id="rId23"/>
    <p:sldId id="342" r:id="rId24"/>
    <p:sldId id="335" r:id="rId25"/>
    <p:sldId id="302" r:id="rId26"/>
    <p:sldId id="377" r:id="rId27"/>
    <p:sldId id="344" r:id="rId28"/>
    <p:sldId id="345" r:id="rId29"/>
    <p:sldId id="346" r:id="rId30"/>
    <p:sldId id="348" r:id="rId31"/>
    <p:sldId id="383" r:id="rId32"/>
    <p:sldId id="349" r:id="rId33"/>
    <p:sldId id="350" r:id="rId34"/>
    <p:sldId id="351" r:id="rId35"/>
    <p:sldId id="353" r:id="rId36"/>
    <p:sldId id="354" r:id="rId37"/>
    <p:sldId id="378" r:id="rId38"/>
    <p:sldId id="356" r:id="rId39"/>
    <p:sldId id="357" r:id="rId40"/>
    <p:sldId id="358" r:id="rId41"/>
    <p:sldId id="359" r:id="rId42"/>
    <p:sldId id="366" r:id="rId43"/>
    <p:sldId id="367" r:id="rId44"/>
    <p:sldId id="391" r:id="rId45"/>
    <p:sldId id="373" r:id="rId46"/>
    <p:sldId id="37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49"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48" clrIdx="1">
    <p:extLst>
      <p:ext uri="{19B8F6BF-5375-455C-9EA6-DF929625EA0E}">
        <p15:presenceInfo xmlns:p15="http://schemas.microsoft.com/office/powerpoint/2012/main" userId="ApotheCom" providerId="None"/>
      </p:ext>
    </p:extLst>
  </p:cmAuthor>
  <p:cmAuthor id="3" name="Saima Khan" initials="SK" lastIdx="7"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796" autoAdjust="0"/>
  </p:normalViewPr>
  <p:slideViewPr>
    <p:cSldViewPr snapToGrid="0" snapToObjects="1">
      <p:cViewPr varScale="1">
        <p:scale>
          <a:sx n="107" d="100"/>
          <a:sy n="107" d="100"/>
        </p:scale>
        <p:origin x="132" y="168"/>
      </p:cViewPr>
      <p:guideLst/>
    </p:cSldViewPr>
  </p:slideViewPr>
  <p:notesTextViewPr>
    <p:cViewPr>
      <p:scale>
        <a:sx n="1" d="1"/>
        <a:sy n="1" d="1"/>
      </p:scale>
      <p:origin x="0" y="0"/>
    </p:cViewPr>
  </p:notesTextViewPr>
  <p:sorterViewPr>
    <p:cViewPr>
      <p:scale>
        <a:sx n="100" d="100"/>
        <a:sy n="100" d="100"/>
      </p:scale>
      <p:origin x="0" y="-1556"/>
    </p:cViewPr>
  </p:sorterViewPr>
  <p:notesViewPr>
    <p:cSldViewPr snapToGrid="0" snapToObject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untsworthhealth.net\Shared\Apothecom\_Clients\Vertex%20Intl\Projects\2021\176200007%20CF%20CARE%20Material%20Updates\Materials\MI%20Modules\Content%20Updates\Module%201\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Sheet1!$C$11:$C$14</c:f>
              <c:numCache>
                <c:formatCode>0%</c:formatCode>
                <c:ptCount val="4"/>
                <c:pt idx="0">
                  <c:v>0.82</c:v>
                </c:pt>
                <c:pt idx="1">
                  <c:v>0.77</c:v>
                </c:pt>
                <c:pt idx="2">
                  <c:v>0.86</c:v>
                </c:pt>
                <c:pt idx="3">
                  <c:v>0.67</c:v>
                </c:pt>
              </c:numCache>
            </c:numRef>
          </c:val>
          <c:extLst>
            <c:ext xmlns:c16="http://schemas.microsoft.com/office/drawing/2014/chart" uri="{C3380CC4-5D6E-409C-BE32-E72D297353CC}">
              <c16:uniqueId val="{00000000-879C-47F7-AFCE-46F8251A3EED}"/>
            </c:ext>
          </c:extLst>
        </c:ser>
        <c:dLbls>
          <c:showLegendKey val="0"/>
          <c:showVal val="0"/>
          <c:showCatName val="0"/>
          <c:showSerName val="0"/>
          <c:showPercent val="0"/>
          <c:showBubbleSize val="0"/>
        </c:dLbls>
        <c:gapWidth val="100"/>
        <c:axId val="425039592"/>
        <c:axId val="353893384"/>
      </c:barChart>
      <c:catAx>
        <c:axId val="42503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893384"/>
        <c:crosses val="autoZero"/>
        <c:auto val="1"/>
        <c:lblAlgn val="ctr"/>
        <c:lblOffset val="100"/>
        <c:noMultiLvlLbl val="0"/>
      </c:catAx>
      <c:valAx>
        <c:axId val="353893384"/>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395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cat>
            <c:strRef>
              <c:f>Sheet1!$A$11:$A$14</c:f>
              <c:strCache>
                <c:ptCount val="4"/>
                <c:pt idx="0">
                  <c:v>Bronchodilators</c:v>
                </c:pt>
                <c:pt idx="1">
                  <c:v>Inhaled antibiotics </c:v>
                </c:pt>
                <c:pt idx="2">
                  <c:v>Oral antibiotics</c:v>
                </c:pt>
                <c:pt idx="3">
                  <c:v>Nebulised antibiotics</c:v>
                </c:pt>
              </c:strCache>
            </c:strRef>
          </c:cat>
          <c:val>
            <c:numRef>
              <c:f>Sheet1!$B$11:$B$14</c:f>
              <c:numCache>
                <c:formatCode>0%</c:formatCode>
                <c:ptCount val="4"/>
                <c:pt idx="0">
                  <c:v>0.78</c:v>
                </c:pt>
                <c:pt idx="1">
                  <c:v>0.62</c:v>
                </c:pt>
                <c:pt idx="2">
                  <c:v>0.67</c:v>
                </c:pt>
                <c:pt idx="3">
                  <c:v>0.65</c:v>
                </c:pt>
              </c:numCache>
            </c:numRef>
          </c:val>
          <c:extLst>
            <c:ext xmlns:c16="http://schemas.microsoft.com/office/drawing/2014/chart" uri="{C3380CC4-5D6E-409C-BE32-E72D297353CC}">
              <c16:uniqueId val="{00000000-F4D5-489E-B466-34403D85548F}"/>
            </c:ext>
          </c:extLst>
        </c:ser>
        <c:dLbls>
          <c:showLegendKey val="0"/>
          <c:showVal val="0"/>
          <c:showCatName val="0"/>
          <c:showSerName val="0"/>
          <c:showPercent val="0"/>
          <c:showBubbleSize val="0"/>
        </c:dLbls>
        <c:gapWidth val="100"/>
        <c:axId val="425039592"/>
        <c:axId val="353893384"/>
      </c:barChart>
      <c:catAx>
        <c:axId val="42503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893384"/>
        <c:crosses val="autoZero"/>
        <c:auto val="1"/>
        <c:lblAlgn val="ctr"/>
        <c:lblOffset val="100"/>
        <c:noMultiLvlLbl val="0"/>
      </c:catAx>
      <c:valAx>
        <c:axId val="353893384"/>
        <c:scaling>
          <c:orientation val="minMax"/>
          <c:max val="1"/>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0395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929733-C088-427A-8648-7D72E7CB3F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281E96-9EE4-4FB5-BC2A-8D364ABEA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3D03A-F3F9-4ACA-BD06-B517F01F4AD3}" type="datetimeFigureOut">
              <a:rPr lang="en-GB" smtClean="0"/>
              <a:t>17/08/2021</a:t>
            </a:fld>
            <a:endParaRPr lang="en-GB"/>
          </a:p>
        </p:txBody>
      </p:sp>
      <p:sp>
        <p:nvSpPr>
          <p:cNvPr id="4" name="Footer Placeholder 3">
            <a:extLst>
              <a:ext uri="{FF2B5EF4-FFF2-40B4-BE49-F238E27FC236}">
                <a16:creationId xmlns:a16="http://schemas.microsoft.com/office/drawing/2014/main" id="{93A418BC-ECCA-4FE3-A900-47FAC230F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AC9B89-B1EB-4980-9423-80A25A4A7A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46E1F-441D-4BA6-92FA-A6D5696F1382}" type="slidenum">
              <a:rPr lang="en-GB" smtClean="0"/>
              <a:t>‹#›</a:t>
            </a:fld>
            <a:endParaRPr lang="en-GB"/>
          </a:p>
        </p:txBody>
      </p:sp>
    </p:spTree>
    <p:extLst>
      <p:ext uri="{BB962C8B-B14F-4D97-AF65-F5344CB8AC3E}">
        <p14:creationId xmlns:p14="http://schemas.microsoft.com/office/powerpoint/2010/main" val="377157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6D9E3-D1CA-4DEE-A17B-8B4CE7822C52}" type="datetimeFigureOut">
              <a:rPr lang="en-GB" smtClean="0"/>
              <a:t>17/08/2021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75386-0DDB-47D1-9CA0-5274B2FD67C0}" type="slidenum">
              <a:rPr lang="en-GB" smtClean="0"/>
              <a:t>‹#›</a:t>
            </a:fld>
            <a:endParaRPr lang="en-GB"/>
          </a:p>
        </p:txBody>
      </p:sp>
    </p:spTree>
    <p:extLst>
      <p:ext uri="{BB962C8B-B14F-4D97-AF65-F5344CB8AC3E}">
        <p14:creationId xmlns:p14="http://schemas.microsoft.com/office/powerpoint/2010/main" val="2958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75386-0DDB-47D1-9CA0-5274B2FD67C0}" type="slidenum">
              <a:rPr lang="en-GB" smtClean="0"/>
              <a:t>3</a:t>
            </a:fld>
            <a:endParaRPr lang="en-GB"/>
          </a:p>
        </p:txBody>
      </p:sp>
    </p:spTree>
    <p:extLst>
      <p:ext uri="{BB962C8B-B14F-4D97-AF65-F5344CB8AC3E}">
        <p14:creationId xmlns:p14="http://schemas.microsoft.com/office/powerpoint/2010/main" val="92344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F6E282A-AF84-4F75-84A4-06D3B9B9565B}" type="slidenum">
              <a:rPr lang="en-GB" altLang="en-US"/>
              <a:pPr/>
              <a:t>23</a:t>
            </a:fld>
            <a:endParaRPr lang="en-GB" altLang="en-US" dirty="0"/>
          </a:p>
        </p:txBody>
      </p:sp>
    </p:spTree>
    <p:extLst>
      <p:ext uri="{BB962C8B-B14F-4D97-AF65-F5344CB8AC3E}">
        <p14:creationId xmlns:p14="http://schemas.microsoft.com/office/powerpoint/2010/main" val="17833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2D23B26-7038-4799-988F-04997C4D46C6}" type="slidenum">
              <a:rPr lang="en-GB" altLang="en-US"/>
              <a:pPr/>
              <a:t>24</a:t>
            </a:fld>
            <a:endParaRPr lang="en-GB" altLang="en-US" dirty="0"/>
          </a:p>
        </p:txBody>
      </p:sp>
    </p:spTree>
    <p:extLst>
      <p:ext uri="{BB962C8B-B14F-4D97-AF65-F5344CB8AC3E}">
        <p14:creationId xmlns:p14="http://schemas.microsoft.com/office/powerpoint/2010/main" val="62840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4021B6D-6EF9-4F4E-A5E4-4D5C9EB95E66}" type="slidenum">
              <a:rPr lang="en-GB" altLang="en-US"/>
              <a:pPr/>
              <a:t>25</a:t>
            </a:fld>
            <a:endParaRPr lang="en-GB" altLang="en-US" dirty="0"/>
          </a:p>
        </p:txBody>
      </p:sp>
    </p:spTree>
    <p:extLst>
      <p:ext uri="{BB962C8B-B14F-4D97-AF65-F5344CB8AC3E}">
        <p14:creationId xmlns:p14="http://schemas.microsoft.com/office/powerpoint/2010/main" val="194675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4657E85B-93FB-4271-B52A-8852B5BB0278}" type="slidenum">
              <a:rPr lang="en-GB" altLang="en-US"/>
              <a:pPr/>
              <a:t>29</a:t>
            </a:fld>
            <a:endParaRPr lang="en-GB" altLang="en-US" dirty="0"/>
          </a:p>
        </p:txBody>
      </p:sp>
    </p:spTree>
    <p:extLst>
      <p:ext uri="{BB962C8B-B14F-4D97-AF65-F5344CB8AC3E}">
        <p14:creationId xmlns:p14="http://schemas.microsoft.com/office/powerpoint/2010/main" val="342369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D686CD4-4D93-4BE7-8A4D-7F180D718A0F}" type="slidenum">
              <a:rPr lang="en-GB" altLang="en-US"/>
              <a:pPr/>
              <a:t>30</a:t>
            </a:fld>
            <a:endParaRPr lang="en-GB" altLang="en-US" dirty="0"/>
          </a:p>
        </p:txBody>
      </p:sp>
    </p:spTree>
    <p:extLst>
      <p:ext uri="{BB962C8B-B14F-4D97-AF65-F5344CB8AC3E}">
        <p14:creationId xmlns:p14="http://schemas.microsoft.com/office/powerpoint/2010/main" val="211708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6F7204B1-07A4-412D-AA2D-759D958C23B1}" type="slidenum">
              <a:rPr lang="en-GB" altLang="en-US"/>
              <a:pPr/>
              <a:t>31</a:t>
            </a:fld>
            <a:endParaRPr lang="en-GB" altLang="en-US" dirty="0"/>
          </a:p>
        </p:txBody>
      </p:sp>
    </p:spTree>
    <p:extLst>
      <p:ext uri="{BB962C8B-B14F-4D97-AF65-F5344CB8AC3E}">
        <p14:creationId xmlns:p14="http://schemas.microsoft.com/office/powerpoint/2010/main" val="208087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F85B7EF-8B80-48C6-8028-44B1F0526486}" type="slidenum">
              <a:rPr lang="en-GB" altLang="en-US"/>
              <a:pPr/>
              <a:t>34</a:t>
            </a:fld>
            <a:endParaRPr lang="en-GB" altLang="en-US" dirty="0"/>
          </a:p>
        </p:txBody>
      </p:sp>
    </p:spTree>
    <p:extLst>
      <p:ext uri="{BB962C8B-B14F-4D97-AF65-F5344CB8AC3E}">
        <p14:creationId xmlns:p14="http://schemas.microsoft.com/office/powerpoint/2010/main" val="373587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35</a:t>
            </a:fld>
            <a:endParaRPr lang="en-GB"/>
          </a:p>
        </p:txBody>
      </p:sp>
    </p:spTree>
    <p:extLst>
      <p:ext uri="{BB962C8B-B14F-4D97-AF65-F5344CB8AC3E}">
        <p14:creationId xmlns:p14="http://schemas.microsoft.com/office/powerpoint/2010/main" val="279092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737C82B-A9EF-4E60-B464-8A5655F49F0D}" type="slidenum">
              <a:rPr lang="en-GB" altLang="en-US"/>
              <a:pPr/>
              <a:t>36</a:t>
            </a:fld>
            <a:endParaRPr lang="en-GB" altLang="en-US" dirty="0"/>
          </a:p>
        </p:txBody>
      </p:sp>
    </p:spTree>
    <p:extLst>
      <p:ext uri="{BB962C8B-B14F-4D97-AF65-F5344CB8AC3E}">
        <p14:creationId xmlns:p14="http://schemas.microsoft.com/office/powerpoint/2010/main" val="228100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38</a:t>
            </a:fld>
            <a:endParaRPr lang="en-GB"/>
          </a:p>
        </p:txBody>
      </p:sp>
    </p:spTree>
    <p:extLst>
      <p:ext uri="{BB962C8B-B14F-4D97-AF65-F5344CB8AC3E}">
        <p14:creationId xmlns:p14="http://schemas.microsoft.com/office/powerpoint/2010/main" val="41447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9</a:t>
            </a:fld>
            <a:endParaRPr lang="en-GB"/>
          </a:p>
        </p:txBody>
      </p:sp>
    </p:spTree>
    <p:extLst>
      <p:ext uri="{BB962C8B-B14F-4D97-AF65-F5344CB8AC3E}">
        <p14:creationId xmlns:p14="http://schemas.microsoft.com/office/powerpoint/2010/main" val="54153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41</a:t>
            </a:fld>
            <a:endParaRPr lang="en-GB"/>
          </a:p>
        </p:txBody>
      </p:sp>
    </p:spTree>
    <p:extLst>
      <p:ext uri="{BB962C8B-B14F-4D97-AF65-F5344CB8AC3E}">
        <p14:creationId xmlns:p14="http://schemas.microsoft.com/office/powerpoint/2010/main" val="471813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42</a:t>
            </a:fld>
            <a:endParaRPr lang="en-GB"/>
          </a:p>
        </p:txBody>
      </p:sp>
    </p:spTree>
    <p:extLst>
      <p:ext uri="{BB962C8B-B14F-4D97-AF65-F5344CB8AC3E}">
        <p14:creationId xmlns:p14="http://schemas.microsoft.com/office/powerpoint/2010/main" val="29729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57AD289-1B8A-42FE-BFF9-C8D46300C7F7}" type="slidenum">
              <a:rPr lang="en-GB" altLang="en-US"/>
              <a:pPr/>
              <a:t>45</a:t>
            </a:fld>
            <a:endParaRPr lang="en-GB" altLang="en-US" dirty="0"/>
          </a:p>
        </p:txBody>
      </p:sp>
    </p:spTree>
    <p:extLst>
      <p:ext uri="{BB962C8B-B14F-4D97-AF65-F5344CB8AC3E}">
        <p14:creationId xmlns:p14="http://schemas.microsoft.com/office/powerpoint/2010/main" val="64069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900"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6DF07DE-B213-4069-9DCE-A8FCE2EB2D4B}" type="slidenum">
              <a:rPr lang="en-GB" altLang="en-US"/>
              <a:pPr/>
              <a:t>46</a:t>
            </a:fld>
            <a:endParaRPr lang="en-GB" altLang="en-US" dirty="0"/>
          </a:p>
        </p:txBody>
      </p:sp>
    </p:spTree>
    <p:extLst>
      <p:ext uri="{BB962C8B-B14F-4D97-AF65-F5344CB8AC3E}">
        <p14:creationId xmlns:p14="http://schemas.microsoft.com/office/powerpoint/2010/main" val="331892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11</a:t>
            </a:fld>
            <a:endParaRPr lang="en-GB"/>
          </a:p>
        </p:txBody>
      </p:sp>
    </p:spTree>
    <p:extLst>
      <p:ext uri="{BB962C8B-B14F-4D97-AF65-F5344CB8AC3E}">
        <p14:creationId xmlns:p14="http://schemas.microsoft.com/office/powerpoint/2010/main" val="352695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16</a:t>
            </a:fld>
            <a:endParaRPr lang="en-GB"/>
          </a:p>
        </p:txBody>
      </p:sp>
    </p:spTree>
    <p:extLst>
      <p:ext uri="{BB962C8B-B14F-4D97-AF65-F5344CB8AC3E}">
        <p14:creationId xmlns:p14="http://schemas.microsoft.com/office/powerpoint/2010/main" val="78464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17</a:t>
            </a:fld>
            <a:endParaRPr lang="en-GB"/>
          </a:p>
        </p:txBody>
      </p:sp>
    </p:spTree>
    <p:extLst>
      <p:ext uri="{BB962C8B-B14F-4D97-AF65-F5344CB8AC3E}">
        <p14:creationId xmlns:p14="http://schemas.microsoft.com/office/powerpoint/2010/main" val="174294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0CB053-DC95-4BC5-9780-CD3E29E4A88E}" type="slidenum">
              <a:rPr lang="en-GB" altLang="en-US"/>
              <a:pPr>
                <a:spcBef>
                  <a:spcPct val="0"/>
                </a:spcBef>
              </a:pPr>
              <a:t>18</a:t>
            </a:fld>
            <a:endParaRPr lang="en-GB" altLang="en-US" dirty="0"/>
          </a:p>
        </p:txBody>
      </p:sp>
    </p:spTree>
    <p:extLst>
      <p:ext uri="{BB962C8B-B14F-4D97-AF65-F5344CB8AC3E}">
        <p14:creationId xmlns:p14="http://schemas.microsoft.com/office/powerpoint/2010/main" val="286082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487F7D-346E-4590-88DC-4DA4842B6CAD}" type="slidenum">
              <a:rPr lang="en-GB" altLang="en-US" smtClean="0"/>
              <a:pPr>
                <a:defRPr/>
              </a:pPr>
              <a:t>19</a:t>
            </a:fld>
            <a:endParaRPr lang="en-GB" altLang="en-US" dirty="0"/>
          </a:p>
        </p:txBody>
      </p:sp>
    </p:spTree>
    <p:extLst>
      <p:ext uri="{BB962C8B-B14F-4D97-AF65-F5344CB8AC3E}">
        <p14:creationId xmlns:p14="http://schemas.microsoft.com/office/powerpoint/2010/main" val="329008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75386-0DDB-47D1-9CA0-5274B2FD67C0}" type="slidenum">
              <a:rPr lang="en-GB" smtClean="0"/>
              <a:t>21</a:t>
            </a:fld>
            <a:endParaRPr lang="en-GB"/>
          </a:p>
        </p:txBody>
      </p:sp>
    </p:spTree>
    <p:extLst>
      <p:ext uri="{BB962C8B-B14F-4D97-AF65-F5344CB8AC3E}">
        <p14:creationId xmlns:p14="http://schemas.microsoft.com/office/powerpoint/2010/main" val="352387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C12FB8F-6A7F-4FD2-BE0B-18F791FF3575}" type="slidenum">
              <a:rPr lang="en-GB" altLang="en-US"/>
              <a:pPr/>
              <a:t>22</a:t>
            </a:fld>
            <a:endParaRPr lang="en-GB" altLang="en-US" dirty="0"/>
          </a:p>
        </p:txBody>
      </p:sp>
    </p:spTree>
    <p:extLst>
      <p:ext uri="{BB962C8B-B14F-4D97-AF65-F5344CB8AC3E}">
        <p14:creationId xmlns:p14="http://schemas.microsoft.com/office/powerpoint/2010/main" val="362451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dirty="0"/>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303" t="25182" r="6285" b="21934"/>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a:cxnSpLocks/>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a:cxnSpLocks/>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92398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01071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2pPr marL="685800" indent="-228600">
              <a:buFont typeface="System Font Regular"/>
              <a:buChar char="–"/>
              <a:defRPr/>
            </a:lvl2pPr>
            <a:lvl4pPr marL="1600200" indent="-228600">
              <a:buFont typeface="System Font Regular"/>
              <a:buChar char="–"/>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pPr/>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50699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83414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7844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31945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73314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dirty="0"/>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8201" t="24911" r="8201" b="26678"/>
          <a:stretch/>
        </p:blipFill>
        <p:spPr>
          <a:xfrm>
            <a:off x="203200" y="6180692"/>
            <a:ext cx="1816100" cy="524907"/>
          </a:xfrm>
          <a:prstGeom prst="rect">
            <a:avLst/>
          </a:prstGeom>
        </p:spPr>
      </p:pic>
    </p:spTree>
    <p:extLst>
      <p:ext uri="{BB962C8B-B14F-4D97-AF65-F5344CB8AC3E}">
        <p14:creationId xmlns:p14="http://schemas.microsoft.com/office/powerpoint/2010/main" val="1293411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ctrTitle"/>
          </p:nvPr>
        </p:nvSpPr>
        <p:spPr/>
        <p:txBody>
          <a:bodyPr rtlCol="0">
            <a:normAutofit fontScale="90000"/>
          </a:bodyPr>
          <a:lstStyle/>
          <a:p>
            <a:pPr>
              <a:defRPr/>
            </a:pPr>
            <a:r>
              <a:rPr lang="en-GB" altLang="en-US" dirty="0"/>
              <a:t>Adherence and an introduction to motivational interviewing</a:t>
            </a:r>
          </a:p>
        </p:txBody>
      </p:sp>
      <p:sp>
        <p:nvSpPr>
          <p:cNvPr id="2" name="Subtitle 1">
            <a:extLst>
              <a:ext uri="{FF2B5EF4-FFF2-40B4-BE49-F238E27FC236}">
                <a16:creationId xmlns:a16="http://schemas.microsoft.com/office/drawing/2014/main" id="{01D47294-7035-4741-ABA5-D2CC7DDB1FEA}"/>
              </a:ext>
            </a:extLst>
          </p:cNvPr>
          <p:cNvSpPr>
            <a:spLocks noGrp="1"/>
          </p:cNvSpPr>
          <p:nvPr>
            <p:ph type="subTitle" idx="1"/>
          </p:nvPr>
        </p:nvSpPr>
        <p:spPr/>
        <p:txBody>
          <a:bodyPr/>
          <a:lstStyle/>
          <a:p>
            <a:endParaRPr lang="en-GB"/>
          </a:p>
        </p:txBody>
      </p:sp>
      <p:sp>
        <p:nvSpPr>
          <p:cNvPr id="3" name="Text Placeholder 2">
            <a:extLst>
              <a:ext uri="{FF2B5EF4-FFF2-40B4-BE49-F238E27FC236}">
                <a16:creationId xmlns:a16="http://schemas.microsoft.com/office/drawing/2014/main" id="{9F4FFCE0-C79B-4319-9305-DA88C76802FB}"/>
              </a:ext>
            </a:extLst>
          </p:cNvPr>
          <p:cNvSpPr>
            <a:spLocks noGrp="1"/>
          </p:cNvSpPr>
          <p:nvPr>
            <p:ph type="body" sz="quarter" idx="13"/>
          </p:nvPr>
        </p:nvSpPr>
        <p:spPr/>
        <p:txBody>
          <a:bodyPr/>
          <a:lstStyle/>
          <a:p>
            <a:r>
              <a:rPr lang="en-GB" b="1" dirty="0">
                <a:solidFill>
                  <a:schemeClr val="accent2"/>
                </a:solidFill>
              </a:rPr>
              <a:t>Job code: INT-20-2100130	Date of update: August 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ea typeface="HelveticaNeueLT Std Med Cn"/>
              </a:rPr>
              <a:t>Optimal adherence: definition</a:t>
            </a:r>
            <a:endParaRPr lang="en-GB" altLang="en-US" dirty="0">
              <a:ea typeface="HelveticaNeueLT Std Med Cn"/>
            </a:endParaRPr>
          </a:p>
        </p:txBody>
      </p:sp>
      <p:sp>
        <p:nvSpPr>
          <p:cNvPr id="18435" name="Content Placeholder 2"/>
          <p:cNvSpPr>
            <a:spLocks noGrp="1"/>
          </p:cNvSpPr>
          <p:nvPr>
            <p:ph idx="1"/>
          </p:nvPr>
        </p:nvSpPr>
        <p:spPr/>
        <p:txBody>
          <a:bodyPr/>
          <a:lstStyle/>
          <a:p>
            <a:r>
              <a:rPr lang="en-GB" altLang="en-US" dirty="0">
                <a:ea typeface="HelveticaNeueLT Std Cn"/>
              </a:rPr>
              <a:t>The right </a:t>
            </a:r>
            <a:r>
              <a:rPr lang="en-GB" altLang="en-US" b="1" dirty="0">
                <a:solidFill>
                  <a:schemeClr val="accent2"/>
                </a:solidFill>
                <a:ea typeface="HelveticaNeueLT Std Cn"/>
              </a:rPr>
              <a:t>treatment</a:t>
            </a:r>
            <a:r>
              <a:rPr lang="en-GB" altLang="en-US" dirty="0">
                <a:ea typeface="HelveticaNeueLT Std Cn"/>
              </a:rPr>
              <a:t> </a:t>
            </a:r>
          </a:p>
          <a:p>
            <a:pPr marL="0" indent="0">
              <a:buNone/>
            </a:pPr>
            <a:r>
              <a:rPr lang="en-GB" altLang="en-US" dirty="0">
                <a:ea typeface="HelveticaNeueLT Std Cn"/>
              </a:rPr>
              <a:t> </a:t>
            </a:r>
          </a:p>
          <a:p>
            <a:r>
              <a:rPr lang="en-GB" altLang="en-US" dirty="0">
                <a:ea typeface="HelveticaNeueLT Std Cn"/>
              </a:rPr>
              <a:t>The right </a:t>
            </a:r>
            <a:r>
              <a:rPr lang="en-GB" altLang="en-US" b="1" dirty="0">
                <a:solidFill>
                  <a:schemeClr val="accent2"/>
                </a:solidFill>
                <a:ea typeface="HelveticaNeueLT Std Cn"/>
              </a:rPr>
              <a:t>amount</a:t>
            </a:r>
            <a:r>
              <a:rPr lang="en-GB" altLang="en-US" dirty="0">
                <a:ea typeface="HelveticaNeueLT Std Cn"/>
              </a:rPr>
              <a:t> </a:t>
            </a:r>
          </a:p>
          <a:p>
            <a:pPr marL="0" indent="0">
              <a:buNone/>
            </a:pPr>
            <a:endParaRPr lang="en-GB" altLang="en-US" dirty="0">
              <a:ea typeface="HelveticaNeueLT Std Cn"/>
            </a:endParaRPr>
          </a:p>
          <a:p>
            <a:r>
              <a:rPr lang="en-GB" altLang="en-US" dirty="0">
                <a:ea typeface="HelveticaNeueLT Std Cn"/>
              </a:rPr>
              <a:t>The right </a:t>
            </a:r>
            <a:r>
              <a:rPr lang="en-GB" altLang="en-US" b="1" dirty="0">
                <a:solidFill>
                  <a:schemeClr val="accent2"/>
                </a:solidFill>
                <a:ea typeface="HelveticaNeueLT Std Cn"/>
              </a:rPr>
              <a:t>way</a:t>
            </a:r>
          </a:p>
          <a:p>
            <a:endParaRPr lang="en-GB" altLang="en-US" dirty="0">
              <a:ea typeface="HelveticaNeueLT Std Cn"/>
            </a:endParaRPr>
          </a:p>
        </p:txBody>
      </p:sp>
      <p:sp>
        <p:nvSpPr>
          <p:cNvPr id="2" name="Text Placeholder 1">
            <a:extLst>
              <a:ext uri="{FF2B5EF4-FFF2-40B4-BE49-F238E27FC236}">
                <a16:creationId xmlns:a16="http://schemas.microsoft.com/office/drawing/2014/main" id="{378C33E1-DCFF-4DFA-B761-89FEB3BD4795}"/>
              </a:ext>
            </a:extLst>
          </p:cNvPr>
          <p:cNvSpPr>
            <a:spLocks noGrp="1"/>
          </p:cNvSpPr>
          <p:nvPr>
            <p:ph type="body" sz="quarter" idx="13"/>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marL="609600" indent="-609600"/>
            <a:r>
              <a:rPr lang="en-GB" altLang="en-US" dirty="0">
                <a:ea typeface="HelveticaNeueLT Std Med Cn"/>
              </a:rPr>
              <a:t>Why is it so hard to get optimal adherence in CF?</a:t>
            </a:r>
          </a:p>
        </p:txBody>
      </p:sp>
      <p:sp>
        <p:nvSpPr>
          <p:cNvPr id="19459" name="Rectangle 3"/>
          <p:cNvSpPr>
            <a:spLocks noGrp="1" noChangeArrowheads="1"/>
          </p:cNvSpPr>
          <p:nvPr>
            <p:ph idx="1"/>
          </p:nvPr>
        </p:nvSpPr>
        <p:spPr/>
        <p:txBody>
          <a:bodyPr>
            <a:normAutofit fontScale="92500" lnSpcReduction="10000"/>
          </a:bodyPr>
          <a:lstStyle/>
          <a:p>
            <a:pPr eaLnBrk="1" hangingPunct="1"/>
            <a:r>
              <a:rPr lang="en-GB" altLang="en-US" dirty="0">
                <a:ea typeface="HelveticaNeueLT Std Cn"/>
              </a:rPr>
              <a:t>Optimal adherence can be:</a:t>
            </a:r>
            <a:r>
              <a:rPr lang="en-GB" altLang="en-US" baseline="30000" dirty="0">
                <a:ea typeface="HelveticaNeueLT Std Cn"/>
              </a:rPr>
              <a:t>1</a:t>
            </a:r>
          </a:p>
          <a:p>
            <a:pPr lvl="1" eaLnBrk="1" hangingPunct="1"/>
            <a:r>
              <a:rPr lang="en-GB" altLang="en-US" dirty="0"/>
              <a:t>Very time-consuming</a:t>
            </a:r>
          </a:p>
          <a:p>
            <a:pPr lvl="1" eaLnBrk="1" hangingPunct="1"/>
            <a:r>
              <a:rPr lang="en-GB" altLang="en-US" dirty="0"/>
              <a:t>Very intrusive</a:t>
            </a:r>
          </a:p>
          <a:p>
            <a:pPr lvl="1" eaLnBrk="1" hangingPunct="1"/>
            <a:r>
              <a:rPr lang="en-GB" altLang="en-US" dirty="0"/>
              <a:t>Worrying (reminds you of your illness)</a:t>
            </a:r>
          </a:p>
          <a:p>
            <a:pPr eaLnBrk="1" hangingPunct="1"/>
            <a:r>
              <a:rPr lang="en-GB" altLang="en-US" dirty="0">
                <a:ea typeface="HelveticaNeueLT Std Cn"/>
              </a:rPr>
              <a:t>The patient may:</a:t>
            </a:r>
            <a:r>
              <a:rPr lang="en-GB" altLang="en-US" baseline="30000" dirty="0">
                <a:ea typeface="HelveticaNeueLT Std Cn"/>
              </a:rPr>
              <a:t>1,2</a:t>
            </a:r>
          </a:p>
          <a:p>
            <a:pPr lvl="1" eaLnBrk="1" hangingPunct="1"/>
            <a:r>
              <a:rPr lang="en-GB" altLang="en-US" dirty="0"/>
              <a:t>Not know what to do</a:t>
            </a:r>
          </a:p>
          <a:p>
            <a:pPr lvl="1" eaLnBrk="1" hangingPunct="1"/>
            <a:r>
              <a:rPr lang="en-GB" altLang="en-US" dirty="0"/>
              <a:t>Feel unsupported by family</a:t>
            </a:r>
          </a:p>
          <a:p>
            <a:pPr lvl="1" eaLnBrk="1" hangingPunct="1"/>
            <a:r>
              <a:rPr lang="en-GB" altLang="en-US" dirty="0"/>
              <a:t>Hate feeling different</a:t>
            </a:r>
          </a:p>
          <a:p>
            <a:pPr eaLnBrk="1" hangingPunct="1"/>
            <a:r>
              <a:rPr lang="en-GB" altLang="en-US" dirty="0">
                <a:ea typeface="HelveticaNeueLT Std Cn"/>
              </a:rPr>
              <a:t>Understanding the factors that influence whether or not someone will adhere optimally can be helpful…and may guide a conversation about change</a:t>
            </a:r>
            <a:endParaRPr lang="en-GB" altLang="en-US" baseline="30000" dirty="0">
              <a:ea typeface="HelveticaNeueLT Std Cn"/>
            </a:endParaRPr>
          </a:p>
        </p:txBody>
      </p:sp>
      <p:sp>
        <p:nvSpPr>
          <p:cNvPr id="3" name="Text Placeholder 2">
            <a:extLst>
              <a:ext uri="{FF2B5EF4-FFF2-40B4-BE49-F238E27FC236}">
                <a16:creationId xmlns:a16="http://schemas.microsoft.com/office/drawing/2014/main" id="{450B03D8-1C6C-4837-8FAC-4F7E9B99C9EA}"/>
              </a:ext>
            </a:extLst>
          </p:cNvPr>
          <p:cNvSpPr>
            <a:spLocks noGrp="1"/>
          </p:cNvSpPr>
          <p:nvPr>
            <p:ph type="body" sz="quarter" idx="13"/>
          </p:nvPr>
        </p:nvSpPr>
        <p:spPr/>
        <p:txBody>
          <a:bodyPr/>
          <a:lstStyle/>
          <a:p>
            <a:r>
              <a:rPr lang="en-GB" sz="1000" dirty="0"/>
              <a:t>1. Duff AJA, Latchford GJ. </a:t>
            </a:r>
            <a:r>
              <a:rPr lang="en-GB" sz="1000" i="1" dirty="0" err="1"/>
              <a:t>Pediatr</a:t>
            </a:r>
            <a:r>
              <a:rPr lang="en-GB" sz="1000" i="1" dirty="0"/>
              <a:t> </a:t>
            </a:r>
            <a:r>
              <a:rPr lang="en-GB" sz="1000" i="1" dirty="0" err="1"/>
              <a:t>Pulmonol</a:t>
            </a:r>
            <a:r>
              <a:rPr lang="en-GB" sz="1000" i="1" dirty="0"/>
              <a:t>. </a:t>
            </a:r>
            <a:r>
              <a:rPr lang="en-GB" sz="1000" dirty="0"/>
              <a:t>2010;45:211–220; 2. Jones S, et al. </a:t>
            </a:r>
            <a:r>
              <a:rPr lang="en-GB" sz="1000" i="1" dirty="0"/>
              <a:t>Cochrane Database </a:t>
            </a:r>
            <a:r>
              <a:rPr lang="en-GB" sz="1000" i="1" dirty="0" err="1"/>
              <a:t>Syst</a:t>
            </a:r>
            <a:r>
              <a:rPr lang="en-GB" sz="1000" i="1" dirty="0"/>
              <a:t> Rev</a:t>
            </a:r>
            <a:r>
              <a:rPr lang="en-GB" sz="1000" dirty="0"/>
              <a:t>. 2018;2018:CD011665.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b="1" dirty="0">
                <a:ea typeface="HelveticaNeueLT Std Med Cn"/>
              </a:rPr>
              <a:t>Factors that affect adherence</a:t>
            </a:r>
          </a:p>
        </p:txBody>
      </p:sp>
      <p:sp>
        <p:nvSpPr>
          <p:cNvPr id="2" name="Text Placeholder 1">
            <a:extLst>
              <a:ext uri="{FF2B5EF4-FFF2-40B4-BE49-F238E27FC236}">
                <a16:creationId xmlns:a16="http://schemas.microsoft.com/office/drawing/2014/main" id="{6F297825-3A9D-4AFD-AE5C-7240F528B549}"/>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dirty="0">
                <a:ea typeface="HelveticaNeueLT Std Med Cn"/>
              </a:rPr>
              <a:t>Factors that affect adherence</a:t>
            </a:r>
          </a:p>
        </p:txBody>
      </p:sp>
      <p:sp>
        <p:nvSpPr>
          <p:cNvPr id="21507" name="Content Placeholder 2"/>
          <p:cNvSpPr>
            <a:spLocks noGrp="1"/>
          </p:cNvSpPr>
          <p:nvPr>
            <p:ph idx="1"/>
          </p:nvPr>
        </p:nvSpPr>
        <p:spPr/>
        <p:txBody>
          <a:bodyPr numCol="2"/>
          <a:lstStyle/>
          <a:p>
            <a:pPr eaLnBrk="1" hangingPunct="1"/>
            <a:r>
              <a:rPr lang="en-GB" altLang="en-US" dirty="0">
                <a:ea typeface="HelveticaNeueLT Std Cn"/>
              </a:rPr>
              <a:t>Context:</a:t>
            </a:r>
          </a:p>
          <a:p>
            <a:pPr lvl="1" eaLnBrk="1" hangingPunct="1"/>
            <a:r>
              <a:rPr lang="en-GB" altLang="en-US" dirty="0"/>
              <a:t>Society and culture</a:t>
            </a:r>
          </a:p>
          <a:p>
            <a:pPr lvl="1" eaLnBrk="1" hangingPunct="1"/>
            <a:r>
              <a:rPr lang="en-GB" altLang="en-US" dirty="0"/>
              <a:t>Family and friends</a:t>
            </a:r>
          </a:p>
          <a:p>
            <a:pPr eaLnBrk="1" hangingPunct="1"/>
            <a:endParaRPr lang="en-GB" altLang="en-US" dirty="0">
              <a:ea typeface="HelveticaNeueLT Std Cn"/>
            </a:endParaRPr>
          </a:p>
          <a:p>
            <a:pPr eaLnBrk="1" hangingPunct="1"/>
            <a:endParaRPr lang="en-GB" altLang="en-US" dirty="0">
              <a:ea typeface="HelveticaNeueLT Std Cn"/>
            </a:endParaRPr>
          </a:p>
          <a:p>
            <a:pPr eaLnBrk="1" hangingPunct="1"/>
            <a:endParaRPr lang="en-GB" altLang="en-US" dirty="0">
              <a:ea typeface="HelveticaNeueLT Std Cn"/>
            </a:endParaRPr>
          </a:p>
          <a:p>
            <a:pPr eaLnBrk="1" hangingPunct="1"/>
            <a:endParaRPr lang="en-GB" altLang="en-US" dirty="0">
              <a:ea typeface="HelveticaNeueLT Std Cn"/>
            </a:endParaRPr>
          </a:p>
          <a:p>
            <a:pPr eaLnBrk="1" hangingPunct="1"/>
            <a:endParaRPr lang="en-GB" altLang="en-US" dirty="0">
              <a:ea typeface="HelveticaNeueLT Std Cn"/>
            </a:endParaRPr>
          </a:p>
          <a:p>
            <a:pPr eaLnBrk="1" hangingPunct="1"/>
            <a:r>
              <a:rPr lang="en-GB" altLang="en-US" dirty="0">
                <a:ea typeface="HelveticaNeueLT Std Cn"/>
              </a:rPr>
              <a:t>The individual:</a:t>
            </a:r>
          </a:p>
          <a:p>
            <a:pPr lvl="1" eaLnBrk="1" hangingPunct="1"/>
            <a:r>
              <a:rPr lang="en-GB" altLang="en-US" dirty="0"/>
              <a:t>Treatment</a:t>
            </a:r>
          </a:p>
          <a:p>
            <a:pPr lvl="1" eaLnBrk="1" hangingPunct="1"/>
            <a:r>
              <a:rPr lang="en-GB" altLang="en-US" dirty="0"/>
              <a:t>Individual characteristics</a:t>
            </a:r>
          </a:p>
          <a:p>
            <a:pPr lvl="1" eaLnBrk="1" hangingPunct="1"/>
            <a:r>
              <a:rPr lang="en-GB" altLang="en-US" dirty="0"/>
              <a:t>Behaviour</a:t>
            </a:r>
          </a:p>
          <a:p>
            <a:pPr lvl="1" eaLnBrk="1" hangingPunct="1"/>
            <a:r>
              <a:rPr lang="en-GB" altLang="en-US" dirty="0"/>
              <a:t>Beliefs</a:t>
            </a:r>
          </a:p>
        </p:txBody>
      </p:sp>
      <p:sp>
        <p:nvSpPr>
          <p:cNvPr id="3" name="Text Placeholder 2">
            <a:extLst>
              <a:ext uri="{FF2B5EF4-FFF2-40B4-BE49-F238E27FC236}">
                <a16:creationId xmlns:a16="http://schemas.microsoft.com/office/drawing/2014/main" id="{10B625C5-1E00-4203-9A56-827E1CAF01CA}"/>
              </a:ext>
            </a:extLst>
          </p:cNvPr>
          <p:cNvSpPr>
            <a:spLocks noGrp="1"/>
          </p:cNvSpPr>
          <p:nvPr>
            <p:ph type="body" sz="quarter" idx="13"/>
          </p:nvPr>
        </p:nvSpPr>
        <p:spPr/>
        <p:txBody>
          <a:bodyPr/>
          <a:lstStyle/>
          <a:p>
            <a:r>
              <a:rPr lang="en-GB" sz="1000" dirty="0"/>
              <a:t>Duff AJA, Latchford GJ. </a:t>
            </a:r>
            <a:r>
              <a:rPr lang="en-GB" sz="1000" i="1" dirty="0" err="1"/>
              <a:t>Pediatr</a:t>
            </a:r>
            <a:r>
              <a:rPr lang="en-GB" sz="1000" i="1" dirty="0"/>
              <a:t> </a:t>
            </a:r>
            <a:r>
              <a:rPr lang="en-GB" sz="1000" i="1" dirty="0" err="1"/>
              <a:t>Pulmonol</a:t>
            </a:r>
            <a:r>
              <a:rPr lang="en-GB" i="1" dirty="0"/>
              <a:t>. </a:t>
            </a:r>
            <a:r>
              <a:rPr lang="en-GB" sz="1000" dirty="0"/>
              <a:t>2010;45:211–220.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dirty="0">
                <a:ea typeface="HelveticaNeueLT Std Med Cn"/>
              </a:rPr>
              <a:t>Society and culture</a:t>
            </a:r>
          </a:p>
        </p:txBody>
      </p:sp>
      <p:sp>
        <p:nvSpPr>
          <p:cNvPr id="22531" name="Content Placeholder 2"/>
          <p:cNvSpPr>
            <a:spLocks noGrp="1"/>
          </p:cNvSpPr>
          <p:nvPr>
            <p:ph idx="1"/>
          </p:nvPr>
        </p:nvSpPr>
        <p:spPr/>
        <p:txBody>
          <a:bodyPr/>
          <a:lstStyle/>
          <a:p>
            <a:pPr eaLnBrk="1" hangingPunct="1"/>
            <a:r>
              <a:rPr lang="en-GB" altLang="en-US" dirty="0">
                <a:ea typeface="HelveticaNeueLT Std Cn"/>
              </a:rPr>
              <a:t>Patients may pick up different expectations about what they should do (social norms)</a:t>
            </a:r>
          </a:p>
          <a:p>
            <a:pPr lvl="1" eaLnBrk="1" hangingPunct="1"/>
            <a:r>
              <a:rPr lang="en-GB" altLang="en-US" dirty="0"/>
              <a:t>Do people usually wear seatbelts?</a:t>
            </a:r>
          </a:p>
          <a:p>
            <a:pPr lvl="1" eaLnBrk="1" hangingPunct="1"/>
            <a:r>
              <a:rPr lang="en-GB" altLang="en-US" dirty="0"/>
              <a:t>Do people usually turn up for hospital appointments?</a:t>
            </a:r>
          </a:p>
          <a:p>
            <a:pPr lvl="1" eaLnBrk="1" hangingPunct="1"/>
            <a:r>
              <a:rPr lang="en-GB" altLang="en-US" dirty="0"/>
              <a:t>Do other people usually do their treatments?</a:t>
            </a:r>
          </a:p>
          <a:p>
            <a:pPr eaLnBrk="1" hangingPunct="1"/>
            <a:endParaRPr lang="en-GB" altLang="en-US" dirty="0">
              <a:ea typeface="HelveticaNeueLT Std Cn"/>
            </a:endParaRPr>
          </a:p>
          <a:p>
            <a:pPr eaLnBrk="1" hangingPunct="1"/>
            <a:r>
              <a:rPr lang="en-GB" altLang="en-US" dirty="0">
                <a:ea typeface="HelveticaNeueLT Std Cn"/>
              </a:rPr>
              <a:t>Social resources are important</a:t>
            </a:r>
          </a:p>
          <a:p>
            <a:pPr lvl="1" eaLnBrk="1" hangingPunct="1"/>
            <a:r>
              <a:rPr lang="en-GB" altLang="en-US" dirty="0"/>
              <a:t>Money, housing, etc.</a:t>
            </a:r>
          </a:p>
          <a:p>
            <a:pPr eaLnBrk="1" hangingPunct="1"/>
            <a:endParaRPr lang="en-GB" altLang="en-US" sz="2000" dirty="0">
              <a:ea typeface="HelveticaNeueLT Std Cn"/>
            </a:endParaRPr>
          </a:p>
        </p:txBody>
      </p:sp>
      <p:sp>
        <p:nvSpPr>
          <p:cNvPr id="3" name="Text Placeholder 2">
            <a:extLst>
              <a:ext uri="{FF2B5EF4-FFF2-40B4-BE49-F238E27FC236}">
                <a16:creationId xmlns:a16="http://schemas.microsoft.com/office/drawing/2014/main" id="{05BB50F4-0867-4F6F-A72C-6A10AC1A94A7}"/>
              </a:ext>
            </a:extLst>
          </p:cNvPr>
          <p:cNvSpPr>
            <a:spLocks noGrp="1"/>
          </p:cNvSpPr>
          <p:nvPr>
            <p:ph type="body" sz="quarter" idx="13"/>
          </p:nvPr>
        </p:nvSpPr>
        <p:spPr/>
        <p:txBody>
          <a:bodyPr/>
          <a:lstStyle/>
          <a:p>
            <a:r>
              <a:rPr lang="en-GB" sz="1000" dirty="0"/>
              <a:t>Duff AJA, Latchford GJ. </a:t>
            </a:r>
            <a:r>
              <a:rPr lang="en-GB" sz="1000" i="1" dirty="0" err="1"/>
              <a:t>Pediatr</a:t>
            </a:r>
            <a:r>
              <a:rPr lang="en-GB" sz="1000" i="1" dirty="0"/>
              <a:t> </a:t>
            </a:r>
            <a:r>
              <a:rPr lang="en-GB" sz="1000" i="1" dirty="0" err="1"/>
              <a:t>Pulmonol</a:t>
            </a:r>
            <a:r>
              <a:rPr lang="en-GB" sz="1000" i="1" dirty="0"/>
              <a:t>. </a:t>
            </a:r>
            <a:r>
              <a:rPr lang="en-GB" sz="1000" dirty="0"/>
              <a:t>2010;45:211–220.</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dirty="0">
                <a:ea typeface="HelveticaNeueLT Std Med Cn"/>
              </a:rPr>
              <a:t>Family and friends</a:t>
            </a:r>
          </a:p>
        </p:txBody>
      </p:sp>
      <p:sp>
        <p:nvSpPr>
          <p:cNvPr id="23555" name="Content Placeholder 7"/>
          <p:cNvSpPr>
            <a:spLocks noGrp="1"/>
          </p:cNvSpPr>
          <p:nvPr>
            <p:ph idx="1"/>
          </p:nvPr>
        </p:nvSpPr>
        <p:spPr/>
        <p:txBody>
          <a:bodyPr/>
          <a:lstStyle/>
          <a:p>
            <a:pPr eaLnBrk="1" hangingPunct="1"/>
            <a:r>
              <a:rPr lang="en-GB" altLang="en-US" dirty="0">
                <a:ea typeface="HelveticaNeueLT Std Cn"/>
              </a:rPr>
              <a:t>A major influence: family disagreements, over-involvement and poor communication are associated with adherence problems</a:t>
            </a:r>
          </a:p>
          <a:p>
            <a:pPr eaLnBrk="1" hangingPunct="1">
              <a:lnSpc>
                <a:spcPct val="90000"/>
              </a:lnSpc>
              <a:spcBef>
                <a:spcPct val="10000"/>
              </a:spcBef>
            </a:pPr>
            <a:endParaRPr lang="en-GB" altLang="en-US" dirty="0">
              <a:ea typeface="HelveticaNeueLT Std Cn"/>
            </a:endParaRPr>
          </a:p>
          <a:p>
            <a:pPr eaLnBrk="1" hangingPunct="1">
              <a:lnSpc>
                <a:spcPct val="90000"/>
              </a:lnSpc>
              <a:spcBef>
                <a:spcPct val="10000"/>
              </a:spcBef>
            </a:pPr>
            <a:r>
              <a:rPr lang="en-GB" altLang="en-US" dirty="0">
                <a:ea typeface="HelveticaNeueLT Std Cn"/>
              </a:rPr>
              <a:t>Family resources:</a:t>
            </a:r>
          </a:p>
          <a:p>
            <a:pPr lvl="1" eaLnBrk="1" hangingPunct="1"/>
            <a:r>
              <a:rPr lang="en-GB" altLang="en-US" dirty="0"/>
              <a:t>Practical resources (transport, etc.)</a:t>
            </a:r>
          </a:p>
          <a:p>
            <a:pPr lvl="1" eaLnBrk="1" hangingPunct="1"/>
            <a:r>
              <a:rPr lang="en-GB" altLang="en-US" dirty="0"/>
              <a:t>Psychological resources (support, coping style, etc.)</a:t>
            </a:r>
          </a:p>
          <a:p>
            <a:pPr eaLnBrk="1" hangingPunct="1"/>
            <a:endParaRPr lang="en-GB" altLang="en-US" dirty="0">
              <a:ea typeface="HelveticaNeueLT Std Cn"/>
            </a:endParaRPr>
          </a:p>
          <a:p>
            <a:pPr eaLnBrk="1" hangingPunct="1"/>
            <a:r>
              <a:rPr lang="en-GB" altLang="en-US" dirty="0">
                <a:ea typeface="HelveticaNeueLT Std Cn"/>
              </a:rPr>
              <a:t>Influence of friends/peer group?</a:t>
            </a:r>
          </a:p>
          <a:p>
            <a:pPr eaLnBrk="1" hangingPunct="1"/>
            <a:endParaRPr lang="en-GB" altLang="en-US" dirty="0">
              <a:ea typeface="HelveticaNeueLT Std Cn"/>
            </a:endParaRPr>
          </a:p>
        </p:txBody>
      </p:sp>
      <p:sp>
        <p:nvSpPr>
          <p:cNvPr id="3" name="Text Placeholder 2">
            <a:extLst>
              <a:ext uri="{FF2B5EF4-FFF2-40B4-BE49-F238E27FC236}">
                <a16:creationId xmlns:a16="http://schemas.microsoft.com/office/drawing/2014/main" id="{58F2D890-8B3A-45F8-8B4B-42966EC5A93E}"/>
              </a:ext>
            </a:extLst>
          </p:cNvPr>
          <p:cNvSpPr>
            <a:spLocks noGrp="1"/>
          </p:cNvSpPr>
          <p:nvPr>
            <p:ph type="body" sz="quarter" idx="13"/>
          </p:nvPr>
        </p:nvSpPr>
        <p:spPr/>
        <p:txBody>
          <a:bodyPr/>
          <a:lstStyle/>
          <a:p>
            <a:r>
              <a:rPr lang="en-GB" sz="1000" dirty="0"/>
              <a:t>O'Toole DPH, et al. </a:t>
            </a:r>
            <a:r>
              <a:rPr lang="en-GB" sz="1000" i="1" dirty="0"/>
              <a:t>Qual Health Res</a:t>
            </a:r>
            <a:r>
              <a:rPr lang="en-GB" sz="1000" dirty="0"/>
              <a:t>. 2019;29:846–856.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A513-C100-449A-9015-CC7B59E355B0}"/>
              </a:ext>
            </a:extLst>
          </p:cNvPr>
          <p:cNvSpPr>
            <a:spLocks noGrp="1"/>
          </p:cNvSpPr>
          <p:nvPr>
            <p:ph type="title"/>
          </p:nvPr>
        </p:nvSpPr>
        <p:spPr/>
        <p:txBody>
          <a:bodyPr/>
          <a:lstStyle/>
          <a:p>
            <a:r>
              <a:rPr lang="en-GB" altLang="en-US" dirty="0">
                <a:ea typeface="HelveticaNeueLT Std Med Cn"/>
              </a:rPr>
              <a:t>Family and friends</a:t>
            </a:r>
            <a:endParaRPr lang="en-GB" dirty="0"/>
          </a:p>
        </p:txBody>
      </p:sp>
      <p:sp>
        <p:nvSpPr>
          <p:cNvPr id="3" name="Content Placeholder 2">
            <a:extLst>
              <a:ext uri="{FF2B5EF4-FFF2-40B4-BE49-F238E27FC236}">
                <a16:creationId xmlns:a16="http://schemas.microsoft.com/office/drawing/2014/main" id="{4C0ECA0F-EDEF-4B37-8B04-9BE1BE54873B}"/>
              </a:ext>
            </a:extLst>
          </p:cNvPr>
          <p:cNvSpPr>
            <a:spLocks noGrp="1"/>
          </p:cNvSpPr>
          <p:nvPr>
            <p:ph idx="1"/>
          </p:nvPr>
        </p:nvSpPr>
        <p:spPr/>
        <p:txBody>
          <a:bodyPr>
            <a:normAutofit fontScale="92500" lnSpcReduction="20000"/>
          </a:bodyPr>
          <a:lstStyle/>
          <a:p>
            <a:pPr>
              <a:buFont typeface="Arial"/>
              <a:buChar char="•"/>
              <a:defRPr/>
            </a:pPr>
            <a:r>
              <a:rPr lang="en-GB" altLang="en-US" dirty="0"/>
              <a:t>Adolescents may have the urge to become increasingly independent, which leads to inertia and a desire to break away</a:t>
            </a:r>
            <a:endParaRPr lang="en-GB" altLang="en-US" strike="sngStrike" dirty="0"/>
          </a:p>
          <a:p>
            <a:pPr marL="0" indent="0">
              <a:buNone/>
              <a:defRPr/>
            </a:pPr>
            <a:endParaRPr lang="en-GB" altLang="en-US" dirty="0"/>
          </a:p>
          <a:p>
            <a:pPr>
              <a:buFont typeface="Arial"/>
              <a:buChar char="•"/>
              <a:defRPr/>
            </a:pPr>
            <a:r>
              <a:rPr lang="en-GB" altLang="en-US" dirty="0"/>
              <a:t>In contrast, when adolescents have a chronic illness, they may also demonstrate the opposite effect, in which they want to keep their family close</a:t>
            </a:r>
          </a:p>
          <a:p>
            <a:pPr marL="800100" lvl="1" indent="-342900">
              <a:buFont typeface="Arial"/>
              <a:buChar char="–"/>
              <a:defRPr/>
            </a:pPr>
            <a:r>
              <a:rPr lang="en-GB" altLang="en-US" dirty="0"/>
              <a:t>Reliance on parents</a:t>
            </a:r>
          </a:p>
          <a:p>
            <a:pPr marL="800100" lvl="1" indent="-342900">
              <a:buFont typeface="Arial"/>
              <a:buChar char="–"/>
              <a:defRPr/>
            </a:pPr>
            <a:r>
              <a:rPr lang="en-GB" altLang="en-US" dirty="0"/>
              <a:t>Parental anxieties</a:t>
            </a:r>
          </a:p>
          <a:p>
            <a:pPr marL="800100" lvl="1" indent="-342900">
              <a:buFont typeface="Arial"/>
              <a:buChar char="–"/>
              <a:defRPr/>
            </a:pPr>
            <a:r>
              <a:rPr lang="en-GB" altLang="en-US" dirty="0"/>
              <a:t>Difficulties in ‘letting go’ </a:t>
            </a:r>
          </a:p>
          <a:p>
            <a:pPr marL="457200" lvl="1" indent="0">
              <a:buNone/>
              <a:defRPr/>
            </a:pPr>
            <a:endParaRPr lang="en-GB" altLang="en-US" dirty="0"/>
          </a:p>
          <a:p>
            <a:pPr>
              <a:buFont typeface="Arial"/>
              <a:buChar char="•"/>
              <a:defRPr/>
            </a:pPr>
            <a:r>
              <a:rPr lang="en-GB" altLang="en-US" dirty="0"/>
              <a:t>This can lead to </a:t>
            </a:r>
            <a:r>
              <a:rPr lang="en-GB" altLang="en-US" dirty="0">
                <a:solidFill>
                  <a:schemeClr val="bg1">
                    <a:lumMod val="50000"/>
                  </a:schemeClr>
                </a:solidFill>
              </a:rPr>
              <a:t>conflict</a:t>
            </a:r>
            <a:r>
              <a:rPr lang="en-GB" altLang="en-US" dirty="0"/>
              <a:t>, identified as a major factor in causing and maintaining poor adherence</a:t>
            </a:r>
          </a:p>
          <a:p>
            <a:endParaRPr lang="en-GB" dirty="0"/>
          </a:p>
        </p:txBody>
      </p:sp>
      <p:sp>
        <p:nvSpPr>
          <p:cNvPr id="5" name="Text Placeholder 4">
            <a:extLst>
              <a:ext uri="{FF2B5EF4-FFF2-40B4-BE49-F238E27FC236}">
                <a16:creationId xmlns:a16="http://schemas.microsoft.com/office/drawing/2014/main" id="{F360B3B8-5DCA-4CF1-9163-503D03981E83}"/>
              </a:ext>
            </a:extLst>
          </p:cNvPr>
          <p:cNvSpPr>
            <a:spLocks noGrp="1"/>
          </p:cNvSpPr>
          <p:nvPr>
            <p:ph type="body" sz="quarter" idx="13"/>
          </p:nvPr>
        </p:nvSpPr>
        <p:spPr/>
        <p:txBody>
          <a:bodyPr/>
          <a:lstStyle/>
          <a:p>
            <a:r>
              <a:rPr lang="en-GB" sz="1000" dirty="0"/>
              <a:t>Duff AJA, Oxley H. </a:t>
            </a:r>
            <a:r>
              <a:rPr lang="en-GB" sz="1000" i="1" dirty="0"/>
              <a:t>Hodson and Geddes' Cystic Fibrosis. </a:t>
            </a:r>
            <a:r>
              <a:rPr lang="en-GB" sz="1000" dirty="0"/>
              <a:t>Taylor &amp; Francis, London. 2016. </a:t>
            </a:r>
          </a:p>
        </p:txBody>
      </p:sp>
    </p:spTree>
    <p:extLst>
      <p:ext uri="{BB962C8B-B14F-4D97-AF65-F5344CB8AC3E}">
        <p14:creationId xmlns:p14="http://schemas.microsoft.com/office/powerpoint/2010/main" val="392197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dirty="0">
                <a:ea typeface="HelveticaNeueLT Std Med Cn"/>
              </a:rPr>
              <a:t>Friends: peer power</a:t>
            </a:r>
          </a:p>
        </p:txBody>
      </p:sp>
      <p:sp>
        <p:nvSpPr>
          <p:cNvPr id="24579" name="Content Placeholder 2"/>
          <p:cNvSpPr>
            <a:spLocks noGrp="1"/>
          </p:cNvSpPr>
          <p:nvPr>
            <p:ph idx="1"/>
          </p:nvPr>
        </p:nvSpPr>
        <p:spPr/>
        <p:txBody>
          <a:bodyPr>
            <a:normAutofit fontScale="85000" lnSpcReduction="20000"/>
          </a:bodyPr>
          <a:lstStyle/>
          <a:p>
            <a:pPr eaLnBrk="1" hangingPunct="1">
              <a:lnSpc>
                <a:spcPct val="90000"/>
              </a:lnSpc>
              <a:defRPr/>
            </a:pPr>
            <a:r>
              <a:rPr lang="en-GB" altLang="en-US" dirty="0">
                <a:ea typeface="HelveticaNeueLT Std Cn"/>
              </a:rPr>
              <a:t>Adolescents seek out identification with peer groups</a:t>
            </a:r>
          </a:p>
          <a:p>
            <a:pPr eaLnBrk="1" hangingPunct="1">
              <a:lnSpc>
                <a:spcPct val="90000"/>
              </a:lnSpc>
              <a:defRPr/>
            </a:pPr>
            <a:endParaRPr lang="en-GB" altLang="en-US" dirty="0">
              <a:ea typeface="HelveticaNeueLT Std Cn"/>
            </a:endParaRPr>
          </a:p>
          <a:p>
            <a:pPr eaLnBrk="1" hangingPunct="1">
              <a:lnSpc>
                <a:spcPct val="90000"/>
              </a:lnSpc>
              <a:defRPr/>
            </a:pPr>
            <a:r>
              <a:rPr lang="en-GB" altLang="en-US" dirty="0">
                <a:ea typeface="HelveticaNeueLT Std Cn"/>
              </a:rPr>
              <a:t>Peer-pressure often has negative connotations</a:t>
            </a:r>
          </a:p>
          <a:p>
            <a:pPr eaLnBrk="1" hangingPunct="1">
              <a:lnSpc>
                <a:spcPct val="90000"/>
              </a:lnSpc>
              <a:defRPr/>
            </a:pPr>
            <a:endParaRPr lang="en-GB" altLang="en-US" dirty="0">
              <a:ea typeface="HelveticaNeueLT Std Cn"/>
            </a:endParaRPr>
          </a:p>
          <a:p>
            <a:pPr eaLnBrk="1" hangingPunct="1">
              <a:lnSpc>
                <a:spcPct val="90000"/>
              </a:lnSpc>
              <a:defRPr/>
            </a:pPr>
            <a:r>
              <a:rPr lang="en-GB" altLang="en-US" dirty="0">
                <a:ea typeface="HelveticaNeueLT Std Cn"/>
              </a:rPr>
              <a:t>However, peer power can be very positive…</a:t>
            </a:r>
          </a:p>
          <a:p>
            <a:pPr eaLnBrk="1" hangingPunct="1">
              <a:lnSpc>
                <a:spcPct val="90000"/>
              </a:lnSpc>
              <a:defRPr/>
            </a:pPr>
            <a:endParaRPr lang="en-GB" altLang="en-US" dirty="0">
              <a:ea typeface="HelveticaNeueLT Std Cn"/>
            </a:endParaRPr>
          </a:p>
          <a:p>
            <a:pPr eaLnBrk="1" hangingPunct="1">
              <a:lnSpc>
                <a:spcPct val="90000"/>
              </a:lnSpc>
              <a:defRPr/>
            </a:pPr>
            <a:r>
              <a:rPr lang="en-GB" altLang="en-US" dirty="0">
                <a:ea typeface="HelveticaNeueLT Std Cn"/>
              </a:rPr>
              <a:t>Support from close friends may help to moderate the negative impact of marital discord on children's behaviour</a:t>
            </a:r>
            <a:r>
              <a:rPr lang="en-GB" altLang="en-US" baseline="30000" dirty="0">
                <a:ea typeface="HelveticaNeueLT Std Cn"/>
              </a:rPr>
              <a:t>1</a:t>
            </a:r>
            <a:r>
              <a:rPr lang="en-GB" altLang="en-US" dirty="0">
                <a:ea typeface="HelveticaNeueLT Std Cn"/>
              </a:rPr>
              <a:t> </a:t>
            </a:r>
            <a:endParaRPr lang="en-GB" altLang="en-US" sz="1600" b="1" i="1" dirty="0">
              <a:ea typeface="HelveticaNeueLT Std Cn"/>
            </a:endParaRPr>
          </a:p>
          <a:p>
            <a:pPr eaLnBrk="1" hangingPunct="1">
              <a:lnSpc>
                <a:spcPct val="90000"/>
              </a:lnSpc>
              <a:defRPr/>
            </a:pPr>
            <a:endParaRPr lang="en-GB" altLang="en-US" dirty="0">
              <a:ea typeface="HelveticaNeueLT Std Cn"/>
            </a:endParaRPr>
          </a:p>
          <a:p>
            <a:pPr eaLnBrk="1" hangingPunct="1">
              <a:lnSpc>
                <a:spcPct val="90000"/>
              </a:lnSpc>
              <a:defRPr/>
            </a:pPr>
            <a:r>
              <a:rPr lang="en-GB" altLang="en-US" dirty="0">
                <a:ea typeface="HelveticaNeueLT Std Cn"/>
              </a:rPr>
              <a:t>Social support from friends/classmates facilitates disease adaptation for adolescents and may help with lifestyle aspects of treatment regimens</a:t>
            </a:r>
            <a:r>
              <a:rPr lang="en-GB" altLang="en-US" baseline="30000" dirty="0">
                <a:ea typeface="HelveticaNeueLT Std Cn"/>
              </a:rPr>
              <a:t>2</a:t>
            </a:r>
            <a:endParaRPr lang="en-GB" altLang="en-US" sz="1400" dirty="0">
              <a:ea typeface="HelveticaNeueLT Std Cn"/>
            </a:endParaRPr>
          </a:p>
        </p:txBody>
      </p:sp>
      <p:sp>
        <p:nvSpPr>
          <p:cNvPr id="3" name="Text Placeholder 2">
            <a:extLst>
              <a:ext uri="{FF2B5EF4-FFF2-40B4-BE49-F238E27FC236}">
                <a16:creationId xmlns:a16="http://schemas.microsoft.com/office/drawing/2014/main" id="{5C99C8E9-CDD9-4BDC-AAF4-6F616240475F}"/>
              </a:ext>
            </a:extLst>
          </p:cNvPr>
          <p:cNvSpPr>
            <a:spLocks noGrp="1"/>
          </p:cNvSpPr>
          <p:nvPr>
            <p:ph type="body" sz="quarter" idx="13"/>
          </p:nvPr>
        </p:nvSpPr>
        <p:spPr/>
        <p:txBody>
          <a:bodyPr/>
          <a:lstStyle/>
          <a:p>
            <a:r>
              <a:rPr lang="en-GB" sz="1000" dirty="0"/>
              <a:t>1. Wasserstein SB, La </a:t>
            </a:r>
            <a:r>
              <a:rPr lang="en-GB" sz="1000" dirty="0" err="1"/>
              <a:t>Greca</a:t>
            </a:r>
            <a:r>
              <a:rPr lang="en-GB" sz="1000" dirty="0"/>
              <a:t> AM. </a:t>
            </a:r>
            <a:r>
              <a:rPr lang="en-GB" sz="1000" i="1" dirty="0"/>
              <a:t>J Clin Child Psychol. </a:t>
            </a:r>
            <a:r>
              <a:rPr lang="en-GB" sz="1000" dirty="0"/>
              <a:t>1996;25:177–182; 2. Jones S, et al. </a:t>
            </a:r>
            <a:r>
              <a:rPr lang="en-GB" sz="1000" i="1" dirty="0"/>
              <a:t>Cochrane Database </a:t>
            </a:r>
            <a:r>
              <a:rPr lang="en-GB" sz="1000" i="1" dirty="0" err="1"/>
              <a:t>Syst</a:t>
            </a:r>
            <a:r>
              <a:rPr lang="en-GB" sz="1000" i="1" dirty="0"/>
              <a:t> Rev</a:t>
            </a:r>
            <a:r>
              <a:rPr lang="en-GB" sz="1000" dirty="0"/>
              <a:t>. 2018;2018:CD011665.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dirty="0">
                <a:ea typeface="HelveticaNeueLT Std Med Cn"/>
              </a:rPr>
              <a:t>The treatment </a:t>
            </a:r>
          </a:p>
        </p:txBody>
      </p:sp>
      <p:sp>
        <p:nvSpPr>
          <p:cNvPr id="26627" name="Content Placeholder 2"/>
          <p:cNvSpPr>
            <a:spLocks noGrp="1"/>
          </p:cNvSpPr>
          <p:nvPr>
            <p:ph idx="1"/>
          </p:nvPr>
        </p:nvSpPr>
        <p:spPr/>
        <p:txBody>
          <a:bodyPr>
            <a:normAutofit/>
          </a:bodyPr>
          <a:lstStyle/>
          <a:p>
            <a:pPr eaLnBrk="1" hangingPunct="1">
              <a:lnSpc>
                <a:spcPct val="80000"/>
              </a:lnSpc>
            </a:pPr>
            <a:r>
              <a:rPr lang="en-US" altLang="en-US" sz="2500" dirty="0">
                <a:ea typeface="HelveticaNeueLT Std Cn"/>
              </a:rPr>
              <a:t>Adherence is greater if the regimen is:</a:t>
            </a:r>
            <a:endParaRPr lang="en-GB" altLang="en-US" sz="2500" baseline="30000" dirty="0">
              <a:ea typeface="HelveticaNeueLT Std Cn"/>
            </a:endParaRPr>
          </a:p>
          <a:p>
            <a:pPr lvl="1" eaLnBrk="1" hangingPunct="1">
              <a:lnSpc>
                <a:spcPct val="90000"/>
              </a:lnSpc>
            </a:pPr>
            <a:r>
              <a:rPr lang="en-GB" altLang="en-US" sz="2500" dirty="0"/>
              <a:t>Understood easily</a:t>
            </a:r>
          </a:p>
          <a:p>
            <a:pPr lvl="1" eaLnBrk="1" hangingPunct="1">
              <a:lnSpc>
                <a:spcPct val="90000"/>
              </a:lnSpc>
            </a:pPr>
            <a:r>
              <a:rPr lang="en-GB" altLang="en-US" sz="2500" dirty="0"/>
              <a:t>Simple (treatment plan and medication/devices)</a:t>
            </a:r>
          </a:p>
          <a:p>
            <a:pPr lvl="1" eaLnBrk="1" hangingPunct="1">
              <a:lnSpc>
                <a:spcPct val="90000"/>
              </a:lnSpc>
            </a:pPr>
            <a:r>
              <a:rPr lang="en-GB" altLang="en-US" sz="2500" dirty="0"/>
              <a:t>Manageable with available time</a:t>
            </a:r>
          </a:p>
          <a:p>
            <a:pPr lvl="1" eaLnBrk="1" hangingPunct="1">
              <a:lnSpc>
                <a:spcPct val="90000"/>
              </a:lnSpc>
            </a:pPr>
            <a:r>
              <a:rPr lang="en-GB" altLang="en-US" sz="2500" dirty="0"/>
              <a:t>Perceived </a:t>
            </a:r>
            <a:r>
              <a:rPr lang="en-GB" altLang="en-US" sz="2500"/>
              <a:t>as not too </a:t>
            </a:r>
            <a:r>
              <a:rPr lang="en-GB" altLang="en-US" sz="2500" dirty="0"/>
              <a:t>stressful by patients</a:t>
            </a:r>
          </a:p>
          <a:p>
            <a:pPr lvl="1" eaLnBrk="1" hangingPunct="1">
              <a:lnSpc>
                <a:spcPct val="90000"/>
              </a:lnSpc>
            </a:pPr>
            <a:r>
              <a:rPr lang="en-GB" altLang="en-US" sz="2500" dirty="0"/>
              <a:t>Recognised as important by patients, and the benefits, risks and potential impact on their quality of life is understood </a:t>
            </a:r>
          </a:p>
        </p:txBody>
      </p:sp>
      <p:sp>
        <p:nvSpPr>
          <p:cNvPr id="3" name="Text Placeholder 2">
            <a:extLst>
              <a:ext uri="{FF2B5EF4-FFF2-40B4-BE49-F238E27FC236}">
                <a16:creationId xmlns:a16="http://schemas.microsoft.com/office/drawing/2014/main" id="{B50118E9-159F-428B-9502-211FC22E15E7}"/>
              </a:ext>
            </a:extLst>
          </p:cNvPr>
          <p:cNvSpPr>
            <a:spLocks noGrp="1"/>
          </p:cNvSpPr>
          <p:nvPr>
            <p:ph type="body" sz="quarter" idx="13"/>
          </p:nvPr>
        </p:nvSpPr>
        <p:spPr/>
        <p:txBody>
          <a:bodyPr/>
          <a:lstStyle/>
          <a:p>
            <a:r>
              <a:rPr lang="en-GB" sz="1000" dirty="0" err="1"/>
              <a:t>Ohn</a:t>
            </a:r>
            <a:r>
              <a:rPr lang="en-GB" sz="1000" dirty="0"/>
              <a:t> M, Fitzgerald A. </a:t>
            </a:r>
            <a:r>
              <a:rPr lang="en-GB" sz="1000" i="1" dirty="0" err="1"/>
              <a:t>Pediatr</a:t>
            </a:r>
            <a:r>
              <a:rPr lang="en-GB" sz="1000" i="1" dirty="0"/>
              <a:t> Respir Rev</a:t>
            </a:r>
            <a:r>
              <a:rPr lang="en-GB" sz="1000" dirty="0"/>
              <a:t>. 2018;25:33–36.</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dirty="0">
                <a:ea typeface="HelveticaNeueLT Std Med Cn"/>
              </a:rPr>
              <a:t>Individual characteristics</a:t>
            </a:r>
          </a:p>
        </p:txBody>
      </p:sp>
      <p:sp>
        <p:nvSpPr>
          <p:cNvPr id="64516" name="Rectangle 7"/>
          <p:cNvSpPr>
            <a:spLocks noGrp="1"/>
          </p:cNvSpPr>
          <p:nvPr>
            <p:ph idx="1"/>
          </p:nvPr>
        </p:nvSpPr>
        <p:spPr/>
        <p:txBody>
          <a:bodyPr rtlCol="0">
            <a:normAutofit/>
          </a:bodyPr>
          <a:lstStyle/>
          <a:p>
            <a:pPr>
              <a:buFont typeface="Arial"/>
              <a:buChar char="•"/>
              <a:defRPr/>
            </a:pPr>
            <a:r>
              <a:rPr lang="en-GB" altLang="en-US" dirty="0"/>
              <a:t>Demographics:</a:t>
            </a:r>
          </a:p>
          <a:p>
            <a:pPr marL="781050" lvl="1" indent="-381000">
              <a:buFont typeface="Arial"/>
              <a:buChar char="–"/>
              <a:defRPr/>
            </a:pPr>
            <a:r>
              <a:rPr lang="en-GB" altLang="en-US" dirty="0"/>
              <a:t>Age</a:t>
            </a:r>
            <a:r>
              <a:rPr lang="en-GB" altLang="en-US" baseline="30000" dirty="0"/>
              <a:t>1</a:t>
            </a:r>
            <a:r>
              <a:rPr lang="en-GB" altLang="en-US" dirty="0"/>
              <a:t> </a:t>
            </a:r>
          </a:p>
          <a:p>
            <a:pPr marL="1181100" lvl="2" indent="-381000">
              <a:buFont typeface="Arial"/>
              <a:buChar char="•"/>
              <a:defRPr/>
            </a:pPr>
            <a:r>
              <a:rPr lang="en-GB" altLang="en-US" dirty="0"/>
              <a:t>Adherence is particularly challenging for many and varies between age groups </a:t>
            </a:r>
          </a:p>
          <a:p>
            <a:pPr marL="1181100" lvl="2" indent="-381000">
              <a:buFont typeface="Arial"/>
              <a:buChar char="•"/>
              <a:defRPr/>
            </a:pPr>
            <a:r>
              <a:rPr lang="en-GB" altLang="en-US" dirty="0"/>
              <a:t>Young adults may also experience problems with adherence</a:t>
            </a:r>
          </a:p>
          <a:p>
            <a:pPr marL="781050" lvl="1" indent="-381000">
              <a:buFont typeface="Arial"/>
              <a:buChar char="–"/>
              <a:defRPr/>
            </a:pPr>
            <a:r>
              <a:rPr lang="en-GB" altLang="en-US" dirty="0"/>
              <a:t>Gender</a:t>
            </a:r>
            <a:r>
              <a:rPr lang="en-GB" altLang="en-US" baseline="30000" dirty="0"/>
              <a:t>2</a:t>
            </a:r>
          </a:p>
          <a:p>
            <a:pPr marL="1181100" lvl="2" indent="-381000">
              <a:buFont typeface="Arial"/>
              <a:buChar char="•"/>
              <a:defRPr/>
            </a:pPr>
            <a:r>
              <a:rPr lang="en-GB" altLang="en-US" dirty="0"/>
              <a:t>Females have lower adherence to certain aspects of the CF treatment regimen </a:t>
            </a:r>
            <a:br>
              <a:rPr lang="en-GB" altLang="en-US" dirty="0"/>
            </a:br>
            <a:r>
              <a:rPr lang="en-GB" altLang="en-US" dirty="0"/>
              <a:t>(e.g. coughing, high-fat foods, oral medication)</a:t>
            </a:r>
            <a:endParaRPr lang="en-GB" altLang="en-US" b="1" i="1" dirty="0"/>
          </a:p>
          <a:p>
            <a:pPr marL="271463" indent="-271463">
              <a:buFont typeface="Arial"/>
              <a:buChar char="•"/>
              <a:defRPr/>
            </a:pPr>
            <a:r>
              <a:rPr lang="en-GB" altLang="en-US" dirty="0"/>
              <a:t>Knowledge</a:t>
            </a:r>
          </a:p>
          <a:p>
            <a:pPr marL="781050" lvl="1" indent="-381000">
              <a:buFont typeface="Arial"/>
              <a:buChar char="–"/>
              <a:defRPr/>
            </a:pPr>
            <a:r>
              <a:rPr lang="en-GB" altLang="en-US" dirty="0"/>
              <a:t>Important, but knowing is not the same as doing</a:t>
            </a:r>
          </a:p>
          <a:p>
            <a:pPr>
              <a:buFont typeface="Arial"/>
              <a:buChar char="•"/>
              <a:defRPr/>
            </a:pPr>
            <a:r>
              <a:rPr lang="en-GB" altLang="en-US" dirty="0"/>
              <a:t>Behavioural and psychological barriers</a:t>
            </a:r>
            <a:endParaRPr lang="en-GB" altLang="en-US" sz="2000" dirty="0"/>
          </a:p>
        </p:txBody>
      </p:sp>
      <p:sp>
        <p:nvSpPr>
          <p:cNvPr id="3" name="Text Placeholder 2">
            <a:extLst>
              <a:ext uri="{FF2B5EF4-FFF2-40B4-BE49-F238E27FC236}">
                <a16:creationId xmlns:a16="http://schemas.microsoft.com/office/drawing/2014/main" id="{76821EAC-39FB-43D5-B071-EFF4707DBC73}"/>
              </a:ext>
            </a:extLst>
          </p:cNvPr>
          <p:cNvSpPr>
            <a:spLocks noGrp="1"/>
          </p:cNvSpPr>
          <p:nvPr>
            <p:ph type="body" sz="quarter" idx="13"/>
          </p:nvPr>
        </p:nvSpPr>
        <p:spPr/>
        <p:txBody>
          <a:bodyPr/>
          <a:lstStyle/>
          <a:p>
            <a:r>
              <a:rPr lang="da-DK" sz="1000" dirty="0"/>
              <a:t>1. Rouzé H, et al. </a:t>
            </a:r>
            <a:r>
              <a:rPr lang="da-DK" sz="1000" i="1" dirty="0"/>
              <a:t>Patient Prefer Adherence</a:t>
            </a:r>
            <a:r>
              <a:rPr lang="da-DK" sz="1000" dirty="0"/>
              <a:t>. 2019;13:1497–1510; 2. Patterson JM, et al. </a:t>
            </a:r>
            <a:r>
              <a:rPr lang="da-DK" sz="1000" i="1" dirty="0"/>
              <a:t>J Cyst Fibros. </a:t>
            </a:r>
            <a:r>
              <a:rPr lang="da-DK" sz="1000" dirty="0"/>
              <a:t>2008:7;154–164. </a:t>
            </a:r>
            <a:endParaRPr lang="en-GB" sz="1000"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EB277-5C2D-4363-AB86-49F0FD22645E}"/>
              </a:ext>
            </a:extLst>
          </p:cNvPr>
          <p:cNvSpPr>
            <a:spLocks noGrp="1"/>
          </p:cNvSpPr>
          <p:nvPr>
            <p:ph type="title"/>
          </p:nvPr>
        </p:nvSpPr>
        <p:spPr/>
        <p:txBody>
          <a:bodyPr/>
          <a:lstStyle/>
          <a:p>
            <a:r>
              <a:rPr lang="en-GB" altLang="en-US" dirty="0">
                <a:ea typeface="HelveticaNeueLT Std Med Cn"/>
              </a:rPr>
              <a:t>Disclaimer</a:t>
            </a:r>
            <a:endParaRPr lang="en-GB" dirty="0"/>
          </a:p>
        </p:txBody>
      </p:sp>
      <p:sp>
        <p:nvSpPr>
          <p:cNvPr id="5" name="Content Placeholder 4">
            <a:extLst>
              <a:ext uri="{FF2B5EF4-FFF2-40B4-BE49-F238E27FC236}">
                <a16:creationId xmlns:a16="http://schemas.microsoft.com/office/drawing/2014/main" id="{BC03014E-AF3B-4772-AFBF-DEB35B6FEB48}"/>
              </a:ext>
            </a:extLst>
          </p:cNvPr>
          <p:cNvSpPr>
            <a:spLocks noGrp="1"/>
          </p:cNvSpPr>
          <p:nvPr>
            <p:ph idx="1"/>
          </p:nvPr>
        </p:nvSpPr>
        <p:spPr/>
        <p:txBody>
          <a:bodyPr/>
          <a:lstStyle/>
          <a:p>
            <a:pPr marL="0" indent="0" algn="ctr">
              <a:buNone/>
            </a:pPr>
            <a:endParaRPr lang="en-GB" altLang="en-US" sz="2800" i="1" dirty="0">
              <a:ea typeface="HelveticaNeueLT Std Cn"/>
            </a:endParaRPr>
          </a:p>
          <a:p>
            <a:pPr marL="0" indent="0" algn="ctr">
              <a:buNone/>
            </a:pPr>
            <a:endParaRPr lang="en-GB" altLang="en-US" i="1" dirty="0">
              <a:ea typeface="HelveticaNeueLT Std Cn"/>
            </a:endParaRPr>
          </a:p>
          <a:p>
            <a:pPr marL="0" indent="0" algn="ctr">
              <a:buNone/>
            </a:pPr>
            <a:r>
              <a:rPr lang="en-GB" altLang="en-US" sz="2800" i="1" dirty="0">
                <a:ea typeface="HelveticaNeueLT Std Cn"/>
              </a:rPr>
              <a:t>CF CARE is funded entirely by Vertex Pharmaceuticals (Europe) Limited. The content has been prepared and developed by the steering committee with logistical and editorial support from the CF CARE secretariat, </a:t>
            </a:r>
            <a:r>
              <a:rPr lang="en-GB" altLang="en-US" sz="2800" i="1" dirty="0" err="1">
                <a:ea typeface="HelveticaNeueLT Std Cn"/>
              </a:rPr>
              <a:t>ApotheCom</a:t>
            </a:r>
            <a:r>
              <a:rPr lang="en-GB" altLang="en-US" sz="2800" i="1" dirty="0">
                <a:ea typeface="HelveticaNeueLT Std Cn"/>
              </a:rPr>
              <a:t>. Vertex has had an opportunity to review the content and tools for accuracy.</a:t>
            </a:r>
          </a:p>
          <a:p>
            <a:endParaRPr lang="en-GB" dirty="0"/>
          </a:p>
        </p:txBody>
      </p:sp>
      <p:sp>
        <p:nvSpPr>
          <p:cNvPr id="2" name="Text Placeholder 1">
            <a:extLst>
              <a:ext uri="{FF2B5EF4-FFF2-40B4-BE49-F238E27FC236}">
                <a16:creationId xmlns:a16="http://schemas.microsoft.com/office/drawing/2014/main" id="{7361A44D-CAF6-4720-87AF-015127DA58E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5750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dirty="0">
                <a:ea typeface="HelveticaNeueLT Std Med Cn"/>
              </a:rPr>
              <a:t>Behaviour</a:t>
            </a:r>
          </a:p>
        </p:txBody>
      </p:sp>
      <p:sp>
        <p:nvSpPr>
          <p:cNvPr id="70659" name="Content Placeholder 2"/>
          <p:cNvSpPr>
            <a:spLocks noGrp="1"/>
          </p:cNvSpPr>
          <p:nvPr>
            <p:ph idx="1"/>
          </p:nvPr>
        </p:nvSpPr>
        <p:spPr/>
        <p:txBody>
          <a:bodyPr rtlCol="0">
            <a:normAutofit lnSpcReduction="10000"/>
          </a:bodyPr>
          <a:lstStyle/>
          <a:p>
            <a:pPr>
              <a:lnSpc>
                <a:spcPct val="80000"/>
              </a:lnSpc>
              <a:buFont typeface="Arial"/>
              <a:buChar char="•"/>
              <a:defRPr/>
            </a:pPr>
            <a:r>
              <a:rPr lang="en-GB" altLang="en-US" dirty="0"/>
              <a:t>Common reasons for non-adherence include:</a:t>
            </a:r>
          </a:p>
          <a:p>
            <a:pPr lvl="1">
              <a:lnSpc>
                <a:spcPct val="80000"/>
              </a:lnSpc>
              <a:buFont typeface="Arial"/>
              <a:buChar char="–"/>
              <a:defRPr/>
            </a:pPr>
            <a:r>
              <a:rPr lang="en-GB" altLang="en-US" dirty="0"/>
              <a:t>Forgetting</a:t>
            </a:r>
          </a:p>
          <a:p>
            <a:pPr lvl="1">
              <a:lnSpc>
                <a:spcPct val="80000"/>
              </a:lnSpc>
              <a:buFont typeface="Arial"/>
              <a:buChar char="–"/>
              <a:defRPr/>
            </a:pPr>
            <a:r>
              <a:rPr lang="en-GB" altLang="en-US" dirty="0"/>
              <a:t>Putting off</a:t>
            </a:r>
          </a:p>
          <a:p>
            <a:pPr lvl="1">
              <a:lnSpc>
                <a:spcPct val="80000"/>
              </a:lnSpc>
              <a:buFont typeface="Arial"/>
              <a:buChar char="–"/>
              <a:defRPr/>
            </a:pPr>
            <a:r>
              <a:rPr lang="en-GB" altLang="en-US" dirty="0"/>
              <a:t>Not being organised</a:t>
            </a:r>
          </a:p>
          <a:p>
            <a:pPr lvl="1">
              <a:lnSpc>
                <a:spcPct val="80000"/>
              </a:lnSpc>
              <a:buFont typeface="Arial"/>
              <a:buChar char="–"/>
              <a:defRPr/>
            </a:pPr>
            <a:r>
              <a:rPr lang="en-GB" altLang="en-US" dirty="0"/>
              <a:t>Not knowing what to do</a:t>
            </a:r>
          </a:p>
          <a:p>
            <a:pPr marL="0" indent="-400050">
              <a:lnSpc>
                <a:spcPct val="80000"/>
              </a:lnSpc>
              <a:buFont typeface="Arial" charset="0"/>
              <a:buChar char="•"/>
              <a:defRPr/>
            </a:pPr>
            <a:r>
              <a:rPr lang="en-GB" altLang="en-US" dirty="0"/>
              <a:t>Some barriers more specific to:</a:t>
            </a:r>
          </a:p>
          <a:p>
            <a:pPr lvl="1">
              <a:lnSpc>
                <a:spcPct val="80000"/>
              </a:lnSpc>
              <a:buFont typeface="Arial"/>
              <a:buChar char="–"/>
              <a:defRPr/>
            </a:pPr>
            <a:r>
              <a:rPr lang="en-GB" altLang="en-US" dirty="0"/>
              <a:t>Children – unpalatable taste, difficulty with swallowing pills</a:t>
            </a:r>
          </a:p>
          <a:p>
            <a:pPr lvl="1">
              <a:lnSpc>
                <a:spcPct val="80000"/>
              </a:lnSpc>
              <a:buFont typeface="Arial"/>
              <a:buChar char="–"/>
              <a:defRPr/>
            </a:pPr>
            <a:r>
              <a:rPr lang="en-GB" altLang="en-US" dirty="0"/>
              <a:t>Adolescents – unwillingness to take medication in public</a:t>
            </a:r>
          </a:p>
          <a:p>
            <a:pPr marL="0" indent="-400050">
              <a:lnSpc>
                <a:spcPct val="80000"/>
              </a:lnSpc>
              <a:buFont typeface="Arial" charset="0"/>
              <a:buChar char="•"/>
              <a:defRPr/>
            </a:pPr>
            <a:r>
              <a:rPr lang="en-GB" altLang="en-US" dirty="0"/>
              <a:t>For behaviour to change, it is helpful if:</a:t>
            </a:r>
          </a:p>
          <a:p>
            <a:pPr lvl="1">
              <a:lnSpc>
                <a:spcPct val="80000"/>
              </a:lnSpc>
              <a:buFont typeface="Arial"/>
              <a:buChar char="–"/>
              <a:defRPr/>
            </a:pPr>
            <a:r>
              <a:rPr lang="en-GB" altLang="en-US" dirty="0"/>
              <a:t>There is a plan</a:t>
            </a:r>
          </a:p>
          <a:p>
            <a:pPr lvl="1">
              <a:lnSpc>
                <a:spcPct val="80000"/>
              </a:lnSpc>
              <a:buFont typeface="Arial"/>
              <a:buChar char="–"/>
              <a:defRPr/>
            </a:pPr>
            <a:r>
              <a:rPr lang="en-GB" altLang="en-US" dirty="0"/>
              <a:t>It is practical</a:t>
            </a:r>
          </a:p>
          <a:p>
            <a:pPr lvl="1">
              <a:lnSpc>
                <a:spcPct val="80000"/>
              </a:lnSpc>
              <a:buFont typeface="Arial"/>
              <a:buChar char="–"/>
              <a:defRPr/>
            </a:pPr>
            <a:r>
              <a:rPr lang="en-GB" altLang="en-US" dirty="0"/>
              <a:t>It becomes part of a routine</a:t>
            </a:r>
          </a:p>
          <a:p>
            <a:pPr marL="0" lvl="1" indent="0">
              <a:lnSpc>
                <a:spcPct val="80000"/>
              </a:lnSpc>
              <a:buNone/>
              <a:defRPr/>
            </a:pPr>
            <a:endParaRPr lang="en-GB" altLang="en-US" dirty="0"/>
          </a:p>
        </p:txBody>
      </p:sp>
      <p:sp>
        <p:nvSpPr>
          <p:cNvPr id="3" name="Text Placeholder 2">
            <a:extLst>
              <a:ext uri="{FF2B5EF4-FFF2-40B4-BE49-F238E27FC236}">
                <a16:creationId xmlns:a16="http://schemas.microsoft.com/office/drawing/2014/main" id="{0028B62B-D66E-4615-A863-C35AFFE21978}"/>
              </a:ext>
            </a:extLst>
          </p:cNvPr>
          <p:cNvSpPr>
            <a:spLocks noGrp="1"/>
          </p:cNvSpPr>
          <p:nvPr>
            <p:ph type="body" sz="quarter" idx="13"/>
          </p:nvPr>
        </p:nvSpPr>
        <p:spPr/>
        <p:txBody>
          <a:bodyPr/>
          <a:lstStyle/>
          <a:p>
            <a:r>
              <a:rPr lang="en-GB" sz="1000" dirty="0"/>
              <a:t>Duff AJA, Latchford GJ. </a:t>
            </a:r>
            <a:r>
              <a:rPr lang="en-GB" sz="1000" i="1" dirty="0" err="1"/>
              <a:t>Pediatr</a:t>
            </a:r>
            <a:r>
              <a:rPr lang="en-GB" sz="1000" i="1" dirty="0"/>
              <a:t> </a:t>
            </a:r>
            <a:r>
              <a:rPr lang="en-GB" sz="1000" i="1" dirty="0" err="1"/>
              <a:t>Pulmonol</a:t>
            </a:r>
            <a:r>
              <a:rPr lang="en-GB" i="1" dirty="0"/>
              <a:t>. </a:t>
            </a:r>
            <a:r>
              <a:rPr lang="en-GB" sz="1000" dirty="0"/>
              <a:t>2010;45:211–220.</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dirty="0">
                <a:ea typeface="HelveticaNeueLT Std Med Cn"/>
              </a:rPr>
              <a:t>Psychology</a:t>
            </a:r>
          </a:p>
        </p:txBody>
      </p:sp>
      <p:sp>
        <p:nvSpPr>
          <p:cNvPr id="29699" name="Content Placeholder 2"/>
          <p:cNvSpPr>
            <a:spLocks noGrp="1"/>
          </p:cNvSpPr>
          <p:nvPr>
            <p:ph idx="1"/>
          </p:nvPr>
        </p:nvSpPr>
        <p:spPr/>
        <p:txBody>
          <a:bodyPr>
            <a:normAutofit fontScale="92500" lnSpcReduction="10000"/>
          </a:bodyPr>
          <a:lstStyle/>
          <a:p>
            <a:pPr eaLnBrk="1" hangingPunct="1"/>
            <a:r>
              <a:rPr lang="en-GB" altLang="en-US" sz="2400" dirty="0">
                <a:ea typeface="HelveticaNeueLT Std Cn"/>
              </a:rPr>
              <a:t>Emotions/mental health</a:t>
            </a:r>
          </a:p>
          <a:p>
            <a:pPr lvl="1" eaLnBrk="1" hangingPunct="1"/>
            <a:r>
              <a:rPr lang="en-GB" altLang="en-US" dirty="0"/>
              <a:t>Depression and anxiety can be important barriers</a:t>
            </a:r>
            <a:endParaRPr lang="en-GB" altLang="en-US" baseline="30000" dirty="0"/>
          </a:p>
          <a:p>
            <a:pPr eaLnBrk="1" hangingPunct="1"/>
            <a:r>
              <a:rPr lang="en-GB" altLang="en-US" sz="2400" dirty="0">
                <a:ea typeface="HelveticaNeueLT Std Cn"/>
              </a:rPr>
              <a:t>Beliefs</a:t>
            </a:r>
          </a:p>
          <a:p>
            <a:pPr lvl="1" eaLnBrk="1" hangingPunct="1"/>
            <a:r>
              <a:rPr lang="en-GB" altLang="en-US" dirty="0"/>
              <a:t>About the illness</a:t>
            </a:r>
            <a:endParaRPr lang="en-GB" altLang="en-US" baseline="30000" dirty="0"/>
          </a:p>
          <a:p>
            <a:pPr lvl="2" eaLnBrk="1" hangingPunct="1"/>
            <a:r>
              <a:rPr lang="en-GB" altLang="en-US" dirty="0"/>
              <a:t>Is it serious?</a:t>
            </a:r>
          </a:p>
          <a:p>
            <a:pPr lvl="2" eaLnBrk="1" hangingPunct="1"/>
            <a:r>
              <a:rPr lang="en-GB" altLang="en-US" dirty="0"/>
              <a:t>Will it get worse if I do not act?</a:t>
            </a:r>
          </a:p>
          <a:p>
            <a:pPr lvl="1" eaLnBrk="1" hangingPunct="1"/>
            <a:r>
              <a:rPr lang="en-GB" altLang="en-US" dirty="0"/>
              <a:t>About what patients should do</a:t>
            </a:r>
            <a:r>
              <a:rPr lang="en-GB" altLang="en-US" baseline="30000" dirty="0"/>
              <a:t>1</a:t>
            </a:r>
          </a:p>
          <a:p>
            <a:pPr lvl="2" eaLnBrk="1" hangingPunct="1"/>
            <a:r>
              <a:rPr lang="en-GB" altLang="en-US" dirty="0"/>
              <a:t>Costs/benefits of changing</a:t>
            </a:r>
          </a:p>
          <a:p>
            <a:pPr lvl="2" eaLnBrk="1" hangingPunct="1"/>
            <a:r>
              <a:rPr lang="en-GB" altLang="en-US" dirty="0"/>
              <a:t>Confidence in being able to change</a:t>
            </a:r>
          </a:p>
          <a:p>
            <a:pPr lvl="1" eaLnBrk="1" hangingPunct="1"/>
            <a:r>
              <a:rPr lang="en-GB" altLang="en-US" dirty="0"/>
              <a:t>About the treatment</a:t>
            </a:r>
            <a:r>
              <a:rPr lang="en-GB" altLang="en-US" baseline="30000" dirty="0"/>
              <a:t>1</a:t>
            </a:r>
          </a:p>
          <a:p>
            <a:pPr lvl="2" eaLnBrk="1" hangingPunct="1">
              <a:lnSpc>
                <a:spcPct val="80000"/>
              </a:lnSpc>
            </a:pPr>
            <a:r>
              <a:rPr lang="en-US" altLang="en-US" dirty="0"/>
              <a:t>Do I need it?</a:t>
            </a:r>
          </a:p>
          <a:p>
            <a:pPr lvl="2" eaLnBrk="1" hangingPunct="1">
              <a:lnSpc>
                <a:spcPct val="80000"/>
              </a:lnSpc>
            </a:pPr>
            <a:r>
              <a:rPr lang="en-US" altLang="en-US" dirty="0"/>
              <a:t>Will it work?</a:t>
            </a:r>
          </a:p>
          <a:p>
            <a:pPr lvl="2" eaLnBrk="1" hangingPunct="1">
              <a:lnSpc>
                <a:spcPct val="80000"/>
              </a:lnSpc>
            </a:pPr>
            <a:r>
              <a:rPr lang="en-US" altLang="en-US" dirty="0"/>
              <a:t>What are the side effects?</a:t>
            </a:r>
          </a:p>
        </p:txBody>
      </p:sp>
      <p:sp>
        <p:nvSpPr>
          <p:cNvPr id="3" name="Text Placeholder 2">
            <a:extLst>
              <a:ext uri="{FF2B5EF4-FFF2-40B4-BE49-F238E27FC236}">
                <a16:creationId xmlns:a16="http://schemas.microsoft.com/office/drawing/2014/main" id="{157F0D5A-5132-48F9-9B13-79FB5C9CC00A}"/>
              </a:ext>
            </a:extLst>
          </p:cNvPr>
          <p:cNvSpPr>
            <a:spLocks noGrp="1"/>
          </p:cNvSpPr>
          <p:nvPr>
            <p:ph type="body" sz="quarter" idx="13"/>
          </p:nvPr>
        </p:nvSpPr>
        <p:spPr/>
        <p:txBody>
          <a:bodyPr/>
          <a:lstStyle/>
          <a:p>
            <a:r>
              <a:rPr lang="de-DE" sz="1000" dirty="0"/>
              <a:t>1. Horne R, Weinman J. </a:t>
            </a:r>
            <a:r>
              <a:rPr lang="de-DE" sz="1000" i="1" dirty="0"/>
              <a:t>J Psychosom Res. </a:t>
            </a:r>
            <a:r>
              <a:rPr lang="de-DE" sz="1000" dirty="0"/>
              <a:t>1999;47:555–567. </a:t>
            </a:r>
            <a:endParaRPr lang="en-GB" sz="1000"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pPr eaLnBrk="1" hangingPunct="1"/>
            <a:r>
              <a:rPr lang="en-GB" altLang="en-US" b="1" dirty="0">
                <a:ea typeface="HelveticaNeueLT Std Med Cn"/>
              </a:rPr>
              <a:t>What can we do?</a:t>
            </a:r>
          </a:p>
        </p:txBody>
      </p:sp>
      <p:sp>
        <p:nvSpPr>
          <p:cNvPr id="6" name="Text Placeholder 5">
            <a:extLst>
              <a:ext uri="{FF2B5EF4-FFF2-40B4-BE49-F238E27FC236}">
                <a16:creationId xmlns:a16="http://schemas.microsoft.com/office/drawing/2014/main" id="{05155383-A6F9-44B2-9DB4-8891192D6A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04929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dirty="0">
                <a:ea typeface="HelveticaNeueLT Std Med Cn"/>
              </a:rPr>
              <a:t>Our response?</a:t>
            </a:r>
          </a:p>
        </p:txBody>
      </p:sp>
      <p:sp>
        <p:nvSpPr>
          <p:cNvPr id="32771" name="Content Placeholder 2"/>
          <p:cNvSpPr>
            <a:spLocks noGrp="1"/>
          </p:cNvSpPr>
          <p:nvPr>
            <p:ph idx="1"/>
          </p:nvPr>
        </p:nvSpPr>
        <p:spPr>
          <a:xfrm>
            <a:off x="838200" y="1473201"/>
            <a:ext cx="4083121" cy="4317999"/>
          </a:xfrm>
          <a:prstGeom prst="roundRect">
            <a:avLst>
              <a:gd name="adj" fmla="val 7591"/>
            </a:avLst>
          </a:prstGeom>
        </p:spPr>
        <p:txBody>
          <a:bodyPr/>
          <a:lstStyle/>
          <a:p>
            <a:pPr eaLnBrk="1" hangingPunct="1"/>
            <a:r>
              <a:rPr lang="en-GB" altLang="en-US" dirty="0">
                <a:ea typeface="HelveticaNeueLT Std Cn"/>
              </a:rPr>
              <a:t>As a team…</a:t>
            </a:r>
          </a:p>
          <a:p>
            <a:pPr eaLnBrk="1" hangingPunct="1"/>
            <a:r>
              <a:rPr lang="en-GB" altLang="en-US" dirty="0">
                <a:ea typeface="HelveticaNeueLT Std Cn"/>
              </a:rPr>
              <a:t>As an individual health professional…</a:t>
            </a:r>
          </a:p>
        </p:txBody>
      </p:sp>
      <p:sp>
        <p:nvSpPr>
          <p:cNvPr id="2" name="Text Placeholder 1">
            <a:extLst>
              <a:ext uri="{FF2B5EF4-FFF2-40B4-BE49-F238E27FC236}">
                <a16:creationId xmlns:a16="http://schemas.microsoft.com/office/drawing/2014/main" id="{A24D9747-9761-4D3B-875E-E3DBB1B327D3}"/>
              </a:ext>
            </a:extLst>
          </p:cNvPr>
          <p:cNvSpPr>
            <a:spLocks noGrp="1"/>
          </p:cNvSpPr>
          <p:nvPr>
            <p:ph type="body" sz="quarter" idx="13"/>
          </p:nvPr>
        </p:nvSpPr>
        <p:spPr/>
        <p:txBody>
          <a:bodyPr/>
          <a:lstStyle/>
          <a:p>
            <a:r>
              <a:rPr lang="en-GB" dirty="0"/>
              <a:t>Image source: Shutterstock</a:t>
            </a:r>
          </a:p>
        </p:txBody>
      </p:sp>
      <p:pic>
        <p:nvPicPr>
          <p:cNvPr id="4" name="Picture 3" descr="A picture containing person, indoor, meal&#10;&#10;Description automatically generated">
            <a:extLst>
              <a:ext uri="{FF2B5EF4-FFF2-40B4-BE49-F238E27FC236}">
                <a16:creationId xmlns:a16="http://schemas.microsoft.com/office/drawing/2014/main" id="{A8575A73-06E9-9948-B85A-4D88778C5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838" t="2278" r="960" b="2278"/>
          <a:stretch/>
        </p:blipFill>
        <p:spPr>
          <a:xfrm>
            <a:off x="5116530" y="1469204"/>
            <a:ext cx="6174769" cy="4304872"/>
          </a:xfrm>
          <a:prstGeom prst="roundRect">
            <a:avLst>
              <a:gd name="adj" fmla="val 7597"/>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dirty="0">
                <a:ea typeface="HelveticaNeueLT Std Med Cn"/>
              </a:rPr>
              <a:t>The team</a:t>
            </a:r>
          </a:p>
        </p:txBody>
      </p:sp>
      <p:sp>
        <p:nvSpPr>
          <p:cNvPr id="33795" name="Content Placeholder 2"/>
          <p:cNvSpPr>
            <a:spLocks noGrp="1"/>
          </p:cNvSpPr>
          <p:nvPr>
            <p:ph idx="1"/>
          </p:nvPr>
        </p:nvSpPr>
        <p:spPr/>
        <p:txBody>
          <a:bodyPr/>
          <a:lstStyle/>
          <a:p>
            <a:pPr eaLnBrk="1" hangingPunct="1">
              <a:lnSpc>
                <a:spcPct val="90000"/>
              </a:lnSpc>
            </a:pPr>
            <a:r>
              <a:rPr lang="en-GB" altLang="en-US" dirty="0">
                <a:ea typeface="HelveticaNeueLT Std Cn"/>
              </a:rPr>
              <a:t>The context for success</a:t>
            </a:r>
          </a:p>
          <a:p>
            <a:pPr eaLnBrk="1" hangingPunct="1">
              <a:lnSpc>
                <a:spcPct val="90000"/>
              </a:lnSpc>
            </a:pPr>
            <a:r>
              <a:rPr lang="en-GB" altLang="en-US" dirty="0">
                <a:ea typeface="HelveticaNeueLT Std Cn"/>
              </a:rPr>
              <a:t>Any intervention for adherence needs to take into account the team</a:t>
            </a:r>
          </a:p>
          <a:p>
            <a:pPr eaLnBrk="1" hangingPunct="1">
              <a:lnSpc>
                <a:spcPct val="90000"/>
              </a:lnSpc>
            </a:pPr>
            <a:r>
              <a:rPr lang="en-GB" altLang="en-US" dirty="0">
                <a:ea typeface="HelveticaNeueLT Std Cn"/>
              </a:rPr>
              <a:t>It has to be practical, supported and shared</a:t>
            </a:r>
          </a:p>
          <a:p>
            <a:pPr eaLnBrk="1" hangingPunct="1">
              <a:lnSpc>
                <a:spcPct val="90000"/>
              </a:lnSpc>
            </a:pPr>
            <a:r>
              <a:rPr lang="en-GB" altLang="en-US" dirty="0">
                <a:ea typeface="HelveticaNeueLT Std Cn"/>
              </a:rPr>
              <a:t>Teams can also offer opportunities for interventions</a:t>
            </a:r>
          </a:p>
        </p:txBody>
      </p:sp>
      <p:sp>
        <p:nvSpPr>
          <p:cNvPr id="2" name="Text Placeholder 1">
            <a:extLst>
              <a:ext uri="{FF2B5EF4-FFF2-40B4-BE49-F238E27FC236}">
                <a16:creationId xmlns:a16="http://schemas.microsoft.com/office/drawing/2014/main" id="{CDD7C35A-41A3-4B13-8F8E-88F314E176C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dirty="0">
                <a:ea typeface="HelveticaNeueLT Std Med Cn"/>
              </a:rPr>
              <a:t>The health professional</a:t>
            </a:r>
          </a:p>
        </p:txBody>
      </p:sp>
      <p:sp>
        <p:nvSpPr>
          <p:cNvPr id="34819" name="Content Placeholder 2"/>
          <p:cNvSpPr>
            <a:spLocks noGrp="1"/>
          </p:cNvSpPr>
          <p:nvPr>
            <p:ph idx="1"/>
          </p:nvPr>
        </p:nvSpPr>
        <p:spPr/>
        <p:txBody>
          <a:bodyPr/>
          <a:lstStyle/>
          <a:p>
            <a:pPr eaLnBrk="1" hangingPunct="1"/>
            <a:r>
              <a:rPr lang="en-GB" altLang="en-US" dirty="0">
                <a:ea typeface="HelveticaNeueLT Std Cn"/>
              </a:rPr>
              <a:t>The relationship with the health professional is key</a:t>
            </a:r>
          </a:p>
          <a:p>
            <a:pPr eaLnBrk="1" hangingPunct="1"/>
            <a:r>
              <a:rPr lang="en-GB" altLang="en-US" dirty="0">
                <a:ea typeface="HelveticaNeueLT Std Cn"/>
              </a:rPr>
              <a:t>What health professionals do (i.e. YOU) makes a huge difference</a:t>
            </a:r>
          </a:p>
          <a:p>
            <a:pPr eaLnBrk="1" hangingPunct="1"/>
            <a:r>
              <a:rPr lang="en-GB" altLang="en-US" dirty="0">
                <a:ea typeface="HelveticaNeueLT Std Cn"/>
              </a:rPr>
              <a:t>Key principle:</a:t>
            </a:r>
          </a:p>
          <a:p>
            <a:pPr lvl="1" eaLnBrk="1" hangingPunct="1"/>
            <a:r>
              <a:rPr lang="en-GB" altLang="en-US" dirty="0"/>
              <a:t>Apply communication skills to identify ways in which patients are stuck, and help them change</a:t>
            </a:r>
          </a:p>
          <a:p>
            <a:pPr eaLnBrk="1" hangingPunct="1">
              <a:buFont typeface="Arial" pitchFamily="34" charset="0"/>
              <a:buNone/>
            </a:pPr>
            <a:endParaRPr lang="en-GB" altLang="en-US" dirty="0">
              <a:ea typeface="HelveticaNeueLT Std Cn"/>
            </a:endParaRPr>
          </a:p>
        </p:txBody>
      </p:sp>
      <p:sp>
        <p:nvSpPr>
          <p:cNvPr id="2" name="Text Placeholder 1">
            <a:extLst>
              <a:ext uri="{FF2B5EF4-FFF2-40B4-BE49-F238E27FC236}">
                <a16:creationId xmlns:a16="http://schemas.microsoft.com/office/drawing/2014/main" id="{EEF38AAD-1103-4256-958D-7F9D00B55B5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b="1" dirty="0">
                <a:ea typeface="HelveticaNeueLT Std Med Cn"/>
              </a:rPr>
              <a:t>An introduction to motivational interviewing</a:t>
            </a:r>
          </a:p>
        </p:txBody>
      </p:sp>
      <p:sp>
        <p:nvSpPr>
          <p:cNvPr id="3" name="Text Placeholder 2">
            <a:extLst>
              <a:ext uri="{FF2B5EF4-FFF2-40B4-BE49-F238E27FC236}">
                <a16:creationId xmlns:a16="http://schemas.microsoft.com/office/drawing/2014/main" id="{45B2E106-2739-4A6C-AC59-00DB15212374}"/>
              </a:ext>
            </a:extLst>
          </p:cNvPr>
          <p:cNvSpPr>
            <a:spLocks noGrp="1"/>
          </p:cNvSpPr>
          <p:nvPr>
            <p:ph type="body" idx="1"/>
          </p:nvPr>
        </p:nvSpPr>
        <p:spPr/>
        <p:txBody>
          <a:bodyPr/>
          <a:lstStyle/>
          <a:p>
            <a:endParaRPr lang="en-GB"/>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dirty="0">
                <a:ea typeface="HelveticaNeueLT Std Med Cn"/>
              </a:rPr>
              <a:t>Role of health professionals</a:t>
            </a:r>
          </a:p>
        </p:txBody>
      </p:sp>
      <p:sp>
        <p:nvSpPr>
          <p:cNvPr id="36867" name="Content Placeholder 2"/>
          <p:cNvSpPr>
            <a:spLocks noGrp="1"/>
          </p:cNvSpPr>
          <p:nvPr>
            <p:ph idx="1"/>
          </p:nvPr>
        </p:nvSpPr>
        <p:spPr/>
        <p:txBody>
          <a:bodyPr/>
          <a:lstStyle/>
          <a:p>
            <a:pPr eaLnBrk="1" hangingPunct="1">
              <a:lnSpc>
                <a:spcPct val="90000"/>
              </a:lnSpc>
            </a:pPr>
            <a:r>
              <a:rPr lang="en-GB" altLang="en-US" dirty="0">
                <a:ea typeface="HelveticaNeueLT Std Cn"/>
              </a:rPr>
              <a:t>Non-adherence is complex</a:t>
            </a:r>
          </a:p>
          <a:p>
            <a:pPr eaLnBrk="1" hangingPunct="1">
              <a:lnSpc>
                <a:spcPct val="90000"/>
              </a:lnSpc>
            </a:pPr>
            <a:r>
              <a:rPr lang="en-GB" altLang="en-US" dirty="0">
                <a:ea typeface="HelveticaNeueLT Std Cn"/>
              </a:rPr>
              <a:t>People get stuck for different reasons and feel ambivalent about change</a:t>
            </a:r>
          </a:p>
          <a:p>
            <a:pPr eaLnBrk="1" hangingPunct="1">
              <a:lnSpc>
                <a:spcPct val="90000"/>
              </a:lnSpc>
            </a:pPr>
            <a:r>
              <a:rPr lang="en-GB" altLang="en-US" dirty="0">
                <a:ea typeface="HelveticaNeueLT Std Cn"/>
              </a:rPr>
              <a:t>You can only help if they tell you what is going on</a:t>
            </a:r>
          </a:p>
          <a:p>
            <a:pPr eaLnBrk="1" hangingPunct="1">
              <a:lnSpc>
                <a:spcPct val="90000"/>
              </a:lnSpc>
            </a:pPr>
            <a:r>
              <a:rPr lang="en-GB" altLang="en-US" dirty="0">
                <a:ea typeface="HelveticaNeueLT Std Cn"/>
              </a:rPr>
              <a:t>Motivational interviewing is an approach to opening up communication, helping patients resolve ambivalence, and to move towards change</a:t>
            </a:r>
          </a:p>
        </p:txBody>
      </p:sp>
      <p:sp>
        <p:nvSpPr>
          <p:cNvPr id="2" name="Text Placeholder 1">
            <a:extLst>
              <a:ext uri="{FF2B5EF4-FFF2-40B4-BE49-F238E27FC236}">
                <a16:creationId xmlns:a16="http://schemas.microsoft.com/office/drawing/2014/main" id="{10DA248F-3221-4286-901F-181A27921C8F}"/>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dirty="0">
                <a:ea typeface="HelveticaNeueLT Std Med Cn"/>
              </a:rPr>
              <a:t>Why are some people non-adherent?</a:t>
            </a:r>
          </a:p>
        </p:txBody>
      </p:sp>
      <p:sp>
        <p:nvSpPr>
          <p:cNvPr id="37891" name="Content Placeholder 2"/>
          <p:cNvSpPr>
            <a:spLocks noGrp="1"/>
          </p:cNvSpPr>
          <p:nvPr>
            <p:ph idx="1"/>
          </p:nvPr>
        </p:nvSpPr>
        <p:spPr/>
        <p:txBody>
          <a:bodyPr/>
          <a:lstStyle/>
          <a:p>
            <a:pPr eaLnBrk="1" hangingPunct="1"/>
            <a:r>
              <a:rPr lang="en-GB" altLang="en-US" dirty="0">
                <a:ea typeface="HelveticaNeueLT Std Cn"/>
              </a:rPr>
              <a:t>Some patients are unintentionally non-adherent </a:t>
            </a:r>
            <a:endParaRPr lang="en-GB" altLang="en-US" baseline="30000" dirty="0">
              <a:ea typeface="HelveticaNeueLT Std Cn"/>
            </a:endParaRPr>
          </a:p>
          <a:p>
            <a:pPr lvl="1" eaLnBrk="1" hangingPunct="1"/>
            <a:r>
              <a:rPr lang="en-GB" altLang="en-US" dirty="0"/>
              <a:t>Poor understanding of the disease and their treatment </a:t>
            </a:r>
          </a:p>
          <a:p>
            <a:pPr lvl="1" eaLnBrk="1" hangingPunct="1"/>
            <a:r>
              <a:rPr lang="en-GB" altLang="en-US" dirty="0"/>
              <a:t>Underestimation of disease severity</a:t>
            </a:r>
          </a:p>
          <a:p>
            <a:pPr eaLnBrk="1" hangingPunct="1"/>
            <a:r>
              <a:rPr lang="en-GB" altLang="en-US" dirty="0">
                <a:ea typeface="HelveticaNeueLT Std Cn"/>
              </a:rPr>
              <a:t>Many patients are intentionally non-adherent</a:t>
            </a:r>
            <a:endParaRPr lang="en-GB" altLang="en-US" baseline="30000" dirty="0">
              <a:ea typeface="HelveticaNeueLT Std Cn"/>
            </a:endParaRPr>
          </a:p>
          <a:p>
            <a:pPr lvl="1" eaLnBrk="1" hangingPunct="1"/>
            <a:r>
              <a:rPr lang="en-GB" altLang="en-US" dirty="0"/>
              <a:t>Patients are unable to notice treatment benefits </a:t>
            </a:r>
          </a:p>
          <a:p>
            <a:pPr lvl="1" eaLnBrk="1" hangingPunct="1"/>
            <a:r>
              <a:rPr lang="en-GB" altLang="en-US" dirty="0"/>
              <a:t>Treatments are perceived as too time consuming </a:t>
            </a:r>
          </a:p>
          <a:p>
            <a:pPr lvl="1" eaLnBrk="1" hangingPunct="1"/>
            <a:r>
              <a:rPr lang="en-GB" altLang="en-US" dirty="0"/>
              <a:t>Treatments are observed as an inconvenience and a burden</a:t>
            </a:r>
          </a:p>
          <a:p>
            <a:pPr lvl="1" eaLnBrk="1" hangingPunct="1"/>
            <a:endParaRPr lang="en-GB" altLang="en-US" dirty="0"/>
          </a:p>
        </p:txBody>
      </p:sp>
      <p:sp>
        <p:nvSpPr>
          <p:cNvPr id="3" name="Text Placeholder 2">
            <a:extLst>
              <a:ext uri="{FF2B5EF4-FFF2-40B4-BE49-F238E27FC236}">
                <a16:creationId xmlns:a16="http://schemas.microsoft.com/office/drawing/2014/main" id="{5D15756F-578D-4109-BFA3-05752E0AB5B3}"/>
              </a:ext>
            </a:extLst>
          </p:cNvPr>
          <p:cNvSpPr>
            <a:spLocks noGrp="1"/>
          </p:cNvSpPr>
          <p:nvPr>
            <p:ph type="body" sz="quarter" idx="13"/>
          </p:nvPr>
        </p:nvSpPr>
        <p:spPr/>
        <p:txBody>
          <a:bodyPr/>
          <a:lstStyle/>
          <a:p>
            <a:r>
              <a:rPr lang="en-GB" sz="1000" dirty="0" err="1"/>
              <a:t>Ohn</a:t>
            </a:r>
            <a:r>
              <a:rPr lang="en-GB" sz="1000" dirty="0"/>
              <a:t> M, Fitzgerald A. </a:t>
            </a:r>
            <a:r>
              <a:rPr lang="en-GB" sz="1000" i="1" dirty="0" err="1"/>
              <a:t>Pediatr</a:t>
            </a:r>
            <a:r>
              <a:rPr lang="en-GB" sz="1000" i="1" dirty="0"/>
              <a:t> Respir Rev</a:t>
            </a:r>
            <a:r>
              <a:rPr lang="en-GB" sz="1000" dirty="0"/>
              <a:t>. 2018;25:33–36</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dirty="0">
                <a:ea typeface="HelveticaNeueLT Std Med Cn"/>
              </a:rPr>
              <a:t>In practice….</a:t>
            </a:r>
          </a:p>
        </p:txBody>
      </p:sp>
      <p:sp>
        <p:nvSpPr>
          <p:cNvPr id="38915" name="Content Placeholder 2"/>
          <p:cNvSpPr>
            <a:spLocks noGrp="1"/>
          </p:cNvSpPr>
          <p:nvPr>
            <p:ph idx="1"/>
          </p:nvPr>
        </p:nvSpPr>
        <p:spPr>
          <a:xfrm>
            <a:off x="838200" y="1473201"/>
            <a:ext cx="4802312" cy="4317999"/>
          </a:xfrm>
        </p:spPr>
        <p:txBody>
          <a:bodyPr/>
          <a:lstStyle/>
          <a:p>
            <a:pPr eaLnBrk="1" hangingPunct="1"/>
            <a:r>
              <a:rPr lang="en-GB" altLang="en-US" dirty="0">
                <a:ea typeface="HelveticaNeueLT Std Cn"/>
              </a:rPr>
              <a:t>People are stuck</a:t>
            </a:r>
          </a:p>
          <a:p>
            <a:pPr eaLnBrk="1" hangingPunct="1"/>
            <a:r>
              <a:rPr lang="en-GB" altLang="en-US" dirty="0">
                <a:ea typeface="HelveticaNeueLT Std Cn"/>
              </a:rPr>
              <a:t>Health professionals may repeatedly get them to change their behaviour…</a:t>
            </a:r>
          </a:p>
          <a:p>
            <a:pPr eaLnBrk="1" hangingPunct="1"/>
            <a:r>
              <a:rPr lang="en-GB" altLang="en-US" dirty="0">
                <a:ea typeface="HelveticaNeueLT Std Cn"/>
              </a:rPr>
              <a:t>…but they remain stuck</a:t>
            </a:r>
          </a:p>
        </p:txBody>
      </p:sp>
      <p:sp>
        <p:nvSpPr>
          <p:cNvPr id="2" name="Text Placeholder 1">
            <a:extLst>
              <a:ext uri="{FF2B5EF4-FFF2-40B4-BE49-F238E27FC236}">
                <a16:creationId xmlns:a16="http://schemas.microsoft.com/office/drawing/2014/main" id="{5BD48D8F-667C-42CA-B44D-BAE92B7A265E}"/>
              </a:ext>
            </a:extLst>
          </p:cNvPr>
          <p:cNvSpPr>
            <a:spLocks noGrp="1"/>
          </p:cNvSpPr>
          <p:nvPr>
            <p:ph type="body" sz="quarter" idx="13"/>
          </p:nvPr>
        </p:nvSpPr>
        <p:spPr/>
        <p:txBody>
          <a:bodyPr/>
          <a:lstStyle/>
          <a:p>
            <a:r>
              <a:rPr lang="en-GB" dirty="0"/>
              <a:t>Image source: Shutterstock</a:t>
            </a:r>
          </a:p>
        </p:txBody>
      </p:sp>
      <p:pic>
        <p:nvPicPr>
          <p:cNvPr id="4" name="Picture 3" descr="A picture containing person, indoor, wall&#10;&#10;Description automatically generated">
            <a:extLst>
              <a:ext uri="{FF2B5EF4-FFF2-40B4-BE49-F238E27FC236}">
                <a16:creationId xmlns:a16="http://schemas.microsoft.com/office/drawing/2014/main" id="{80E032DA-8E06-2D4C-A18F-8EDB133D9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9" t="465" r="17084" b="1166"/>
          <a:stretch/>
        </p:blipFill>
        <p:spPr>
          <a:xfrm>
            <a:off x="5835721" y="1469204"/>
            <a:ext cx="5476125" cy="4335695"/>
          </a:xfrm>
          <a:prstGeom prst="roundRect">
            <a:avLst>
              <a:gd name="adj" fmla="val 6951"/>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A0CD-1FC2-4A54-90C7-C18096DBA4F6}"/>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21D1560B-D731-438F-ACB1-921B5DBB2F25}"/>
              </a:ext>
            </a:extLst>
          </p:cNvPr>
          <p:cNvSpPr>
            <a:spLocks noGrp="1"/>
          </p:cNvSpPr>
          <p:nvPr>
            <p:ph idx="1"/>
          </p:nvPr>
        </p:nvSpPr>
        <p:spPr/>
        <p:txBody>
          <a:bodyPr/>
          <a:lstStyle/>
          <a:p>
            <a:r>
              <a:rPr lang="en-GB" dirty="0"/>
              <a:t>These modules have been developed by a steering committee of international cystic fibrosis experts to cover motivational interviewing (MI) techniques, which can form an effective framework for improving patients’ openness to behavioural change</a:t>
            </a:r>
          </a:p>
          <a:p>
            <a:r>
              <a:rPr lang="en-GB" dirty="0"/>
              <a:t>The MI content is organised into five modules, which are designed to provide you with the knowledge and skills to improve your individual practice of MI. All modules can be downloaded from www.cfcare.net </a:t>
            </a:r>
          </a:p>
          <a:p>
            <a:r>
              <a:rPr lang="en-GB" dirty="0"/>
              <a:t>This module discusses the importance of adherence to treatment and influencing factors, and introduces the concept of MI</a:t>
            </a:r>
          </a:p>
          <a:p>
            <a:endParaRPr lang="en-GB" dirty="0"/>
          </a:p>
        </p:txBody>
      </p:sp>
      <p:sp>
        <p:nvSpPr>
          <p:cNvPr id="4" name="Text Placeholder 3">
            <a:extLst>
              <a:ext uri="{FF2B5EF4-FFF2-40B4-BE49-F238E27FC236}">
                <a16:creationId xmlns:a16="http://schemas.microsoft.com/office/drawing/2014/main" id="{C1867BE6-9ACC-431A-8E75-F888081F98AB}"/>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51511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GB" altLang="en-US" dirty="0">
                <a:ea typeface="HelveticaNeueLT Std Med Cn"/>
              </a:rPr>
              <a:t>Thinking about behaviour change with patients</a:t>
            </a:r>
            <a:endParaRPr lang="en-US" altLang="en-US" dirty="0">
              <a:ea typeface="HelveticaNeueLT Std Med Cn"/>
            </a:endParaRPr>
          </a:p>
        </p:txBody>
      </p:sp>
      <p:sp>
        <p:nvSpPr>
          <p:cNvPr id="40963" name="Rectangle 3"/>
          <p:cNvSpPr>
            <a:spLocks noGrp="1" noChangeArrowheads="1"/>
          </p:cNvSpPr>
          <p:nvPr>
            <p:ph idx="1"/>
          </p:nvPr>
        </p:nvSpPr>
        <p:spPr>
          <a:xfrm>
            <a:off x="838201" y="1473201"/>
            <a:ext cx="3929008" cy="4317999"/>
          </a:xfrm>
          <a:prstGeom prst="roundRect">
            <a:avLst>
              <a:gd name="adj" fmla="val 8366"/>
            </a:avLst>
          </a:prstGeom>
        </p:spPr>
        <p:txBody>
          <a:bodyPr/>
          <a:lstStyle/>
          <a:p>
            <a:pPr eaLnBrk="1" hangingPunct="1"/>
            <a:r>
              <a:rPr lang="en-GB" altLang="en-US" dirty="0">
                <a:ea typeface="HelveticaNeueLT Std Cn"/>
              </a:rPr>
              <a:t>What does it feel like?</a:t>
            </a:r>
          </a:p>
          <a:p>
            <a:pPr lvl="1" eaLnBrk="1" hangingPunct="1"/>
            <a:r>
              <a:rPr lang="en-GB" altLang="en-US" dirty="0"/>
              <a:t>A wrestling match?</a:t>
            </a:r>
          </a:p>
          <a:p>
            <a:pPr lvl="2" eaLnBrk="1" hangingPunct="1"/>
            <a:r>
              <a:rPr lang="en-GB" altLang="en-US" dirty="0"/>
              <a:t>You push, they push back…</a:t>
            </a:r>
          </a:p>
        </p:txBody>
      </p:sp>
      <p:sp>
        <p:nvSpPr>
          <p:cNvPr id="3" name="Text Placeholder 2">
            <a:extLst>
              <a:ext uri="{FF2B5EF4-FFF2-40B4-BE49-F238E27FC236}">
                <a16:creationId xmlns:a16="http://schemas.microsoft.com/office/drawing/2014/main" id="{D5537400-57F8-4549-9D55-3F0E9FFE48E0}"/>
              </a:ext>
            </a:extLst>
          </p:cNvPr>
          <p:cNvSpPr>
            <a:spLocks noGrp="1"/>
          </p:cNvSpPr>
          <p:nvPr>
            <p:ph type="body" sz="quarter" idx="13"/>
          </p:nvPr>
        </p:nvSpPr>
        <p:spPr/>
        <p:txBody>
          <a:bodyPr/>
          <a:lstStyle/>
          <a:p>
            <a:r>
              <a:rPr lang="fr-FR" sz="1000" dirty="0"/>
              <a:t>Image source: www.unsplash.com</a:t>
            </a:r>
            <a:endParaRPr lang="en-GB" sz="1000" dirty="0"/>
          </a:p>
        </p:txBody>
      </p:sp>
      <p:pic>
        <p:nvPicPr>
          <p:cNvPr id="4" name="Picture 3" descr="A picture containing person, sport, player, boxing&#10;&#10;Description automatically generated">
            <a:extLst>
              <a:ext uri="{FF2B5EF4-FFF2-40B4-BE49-F238E27FC236}">
                <a16:creationId xmlns:a16="http://schemas.microsoft.com/office/drawing/2014/main" id="{EFE8516E-8C66-4A39-9882-D8E21D46F5A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59" t="1010" r="1702" b="470"/>
          <a:stretch/>
        </p:blipFill>
        <p:spPr>
          <a:xfrm>
            <a:off x="4962418" y="1489753"/>
            <a:ext cx="6308333" cy="4304871"/>
          </a:xfrm>
          <a:prstGeom prst="roundRect">
            <a:avLst>
              <a:gd name="adj" fmla="val 5689"/>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GB" altLang="en-US" dirty="0">
                <a:ea typeface="HelveticaNeueLT Std Med Cn"/>
              </a:rPr>
              <a:t>Thinking about behaviour change with patients</a:t>
            </a:r>
            <a:endParaRPr lang="en-US" altLang="en-US" dirty="0">
              <a:ea typeface="HelveticaNeueLT Std Med Cn"/>
            </a:endParaRPr>
          </a:p>
        </p:txBody>
      </p:sp>
      <p:sp>
        <p:nvSpPr>
          <p:cNvPr id="41987" name="Rectangle 3"/>
          <p:cNvSpPr>
            <a:spLocks noGrp="1" noChangeArrowheads="1"/>
          </p:cNvSpPr>
          <p:nvPr>
            <p:ph idx="1"/>
          </p:nvPr>
        </p:nvSpPr>
        <p:spPr>
          <a:xfrm>
            <a:off x="838200" y="1473201"/>
            <a:ext cx="4206411" cy="4317999"/>
          </a:xfrm>
        </p:spPr>
        <p:txBody>
          <a:bodyPr/>
          <a:lstStyle/>
          <a:p>
            <a:pPr eaLnBrk="1" hangingPunct="1"/>
            <a:r>
              <a:rPr lang="en-GB" altLang="en-US" dirty="0">
                <a:ea typeface="HelveticaNeueLT Std Cn"/>
              </a:rPr>
              <a:t>What should it feel like?</a:t>
            </a:r>
          </a:p>
          <a:p>
            <a:pPr lvl="1" eaLnBrk="1" hangingPunct="1"/>
            <a:r>
              <a:rPr lang="en-GB" altLang="en-US" dirty="0"/>
              <a:t>A dance?</a:t>
            </a:r>
          </a:p>
          <a:p>
            <a:pPr lvl="2" eaLnBrk="1" hangingPunct="1"/>
            <a:r>
              <a:rPr lang="en-GB" altLang="en-US" sz="2200" dirty="0"/>
              <a:t>You may take some time, but you will get somewhere…</a:t>
            </a:r>
          </a:p>
        </p:txBody>
      </p:sp>
      <p:sp>
        <p:nvSpPr>
          <p:cNvPr id="3" name="Text Placeholder 2">
            <a:extLst>
              <a:ext uri="{FF2B5EF4-FFF2-40B4-BE49-F238E27FC236}">
                <a16:creationId xmlns:a16="http://schemas.microsoft.com/office/drawing/2014/main" id="{9F205A46-4772-4B7A-9A76-2EACC9AF6BBB}"/>
              </a:ext>
            </a:extLst>
          </p:cNvPr>
          <p:cNvSpPr>
            <a:spLocks noGrp="1"/>
          </p:cNvSpPr>
          <p:nvPr>
            <p:ph type="body" sz="quarter" idx="13"/>
          </p:nvPr>
        </p:nvSpPr>
        <p:spPr/>
        <p:txBody>
          <a:bodyPr/>
          <a:lstStyle/>
          <a:p>
            <a:r>
              <a:rPr lang="en-GB" dirty="0"/>
              <a:t>Image source: </a:t>
            </a:r>
            <a:r>
              <a:rPr lang="en-GB" dirty="0" err="1"/>
              <a:t>Pexels</a:t>
            </a:r>
            <a:endParaRPr lang="en-GB" dirty="0"/>
          </a:p>
        </p:txBody>
      </p:sp>
      <p:pic>
        <p:nvPicPr>
          <p:cNvPr id="4" name="Picture 3" descr="A person and person dancing&#10;&#10;Description automatically generated with low confidence">
            <a:extLst>
              <a:ext uri="{FF2B5EF4-FFF2-40B4-BE49-F238E27FC236}">
                <a16:creationId xmlns:a16="http://schemas.microsoft.com/office/drawing/2014/main" id="{8DA30736-4F3B-AE40-9D03-E98B68E18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38" t="16007" r="21211" b="792"/>
          <a:stretch/>
        </p:blipFill>
        <p:spPr>
          <a:xfrm>
            <a:off x="5198723" y="1458930"/>
            <a:ext cx="6102849" cy="4325421"/>
          </a:xfrm>
          <a:prstGeom prst="roundRect">
            <a:avLst>
              <a:gd name="adj" fmla="val 7403"/>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ea typeface="HelveticaNeueLT Std Med Cn"/>
              </a:rPr>
              <a:t>Thinking about change</a:t>
            </a:r>
          </a:p>
        </p:txBody>
      </p:sp>
      <p:sp>
        <p:nvSpPr>
          <p:cNvPr id="43011" name="Rectangle 3"/>
          <p:cNvSpPr>
            <a:spLocks noGrp="1" noChangeArrowheads="1"/>
          </p:cNvSpPr>
          <p:nvPr>
            <p:ph idx="1"/>
          </p:nvPr>
        </p:nvSpPr>
        <p:spPr/>
        <p:txBody>
          <a:bodyPr>
            <a:normAutofit/>
          </a:bodyPr>
          <a:lstStyle/>
          <a:p>
            <a:pPr eaLnBrk="1" hangingPunct="1">
              <a:lnSpc>
                <a:spcPct val="90000"/>
              </a:lnSpc>
            </a:pPr>
            <a:r>
              <a:rPr lang="en-US" altLang="en-US" dirty="0">
                <a:ea typeface="HelveticaNeueLT Std Cn"/>
              </a:rPr>
              <a:t>It is not easy – </a:t>
            </a:r>
            <a:r>
              <a:rPr lang="en-GB" altLang="en-US" dirty="0">
                <a:ea typeface="HelveticaNeueLT Std Cn"/>
              </a:rPr>
              <a:t>working with patients struggling with change can be very frustrating</a:t>
            </a:r>
          </a:p>
          <a:p>
            <a:pPr eaLnBrk="1" hangingPunct="1">
              <a:lnSpc>
                <a:spcPct val="90000"/>
              </a:lnSpc>
            </a:pPr>
            <a:r>
              <a:rPr lang="en-GB" altLang="en-US" dirty="0">
                <a:ea typeface="HelveticaNeueLT Std Cn"/>
              </a:rPr>
              <a:t>It is easy to blame the patient</a:t>
            </a:r>
          </a:p>
          <a:p>
            <a:pPr lvl="1" eaLnBrk="1" hangingPunct="1">
              <a:lnSpc>
                <a:spcPct val="90000"/>
              </a:lnSpc>
            </a:pPr>
            <a:r>
              <a:rPr lang="en-GB" altLang="en-US" i="1" dirty="0"/>
              <a:t>“Can’t they see what a risk they are taking and just have the medicine?”</a:t>
            </a:r>
          </a:p>
          <a:p>
            <a:pPr eaLnBrk="1" hangingPunct="1">
              <a:lnSpc>
                <a:spcPct val="90000"/>
              </a:lnSpc>
            </a:pPr>
            <a:r>
              <a:rPr lang="en-GB" altLang="en-US" dirty="0">
                <a:ea typeface="HelveticaNeueLT Std Cn"/>
              </a:rPr>
              <a:t>Especially when we:</a:t>
            </a:r>
          </a:p>
          <a:p>
            <a:pPr lvl="1" eaLnBrk="1" hangingPunct="1">
              <a:lnSpc>
                <a:spcPct val="90000"/>
              </a:lnSpc>
            </a:pPr>
            <a:r>
              <a:rPr lang="en-GB" altLang="en-US" dirty="0"/>
              <a:t>Feel </a:t>
            </a:r>
            <a:r>
              <a:rPr lang="en-GB" altLang="en-US" u="sng" dirty="0"/>
              <a:t>responsible</a:t>
            </a:r>
          </a:p>
          <a:p>
            <a:pPr lvl="1" eaLnBrk="1" hangingPunct="1">
              <a:lnSpc>
                <a:spcPct val="90000"/>
              </a:lnSpc>
            </a:pPr>
            <a:r>
              <a:rPr lang="en-GB" altLang="en-US" dirty="0"/>
              <a:t>Can even see patients as being different from us…</a:t>
            </a:r>
          </a:p>
          <a:p>
            <a:pPr eaLnBrk="1" hangingPunct="1">
              <a:lnSpc>
                <a:spcPct val="90000"/>
              </a:lnSpc>
            </a:pPr>
            <a:r>
              <a:rPr lang="en-GB" altLang="en-US" dirty="0">
                <a:ea typeface="HelveticaNeueLT Std Cn"/>
              </a:rPr>
              <a:t>But this is not true</a:t>
            </a:r>
          </a:p>
          <a:p>
            <a:pPr eaLnBrk="1" hangingPunct="1">
              <a:lnSpc>
                <a:spcPct val="90000"/>
              </a:lnSpc>
            </a:pPr>
            <a:r>
              <a:rPr lang="en-GB" altLang="en-US" dirty="0">
                <a:ea typeface="HelveticaNeueLT Std Cn"/>
              </a:rPr>
              <a:t>To prove it, think about the last time you flossed your teeth…</a:t>
            </a:r>
          </a:p>
          <a:p>
            <a:pPr eaLnBrk="1" hangingPunct="1">
              <a:lnSpc>
                <a:spcPct val="90000"/>
              </a:lnSpc>
              <a:buFont typeface="Wingdings" pitchFamily="2" charset="2"/>
              <a:buNone/>
            </a:pPr>
            <a:endParaRPr lang="en-US" altLang="en-US" dirty="0">
              <a:ea typeface="HelveticaNeueLT Std Cn"/>
            </a:endParaRPr>
          </a:p>
          <a:p>
            <a:pPr eaLnBrk="1" hangingPunct="1">
              <a:lnSpc>
                <a:spcPct val="90000"/>
              </a:lnSpc>
            </a:pPr>
            <a:endParaRPr lang="en-US" altLang="en-US" u="sng" dirty="0">
              <a:ea typeface="HelveticaNeueLT Std Cn"/>
            </a:endParaRPr>
          </a:p>
          <a:p>
            <a:pPr lvl="1" eaLnBrk="1" hangingPunct="1">
              <a:lnSpc>
                <a:spcPct val="90000"/>
              </a:lnSpc>
            </a:pPr>
            <a:endParaRPr lang="en-US" altLang="en-US" i="1" dirty="0"/>
          </a:p>
        </p:txBody>
      </p:sp>
      <p:sp>
        <p:nvSpPr>
          <p:cNvPr id="3" name="Text Placeholder 2">
            <a:extLst>
              <a:ext uri="{FF2B5EF4-FFF2-40B4-BE49-F238E27FC236}">
                <a16:creationId xmlns:a16="http://schemas.microsoft.com/office/drawing/2014/main" id="{5369AACF-35B4-4C24-A68A-EE5F30A70DB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ea typeface="HelveticaNeueLT Std Med Cn"/>
              </a:rPr>
              <a:t>Dental flossing</a:t>
            </a:r>
          </a:p>
        </p:txBody>
      </p:sp>
      <p:sp>
        <p:nvSpPr>
          <p:cNvPr id="44035" name="Rectangle 3"/>
          <p:cNvSpPr>
            <a:spLocks noGrp="1" noChangeArrowheads="1"/>
          </p:cNvSpPr>
          <p:nvPr>
            <p:ph idx="1"/>
          </p:nvPr>
        </p:nvSpPr>
        <p:spPr>
          <a:xfrm>
            <a:off x="838201" y="1473201"/>
            <a:ext cx="2511174" cy="4317999"/>
          </a:xfrm>
          <a:prstGeom prst="roundRect">
            <a:avLst>
              <a:gd name="adj" fmla="val 12343"/>
            </a:avLst>
          </a:prstGeom>
        </p:spPr>
        <p:txBody>
          <a:bodyPr/>
          <a:lstStyle/>
          <a:p>
            <a:pPr marL="0" indent="0" eaLnBrk="1" hangingPunct="1">
              <a:buNone/>
            </a:pPr>
            <a:r>
              <a:rPr lang="en-US" altLang="en-US" dirty="0">
                <a:ea typeface="HelveticaNeueLT Std Cn"/>
              </a:rPr>
              <a:t>Evidence that we are </a:t>
            </a:r>
            <a:r>
              <a:rPr lang="en-US" altLang="en-US" b="1" dirty="0">
                <a:solidFill>
                  <a:schemeClr val="accent2"/>
                </a:solidFill>
                <a:ea typeface="HelveticaNeueLT Std Cn"/>
              </a:rPr>
              <a:t>all</a:t>
            </a:r>
            <a:r>
              <a:rPr lang="en-US" altLang="en-US" dirty="0">
                <a:ea typeface="HelveticaNeueLT Std Cn"/>
              </a:rPr>
              <a:t> bad at change!</a:t>
            </a:r>
          </a:p>
          <a:p>
            <a:endParaRPr lang="en-US" altLang="en-US" dirty="0">
              <a:ea typeface="HelveticaNeueLT Std Cn"/>
            </a:endParaRPr>
          </a:p>
          <a:p>
            <a:pPr eaLnBrk="1" hangingPunct="1"/>
            <a:endParaRPr lang="en-US" altLang="en-US" u="sng" dirty="0">
              <a:ea typeface="HelveticaNeueLT Std Cn"/>
            </a:endParaRPr>
          </a:p>
          <a:p>
            <a:pPr lvl="1" eaLnBrk="1" hangingPunct="1"/>
            <a:endParaRPr lang="en-US" altLang="en-US" i="1" dirty="0"/>
          </a:p>
        </p:txBody>
      </p:sp>
      <p:sp>
        <p:nvSpPr>
          <p:cNvPr id="3" name="Text Placeholder 2">
            <a:extLst>
              <a:ext uri="{FF2B5EF4-FFF2-40B4-BE49-F238E27FC236}">
                <a16:creationId xmlns:a16="http://schemas.microsoft.com/office/drawing/2014/main" id="{0CB2EBAB-FF5D-4B26-9DC2-BF554120586F}"/>
              </a:ext>
            </a:extLst>
          </p:cNvPr>
          <p:cNvSpPr>
            <a:spLocks noGrp="1"/>
          </p:cNvSpPr>
          <p:nvPr>
            <p:ph type="body" sz="quarter" idx="13"/>
          </p:nvPr>
        </p:nvSpPr>
        <p:spPr/>
        <p:txBody>
          <a:bodyPr/>
          <a:lstStyle/>
          <a:p>
            <a:r>
              <a:rPr lang="fr-FR" sz="1000" dirty="0"/>
              <a:t>Image source: www.pixabay.com</a:t>
            </a:r>
            <a:endParaRPr lang="en-GB" sz="1000" dirty="0"/>
          </a:p>
        </p:txBody>
      </p:sp>
      <p:pic>
        <p:nvPicPr>
          <p:cNvPr id="4" name="Picture 3" descr="Close-up of a person's mouth&#10;&#10;Description automatically generated with medium confidence">
            <a:extLst>
              <a:ext uri="{FF2B5EF4-FFF2-40B4-BE49-F238E27FC236}">
                <a16:creationId xmlns:a16="http://schemas.microsoft.com/office/drawing/2014/main" id="{1B314634-931A-47E4-86E3-DEF88B3450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5922" r="2700" b="14233"/>
          <a:stretch/>
        </p:blipFill>
        <p:spPr>
          <a:xfrm>
            <a:off x="3493213" y="1480016"/>
            <a:ext cx="7818634" cy="4294060"/>
          </a:xfrm>
          <a:prstGeom prst="roundRect">
            <a:avLst>
              <a:gd name="adj" fmla="val 6857"/>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pPr eaLnBrk="1" hangingPunct="1"/>
            <a:r>
              <a:rPr lang="en-GB" altLang="en-US" dirty="0">
                <a:ea typeface="HelveticaNeueLT Std Med Cn"/>
              </a:rPr>
              <a:t>The change process</a:t>
            </a:r>
          </a:p>
        </p:txBody>
      </p:sp>
      <p:sp>
        <p:nvSpPr>
          <p:cNvPr id="2" name="Content Placeholder 1">
            <a:extLst>
              <a:ext uri="{FF2B5EF4-FFF2-40B4-BE49-F238E27FC236}">
                <a16:creationId xmlns:a16="http://schemas.microsoft.com/office/drawing/2014/main" id="{3D39B969-C034-6245-B434-3945CADF9F82}"/>
              </a:ext>
            </a:extLst>
          </p:cNvPr>
          <p:cNvSpPr>
            <a:spLocks noGrp="1"/>
          </p:cNvSpPr>
          <p:nvPr>
            <p:ph idx="1"/>
          </p:nvPr>
        </p:nvSpPr>
        <p:spPr/>
        <p:txBody>
          <a:bodyPr/>
          <a:lstStyle/>
          <a:p>
            <a:pPr marL="0" indent="0">
              <a:buNone/>
            </a:pPr>
            <a:r>
              <a:rPr lang="en-GB" dirty="0"/>
              <a:t> </a:t>
            </a:r>
          </a:p>
        </p:txBody>
      </p:sp>
      <p:sp>
        <p:nvSpPr>
          <p:cNvPr id="5" name="Text Placeholder 4">
            <a:extLst>
              <a:ext uri="{FF2B5EF4-FFF2-40B4-BE49-F238E27FC236}">
                <a16:creationId xmlns:a16="http://schemas.microsoft.com/office/drawing/2014/main" id="{84E78EE2-08EC-405A-910C-2EDB17F0128C}"/>
              </a:ext>
            </a:extLst>
          </p:cNvPr>
          <p:cNvSpPr>
            <a:spLocks noGrp="1"/>
          </p:cNvSpPr>
          <p:nvPr>
            <p:ph type="body" sz="quarter" idx="13"/>
          </p:nvPr>
        </p:nvSpPr>
        <p:spPr/>
        <p:txBody>
          <a:bodyPr/>
          <a:lstStyle/>
          <a:p>
            <a:r>
              <a:rPr lang="en-GB" sz="1000" dirty="0"/>
              <a:t>Latchford GJ, Duff AJA. </a:t>
            </a:r>
            <a:r>
              <a:rPr lang="en-GB" sz="1000" i="1" dirty="0"/>
              <a:t>Personal communication</a:t>
            </a:r>
            <a:r>
              <a:rPr lang="en-GB" sz="1000" dirty="0"/>
              <a:t>. 2014.</a:t>
            </a:r>
          </a:p>
        </p:txBody>
      </p:sp>
      <p:grpSp>
        <p:nvGrpSpPr>
          <p:cNvPr id="3" name="Group 2">
            <a:extLst>
              <a:ext uri="{FF2B5EF4-FFF2-40B4-BE49-F238E27FC236}">
                <a16:creationId xmlns:a16="http://schemas.microsoft.com/office/drawing/2014/main" id="{BA62E1EF-93F7-3946-B08D-88D26F5AAB7C}"/>
              </a:ext>
            </a:extLst>
          </p:cNvPr>
          <p:cNvGrpSpPr/>
          <p:nvPr/>
        </p:nvGrpSpPr>
        <p:grpSpPr>
          <a:xfrm>
            <a:off x="1767015" y="1767017"/>
            <a:ext cx="9242856" cy="3669956"/>
            <a:chOff x="2380696" y="1615026"/>
            <a:chExt cx="8040469" cy="4343813"/>
          </a:xfrm>
        </p:grpSpPr>
        <p:cxnSp>
          <p:nvCxnSpPr>
            <p:cNvPr id="8" name="Straight Connector 7"/>
            <p:cNvCxnSpPr/>
            <p:nvPr/>
          </p:nvCxnSpPr>
          <p:spPr>
            <a:xfrm>
              <a:off x="4132959" y="2059114"/>
              <a:ext cx="1913606" cy="139275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76198" y="1989476"/>
              <a:ext cx="1760517" cy="146239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33194"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962827" y="3765101"/>
              <a:ext cx="626742" cy="318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795351" y="4559461"/>
              <a:ext cx="1880225" cy="91853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800276" y="4712550"/>
              <a:ext cx="1880225" cy="61235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8857" name="TextBox 25"/>
            <p:cNvSpPr txBox="1">
              <a:spLocks noChangeArrowheads="1"/>
            </p:cNvSpPr>
            <p:nvPr/>
          </p:nvSpPr>
          <p:spPr bwMode="auto">
            <a:xfrm>
              <a:off x="6533355" y="3449227"/>
              <a:ext cx="1589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defRPr/>
              </a:pPr>
              <a:r>
                <a:rPr lang="en-GB" altLang="en-US" sz="2000" b="1" dirty="0">
                  <a:solidFill>
                    <a:schemeClr val="accent6"/>
                  </a:solidFill>
                  <a:latin typeface="+mn-lt"/>
                  <a:cs typeface="Arial" charset="0"/>
                </a:rPr>
                <a:t>Motivational interviewing</a:t>
              </a:r>
            </a:p>
          </p:txBody>
        </p:sp>
        <p:sp>
          <p:nvSpPr>
            <p:cNvPr id="27" name="TextBox 26"/>
            <p:cNvSpPr txBox="1"/>
            <p:nvPr/>
          </p:nvSpPr>
          <p:spPr>
            <a:xfrm>
              <a:off x="3955775" y="3617786"/>
              <a:ext cx="1913606" cy="369332"/>
            </a:xfrm>
            <a:prstGeom prst="rect">
              <a:avLst/>
            </a:prstGeom>
            <a:noFill/>
          </p:spPr>
          <p:txBody>
            <a:bodyPr>
              <a:spAutoFit/>
            </a:bodyPr>
            <a:lstStyle/>
            <a:p>
              <a:pPr>
                <a:defRPr/>
              </a:pPr>
              <a:r>
                <a:rPr lang="en-GB" b="1" spc="200" dirty="0">
                  <a:solidFill>
                    <a:schemeClr val="accent2"/>
                  </a:solidFill>
                </a:rPr>
                <a:t>THE DECISION</a:t>
              </a:r>
            </a:p>
          </p:txBody>
        </p:sp>
        <p:sp>
          <p:nvSpPr>
            <p:cNvPr id="78859" name="TextBox 27"/>
            <p:cNvSpPr txBox="1">
              <a:spLocks noChangeArrowheads="1"/>
            </p:cNvSpPr>
            <p:nvPr/>
          </p:nvSpPr>
          <p:spPr bwMode="auto">
            <a:xfrm>
              <a:off x="7108999" y="4718501"/>
              <a:ext cx="23648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defRPr/>
              </a:pPr>
              <a:r>
                <a:rPr lang="en-GB" altLang="en-US" sz="2000" b="1" dirty="0">
                  <a:solidFill>
                    <a:schemeClr val="accent6"/>
                  </a:solidFill>
                  <a:latin typeface="+mn-lt"/>
                  <a:cs typeface="Arial" charset="0"/>
                </a:rPr>
                <a:t>Behaviour </a:t>
              </a:r>
            </a:p>
            <a:p>
              <a:pPr eaLnBrk="1" hangingPunct="1">
                <a:spcBef>
                  <a:spcPct val="0"/>
                </a:spcBef>
                <a:buFontTx/>
                <a:buNone/>
                <a:defRPr/>
              </a:pPr>
              <a:r>
                <a:rPr lang="en-GB" altLang="en-US" sz="2000" b="1" dirty="0">
                  <a:solidFill>
                    <a:schemeClr val="accent6"/>
                  </a:solidFill>
                  <a:latin typeface="+mn-lt"/>
                  <a:cs typeface="Arial" charset="0"/>
                </a:rPr>
                <a:t>change</a:t>
              </a:r>
            </a:p>
            <a:p>
              <a:pPr eaLnBrk="1" hangingPunct="1">
                <a:spcBef>
                  <a:spcPct val="0"/>
                </a:spcBef>
                <a:buFontTx/>
                <a:buNone/>
                <a:defRPr/>
              </a:pPr>
              <a:r>
                <a:rPr lang="en-GB" altLang="en-US" sz="2000" b="1" dirty="0">
                  <a:solidFill>
                    <a:schemeClr val="accent6"/>
                  </a:solidFill>
                  <a:latin typeface="+mn-lt"/>
                  <a:cs typeface="Arial" charset="0"/>
                </a:rPr>
                <a:t>techniques</a:t>
              </a:r>
            </a:p>
          </p:txBody>
        </p:sp>
        <p:sp>
          <p:nvSpPr>
            <p:cNvPr id="30" name="Down Arrow 29"/>
            <p:cNvSpPr/>
            <p:nvPr/>
          </p:nvSpPr>
          <p:spPr>
            <a:xfrm>
              <a:off x="4668769" y="164128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1" name="Down Arrow 30"/>
            <p:cNvSpPr/>
            <p:nvPr/>
          </p:nvSpPr>
          <p:spPr>
            <a:xfrm>
              <a:off x="5204579" y="178056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2" name="Down Arrow 31"/>
            <p:cNvSpPr/>
            <p:nvPr/>
          </p:nvSpPr>
          <p:spPr>
            <a:xfrm>
              <a:off x="5510756" y="2407303"/>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3" name="Down Arrow 32"/>
            <p:cNvSpPr/>
            <p:nvPr/>
          </p:nvSpPr>
          <p:spPr>
            <a:xfrm>
              <a:off x="581693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4" name="Down Arrow 33"/>
            <p:cNvSpPr/>
            <p:nvPr/>
          </p:nvSpPr>
          <p:spPr>
            <a:xfrm>
              <a:off x="6199654" y="261621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5" name="Down Arrow 34"/>
            <p:cNvSpPr/>
            <p:nvPr/>
          </p:nvSpPr>
          <p:spPr>
            <a:xfrm>
              <a:off x="6888552" y="1710924"/>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6" name="Down Arrow 35"/>
            <p:cNvSpPr/>
            <p:nvPr/>
          </p:nvSpPr>
          <p:spPr>
            <a:xfrm>
              <a:off x="6505831" y="2128752"/>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7" name="Down Arrow 36"/>
            <p:cNvSpPr/>
            <p:nvPr/>
          </p:nvSpPr>
          <p:spPr>
            <a:xfrm>
              <a:off x="7424361" y="1615026"/>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8" name="Down Arrow 37"/>
            <p:cNvSpPr/>
            <p:nvPr/>
          </p:nvSpPr>
          <p:spPr>
            <a:xfrm>
              <a:off x="5893477" y="4914270"/>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39" name="Down Arrow 38"/>
            <p:cNvSpPr/>
            <p:nvPr/>
          </p:nvSpPr>
          <p:spPr>
            <a:xfrm>
              <a:off x="6199654" y="5332097"/>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40" name="Down Arrow 39"/>
            <p:cNvSpPr/>
            <p:nvPr/>
          </p:nvSpPr>
          <p:spPr>
            <a:xfrm>
              <a:off x="6276198" y="4635718"/>
              <a:ext cx="229633" cy="55710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2">
                    <a:lumMod val="75000"/>
                  </a:schemeClr>
                </a:solidFill>
              </a:endParaRPr>
            </a:p>
          </p:txBody>
        </p:sp>
        <p:sp>
          <p:nvSpPr>
            <p:cNvPr id="78871" name="TextBox 40"/>
            <p:cNvSpPr txBox="1">
              <a:spLocks noChangeArrowheads="1"/>
            </p:cNvSpPr>
            <p:nvPr/>
          </p:nvSpPr>
          <p:spPr bwMode="auto">
            <a:xfrm>
              <a:off x="2380696" y="4873023"/>
              <a:ext cx="2517351" cy="76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defRPr/>
              </a:pPr>
              <a:r>
                <a:rPr lang="en-GB" altLang="en-US" sz="1800" b="1" dirty="0">
                  <a:solidFill>
                    <a:schemeClr val="bg1">
                      <a:lumMod val="50000"/>
                    </a:schemeClr>
                  </a:solidFill>
                  <a:latin typeface="+mn-lt"/>
                  <a:cs typeface="Arial" charset="0"/>
                </a:rPr>
                <a:t>Problem solving   </a:t>
              </a:r>
            </a:p>
            <a:p>
              <a:pPr eaLnBrk="1" hangingPunct="1">
                <a:spcBef>
                  <a:spcPct val="0"/>
                </a:spcBef>
                <a:buFontTx/>
                <a:buNone/>
                <a:defRPr/>
              </a:pPr>
              <a:r>
                <a:rPr lang="en-GB" altLang="en-US" sz="1800" b="1" dirty="0">
                  <a:solidFill>
                    <a:schemeClr val="bg1">
                      <a:lumMod val="50000"/>
                    </a:schemeClr>
                  </a:solidFill>
                  <a:latin typeface="+mn-lt"/>
                  <a:cs typeface="Arial" charset="0"/>
                </a:rPr>
                <a:t>implementation plans, etc. </a:t>
              </a:r>
            </a:p>
          </p:txBody>
        </p:sp>
        <p:sp>
          <p:nvSpPr>
            <p:cNvPr id="78872" name="TextBox 41"/>
            <p:cNvSpPr txBox="1">
              <a:spLocks noChangeArrowheads="1"/>
            </p:cNvSpPr>
            <p:nvPr/>
          </p:nvSpPr>
          <p:spPr bwMode="auto">
            <a:xfrm>
              <a:off x="2380696" y="1767564"/>
              <a:ext cx="2525960" cy="14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hangingPunct="1">
                <a:spcBef>
                  <a:spcPct val="0"/>
                </a:spcBef>
                <a:buFontTx/>
                <a:buNone/>
                <a:defRPr/>
              </a:pPr>
              <a:r>
                <a:rPr lang="en-GB" altLang="en-US" sz="1800" b="1" dirty="0">
                  <a:solidFill>
                    <a:schemeClr val="bg1">
                      <a:lumMod val="50000"/>
                    </a:schemeClr>
                  </a:solidFill>
                  <a:latin typeface="+mn-lt"/>
                  <a:cs typeface="Arial" charset="0"/>
                </a:rPr>
                <a:t>Beliefs</a:t>
              </a:r>
            </a:p>
            <a:p>
              <a:pPr eaLnBrk="1" hangingPunct="1">
                <a:spcBef>
                  <a:spcPct val="0"/>
                </a:spcBef>
                <a:buFontTx/>
                <a:buNone/>
                <a:defRPr/>
              </a:pPr>
              <a:r>
                <a:rPr lang="en-GB" altLang="en-US" sz="1800" b="1" dirty="0">
                  <a:solidFill>
                    <a:schemeClr val="bg1">
                      <a:lumMod val="50000"/>
                    </a:schemeClr>
                  </a:solidFill>
                  <a:latin typeface="+mn-lt"/>
                  <a:cs typeface="Arial" charset="0"/>
                </a:rPr>
                <a:t>Concerns</a:t>
              </a:r>
            </a:p>
            <a:p>
              <a:pPr eaLnBrk="1" hangingPunct="1">
                <a:spcBef>
                  <a:spcPct val="0"/>
                </a:spcBef>
                <a:buFontTx/>
                <a:buNone/>
                <a:defRPr/>
              </a:pPr>
              <a:r>
                <a:rPr lang="en-GB" altLang="en-US" sz="1800" b="1" dirty="0">
                  <a:solidFill>
                    <a:schemeClr val="bg1">
                      <a:lumMod val="50000"/>
                    </a:schemeClr>
                  </a:solidFill>
                  <a:latin typeface="+mn-lt"/>
                  <a:cs typeface="Arial" charset="0"/>
                </a:rPr>
                <a:t>Emotions</a:t>
              </a:r>
            </a:p>
            <a:p>
              <a:pPr eaLnBrk="1" hangingPunct="1">
                <a:spcBef>
                  <a:spcPct val="0"/>
                </a:spcBef>
                <a:buFontTx/>
                <a:buNone/>
                <a:defRPr/>
              </a:pPr>
              <a:r>
                <a:rPr lang="en-GB" altLang="en-US" sz="1800" b="1" dirty="0">
                  <a:solidFill>
                    <a:schemeClr val="bg1">
                      <a:lumMod val="50000"/>
                    </a:schemeClr>
                  </a:solidFill>
                  <a:latin typeface="+mn-lt"/>
                  <a:cs typeface="Arial" charset="0"/>
                </a:rPr>
                <a:t>Confidence, etc.</a:t>
              </a:r>
            </a:p>
          </p:txBody>
        </p:sp>
        <p:sp>
          <p:nvSpPr>
            <p:cNvPr id="78873" name="TextBox 42"/>
            <p:cNvSpPr txBox="1">
              <a:spLocks noChangeArrowheads="1"/>
            </p:cNvSpPr>
            <p:nvPr/>
          </p:nvSpPr>
          <p:spPr bwMode="auto">
            <a:xfrm>
              <a:off x="8266347" y="3468698"/>
              <a:ext cx="2154818" cy="76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Font typeface="Arial" charset="0"/>
                <a:buChar char="•"/>
                <a:defRPr sz="2400">
                  <a:solidFill>
                    <a:schemeClr val="bg1"/>
                  </a:solidFill>
                  <a:latin typeface="Calibri" pitchFamily="34" charset="0"/>
                </a:defRPr>
              </a:lvl3pPr>
              <a:lvl4pPr marL="1600200" indent="-228600" eaLnBrk="0" hangingPunct="0">
                <a:spcBef>
                  <a:spcPct val="20000"/>
                </a:spcBef>
                <a:buFont typeface="Arial" charset="0"/>
                <a:buChar char="–"/>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spc="300" dirty="0">
                  <a:solidFill>
                    <a:schemeClr val="accent2"/>
                  </a:solidFill>
                  <a:latin typeface="+mn-lt"/>
                  <a:cs typeface="Arial" charset="0"/>
                </a:rPr>
                <a:t>THE CONTEXT OF THE TEAM</a:t>
              </a: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ea typeface="HelveticaNeueLT Std Med Cn"/>
              </a:rPr>
              <a:t>Motivational interviewing</a:t>
            </a:r>
          </a:p>
        </p:txBody>
      </p:sp>
      <p:sp>
        <p:nvSpPr>
          <p:cNvPr id="47107" name="Rectangle 3"/>
          <p:cNvSpPr>
            <a:spLocks noGrp="1" noChangeArrowheads="1"/>
          </p:cNvSpPr>
          <p:nvPr>
            <p:ph idx="1"/>
          </p:nvPr>
        </p:nvSpPr>
        <p:spPr/>
        <p:txBody>
          <a:bodyPr>
            <a:normAutofit/>
          </a:bodyPr>
          <a:lstStyle/>
          <a:p>
            <a:pPr eaLnBrk="1" hangingPunct="1"/>
            <a:r>
              <a:rPr lang="en-GB" altLang="en-US" dirty="0">
                <a:ea typeface="HelveticaNeueLT Std Cn"/>
              </a:rPr>
              <a:t>Originally a reaction to persuasion</a:t>
            </a:r>
          </a:p>
          <a:p>
            <a:pPr eaLnBrk="1" hangingPunct="1"/>
            <a:r>
              <a:rPr lang="en-US" altLang="en-US" dirty="0">
                <a:ea typeface="HelveticaNeueLT Std Cn"/>
              </a:rPr>
              <a:t>Treatment for alcohol problems relied on confrontation, but patients were resistant and showed no motivation to change</a:t>
            </a:r>
          </a:p>
          <a:p>
            <a:pPr eaLnBrk="1" hangingPunct="1"/>
            <a:r>
              <a:rPr lang="en-US" altLang="en-US" dirty="0">
                <a:ea typeface="HelveticaNeueLT Std Cn"/>
              </a:rPr>
              <a:t>An alternative came from Bill Miller, a clinical psychologist in New Mexico</a:t>
            </a:r>
          </a:p>
          <a:p>
            <a:pPr lvl="1" eaLnBrk="1" hangingPunct="1"/>
            <a:r>
              <a:rPr lang="en-US" altLang="en-US" dirty="0"/>
              <a:t>Whether someone resists change or becomes more motivated depends on what you say</a:t>
            </a:r>
          </a:p>
          <a:p>
            <a:pPr lvl="1" eaLnBrk="1" hangingPunct="1"/>
            <a:r>
              <a:rPr lang="en-US" altLang="en-US" dirty="0"/>
              <a:t>So, confronting someone makes them more stubborn</a:t>
            </a:r>
          </a:p>
          <a:p>
            <a:pPr lvl="1" eaLnBrk="1" hangingPunct="1"/>
            <a:r>
              <a:rPr lang="en-US" altLang="en-US" dirty="0"/>
              <a:t>Instead, motivational interviewing is designed to enhance motivation to change</a:t>
            </a:r>
          </a:p>
          <a:p>
            <a:pPr lvl="1" eaLnBrk="1" hangingPunct="1"/>
            <a:endParaRPr lang="en-US" altLang="en-US" sz="2000" i="1" dirty="0"/>
          </a:p>
        </p:txBody>
      </p:sp>
      <p:sp>
        <p:nvSpPr>
          <p:cNvPr id="3" name="Text Placeholder 2">
            <a:extLst>
              <a:ext uri="{FF2B5EF4-FFF2-40B4-BE49-F238E27FC236}">
                <a16:creationId xmlns:a16="http://schemas.microsoft.com/office/drawing/2014/main" id="{493D90E1-A74A-4156-8378-F68D66D9D1E9}"/>
              </a:ext>
            </a:extLst>
          </p:cNvPr>
          <p:cNvSpPr>
            <a:spLocks noGrp="1"/>
          </p:cNvSpPr>
          <p:nvPr>
            <p:ph type="body" sz="quarter" idx="13"/>
          </p:nvPr>
        </p:nvSpPr>
        <p:spPr/>
        <p:txBody>
          <a:bodyPr/>
          <a:lstStyle/>
          <a:p>
            <a:r>
              <a:rPr lang="en-GB" sz="1000" dirty="0"/>
              <a:t>Miller WR. </a:t>
            </a:r>
            <a:r>
              <a:rPr lang="en-GB" sz="1000" i="1" dirty="0" err="1"/>
              <a:t>Behav</a:t>
            </a:r>
            <a:r>
              <a:rPr lang="en-GB" sz="1000" i="1" dirty="0"/>
              <a:t> </a:t>
            </a:r>
            <a:r>
              <a:rPr lang="en-GB" sz="1000" i="1" dirty="0" err="1"/>
              <a:t>Psychother</a:t>
            </a:r>
            <a:r>
              <a:rPr lang="en-GB" i="1" dirty="0"/>
              <a:t>. </a:t>
            </a:r>
            <a:r>
              <a:rPr lang="en-GB" sz="1000" dirty="0"/>
              <a:t>1983;11:147–172.</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a:ea typeface="HelveticaNeueLT Std Med Cn"/>
              </a:rPr>
              <a:t>A definition of motivational interviewing</a:t>
            </a:r>
          </a:p>
        </p:txBody>
      </p:sp>
      <p:sp>
        <p:nvSpPr>
          <p:cNvPr id="188419" name="Rectangle 3"/>
          <p:cNvSpPr>
            <a:spLocks noGrp="1" noChangeArrowheads="1"/>
          </p:cNvSpPr>
          <p:nvPr>
            <p:ph idx="1"/>
          </p:nvPr>
        </p:nvSpPr>
        <p:spPr/>
        <p:txBody>
          <a:bodyPr/>
          <a:lstStyle/>
          <a:p>
            <a:pPr eaLnBrk="1" hangingPunct="1">
              <a:defRPr/>
            </a:pPr>
            <a:endParaRPr lang="en-US" altLang="en-US" i="1" dirty="0">
              <a:ea typeface="HelveticaNeueLT Std Cn"/>
            </a:endParaRPr>
          </a:p>
          <a:p>
            <a:pPr marL="0" indent="0">
              <a:buNone/>
              <a:defRPr/>
            </a:pPr>
            <a:r>
              <a:rPr lang="en-US" altLang="en-US" i="1" dirty="0">
                <a:ea typeface="HelveticaNeueLT Std Cn"/>
              </a:rPr>
              <a:t>	“A directive, client-centred counselling style for eliciting 	behaviour change by helping clients to explore and resolve 	ambivalence”</a:t>
            </a:r>
          </a:p>
          <a:p>
            <a:pPr marL="0" indent="0">
              <a:buNone/>
              <a:defRPr/>
            </a:pPr>
            <a:r>
              <a:rPr lang="en-US" altLang="en-US" dirty="0">
                <a:ea typeface="HelveticaNeueLT Std Cn"/>
              </a:rPr>
              <a:t>						– Rollnick and Millner (1995)</a:t>
            </a:r>
          </a:p>
          <a:p>
            <a:pPr lvl="1" eaLnBrk="1" hangingPunct="1">
              <a:defRPr/>
            </a:pPr>
            <a:endParaRPr lang="en-GB" altLang="en-US" i="1" dirty="0"/>
          </a:p>
        </p:txBody>
      </p:sp>
      <p:sp>
        <p:nvSpPr>
          <p:cNvPr id="3" name="Text Placeholder 2">
            <a:extLst>
              <a:ext uri="{FF2B5EF4-FFF2-40B4-BE49-F238E27FC236}">
                <a16:creationId xmlns:a16="http://schemas.microsoft.com/office/drawing/2014/main" id="{6E0D8D70-7CA5-42F5-83FB-F14F8C8C0F9F}"/>
              </a:ext>
            </a:extLst>
          </p:cNvPr>
          <p:cNvSpPr>
            <a:spLocks noGrp="1"/>
          </p:cNvSpPr>
          <p:nvPr>
            <p:ph type="body" sz="quarter" idx="13"/>
          </p:nvPr>
        </p:nvSpPr>
        <p:spPr/>
        <p:txBody>
          <a:bodyPr/>
          <a:lstStyle/>
          <a:p>
            <a:r>
              <a:rPr lang="en-GB" sz="1000" dirty="0"/>
              <a:t>Perkins R, </a:t>
            </a:r>
            <a:r>
              <a:rPr lang="en-GB" sz="1000" dirty="0" err="1"/>
              <a:t>Repper</a:t>
            </a:r>
            <a:r>
              <a:rPr lang="en-GB" sz="1000" dirty="0"/>
              <a:t> J. 1998, </a:t>
            </a:r>
            <a:r>
              <a:rPr lang="en-GB" i="1" dirty="0"/>
              <a:t>Dilemma’s in Community Mental Health Practice. Choice or Control.</a:t>
            </a:r>
            <a:r>
              <a:rPr lang="en-GB" sz="1000" dirty="0"/>
              <a:t> Radcliffe Medical Press, Oxford</a:t>
            </a:r>
            <a:r>
              <a:rPr lang="en-GB" dirty="0"/>
              <a:t>.</a:t>
            </a:r>
            <a:endParaRPr lang="en-GB" sz="1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lIns="0" tIns="0" rIns="0" bIns="0" rtlCol="0" anchor="ctr">
            <a:normAutofit fontScale="90000"/>
          </a:bodyPr>
          <a:lstStyle/>
          <a:p>
            <a:pPr eaLnBrk="1" hangingPunct="1"/>
            <a:r>
              <a:rPr lang="en-GB" altLang="en-US" b="1" dirty="0">
                <a:ea typeface="HelveticaNeueLT Std Med Cn"/>
              </a:rPr>
              <a:t>The theory behind motivational interviewing</a:t>
            </a:r>
          </a:p>
        </p:txBody>
      </p:sp>
      <p:sp>
        <p:nvSpPr>
          <p:cNvPr id="6" name="Text Placeholder 5">
            <a:extLst>
              <a:ext uri="{FF2B5EF4-FFF2-40B4-BE49-F238E27FC236}">
                <a16:creationId xmlns:a16="http://schemas.microsoft.com/office/drawing/2014/main" id="{2ED18450-DA12-4C8F-8B37-90D5447F5F96}"/>
              </a:ext>
            </a:extLst>
          </p:cNvPr>
          <p:cNvSpPr>
            <a:spLocks noGrp="1"/>
          </p:cNvSpPr>
          <p:nvPr>
            <p:ph type="body" idx="1"/>
          </p:nvPr>
        </p:nvSpPr>
        <p:spPr/>
        <p:txBody>
          <a:bodyPr/>
          <a:lstStyle/>
          <a:p>
            <a:endParaRPr lang="en-GB"/>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a:ea typeface="HelveticaNeueLT Std Med Cn"/>
              </a:rPr>
              <a:t>Principle 1: Do not tell people what to do…</a:t>
            </a:r>
          </a:p>
        </p:txBody>
      </p:sp>
      <p:sp>
        <p:nvSpPr>
          <p:cNvPr id="50179" name="Rectangle 3"/>
          <p:cNvSpPr>
            <a:spLocks noGrp="1" noChangeArrowheads="1"/>
          </p:cNvSpPr>
          <p:nvPr>
            <p:ph idx="1"/>
          </p:nvPr>
        </p:nvSpPr>
        <p:spPr/>
        <p:txBody>
          <a:bodyPr/>
          <a:lstStyle/>
          <a:p>
            <a:pPr eaLnBrk="1" hangingPunct="1"/>
            <a:r>
              <a:rPr lang="en-US" altLang="en-US" dirty="0">
                <a:ea typeface="HelveticaNeueLT Std Cn"/>
              </a:rPr>
              <a:t>…because it usually does not work, </a:t>
            </a:r>
            <a:r>
              <a:rPr lang="en-GB" altLang="en-US" dirty="0">
                <a:ea typeface="HelveticaNeueLT Std Cn"/>
              </a:rPr>
              <a:t>even if you are right</a:t>
            </a:r>
          </a:p>
          <a:p>
            <a:pPr eaLnBrk="1" hangingPunct="1"/>
            <a:r>
              <a:rPr lang="en-GB" altLang="en-US" dirty="0">
                <a:ea typeface="HelveticaNeueLT Std Cn"/>
              </a:rPr>
              <a:t>If people do not feel they have a choice, they feel a need to do whatever it is they have been told not to – to prove they still have free will</a:t>
            </a:r>
            <a:r>
              <a:rPr lang="en-GB" altLang="en-US" baseline="30000" dirty="0">
                <a:ea typeface="HelveticaNeueLT Std Cn"/>
              </a:rPr>
              <a:t>1</a:t>
            </a:r>
          </a:p>
          <a:p>
            <a:pPr lvl="1" eaLnBrk="1" hangingPunct="1"/>
            <a:r>
              <a:rPr lang="en-GB" altLang="en-US" i="1" dirty="0"/>
              <a:t>“No one tells me what to </a:t>
            </a:r>
            <a:r>
              <a:rPr lang="en-GB" altLang="en-US" i="1"/>
              <a:t>do”</a:t>
            </a:r>
            <a:endParaRPr lang="en-GB" altLang="en-US" i="1" dirty="0"/>
          </a:p>
        </p:txBody>
      </p:sp>
      <p:sp>
        <p:nvSpPr>
          <p:cNvPr id="3" name="Text Placeholder 2">
            <a:extLst>
              <a:ext uri="{FF2B5EF4-FFF2-40B4-BE49-F238E27FC236}">
                <a16:creationId xmlns:a16="http://schemas.microsoft.com/office/drawing/2014/main" id="{410ECE59-6A14-4625-B380-657408D8ED97}"/>
              </a:ext>
            </a:extLst>
          </p:cNvPr>
          <p:cNvSpPr>
            <a:spLocks noGrp="1"/>
          </p:cNvSpPr>
          <p:nvPr>
            <p:ph type="body" sz="quarter" idx="13"/>
          </p:nvPr>
        </p:nvSpPr>
        <p:spPr/>
        <p:txBody>
          <a:bodyPr/>
          <a:lstStyle/>
          <a:p>
            <a:r>
              <a:rPr lang="en-GB" sz="1000" dirty="0"/>
              <a:t>1. Brehm JW. </a:t>
            </a:r>
            <a:r>
              <a:rPr lang="en-GB" altLang="en-US" sz="1000" i="1" dirty="0">
                <a:ea typeface="HelveticaNeueLT Std Cn"/>
              </a:rPr>
              <a:t>A theory of psychological reactance</a:t>
            </a:r>
            <a:r>
              <a:rPr lang="en-GB" altLang="en-US" sz="1000" dirty="0">
                <a:ea typeface="HelveticaNeueLT Std Cn"/>
              </a:rPr>
              <a:t>. Academic Press; New York</a:t>
            </a:r>
            <a:r>
              <a:rPr lang="en-GB" altLang="en-US" i="1" dirty="0">
                <a:ea typeface="HelveticaNeueLT Std Cn"/>
              </a:rPr>
              <a:t>.</a:t>
            </a:r>
            <a:r>
              <a:rPr lang="en-GB" altLang="en-US" sz="1000" dirty="0">
                <a:ea typeface="HelveticaNeueLT Std Cn"/>
              </a:rPr>
              <a:t> 1966. </a:t>
            </a:r>
            <a:endParaRPr lang="en-GB" sz="1000"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a:ea typeface="HelveticaNeueLT Std Med Cn"/>
              </a:rPr>
              <a:t>Principle 2: Listen</a:t>
            </a:r>
          </a:p>
        </p:txBody>
      </p:sp>
      <p:sp>
        <p:nvSpPr>
          <p:cNvPr id="51203" name="Rectangle 3"/>
          <p:cNvSpPr>
            <a:spLocks noGrp="1" noChangeArrowheads="1"/>
          </p:cNvSpPr>
          <p:nvPr>
            <p:ph idx="1"/>
          </p:nvPr>
        </p:nvSpPr>
        <p:spPr/>
        <p:txBody>
          <a:bodyPr/>
          <a:lstStyle/>
          <a:p>
            <a:pPr eaLnBrk="1" hangingPunct="1"/>
            <a:r>
              <a:rPr lang="en-US" altLang="en-US" dirty="0">
                <a:ea typeface="HelveticaNeueLT Std Cn"/>
              </a:rPr>
              <a:t>If you cannot listen and engage someone in conversation, they are </a:t>
            </a:r>
            <a:r>
              <a:rPr lang="en-US" altLang="en-US" b="1" dirty="0">
                <a:solidFill>
                  <a:schemeClr val="accent2"/>
                </a:solidFill>
                <a:ea typeface="HelveticaNeueLT Std Cn"/>
              </a:rPr>
              <a:t>not likely</a:t>
            </a:r>
            <a:r>
              <a:rPr lang="en-US" altLang="en-US" dirty="0">
                <a:ea typeface="HelveticaNeueLT Std Cn"/>
              </a:rPr>
              <a:t> to change</a:t>
            </a:r>
          </a:p>
          <a:p>
            <a:pPr eaLnBrk="1" hangingPunct="1"/>
            <a:r>
              <a:rPr lang="en-US" altLang="en-US" dirty="0">
                <a:ea typeface="HelveticaNeueLT Std Cn"/>
              </a:rPr>
              <a:t>Carl Rogers’ n</a:t>
            </a:r>
            <a:r>
              <a:rPr lang="en-GB" altLang="en-US" dirty="0">
                <a:ea typeface="HelveticaNeueLT Std Cn"/>
              </a:rPr>
              <a:t>on-directive interaction style emphasises the importance of:</a:t>
            </a:r>
            <a:r>
              <a:rPr lang="en-GB" altLang="en-US" baseline="30000" dirty="0">
                <a:ea typeface="HelveticaNeueLT Std Cn"/>
              </a:rPr>
              <a:t>1</a:t>
            </a:r>
          </a:p>
          <a:p>
            <a:pPr lvl="1" eaLnBrk="1" hangingPunct="1"/>
            <a:r>
              <a:rPr lang="en-GB" altLang="en-US" dirty="0"/>
              <a:t>Listening </a:t>
            </a:r>
          </a:p>
          <a:p>
            <a:pPr lvl="1" eaLnBrk="1" hangingPunct="1"/>
            <a:r>
              <a:rPr lang="en-GB" altLang="en-US" dirty="0"/>
              <a:t>Empathy</a:t>
            </a:r>
          </a:p>
          <a:p>
            <a:pPr lvl="1" eaLnBrk="1" hangingPunct="1"/>
            <a:r>
              <a:rPr lang="en-GB" altLang="en-US" dirty="0"/>
              <a:t>Understanding</a:t>
            </a:r>
          </a:p>
          <a:p>
            <a:pPr eaLnBrk="1" hangingPunct="1"/>
            <a:r>
              <a:rPr lang="en-GB" altLang="en-US" dirty="0">
                <a:ea typeface="HelveticaNeueLT Std Cn"/>
              </a:rPr>
              <a:t>If someone is expecting to be persuaded, this is unexpected!</a:t>
            </a:r>
          </a:p>
          <a:p>
            <a:pPr lvl="1" eaLnBrk="1" hangingPunct="1"/>
            <a:endParaRPr lang="en-US" altLang="en-US" i="1" dirty="0"/>
          </a:p>
        </p:txBody>
      </p:sp>
      <p:sp>
        <p:nvSpPr>
          <p:cNvPr id="3" name="Text Placeholder 2">
            <a:extLst>
              <a:ext uri="{FF2B5EF4-FFF2-40B4-BE49-F238E27FC236}">
                <a16:creationId xmlns:a16="http://schemas.microsoft.com/office/drawing/2014/main" id="{106628F9-6071-47B4-8E3B-85D6CE8ECFEB}"/>
              </a:ext>
            </a:extLst>
          </p:cNvPr>
          <p:cNvSpPr>
            <a:spLocks noGrp="1"/>
          </p:cNvSpPr>
          <p:nvPr>
            <p:ph type="body" sz="quarter" idx="13"/>
          </p:nvPr>
        </p:nvSpPr>
        <p:spPr/>
        <p:txBody>
          <a:bodyPr/>
          <a:lstStyle/>
          <a:p>
            <a:r>
              <a:rPr lang="de-DE" altLang="en-US" sz="1000" dirty="0">
                <a:latin typeface="+mn-lt"/>
              </a:rPr>
              <a:t>1. </a:t>
            </a:r>
            <a:r>
              <a:rPr lang="en-GB" altLang="en-US" sz="1000" dirty="0">
                <a:latin typeface="+mn-lt"/>
              </a:rPr>
              <a:t>Rogers C. </a:t>
            </a:r>
            <a:r>
              <a:rPr lang="en-GB" altLang="en-US" sz="1000" i="1" dirty="0" err="1">
                <a:ea typeface="HelveticaNeueLT Std Cn"/>
              </a:rPr>
              <a:t>Couns</a:t>
            </a:r>
            <a:r>
              <a:rPr lang="en-GB" altLang="en-US" sz="1000" i="1" dirty="0">
                <a:ea typeface="HelveticaNeueLT Std Cn"/>
              </a:rPr>
              <a:t> Psychol</a:t>
            </a:r>
            <a:r>
              <a:rPr lang="en-GB" altLang="en-US" sz="1000" dirty="0">
                <a:ea typeface="HelveticaNeueLT Std Cn"/>
              </a:rPr>
              <a:t>. 1975;5:2–10.</a:t>
            </a:r>
            <a:endParaRPr lang="en-GB" altLang="en-US" sz="1000" dirty="0">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59C9-75A7-4F0F-A644-183F205CD679}"/>
              </a:ext>
            </a:extLst>
          </p:cNvPr>
          <p:cNvSpPr>
            <a:spLocks noGrp="1"/>
          </p:cNvSpPr>
          <p:nvPr>
            <p:ph type="title"/>
          </p:nvPr>
        </p:nvSpPr>
        <p:spPr/>
        <p:txBody>
          <a:bodyPr/>
          <a:lstStyle/>
          <a:p>
            <a:r>
              <a:rPr lang="en-GB" altLang="en-US" dirty="0">
                <a:ea typeface="HelveticaNeueLT Std Med Cn"/>
              </a:rPr>
              <a:t>Learning objectives</a:t>
            </a:r>
            <a:endParaRPr lang="en-GB" dirty="0"/>
          </a:p>
        </p:txBody>
      </p:sp>
      <p:sp>
        <p:nvSpPr>
          <p:cNvPr id="3" name="Content Placeholder 2">
            <a:extLst>
              <a:ext uri="{FF2B5EF4-FFF2-40B4-BE49-F238E27FC236}">
                <a16:creationId xmlns:a16="http://schemas.microsoft.com/office/drawing/2014/main" id="{E5E158AD-1DE1-4CC7-B35C-894C3D2630C5}"/>
              </a:ext>
            </a:extLst>
          </p:cNvPr>
          <p:cNvSpPr>
            <a:spLocks noGrp="1"/>
          </p:cNvSpPr>
          <p:nvPr>
            <p:ph idx="1"/>
          </p:nvPr>
        </p:nvSpPr>
        <p:spPr/>
        <p:txBody>
          <a:bodyPr>
            <a:normAutofit/>
          </a:bodyPr>
          <a:lstStyle/>
          <a:p>
            <a:pPr>
              <a:buFont typeface="Arial"/>
              <a:buChar char="•"/>
              <a:defRPr/>
            </a:pPr>
            <a:r>
              <a:rPr lang="en-GB" dirty="0"/>
              <a:t>Recognise the importance of adherence</a:t>
            </a:r>
          </a:p>
          <a:p>
            <a:pPr marL="0" indent="0">
              <a:buNone/>
              <a:defRPr/>
            </a:pPr>
            <a:endParaRPr lang="en-GB" dirty="0"/>
          </a:p>
          <a:p>
            <a:pPr>
              <a:buFont typeface="Arial"/>
              <a:buChar char="•"/>
              <a:defRPr/>
            </a:pPr>
            <a:r>
              <a:rPr lang="en-GB" dirty="0"/>
              <a:t>Review the factors that affect adherence</a:t>
            </a:r>
          </a:p>
          <a:p>
            <a:pPr marL="0" indent="0">
              <a:buNone/>
              <a:defRPr/>
            </a:pPr>
            <a:endParaRPr lang="en-GB" dirty="0"/>
          </a:p>
          <a:p>
            <a:pPr>
              <a:buFont typeface="Arial"/>
              <a:buChar char="•"/>
              <a:defRPr/>
            </a:pPr>
            <a:r>
              <a:rPr lang="en-GB" dirty="0"/>
              <a:t>Develop an understanding of motivational interviewing</a:t>
            </a:r>
          </a:p>
          <a:p>
            <a:pPr>
              <a:buFont typeface="Arial"/>
              <a:buChar char="•"/>
              <a:defRPr/>
            </a:pPr>
            <a:endParaRPr lang="en-GB" dirty="0"/>
          </a:p>
          <a:p>
            <a:pPr>
              <a:buFont typeface="Arial"/>
              <a:buChar char="•"/>
              <a:defRPr/>
            </a:pPr>
            <a:r>
              <a:rPr lang="en-GB" dirty="0"/>
              <a:t>Explore the theory behind motivational interviewing</a:t>
            </a:r>
          </a:p>
          <a:p>
            <a:endParaRPr lang="en-GB" dirty="0"/>
          </a:p>
        </p:txBody>
      </p:sp>
      <p:sp>
        <p:nvSpPr>
          <p:cNvPr id="4" name="Text Placeholder 3">
            <a:extLst>
              <a:ext uri="{FF2B5EF4-FFF2-40B4-BE49-F238E27FC236}">
                <a16:creationId xmlns:a16="http://schemas.microsoft.com/office/drawing/2014/main" id="{32F55D86-EF14-4484-B33F-B64A2868F78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43069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eaLnBrk="1" hangingPunct="1"/>
            <a:r>
              <a:rPr lang="en-US" altLang="en-US" dirty="0">
                <a:ea typeface="HelveticaNeueLT Std Med Cn"/>
              </a:rPr>
              <a:t>Principle 3: Let the patient tell </a:t>
            </a:r>
            <a:r>
              <a:rPr lang="en-US" altLang="en-US" b="1" dirty="0">
                <a:latin typeface="Calibri" panose="020F0502020204030204" pitchFamily="34" charset="0"/>
                <a:ea typeface="HelveticaNeueLT Std Med Cn"/>
                <a:cs typeface="Calibri" panose="020F0502020204030204" pitchFamily="34" charset="0"/>
              </a:rPr>
              <a:t>you</a:t>
            </a:r>
            <a:r>
              <a:rPr lang="en-US" altLang="en-US" dirty="0">
                <a:ea typeface="HelveticaNeueLT Std Med Cn"/>
              </a:rPr>
              <a:t> they need to change</a:t>
            </a:r>
            <a:endParaRPr lang="en-US" altLang="en-US" baseline="30000" dirty="0">
              <a:ea typeface="HelveticaNeueLT Std Med Cn"/>
            </a:endParaRPr>
          </a:p>
        </p:txBody>
      </p:sp>
      <p:sp>
        <p:nvSpPr>
          <p:cNvPr id="52227" name="Rectangle 3"/>
          <p:cNvSpPr>
            <a:spLocks noGrp="1" noChangeArrowheads="1"/>
          </p:cNvSpPr>
          <p:nvPr>
            <p:ph idx="1"/>
          </p:nvPr>
        </p:nvSpPr>
        <p:spPr/>
        <p:txBody>
          <a:bodyPr/>
          <a:lstStyle/>
          <a:p>
            <a:pPr eaLnBrk="1" hangingPunct="1">
              <a:lnSpc>
                <a:spcPct val="90000"/>
              </a:lnSpc>
            </a:pPr>
            <a:r>
              <a:rPr lang="en-US" altLang="en-US" dirty="0">
                <a:ea typeface="HelveticaNeueLT Std Cn"/>
              </a:rPr>
              <a:t>The very best thing that can happen is for someone to tell </a:t>
            </a:r>
            <a:r>
              <a:rPr lang="en-US" altLang="en-US" b="1" dirty="0">
                <a:solidFill>
                  <a:schemeClr val="accent2"/>
                </a:solidFill>
                <a:ea typeface="HelveticaNeueLT Std Cn"/>
              </a:rPr>
              <a:t>you</a:t>
            </a:r>
            <a:r>
              <a:rPr lang="en-US" altLang="en-US" dirty="0">
                <a:ea typeface="HelveticaNeueLT Std Cn"/>
              </a:rPr>
              <a:t> why they should change</a:t>
            </a:r>
            <a:endParaRPr lang="en-US" altLang="en-US" baseline="30000" dirty="0">
              <a:ea typeface="HelveticaNeueLT Std Cn"/>
            </a:endParaRPr>
          </a:p>
          <a:p>
            <a:pPr eaLnBrk="1" hangingPunct="1">
              <a:lnSpc>
                <a:spcPct val="90000"/>
              </a:lnSpc>
            </a:pPr>
            <a:r>
              <a:rPr lang="en-GB" altLang="en-US" dirty="0">
                <a:ea typeface="HelveticaNeueLT Std Cn"/>
              </a:rPr>
              <a:t>If someone says it themselves without you saying it, it’s </a:t>
            </a:r>
            <a:r>
              <a:rPr lang="en-GB" altLang="en-US" b="1" dirty="0">
                <a:solidFill>
                  <a:schemeClr val="accent2"/>
                </a:solidFill>
                <a:ea typeface="HelveticaNeueLT Std Cn"/>
              </a:rPr>
              <a:t>much</a:t>
            </a:r>
            <a:r>
              <a:rPr lang="en-GB" altLang="en-US" dirty="0">
                <a:ea typeface="HelveticaNeueLT Std Cn"/>
              </a:rPr>
              <a:t> more powerful</a:t>
            </a:r>
            <a:endParaRPr lang="en-GB" altLang="en-US" baseline="30000" dirty="0">
              <a:ea typeface="HelveticaNeueLT Std Cn"/>
            </a:endParaRPr>
          </a:p>
          <a:p>
            <a:pPr lvl="1" eaLnBrk="1" hangingPunct="1">
              <a:lnSpc>
                <a:spcPct val="90000"/>
              </a:lnSpc>
            </a:pPr>
            <a:r>
              <a:rPr lang="en-US" altLang="en-US" i="1" dirty="0"/>
              <a:t>“People believe what they hear themselves say”</a:t>
            </a:r>
          </a:p>
          <a:p>
            <a:pPr eaLnBrk="1" hangingPunct="1">
              <a:lnSpc>
                <a:spcPct val="90000"/>
              </a:lnSpc>
              <a:buFont typeface="Wingdings" pitchFamily="2" charset="2"/>
              <a:buNone/>
            </a:pPr>
            <a:endParaRPr lang="en-US" altLang="en-US" i="1" dirty="0">
              <a:ea typeface="HelveticaNeueLT Std Cn"/>
            </a:endParaRPr>
          </a:p>
        </p:txBody>
      </p:sp>
      <p:sp>
        <p:nvSpPr>
          <p:cNvPr id="3" name="Text Placeholder 2">
            <a:extLst>
              <a:ext uri="{FF2B5EF4-FFF2-40B4-BE49-F238E27FC236}">
                <a16:creationId xmlns:a16="http://schemas.microsoft.com/office/drawing/2014/main" id="{2FC8C99F-272E-4EAF-8AF1-F0DB7D546515}"/>
              </a:ext>
            </a:extLst>
          </p:cNvPr>
          <p:cNvSpPr>
            <a:spLocks noGrp="1"/>
          </p:cNvSpPr>
          <p:nvPr>
            <p:ph type="body" sz="quarter" idx="13"/>
          </p:nvPr>
        </p:nvSpPr>
        <p:spPr/>
        <p:txBody>
          <a:bodyPr/>
          <a:lstStyle/>
          <a:p>
            <a:r>
              <a:rPr lang="en-GB" sz="1000" dirty="0" err="1"/>
              <a:t>Bem</a:t>
            </a:r>
            <a:r>
              <a:rPr lang="en-GB" sz="1000" dirty="0"/>
              <a:t>, DJ. </a:t>
            </a:r>
            <a:r>
              <a:rPr lang="en-GB" sz="1000" i="1" dirty="0"/>
              <a:t>Advances in Experimental Social Psychology</a:t>
            </a:r>
            <a:r>
              <a:rPr lang="en-GB" i="1" dirty="0"/>
              <a:t>. </a:t>
            </a:r>
            <a:r>
              <a:rPr lang="en-GB" altLang="en-US" sz="1000" dirty="0">
                <a:ea typeface="HelveticaNeueLT Std Cn"/>
              </a:rPr>
              <a:t>Academic Press, New York. 1972.</a:t>
            </a:r>
            <a:endParaRPr lang="en-GB" sz="1000"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ea typeface="HelveticaNeueLT Std Med Cn"/>
              </a:rPr>
              <a:t>Principle 4: Cognitive dissonance</a:t>
            </a:r>
            <a:endParaRPr lang="en-US" altLang="en-US" baseline="30000" dirty="0">
              <a:ea typeface="HelveticaNeueLT Std Med Cn"/>
            </a:endParaRPr>
          </a:p>
        </p:txBody>
      </p:sp>
      <p:sp>
        <p:nvSpPr>
          <p:cNvPr id="53251" name="Rectangle 3"/>
          <p:cNvSpPr>
            <a:spLocks noGrp="1" noChangeArrowheads="1"/>
          </p:cNvSpPr>
          <p:nvPr>
            <p:ph idx="1"/>
          </p:nvPr>
        </p:nvSpPr>
        <p:spPr/>
        <p:txBody>
          <a:bodyPr/>
          <a:lstStyle/>
          <a:p>
            <a:pPr eaLnBrk="1" hangingPunct="1"/>
            <a:r>
              <a:rPr lang="en-US" altLang="en-US" dirty="0">
                <a:ea typeface="HelveticaNeueLT Std Cn"/>
              </a:rPr>
              <a:t>People feel uncomfortable when they hold two incompatible beliefs</a:t>
            </a:r>
          </a:p>
          <a:p>
            <a:pPr eaLnBrk="1" hangingPunct="1"/>
            <a:r>
              <a:rPr lang="en-US" altLang="en-US" dirty="0">
                <a:ea typeface="HelveticaNeueLT Std Cn"/>
              </a:rPr>
              <a:t>This creates an urge to do something to resolve it</a:t>
            </a:r>
          </a:p>
          <a:p>
            <a:pPr eaLnBrk="1" hangingPunct="1"/>
            <a:r>
              <a:rPr lang="en-US" altLang="en-US" dirty="0">
                <a:ea typeface="HelveticaNeueLT Std Cn"/>
              </a:rPr>
              <a:t>For example: </a:t>
            </a:r>
          </a:p>
          <a:p>
            <a:pPr lvl="1" eaLnBrk="1" hangingPunct="1"/>
            <a:r>
              <a:rPr lang="en-US" altLang="en-US" i="1" dirty="0"/>
              <a:t>“I smoke”</a:t>
            </a:r>
            <a:r>
              <a:rPr lang="en-US" altLang="en-US" dirty="0"/>
              <a:t> + </a:t>
            </a:r>
            <a:r>
              <a:rPr lang="en-US" altLang="en-US" i="1" dirty="0"/>
              <a:t>“I want to be healthy”</a:t>
            </a:r>
          </a:p>
          <a:p>
            <a:pPr eaLnBrk="1" hangingPunct="1"/>
            <a:r>
              <a:rPr lang="en-US" altLang="en-US" dirty="0">
                <a:ea typeface="HelveticaNeueLT Std Cn"/>
              </a:rPr>
              <a:t>Solution:</a:t>
            </a:r>
          </a:p>
          <a:p>
            <a:pPr lvl="1" eaLnBrk="1" hangingPunct="1"/>
            <a:r>
              <a:rPr lang="en-US" altLang="en-US" dirty="0"/>
              <a:t>Stop smoking </a:t>
            </a:r>
            <a:r>
              <a:rPr lang="en-US" altLang="en-US" b="1" dirty="0">
                <a:solidFill>
                  <a:schemeClr val="accent2"/>
                </a:solidFill>
              </a:rPr>
              <a:t>or</a:t>
            </a:r>
            <a:r>
              <a:rPr lang="en-US" altLang="en-US" dirty="0"/>
              <a:t> convince yourself it is OK to smoke</a:t>
            </a:r>
          </a:p>
          <a:p>
            <a:pPr lvl="1" eaLnBrk="1" hangingPunct="1"/>
            <a:r>
              <a:rPr lang="en-US" altLang="en-US" dirty="0"/>
              <a:t>It is easier to keep with the status quo!</a:t>
            </a:r>
          </a:p>
        </p:txBody>
      </p:sp>
      <p:sp>
        <p:nvSpPr>
          <p:cNvPr id="3" name="Text Placeholder 2">
            <a:extLst>
              <a:ext uri="{FF2B5EF4-FFF2-40B4-BE49-F238E27FC236}">
                <a16:creationId xmlns:a16="http://schemas.microsoft.com/office/drawing/2014/main" id="{DFE41099-BD00-48CD-9344-BBF7D3A8438B}"/>
              </a:ext>
            </a:extLst>
          </p:cNvPr>
          <p:cNvSpPr>
            <a:spLocks noGrp="1"/>
          </p:cNvSpPr>
          <p:nvPr>
            <p:ph type="body" sz="quarter" idx="13"/>
          </p:nvPr>
        </p:nvSpPr>
        <p:spPr/>
        <p:txBody>
          <a:bodyPr/>
          <a:lstStyle/>
          <a:p>
            <a:endParaRPr lang="en-GB" sz="1000" dirty="0"/>
          </a:p>
          <a:p>
            <a:r>
              <a:rPr lang="en-GB" sz="1000" dirty="0"/>
              <a:t>Festinger L. </a:t>
            </a:r>
            <a:r>
              <a:rPr lang="en-GB" sz="1000" i="1" dirty="0"/>
              <a:t>A theory of cognitive dissonance. </a:t>
            </a:r>
            <a:r>
              <a:rPr lang="en-GB" sz="1000" dirty="0"/>
              <a:t>Stanford University Press, Stanford</a:t>
            </a:r>
            <a:r>
              <a:rPr lang="en-GB" sz="1000" i="1" dirty="0"/>
              <a:t>.</a:t>
            </a:r>
            <a:r>
              <a:rPr lang="en-GB" sz="1000" dirty="0"/>
              <a:t> 1957.</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pPr eaLnBrk="1" hangingPunct="1"/>
            <a:r>
              <a:rPr lang="en-US" altLang="en-US" dirty="0">
                <a:ea typeface="HelveticaNeueLT Std Med Cn"/>
              </a:rPr>
              <a:t>Principle 5: People need to feel confident before trying to change</a:t>
            </a:r>
          </a:p>
        </p:txBody>
      </p:sp>
      <p:sp>
        <p:nvSpPr>
          <p:cNvPr id="54275" name="Rectangle 3"/>
          <p:cNvSpPr>
            <a:spLocks noGrp="1" noChangeArrowheads="1"/>
          </p:cNvSpPr>
          <p:nvPr>
            <p:ph idx="1"/>
          </p:nvPr>
        </p:nvSpPr>
        <p:spPr>
          <a:xfrm>
            <a:off x="838200" y="1473201"/>
            <a:ext cx="5079715" cy="4317999"/>
          </a:xfrm>
        </p:spPr>
        <p:txBody>
          <a:bodyPr/>
          <a:lstStyle/>
          <a:p>
            <a:pPr eaLnBrk="1" hangingPunct="1"/>
            <a:r>
              <a:rPr lang="en-US" altLang="en-US" dirty="0">
                <a:ea typeface="HelveticaNeueLT Std Cn"/>
              </a:rPr>
              <a:t>If people believe that they are capable of doing something, they are </a:t>
            </a:r>
            <a:r>
              <a:rPr lang="en-US" altLang="en-US" b="1" dirty="0">
                <a:solidFill>
                  <a:schemeClr val="accent2"/>
                </a:solidFill>
                <a:ea typeface="HelveticaNeueLT Std Cn"/>
              </a:rPr>
              <a:t>far</a:t>
            </a:r>
            <a:r>
              <a:rPr lang="en-US" altLang="en-US" dirty="0">
                <a:ea typeface="HelveticaNeueLT Std Cn"/>
              </a:rPr>
              <a:t> more likely to try</a:t>
            </a:r>
            <a:endParaRPr lang="en-US" altLang="en-US" baseline="30000" dirty="0">
              <a:ea typeface="HelveticaNeueLT Std Cn"/>
            </a:endParaRPr>
          </a:p>
          <a:p>
            <a:pPr eaLnBrk="1" hangingPunct="1">
              <a:buFont typeface="Wingdings" pitchFamily="2" charset="2"/>
              <a:buNone/>
            </a:pPr>
            <a:endParaRPr lang="en-GB" altLang="en-US" dirty="0">
              <a:ea typeface="HelveticaNeueLT Std Cn"/>
            </a:endParaRPr>
          </a:p>
          <a:p>
            <a:pPr lvl="1" eaLnBrk="1" hangingPunct="1"/>
            <a:endParaRPr lang="en-US" altLang="en-US" i="1" dirty="0"/>
          </a:p>
        </p:txBody>
      </p:sp>
      <p:sp>
        <p:nvSpPr>
          <p:cNvPr id="3" name="Text Placeholder 2">
            <a:extLst>
              <a:ext uri="{FF2B5EF4-FFF2-40B4-BE49-F238E27FC236}">
                <a16:creationId xmlns:a16="http://schemas.microsoft.com/office/drawing/2014/main" id="{878C89CE-A731-4C44-9C52-106C4C9574DD}"/>
              </a:ext>
            </a:extLst>
          </p:cNvPr>
          <p:cNvSpPr>
            <a:spLocks noGrp="1"/>
          </p:cNvSpPr>
          <p:nvPr>
            <p:ph type="body" sz="quarter" idx="13"/>
          </p:nvPr>
        </p:nvSpPr>
        <p:spPr/>
        <p:txBody>
          <a:bodyPr/>
          <a:lstStyle/>
          <a:p>
            <a:r>
              <a:rPr lang="en-GB" dirty="0"/>
              <a:t>Image source</a:t>
            </a:r>
            <a:r>
              <a:rPr lang="en-GB"/>
              <a:t>: Shutterstock</a:t>
            </a:r>
          </a:p>
          <a:p>
            <a:r>
              <a:rPr lang="en-GB" sz="1000" dirty="0"/>
              <a:t>Bandura A. </a:t>
            </a:r>
            <a:r>
              <a:rPr lang="en-GB" sz="1000" i="1" dirty="0" err="1"/>
              <a:t>Psychol</a:t>
            </a:r>
            <a:r>
              <a:rPr lang="en-GB" sz="1000" i="1" dirty="0"/>
              <a:t> Rev. </a:t>
            </a:r>
            <a:r>
              <a:rPr lang="en-GB" sz="1000" dirty="0"/>
              <a:t>1977;84:191–215.</a:t>
            </a:r>
          </a:p>
        </p:txBody>
      </p:sp>
      <p:pic>
        <p:nvPicPr>
          <p:cNvPr id="4" name="Picture 3" descr="A picture containing sky, outdoor, sunset, person&#10;&#10;Description automatically generated">
            <a:extLst>
              <a:ext uri="{FF2B5EF4-FFF2-40B4-BE49-F238E27FC236}">
                <a16:creationId xmlns:a16="http://schemas.microsoft.com/office/drawing/2014/main" id="{C193E7A1-CE5F-224C-B27C-2AD70464F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57" t="602" r="19677" b="1858"/>
          <a:stretch/>
        </p:blipFill>
        <p:spPr>
          <a:xfrm>
            <a:off x="6102849" y="1479478"/>
            <a:ext cx="5208998" cy="4315147"/>
          </a:xfrm>
          <a:prstGeom prst="roundRect">
            <a:avLst>
              <a:gd name="adj" fmla="val 5953"/>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a:ea typeface="HelveticaNeueLT Std Med Cn"/>
              </a:rPr>
              <a:t>Principle 6: Ambivalence is normal</a:t>
            </a:r>
          </a:p>
        </p:txBody>
      </p:sp>
      <p:sp>
        <p:nvSpPr>
          <p:cNvPr id="55299" name="Content Placeholder 1"/>
          <p:cNvSpPr>
            <a:spLocks noGrp="1"/>
          </p:cNvSpPr>
          <p:nvPr>
            <p:ph idx="1"/>
          </p:nvPr>
        </p:nvSpPr>
        <p:spPr/>
        <p:txBody>
          <a:bodyPr/>
          <a:lstStyle/>
          <a:p>
            <a:pPr eaLnBrk="1" hangingPunct="1"/>
            <a:r>
              <a:rPr lang="en-GB" altLang="en-US" dirty="0">
                <a:ea typeface="HelveticaNeueLT Std Cn"/>
              </a:rPr>
              <a:t>All of us struggle with big decisions</a:t>
            </a:r>
          </a:p>
          <a:p>
            <a:pPr eaLnBrk="1" hangingPunct="1"/>
            <a:r>
              <a:rPr lang="en-GB" altLang="en-US" dirty="0">
                <a:ea typeface="HelveticaNeueLT Std Cn"/>
              </a:rPr>
              <a:t>Being unsure is actually normal for human beings</a:t>
            </a:r>
          </a:p>
        </p:txBody>
      </p:sp>
      <p:sp>
        <p:nvSpPr>
          <p:cNvPr id="2" name="Text Placeholder 1">
            <a:extLst>
              <a:ext uri="{FF2B5EF4-FFF2-40B4-BE49-F238E27FC236}">
                <a16:creationId xmlns:a16="http://schemas.microsoft.com/office/drawing/2014/main" id="{C536FC31-DEF2-4F10-BA71-00965D87626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5D7-DBBC-478C-B57C-87B48BFD3E59}"/>
              </a:ext>
            </a:extLst>
          </p:cNvPr>
          <p:cNvSpPr>
            <a:spLocks noGrp="1"/>
          </p:cNvSpPr>
          <p:nvPr>
            <p:ph type="title"/>
          </p:nvPr>
        </p:nvSpPr>
        <p:spPr/>
        <p:txBody>
          <a:bodyPr/>
          <a:lstStyle/>
          <a:p>
            <a:r>
              <a:rPr lang="en-GB" dirty="0"/>
              <a:t>Summary </a:t>
            </a:r>
          </a:p>
        </p:txBody>
      </p:sp>
      <p:sp>
        <p:nvSpPr>
          <p:cNvPr id="5" name="Content Placeholder 4">
            <a:extLst>
              <a:ext uri="{FF2B5EF4-FFF2-40B4-BE49-F238E27FC236}">
                <a16:creationId xmlns:a16="http://schemas.microsoft.com/office/drawing/2014/main" id="{1A316DE1-7CBD-491A-8167-CC0F6857B22C}"/>
              </a:ext>
            </a:extLst>
          </p:cNvPr>
          <p:cNvSpPr>
            <a:spLocks noGrp="1"/>
          </p:cNvSpPr>
          <p:nvPr>
            <p:ph idx="1"/>
          </p:nvPr>
        </p:nvSpPr>
        <p:spPr/>
        <p:txBody>
          <a:bodyPr>
            <a:normAutofit fontScale="92500"/>
          </a:bodyPr>
          <a:lstStyle/>
          <a:p>
            <a:r>
              <a:rPr lang="en-GB" dirty="0"/>
              <a:t>Treatment adherence is necessary to achieve optimal outcomes in CF; however, poor adherence to treatment is recognised as a significant problem among patients with CF</a:t>
            </a:r>
          </a:p>
          <a:p>
            <a:r>
              <a:rPr lang="en-GB" dirty="0"/>
              <a:t>Adherence is influenced by a number of factors, such as the patient’s environment, individual characteristics, behaviour, and understanding of the treatment and disease </a:t>
            </a:r>
          </a:p>
          <a:p>
            <a:r>
              <a:rPr lang="en-GB" dirty="0"/>
              <a:t>Motivational interviewing can be used to facilitate behavioural change in patients who demonstrate resistance</a:t>
            </a:r>
          </a:p>
          <a:p>
            <a:r>
              <a:rPr lang="en-GB" dirty="0"/>
              <a:t>HCPs and CF teams can utilise the motivational interviewing techniques to explore a patient’s beliefs and enhance their motivation to change</a:t>
            </a:r>
          </a:p>
          <a:p>
            <a:endParaRPr lang="en-GB" dirty="0"/>
          </a:p>
        </p:txBody>
      </p:sp>
      <p:sp>
        <p:nvSpPr>
          <p:cNvPr id="3" name="Text Placeholder 2">
            <a:extLst>
              <a:ext uri="{FF2B5EF4-FFF2-40B4-BE49-F238E27FC236}">
                <a16:creationId xmlns:a16="http://schemas.microsoft.com/office/drawing/2014/main" id="{43599094-0AC4-4652-80F4-707E635AFCFF}"/>
              </a:ext>
            </a:extLst>
          </p:cNvPr>
          <p:cNvSpPr>
            <a:spLocks noGrp="1"/>
          </p:cNvSpPr>
          <p:nvPr>
            <p:ph type="body" sz="quarter" idx="13"/>
          </p:nvPr>
        </p:nvSpPr>
        <p:spPr/>
        <p:txBody>
          <a:bodyPr/>
          <a:lstStyle/>
          <a:p>
            <a:r>
              <a:rPr lang="en-GB" dirty="0"/>
              <a:t>HCP, healthcare professional</a:t>
            </a:r>
          </a:p>
        </p:txBody>
      </p:sp>
    </p:spTree>
    <p:extLst>
      <p:ext uri="{BB962C8B-B14F-4D97-AF65-F5344CB8AC3E}">
        <p14:creationId xmlns:p14="http://schemas.microsoft.com/office/powerpoint/2010/main" val="3169964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eaLnBrk="1" hangingPunct="1"/>
            <a:r>
              <a:rPr lang="en-GB" altLang="en-US" dirty="0">
                <a:ea typeface="HelveticaNeueLT Std Med Cn"/>
              </a:rPr>
              <a:t>References</a:t>
            </a:r>
          </a:p>
        </p:txBody>
      </p:sp>
      <p:sp>
        <p:nvSpPr>
          <p:cNvPr id="56323" name="Rectangle 3"/>
          <p:cNvSpPr>
            <a:spLocks noGrp="1"/>
          </p:cNvSpPr>
          <p:nvPr>
            <p:ph idx="1"/>
          </p:nvPr>
        </p:nvSpPr>
        <p:spPr>
          <a:xfrm>
            <a:off x="838200" y="1473201"/>
            <a:ext cx="10515600" cy="4533102"/>
          </a:xfrm>
        </p:spPr>
        <p:txBody>
          <a:bodyPr>
            <a:spAutoFit/>
          </a:bodyPr>
          <a:lstStyle/>
          <a:p>
            <a:pPr eaLnBrk="1" hangingPunct="1"/>
            <a:r>
              <a:rPr lang="en-GB" altLang="en-US" sz="1200" dirty="0" err="1">
                <a:ea typeface="HelveticaNeueLT Std Cn"/>
              </a:rPr>
              <a:t>Anghel</a:t>
            </a:r>
            <a:r>
              <a:rPr lang="en-GB" altLang="en-US" sz="1200" dirty="0">
                <a:ea typeface="HelveticaNeueLT Std Cn"/>
              </a:rPr>
              <a:t> LA, </a:t>
            </a:r>
            <a:r>
              <a:rPr lang="en-GB" altLang="en-US" sz="1200" dirty="0" err="1">
                <a:ea typeface="HelveticaNeueLT Std Cn"/>
              </a:rPr>
              <a:t>Farcas</a:t>
            </a:r>
            <a:r>
              <a:rPr lang="en-GB" altLang="en-US" sz="1200" dirty="0">
                <a:ea typeface="HelveticaNeueLT Std Cn"/>
              </a:rPr>
              <a:t> AM, </a:t>
            </a:r>
            <a:r>
              <a:rPr lang="en-GB" altLang="en-US" sz="1200" dirty="0" err="1">
                <a:ea typeface="HelveticaNeueLT Std Cn"/>
              </a:rPr>
              <a:t>Oprean</a:t>
            </a:r>
            <a:r>
              <a:rPr lang="en-GB" altLang="en-US" sz="1200" dirty="0">
                <a:ea typeface="HelveticaNeueLT Std Cn"/>
              </a:rPr>
              <a:t> RN. An overview of the common methods used to measure treatment adherence. </a:t>
            </a:r>
            <a:r>
              <a:rPr lang="en-GB" altLang="en-US" sz="1200" i="1" dirty="0">
                <a:ea typeface="HelveticaNeueLT Std Cn"/>
              </a:rPr>
              <a:t>Med Pharm Rep. </a:t>
            </a:r>
            <a:r>
              <a:rPr lang="en-GB" altLang="en-US" sz="1200" dirty="0">
                <a:ea typeface="HelveticaNeueLT Std Cn"/>
              </a:rPr>
              <a:t>2019;92:117–122. </a:t>
            </a:r>
          </a:p>
          <a:p>
            <a:pPr eaLnBrk="1" hangingPunct="1"/>
            <a:r>
              <a:rPr lang="en-GB" altLang="en-US" sz="1200" dirty="0">
                <a:ea typeface="HelveticaNeueLT Std Cn"/>
              </a:rPr>
              <a:t>Bandura A. Self-efficacy: toward a unifying theory of </a:t>
            </a:r>
            <a:r>
              <a:rPr lang="en-GB" altLang="en-US" sz="1200" dirty="0" err="1">
                <a:ea typeface="HelveticaNeueLT Std Cn"/>
              </a:rPr>
              <a:t>behavioral</a:t>
            </a:r>
            <a:r>
              <a:rPr lang="en-GB" altLang="en-US" sz="1200" dirty="0">
                <a:ea typeface="HelveticaNeueLT Std Cn"/>
              </a:rPr>
              <a:t> change. </a:t>
            </a:r>
            <a:r>
              <a:rPr lang="en-GB" altLang="en-US" sz="1200" i="1" dirty="0" err="1">
                <a:ea typeface="HelveticaNeueLT Std Cn"/>
              </a:rPr>
              <a:t>Psychol</a:t>
            </a:r>
            <a:r>
              <a:rPr lang="en-GB" altLang="en-US" sz="1200" i="1" dirty="0">
                <a:ea typeface="HelveticaNeueLT Std Cn"/>
              </a:rPr>
              <a:t> Rev. </a:t>
            </a:r>
            <a:r>
              <a:rPr lang="en-GB" altLang="en-US" sz="1200" dirty="0">
                <a:ea typeface="HelveticaNeueLT Std Cn"/>
              </a:rPr>
              <a:t>1977;84:191–215.</a:t>
            </a:r>
          </a:p>
          <a:p>
            <a:pPr eaLnBrk="1" hangingPunct="1"/>
            <a:r>
              <a:rPr lang="en-GB" altLang="en-US" sz="1200" dirty="0">
                <a:ea typeface="HelveticaNeueLT Std Cn"/>
              </a:rPr>
              <a:t>Balfour-Lynn IM, King JA. CFTR modulator therapies - Effect on life expectancy in people with cystic fibrosis [published online ahead of print, 2020 May 26]. </a:t>
            </a:r>
            <a:r>
              <a:rPr lang="en-GB" altLang="en-US" sz="1200" i="1" dirty="0" err="1">
                <a:ea typeface="HelveticaNeueLT Std Cn"/>
              </a:rPr>
              <a:t>Paediatr</a:t>
            </a:r>
            <a:r>
              <a:rPr lang="en-GB" altLang="en-US" sz="1200" i="1" dirty="0">
                <a:ea typeface="HelveticaNeueLT Std Cn"/>
              </a:rPr>
              <a:t> Respir Rev</a:t>
            </a:r>
            <a:r>
              <a:rPr lang="en-GB" altLang="en-US" sz="1200" dirty="0">
                <a:ea typeface="HelveticaNeueLT Std Cn"/>
              </a:rPr>
              <a:t> 2020;S1526-0542(20)30081-6.</a:t>
            </a:r>
          </a:p>
          <a:p>
            <a:pPr eaLnBrk="1" hangingPunct="1"/>
            <a:r>
              <a:rPr lang="en-GB" altLang="en-US" sz="1200" dirty="0" err="1">
                <a:ea typeface="HelveticaNeueLT Std Cn"/>
              </a:rPr>
              <a:t>Bem</a:t>
            </a:r>
            <a:r>
              <a:rPr lang="en-GB" altLang="en-US" sz="1200" dirty="0">
                <a:ea typeface="HelveticaNeueLT Std Cn"/>
              </a:rPr>
              <a:t>, DJ. ‘Self-perception theory’, in: Berkowitz L, </a:t>
            </a:r>
            <a:r>
              <a:rPr lang="en-GB" altLang="en-US" sz="1200" i="1" dirty="0">
                <a:ea typeface="HelveticaNeueLT Std Cn"/>
              </a:rPr>
              <a:t>Advances in experimental social psychology</a:t>
            </a:r>
            <a:r>
              <a:rPr lang="en-GB" altLang="en-US" sz="1200" dirty="0">
                <a:ea typeface="HelveticaNeueLT Std Cn"/>
              </a:rPr>
              <a:t>. Academic Press, New York. 1972</a:t>
            </a:r>
          </a:p>
          <a:p>
            <a:pPr eaLnBrk="1" hangingPunct="1"/>
            <a:r>
              <a:rPr lang="en-GB" altLang="en-US" sz="1200" dirty="0" err="1">
                <a:ea typeface="HelveticaNeueLT Std Cn"/>
              </a:rPr>
              <a:t>Bishay</a:t>
            </a:r>
            <a:r>
              <a:rPr lang="en-GB" altLang="en-US" sz="1200" dirty="0">
                <a:ea typeface="HelveticaNeueLT Std Cn"/>
              </a:rPr>
              <a:t> LC, Sawicki GS. Strategies to optimize treatment adherence in adolescent patients with cystic fibrosis. </a:t>
            </a:r>
            <a:r>
              <a:rPr lang="en-GB" altLang="en-US" sz="1200" i="1" dirty="0" err="1">
                <a:ea typeface="HelveticaNeueLT Std Cn"/>
              </a:rPr>
              <a:t>Adolesc</a:t>
            </a:r>
            <a:r>
              <a:rPr lang="en-GB" altLang="en-US" sz="1200" i="1" dirty="0">
                <a:ea typeface="HelveticaNeueLT Std Cn"/>
              </a:rPr>
              <a:t> Health Med </a:t>
            </a:r>
            <a:r>
              <a:rPr lang="en-GB" altLang="en-US" sz="1200" i="1" dirty="0" err="1">
                <a:ea typeface="HelveticaNeueLT Std Cn"/>
              </a:rPr>
              <a:t>Ther</a:t>
            </a:r>
            <a:r>
              <a:rPr lang="en-GB" altLang="en-US" sz="1200" i="1" dirty="0">
                <a:ea typeface="HelveticaNeueLT Std Cn"/>
              </a:rPr>
              <a:t>.</a:t>
            </a:r>
            <a:r>
              <a:rPr lang="en-GB" altLang="en-US" sz="1200" dirty="0">
                <a:ea typeface="HelveticaNeueLT Std Cn"/>
              </a:rPr>
              <a:t> 2016;7:117–124.</a:t>
            </a:r>
          </a:p>
          <a:p>
            <a:pPr eaLnBrk="1" hangingPunct="1"/>
            <a:r>
              <a:rPr lang="en-GB" altLang="en-US" sz="1200" dirty="0">
                <a:ea typeface="HelveticaNeueLT Std Cn"/>
              </a:rPr>
              <a:t>Brehm JW. </a:t>
            </a:r>
            <a:r>
              <a:rPr lang="en-GB" altLang="en-US" sz="1200" i="1" dirty="0">
                <a:ea typeface="HelveticaNeueLT Std Cn"/>
              </a:rPr>
              <a:t>A theory of psychological reactance</a:t>
            </a:r>
            <a:r>
              <a:rPr lang="en-GB" altLang="en-US" sz="1200" dirty="0">
                <a:ea typeface="HelveticaNeueLT Std Cn"/>
              </a:rPr>
              <a:t>. Academic Press, New York. 1966.</a:t>
            </a:r>
          </a:p>
          <a:p>
            <a:pPr eaLnBrk="1" hangingPunct="1"/>
            <a:r>
              <a:rPr lang="en-GB" altLang="en-US" sz="1200" dirty="0" err="1">
                <a:ea typeface="HelveticaNeueLT Std Cn"/>
              </a:rPr>
              <a:t>Burgel</a:t>
            </a:r>
            <a:r>
              <a:rPr lang="en-GB" altLang="en-US" sz="1200" dirty="0">
                <a:ea typeface="HelveticaNeueLT Std Cn"/>
              </a:rPr>
              <a:t> PR, </a:t>
            </a:r>
            <a:r>
              <a:rPr lang="en-GB" altLang="en-US" sz="1200" dirty="0" err="1">
                <a:ea typeface="HelveticaNeueLT Std Cn"/>
              </a:rPr>
              <a:t>Munck</a:t>
            </a:r>
            <a:r>
              <a:rPr lang="en-GB" altLang="en-US" sz="1200" dirty="0">
                <a:ea typeface="HelveticaNeueLT Std Cn"/>
              </a:rPr>
              <a:t> A, </a:t>
            </a:r>
            <a:r>
              <a:rPr lang="en-GB" altLang="en-US" sz="1200" dirty="0" err="1">
                <a:ea typeface="HelveticaNeueLT Std Cn"/>
              </a:rPr>
              <a:t>Durieu</a:t>
            </a:r>
            <a:r>
              <a:rPr lang="en-GB" altLang="en-US" sz="1200" dirty="0">
                <a:ea typeface="HelveticaNeueLT Std Cn"/>
              </a:rPr>
              <a:t> I, et al. Real-Life Safety and Effectiveness of Lumacaftor-Ivacaftor in Patients with Cystic Fibrosis. </a:t>
            </a:r>
            <a:r>
              <a:rPr lang="en-GB" altLang="en-US" sz="1200" i="1" dirty="0">
                <a:ea typeface="HelveticaNeueLT Std Cn"/>
              </a:rPr>
              <a:t>Am J Respir Crit Care Med.</a:t>
            </a:r>
            <a:r>
              <a:rPr lang="en-GB" altLang="en-US" sz="1200" dirty="0">
                <a:ea typeface="HelveticaNeueLT Std Cn"/>
              </a:rPr>
              <a:t> 2020;201:188–197.</a:t>
            </a:r>
          </a:p>
          <a:p>
            <a:pPr eaLnBrk="1" hangingPunct="1"/>
            <a:r>
              <a:rPr lang="en-GB" altLang="en-US" sz="1200" dirty="0">
                <a:ea typeface="HelveticaNeueLT Std Cn"/>
              </a:rPr>
              <a:t>Cystic Fibrosis Foundation. </a:t>
            </a:r>
            <a:r>
              <a:rPr lang="en-GB" altLang="en-US" sz="1200" i="1" dirty="0">
                <a:ea typeface="HelveticaNeueLT Std Cn"/>
              </a:rPr>
              <a:t>Patient Registry Annual Data Report</a:t>
            </a:r>
            <a:r>
              <a:rPr lang="en-GB" altLang="en-US" sz="1200" dirty="0">
                <a:ea typeface="HelveticaNeueLT Std Cn"/>
              </a:rPr>
              <a:t>. 2019. https://www.cff.org/Research/Researcher-Resources/Patient-Registry/2019-Patient-Registry-Annual-Data-Report.pdf. Accessed July 2021.</a:t>
            </a:r>
          </a:p>
          <a:p>
            <a:pPr eaLnBrk="1" hangingPunct="1"/>
            <a:r>
              <a:rPr lang="en-GB" altLang="en-US" sz="1200" dirty="0">
                <a:ea typeface="HelveticaNeueLT Std Cn"/>
              </a:rPr>
              <a:t>Duff AJA, Latchford GJ. </a:t>
            </a:r>
            <a:r>
              <a:rPr lang="en-GB" altLang="en-US" sz="1200" i="1" dirty="0">
                <a:ea typeface="HelveticaNeueLT Std Cn"/>
              </a:rPr>
              <a:t>Motivational interviewing for adherence problems in cystic fibrosis</a:t>
            </a:r>
            <a:r>
              <a:rPr lang="en-GB" altLang="en-US" sz="1200" dirty="0">
                <a:ea typeface="HelveticaNeueLT Std Cn"/>
              </a:rPr>
              <a:t>. </a:t>
            </a:r>
            <a:r>
              <a:rPr lang="en-GB" altLang="en-US" sz="1200" i="1" dirty="0" err="1">
                <a:ea typeface="HelveticaNeueLT Std Cn"/>
              </a:rPr>
              <a:t>Pediatr</a:t>
            </a:r>
            <a:r>
              <a:rPr lang="en-GB" altLang="en-US" sz="1200" i="1" dirty="0">
                <a:ea typeface="HelveticaNeueLT Std Cn"/>
              </a:rPr>
              <a:t> </a:t>
            </a:r>
            <a:r>
              <a:rPr lang="en-GB" altLang="en-US" sz="1200" i="1" dirty="0" err="1">
                <a:ea typeface="HelveticaNeueLT Std Cn"/>
              </a:rPr>
              <a:t>Pulmonol</a:t>
            </a:r>
            <a:r>
              <a:rPr lang="en-GB" altLang="en-US" sz="1200" i="1" dirty="0">
                <a:ea typeface="HelveticaNeueLT Std Cn"/>
              </a:rPr>
              <a:t>. </a:t>
            </a:r>
            <a:r>
              <a:rPr lang="en-GB" altLang="en-US" sz="1200" dirty="0">
                <a:ea typeface="HelveticaNeueLT Std Cn"/>
              </a:rPr>
              <a:t>2010;45:211–220.</a:t>
            </a:r>
          </a:p>
          <a:p>
            <a:r>
              <a:rPr lang="en-GB" altLang="en-US" sz="1200" dirty="0">
                <a:ea typeface="HelveticaNeueLT Std Cn"/>
              </a:rPr>
              <a:t>Duff AJA, Oxley H. ‘Psychology’, in Bush A, </a:t>
            </a:r>
            <a:r>
              <a:rPr lang="en-GB" altLang="en-US" sz="1200" dirty="0" err="1">
                <a:ea typeface="HelveticaNeueLT Std Cn"/>
              </a:rPr>
              <a:t>Bilton</a:t>
            </a:r>
            <a:r>
              <a:rPr lang="en-GB" altLang="en-US" sz="1200" dirty="0">
                <a:ea typeface="HelveticaNeueLT Std Cn"/>
              </a:rPr>
              <a:t> D &amp; Hodson M, (4</a:t>
            </a:r>
            <a:r>
              <a:rPr lang="en-GB" altLang="en-US" sz="1200" baseline="30000" dirty="0">
                <a:ea typeface="HelveticaNeueLT Std Cn"/>
              </a:rPr>
              <a:t>th</a:t>
            </a:r>
            <a:r>
              <a:rPr lang="en-GB" altLang="en-US" sz="1200" dirty="0">
                <a:ea typeface="HelveticaNeueLT Std Cn"/>
              </a:rPr>
              <a:t> </a:t>
            </a:r>
            <a:r>
              <a:rPr lang="en-GB" altLang="en-US" sz="1200" dirty="0" err="1">
                <a:ea typeface="HelveticaNeueLT Std Cn"/>
              </a:rPr>
              <a:t>edn</a:t>
            </a:r>
            <a:r>
              <a:rPr lang="en-GB" altLang="en-US" sz="1200" dirty="0">
                <a:ea typeface="HelveticaNeueLT Std Cn"/>
              </a:rPr>
              <a:t>), </a:t>
            </a:r>
            <a:r>
              <a:rPr lang="en-GB" altLang="en-US" sz="1200" i="1" dirty="0">
                <a:ea typeface="HelveticaNeueLT Std Cn"/>
              </a:rPr>
              <a:t>Hodson and Geddes’ Cystic </a:t>
            </a:r>
            <a:r>
              <a:rPr lang="en-GB" altLang="en-US" sz="1200" i="1" dirty="0"/>
              <a:t>Fibrosis</a:t>
            </a:r>
            <a:r>
              <a:rPr lang="en-GB" altLang="en-US" sz="1200" dirty="0"/>
              <a:t>. Taylor &amp; Francis, London. 2016.</a:t>
            </a:r>
          </a:p>
          <a:p>
            <a:r>
              <a:rPr lang="en-GB" altLang="en-US" sz="1200" dirty="0">
                <a:ea typeface="HelveticaNeueLT Std Cn"/>
              </a:rPr>
              <a:t>Eakin MN, </a:t>
            </a:r>
            <a:r>
              <a:rPr lang="en-GB" altLang="en-US" sz="1200" dirty="0" err="1">
                <a:ea typeface="HelveticaNeueLT Std Cn"/>
              </a:rPr>
              <a:t>Riekert</a:t>
            </a:r>
            <a:r>
              <a:rPr lang="en-GB" altLang="en-US" sz="1200" dirty="0">
                <a:ea typeface="HelveticaNeueLT Std Cn"/>
              </a:rPr>
              <a:t> KA. The impact of medication adherence on lung health outcomes in cystic fibrosis. </a:t>
            </a:r>
            <a:r>
              <a:rPr lang="en-GB" altLang="en-US" sz="1200" i="1" dirty="0" err="1">
                <a:ea typeface="HelveticaNeueLT Std Cn"/>
              </a:rPr>
              <a:t>Curr</a:t>
            </a:r>
            <a:r>
              <a:rPr lang="en-GB" altLang="en-US" sz="1200" i="1" dirty="0">
                <a:ea typeface="HelveticaNeueLT Std Cn"/>
              </a:rPr>
              <a:t> </a:t>
            </a:r>
            <a:r>
              <a:rPr lang="en-GB" altLang="en-US" sz="1200" i="1" dirty="0" err="1">
                <a:ea typeface="HelveticaNeueLT Std Cn"/>
              </a:rPr>
              <a:t>Opin</a:t>
            </a:r>
            <a:r>
              <a:rPr lang="en-GB" altLang="en-US" sz="1200" i="1" dirty="0">
                <a:ea typeface="HelveticaNeueLT Std Cn"/>
              </a:rPr>
              <a:t> </a:t>
            </a:r>
            <a:r>
              <a:rPr lang="en-GB" altLang="en-US" sz="1200" i="1" dirty="0" err="1">
                <a:ea typeface="HelveticaNeueLT Std Cn"/>
              </a:rPr>
              <a:t>Pulm</a:t>
            </a:r>
            <a:r>
              <a:rPr lang="en-GB" altLang="en-US" sz="1200" i="1" dirty="0">
                <a:ea typeface="HelveticaNeueLT Std Cn"/>
              </a:rPr>
              <a:t> Med. </a:t>
            </a:r>
            <a:r>
              <a:rPr lang="en-GB" altLang="en-US" sz="1200" dirty="0">
                <a:ea typeface="HelveticaNeueLT Std Cn"/>
              </a:rPr>
              <a:t>2013;19:687–691.</a:t>
            </a:r>
          </a:p>
          <a:p>
            <a:r>
              <a:rPr lang="en-US" altLang="en-US" sz="1200" dirty="0">
                <a:ea typeface="HelveticaNeueLT Std Cn"/>
              </a:rPr>
              <a:t>Festinger L. </a:t>
            </a:r>
            <a:r>
              <a:rPr lang="en-US" altLang="en-US" sz="1200" i="1" dirty="0">
                <a:ea typeface="HelveticaNeueLT Std Cn"/>
              </a:rPr>
              <a:t>A theory of cognitive dissonance</a:t>
            </a:r>
            <a:r>
              <a:rPr lang="en-US" altLang="en-US" sz="1200" dirty="0">
                <a:ea typeface="HelveticaNeueLT Std Cn"/>
              </a:rPr>
              <a:t>. Stanford University Press, Stanford. 1957.</a:t>
            </a:r>
          </a:p>
          <a:p>
            <a:r>
              <a:rPr lang="de-DE" altLang="en-US" sz="1200" dirty="0">
                <a:ea typeface="HelveticaNeueLT Std Cn"/>
              </a:rPr>
              <a:t>Horne R, Weinman J. </a:t>
            </a:r>
            <a:r>
              <a:rPr lang="en-GB" altLang="en-US" sz="1200" dirty="0">
                <a:ea typeface="HelveticaNeueLT Std Cn"/>
              </a:rPr>
              <a:t>Patients' beliefs about prescribed medicines and their role in adherence to treatment in chronic physical illness. </a:t>
            </a:r>
            <a:r>
              <a:rPr lang="de-DE" altLang="en-US" sz="1200" i="1" dirty="0">
                <a:ea typeface="HelveticaNeueLT Std Cn"/>
              </a:rPr>
              <a:t>J Psychosom Res. </a:t>
            </a:r>
            <a:r>
              <a:rPr lang="de-DE" altLang="en-US" sz="1200" dirty="0">
                <a:ea typeface="HelveticaNeueLT Std Cn"/>
              </a:rPr>
              <a:t>1999;47:555–567.</a:t>
            </a:r>
          </a:p>
        </p:txBody>
      </p:sp>
      <p:sp>
        <p:nvSpPr>
          <p:cNvPr id="3" name="Text Placeholder 2">
            <a:extLst>
              <a:ext uri="{FF2B5EF4-FFF2-40B4-BE49-F238E27FC236}">
                <a16:creationId xmlns:a16="http://schemas.microsoft.com/office/drawing/2014/main" id="{C8E0BD46-FE1F-4C69-9C59-15AD0FC6F690}"/>
              </a:ext>
            </a:extLst>
          </p:cNvPr>
          <p:cNvSpPr>
            <a:spLocks noGrp="1"/>
          </p:cNvSpPr>
          <p:nvPr>
            <p:ph type="body" sz="quarter" idx="13"/>
          </p:nvPr>
        </p:nvSpPr>
        <p:spPr/>
        <p:txBody>
          <a:bodyPr/>
          <a:lstStyle/>
          <a:p>
            <a:endParaRPr lang="en-GB"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GB" altLang="en-US" dirty="0">
                <a:ea typeface="HelveticaNeueLT Std Med Cn"/>
              </a:rPr>
              <a:t>References</a:t>
            </a:r>
          </a:p>
        </p:txBody>
      </p:sp>
      <p:sp>
        <p:nvSpPr>
          <p:cNvPr id="57347" name="Rectangle 3"/>
          <p:cNvSpPr>
            <a:spLocks noGrp="1"/>
          </p:cNvSpPr>
          <p:nvPr>
            <p:ph idx="1"/>
          </p:nvPr>
        </p:nvSpPr>
        <p:spPr>
          <a:xfrm>
            <a:off x="838200" y="1473201"/>
            <a:ext cx="10515600" cy="4227272"/>
          </a:xfrm>
        </p:spPr>
        <p:txBody>
          <a:bodyPr>
            <a:spAutoFit/>
          </a:bodyPr>
          <a:lstStyle/>
          <a:p>
            <a:r>
              <a:rPr lang="da-DK" altLang="en-US" sz="1200" dirty="0">
                <a:ea typeface="HelveticaNeueLT Std Cn"/>
              </a:rPr>
              <a:t>Jones S, Curley R, Wildman M, et al. Interventions for improving adherence to treatment in cystic fibrosis. </a:t>
            </a:r>
            <a:r>
              <a:rPr lang="da-DK" altLang="en-US" sz="1200" i="1" dirty="0">
                <a:ea typeface="HelveticaNeueLT Std Cn"/>
              </a:rPr>
              <a:t>Cochrane Database Syst Rev. </a:t>
            </a:r>
            <a:r>
              <a:rPr lang="da-DK" altLang="en-US" sz="1200" dirty="0">
                <a:ea typeface="HelveticaNeueLT Std Cn"/>
              </a:rPr>
              <a:t>2018;2018:CD011665. </a:t>
            </a:r>
            <a:endParaRPr lang="en-GB" altLang="en-US" sz="1200" dirty="0">
              <a:ea typeface="HelveticaNeueLT Std Cn"/>
            </a:endParaRPr>
          </a:p>
          <a:p>
            <a:pPr eaLnBrk="1" hangingPunct="1"/>
            <a:r>
              <a:rPr lang="en-GB" altLang="en-US" sz="1200" dirty="0">
                <a:ea typeface="HelveticaNeueLT Std Cn"/>
              </a:rPr>
              <a:t>Lopes-Pacheco M. CFTR Modulators: The Changing Face of Cystic Fibrosis in the Era of Precision Medicine. </a:t>
            </a:r>
            <a:r>
              <a:rPr lang="en-GB" altLang="en-US" sz="1200" i="1" dirty="0">
                <a:ea typeface="HelveticaNeueLT Std Cn"/>
              </a:rPr>
              <a:t>Front </a:t>
            </a:r>
            <a:r>
              <a:rPr lang="en-GB" altLang="en-US" sz="1200" i="1" dirty="0" err="1">
                <a:ea typeface="HelveticaNeueLT Std Cn"/>
              </a:rPr>
              <a:t>Pharmacol</a:t>
            </a:r>
            <a:r>
              <a:rPr lang="en-GB" altLang="en-US" sz="1200" i="1" dirty="0">
                <a:ea typeface="HelveticaNeueLT Std Cn"/>
              </a:rPr>
              <a:t>.</a:t>
            </a:r>
            <a:r>
              <a:rPr lang="en-GB" altLang="en-US" sz="1200" dirty="0">
                <a:ea typeface="HelveticaNeueLT Std Cn"/>
              </a:rPr>
              <a:t> 2020;10:1662. </a:t>
            </a:r>
          </a:p>
          <a:p>
            <a:pPr eaLnBrk="1" hangingPunct="1"/>
            <a:r>
              <a:rPr lang="en-US" altLang="en-US" sz="1200" dirty="0">
                <a:ea typeface="HelveticaNeueLT Std Cn"/>
              </a:rPr>
              <a:t>Miller WR. Motivational interviewing with problem drinkers. </a:t>
            </a:r>
            <a:r>
              <a:rPr lang="en-US" altLang="en-US" sz="1200" i="1" dirty="0" err="1">
                <a:ea typeface="HelveticaNeueLT Std Cn"/>
              </a:rPr>
              <a:t>Behav</a:t>
            </a:r>
            <a:r>
              <a:rPr lang="en-US" altLang="en-US" sz="1200" i="1" dirty="0">
                <a:ea typeface="HelveticaNeueLT Std Cn"/>
              </a:rPr>
              <a:t> </a:t>
            </a:r>
            <a:r>
              <a:rPr lang="en-US" altLang="en-US" sz="1200" i="1" dirty="0" err="1">
                <a:ea typeface="HelveticaNeueLT Std Cn"/>
              </a:rPr>
              <a:t>Psychother</a:t>
            </a:r>
            <a:r>
              <a:rPr lang="en-US" altLang="en-US" sz="1200" i="1" dirty="0">
                <a:ea typeface="HelveticaNeueLT Std Cn"/>
              </a:rPr>
              <a:t>. </a:t>
            </a:r>
            <a:r>
              <a:rPr lang="en-US" altLang="en-US" sz="1200" dirty="0">
                <a:ea typeface="HelveticaNeueLT Std Cn"/>
              </a:rPr>
              <a:t>1983;11:147–172.</a:t>
            </a:r>
          </a:p>
          <a:p>
            <a:pPr eaLnBrk="1" hangingPunct="1"/>
            <a:r>
              <a:rPr lang="en-GB" altLang="en-US" sz="1200" dirty="0" err="1">
                <a:ea typeface="HelveticaNeueLT Std Cn"/>
              </a:rPr>
              <a:t>Ohn</a:t>
            </a:r>
            <a:r>
              <a:rPr lang="en-GB" altLang="en-US" sz="1200" dirty="0">
                <a:ea typeface="HelveticaNeueLT Std Cn"/>
              </a:rPr>
              <a:t> M, Fitzgerald DA. Question 12: What do you consider when discussing treatment adherence in patients with Cystic Fibrosis? </a:t>
            </a:r>
            <a:r>
              <a:rPr lang="en-GB" altLang="en-US" sz="1200" i="1" dirty="0" err="1">
                <a:ea typeface="HelveticaNeueLT Std Cn"/>
              </a:rPr>
              <a:t>Paediatr</a:t>
            </a:r>
            <a:r>
              <a:rPr lang="en-GB" altLang="en-US" sz="1200" i="1" dirty="0">
                <a:ea typeface="HelveticaNeueLT Std Cn"/>
              </a:rPr>
              <a:t> Respir Rev</a:t>
            </a:r>
            <a:r>
              <a:rPr lang="en-GB" altLang="en-US" sz="1200" dirty="0">
                <a:ea typeface="HelveticaNeueLT Std Cn"/>
              </a:rPr>
              <a:t>. 2018;25:33–36.</a:t>
            </a:r>
          </a:p>
          <a:p>
            <a:r>
              <a:rPr lang="en-GB" altLang="en-US" sz="1200" dirty="0">
                <a:ea typeface="HelveticaNeueLT Std Cn"/>
              </a:rPr>
              <a:t>O'Toole DPH, et al. Adherence to Aerosol Therapy in Young People With Cystic Fibrosis: Patient and Parent Perspectives Following Electronic Data Capture. </a:t>
            </a:r>
            <a:r>
              <a:rPr lang="en-GB" altLang="en-US" sz="1200" i="1" dirty="0">
                <a:ea typeface="HelveticaNeueLT Std Cn"/>
              </a:rPr>
              <a:t>Qual Health Res. </a:t>
            </a:r>
            <a:r>
              <a:rPr lang="en-GB" altLang="en-US" sz="1200" dirty="0">
                <a:ea typeface="HelveticaNeueLT Std Cn"/>
              </a:rPr>
              <a:t>2019;29:846–856.</a:t>
            </a:r>
          </a:p>
          <a:p>
            <a:pPr eaLnBrk="1" hangingPunct="1"/>
            <a:r>
              <a:rPr lang="en-GB" altLang="en-US" sz="1200" dirty="0">
                <a:ea typeface="HelveticaNeueLT Std Cn"/>
              </a:rPr>
              <a:t>Patterson JM, Wall M, Berge J, et al. Gender differences in treatment adherence among youth with cystic fibrosis: Development of a new questionnaire. </a:t>
            </a:r>
            <a:r>
              <a:rPr lang="en-GB" altLang="en-US" sz="1200" i="1" dirty="0">
                <a:ea typeface="HelveticaNeueLT Std Cn"/>
              </a:rPr>
              <a:t>J Cyst </a:t>
            </a:r>
            <a:r>
              <a:rPr lang="en-GB" altLang="en-US" sz="1200" i="1" dirty="0" err="1">
                <a:ea typeface="HelveticaNeueLT Std Cn"/>
              </a:rPr>
              <a:t>Fibros</a:t>
            </a:r>
            <a:r>
              <a:rPr lang="en-GB" altLang="en-US" sz="1200" i="1" dirty="0">
                <a:ea typeface="HelveticaNeueLT Std Cn"/>
              </a:rPr>
              <a:t>. </a:t>
            </a:r>
            <a:r>
              <a:rPr lang="en-GB" altLang="en-US" sz="1200" dirty="0">
                <a:ea typeface="HelveticaNeueLT Std Cn"/>
              </a:rPr>
              <a:t>2008;7:154–164.</a:t>
            </a:r>
          </a:p>
          <a:p>
            <a:r>
              <a:rPr lang="en-GB" altLang="en-US" sz="1200" dirty="0">
                <a:ea typeface="HelveticaNeueLT Std Cn"/>
              </a:rPr>
              <a:t>Perkins R, </a:t>
            </a:r>
            <a:r>
              <a:rPr lang="en-GB" altLang="en-US" sz="1200" dirty="0" err="1">
                <a:ea typeface="HelveticaNeueLT Std Cn"/>
              </a:rPr>
              <a:t>Repper</a:t>
            </a:r>
            <a:r>
              <a:rPr lang="en-GB" altLang="en-US" sz="1200" dirty="0">
                <a:ea typeface="HelveticaNeueLT Std Cn"/>
              </a:rPr>
              <a:t>, J. </a:t>
            </a:r>
            <a:r>
              <a:rPr lang="en-GB" altLang="en-US" sz="1200" i="1" dirty="0">
                <a:ea typeface="HelveticaNeueLT Std Cn"/>
              </a:rPr>
              <a:t>Dilemmas in community mental health practice: Choice or control</a:t>
            </a:r>
            <a:r>
              <a:rPr lang="en-GB" altLang="en-US" sz="1200" dirty="0">
                <a:ea typeface="HelveticaNeueLT Std Cn"/>
              </a:rPr>
              <a:t>. Abingdon, UK: Radcliffe Medical Press Ltd. 1998.</a:t>
            </a:r>
          </a:p>
          <a:p>
            <a:r>
              <a:rPr lang="da-DK" altLang="en-US" sz="1200" dirty="0">
                <a:ea typeface="HelveticaNeueLT Std Cn"/>
              </a:rPr>
              <a:t>Riekert K. </a:t>
            </a:r>
            <a:r>
              <a:rPr lang="en-GB" altLang="en-US" sz="1200" dirty="0">
                <a:ea typeface="HelveticaNeueLT Std Cn"/>
              </a:rPr>
              <a:t>Promoting adherence and increasing life span. </a:t>
            </a:r>
            <a:r>
              <a:rPr lang="da-DK" altLang="en-US" sz="1200" i="1" dirty="0">
                <a:ea typeface="HelveticaNeueLT Std Cn"/>
              </a:rPr>
              <a:t>J Hopkins Adv Stud Med. </a:t>
            </a:r>
            <a:r>
              <a:rPr lang="da-DK" altLang="en-US" sz="1200" dirty="0">
                <a:ea typeface="HelveticaNeueLT Std Cn"/>
              </a:rPr>
              <a:t>2009;9:14–19.</a:t>
            </a:r>
            <a:endParaRPr lang="en-GB" altLang="en-US" sz="1200" dirty="0">
              <a:ea typeface="HelveticaNeueLT Std Cn"/>
            </a:endParaRPr>
          </a:p>
          <a:p>
            <a:r>
              <a:rPr lang="en-GB" altLang="en-US" sz="1200" dirty="0">
                <a:ea typeface="HelveticaNeueLT Std Cn"/>
              </a:rPr>
              <a:t>Rogers C. </a:t>
            </a:r>
            <a:r>
              <a:rPr lang="en-US" altLang="en-US" sz="1200" dirty="0">
                <a:ea typeface="HelveticaNeueLT Std Cn"/>
              </a:rPr>
              <a:t>Empathic: An unappreciated way of being</a:t>
            </a:r>
            <a:r>
              <a:rPr lang="en-GB" altLang="en-US" sz="1200" dirty="0">
                <a:ea typeface="HelveticaNeueLT Std Cn"/>
              </a:rPr>
              <a:t>. </a:t>
            </a:r>
            <a:r>
              <a:rPr lang="en-GB" altLang="en-US" sz="1200" i="1" dirty="0" err="1">
                <a:ea typeface="HelveticaNeueLT Std Cn"/>
              </a:rPr>
              <a:t>Couns</a:t>
            </a:r>
            <a:r>
              <a:rPr lang="en-GB" altLang="en-US" sz="1200" i="1" dirty="0">
                <a:ea typeface="HelveticaNeueLT Std Cn"/>
              </a:rPr>
              <a:t> Psychol. </a:t>
            </a:r>
            <a:r>
              <a:rPr lang="en-GB" altLang="en-US" sz="1200" dirty="0">
                <a:ea typeface="HelveticaNeueLT Std Cn"/>
              </a:rPr>
              <a:t>1975;5:2–10.</a:t>
            </a:r>
          </a:p>
          <a:p>
            <a:r>
              <a:rPr lang="en-GB" altLang="en-US" sz="1200" dirty="0" err="1">
                <a:ea typeface="HelveticaNeueLT Std Cn"/>
              </a:rPr>
              <a:t>Rouzé</a:t>
            </a:r>
            <a:r>
              <a:rPr lang="en-GB" altLang="en-US" sz="1200" dirty="0">
                <a:ea typeface="HelveticaNeueLT Std Cn"/>
              </a:rPr>
              <a:t> H, </a:t>
            </a:r>
            <a:r>
              <a:rPr lang="en-GB" altLang="en-US" sz="1200" dirty="0" err="1">
                <a:ea typeface="HelveticaNeueLT Std Cn"/>
              </a:rPr>
              <a:t>Viprey</a:t>
            </a:r>
            <a:r>
              <a:rPr lang="en-GB" altLang="en-US" sz="1200" dirty="0">
                <a:ea typeface="HelveticaNeueLT Std Cn"/>
              </a:rPr>
              <a:t> M, </a:t>
            </a:r>
            <a:r>
              <a:rPr lang="en-GB" altLang="en-US" sz="1200" dirty="0" err="1">
                <a:ea typeface="HelveticaNeueLT Std Cn"/>
              </a:rPr>
              <a:t>Allemann</a:t>
            </a:r>
            <a:r>
              <a:rPr lang="en-GB" altLang="en-US" sz="1200" dirty="0">
                <a:ea typeface="HelveticaNeueLT Std Cn"/>
              </a:rPr>
              <a:t> S, et al. Adherence to long-term therapies in cystic fibrosis: a French cross-sectional study linking prescribing, dispensing, and hospitalization data. </a:t>
            </a:r>
            <a:r>
              <a:rPr lang="en-GB" altLang="en-US" sz="1200" i="1" dirty="0">
                <a:ea typeface="HelveticaNeueLT Std Cn"/>
              </a:rPr>
              <a:t>Patient Prefer Adherence. </a:t>
            </a:r>
            <a:r>
              <a:rPr lang="en-GB" altLang="en-US" sz="1200" dirty="0">
                <a:ea typeface="HelveticaNeueLT Std Cn"/>
              </a:rPr>
              <a:t>2019;13:1497–1510.</a:t>
            </a:r>
          </a:p>
          <a:p>
            <a:r>
              <a:rPr lang="en-GB" altLang="en-US" sz="1200" dirty="0">
                <a:ea typeface="HelveticaNeueLT Std Cn"/>
              </a:rPr>
              <a:t>Wasserstein SB, La </a:t>
            </a:r>
            <a:r>
              <a:rPr lang="en-GB" altLang="en-US" sz="1200" dirty="0" err="1">
                <a:ea typeface="HelveticaNeueLT Std Cn"/>
              </a:rPr>
              <a:t>Greca</a:t>
            </a:r>
            <a:r>
              <a:rPr lang="en-GB" altLang="en-US" sz="1200" dirty="0">
                <a:ea typeface="HelveticaNeueLT Std Cn"/>
              </a:rPr>
              <a:t> AM. Can peer support buffer against </a:t>
            </a:r>
            <a:r>
              <a:rPr lang="en-GB" altLang="en-US" sz="1200" dirty="0" err="1">
                <a:ea typeface="HelveticaNeueLT Std Cn"/>
              </a:rPr>
              <a:t>behavioral</a:t>
            </a:r>
            <a:r>
              <a:rPr lang="en-GB" altLang="en-US" sz="1200" dirty="0">
                <a:ea typeface="HelveticaNeueLT Std Cn"/>
              </a:rPr>
              <a:t> consequences of parental discord? </a:t>
            </a:r>
            <a:r>
              <a:rPr lang="en-GB" altLang="en-US" sz="1200" i="1" dirty="0">
                <a:ea typeface="HelveticaNeueLT Std Cn"/>
              </a:rPr>
              <a:t>J Clin Child Psychol. </a:t>
            </a:r>
            <a:r>
              <a:rPr lang="en-GB" altLang="en-US" sz="1200" dirty="0">
                <a:ea typeface="HelveticaNeueLT Std Cn"/>
              </a:rPr>
              <a:t>1996;25:177–182.</a:t>
            </a:r>
          </a:p>
          <a:p>
            <a:r>
              <a:rPr lang="en-GB" altLang="en-US" sz="1200" dirty="0">
                <a:ea typeface="HelveticaNeueLT Std Cn"/>
              </a:rPr>
              <a:t>White H, et al. Variation in lung function as a marker of adherence to oral and inhaled medication in cystic fibrosis. </a:t>
            </a:r>
            <a:r>
              <a:rPr lang="en-GB" altLang="en-US" sz="1200" i="1" dirty="0">
                <a:ea typeface="HelveticaNeueLT Std Cn"/>
              </a:rPr>
              <a:t>Eur Respir J</a:t>
            </a:r>
            <a:r>
              <a:rPr lang="en-GB" altLang="en-US" sz="1200" dirty="0">
                <a:ea typeface="HelveticaNeueLT Std Cn"/>
              </a:rPr>
              <a:t> 2017;49:1600987. </a:t>
            </a:r>
          </a:p>
        </p:txBody>
      </p:sp>
      <p:sp>
        <p:nvSpPr>
          <p:cNvPr id="2" name="Text Placeholder 1">
            <a:extLst>
              <a:ext uri="{FF2B5EF4-FFF2-40B4-BE49-F238E27FC236}">
                <a16:creationId xmlns:a16="http://schemas.microsoft.com/office/drawing/2014/main" id="{000DAF4E-9F9B-4BA1-BCA9-6A7CFCDD170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EED49-805C-4EC3-928F-8F70AB324FB6}"/>
              </a:ext>
            </a:extLst>
          </p:cNvPr>
          <p:cNvSpPr>
            <a:spLocks noGrp="1"/>
          </p:cNvSpPr>
          <p:nvPr>
            <p:ph type="title"/>
          </p:nvPr>
        </p:nvSpPr>
        <p:spPr/>
        <p:txBody>
          <a:bodyPr/>
          <a:lstStyle/>
          <a:p>
            <a:r>
              <a:rPr lang="en-GB" altLang="en-US" b="1" dirty="0">
                <a:ea typeface="HelveticaNeueLT Std Med Cn"/>
              </a:rPr>
              <a:t>The importance of adherence</a:t>
            </a:r>
            <a:endParaRPr lang="en-GB" b="1" dirty="0"/>
          </a:p>
        </p:txBody>
      </p:sp>
      <p:sp>
        <p:nvSpPr>
          <p:cNvPr id="2" name="Text Placeholder 1">
            <a:extLst>
              <a:ext uri="{FF2B5EF4-FFF2-40B4-BE49-F238E27FC236}">
                <a16:creationId xmlns:a16="http://schemas.microsoft.com/office/drawing/2014/main" id="{A39F3CC9-DDB3-4A8E-BD10-149761F8E6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1928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91319-5388-4037-A22A-70A5637CB0B6}"/>
              </a:ext>
            </a:extLst>
          </p:cNvPr>
          <p:cNvSpPr>
            <a:spLocks noGrp="1"/>
          </p:cNvSpPr>
          <p:nvPr>
            <p:ph type="title"/>
          </p:nvPr>
        </p:nvSpPr>
        <p:spPr/>
        <p:txBody>
          <a:bodyPr/>
          <a:lstStyle/>
          <a:p>
            <a:r>
              <a:rPr lang="en-GB" altLang="en-US" dirty="0">
                <a:ea typeface="HelveticaNeueLT Std Med Cn"/>
              </a:rPr>
              <a:t>The importance of optimal adherence in CF</a:t>
            </a:r>
            <a:endParaRPr lang="en-GB" dirty="0"/>
          </a:p>
        </p:txBody>
      </p:sp>
      <p:sp>
        <p:nvSpPr>
          <p:cNvPr id="5" name="Content Placeholder 4">
            <a:extLst>
              <a:ext uri="{FF2B5EF4-FFF2-40B4-BE49-F238E27FC236}">
                <a16:creationId xmlns:a16="http://schemas.microsoft.com/office/drawing/2014/main" id="{5ACF1C89-2F70-45AB-9CC9-A2D3F6332155}"/>
              </a:ext>
            </a:extLst>
          </p:cNvPr>
          <p:cNvSpPr>
            <a:spLocks noGrp="1"/>
          </p:cNvSpPr>
          <p:nvPr>
            <p:ph idx="1"/>
          </p:nvPr>
        </p:nvSpPr>
        <p:spPr/>
        <p:txBody>
          <a:bodyPr/>
          <a:lstStyle/>
          <a:p>
            <a:pPr marL="609600" indent="-609600">
              <a:buFontTx/>
              <a:buChar char="•"/>
            </a:pPr>
            <a:r>
              <a:rPr lang="en-US" altLang="en-US" dirty="0">
                <a:ea typeface="HelveticaNeueLT Std Cn"/>
              </a:rPr>
              <a:t>Reduces morbidity</a:t>
            </a:r>
            <a:r>
              <a:rPr lang="en-US" altLang="en-US" baseline="30000" dirty="0">
                <a:ea typeface="HelveticaNeueLT Std Cn"/>
              </a:rPr>
              <a:t>1</a:t>
            </a:r>
          </a:p>
          <a:p>
            <a:pPr marL="609600" indent="-609600">
              <a:buFontTx/>
              <a:buChar char="•"/>
            </a:pPr>
            <a:r>
              <a:rPr lang="en-GB" altLang="en-US" dirty="0">
                <a:ea typeface="HelveticaNeueLT Std Cn"/>
              </a:rPr>
              <a:t>Improves quality of life</a:t>
            </a:r>
            <a:r>
              <a:rPr lang="en-GB" altLang="en-US" baseline="30000" dirty="0">
                <a:ea typeface="HelveticaNeueLT Std Cn"/>
              </a:rPr>
              <a:t>2</a:t>
            </a:r>
          </a:p>
          <a:p>
            <a:pPr marL="609600" indent="-609600">
              <a:buFontTx/>
              <a:buChar char="•"/>
            </a:pPr>
            <a:r>
              <a:rPr lang="en-GB" altLang="en-US" dirty="0">
                <a:ea typeface="HelveticaNeueLT Std Cn"/>
              </a:rPr>
              <a:t>Lowers the prevalence of lung exacerbation</a:t>
            </a:r>
            <a:r>
              <a:rPr lang="en-GB" altLang="en-US" baseline="30000" dirty="0">
                <a:ea typeface="HelveticaNeueLT Std Cn"/>
              </a:rPr>
              <a:t>2</a:t>
            </a:r>
          </a:p>
          <a:p>
            <a:pPr marL="609600" indent="-609600">
              <a:buFontTx/>
              <a:buChar char="•"/>
            </a:pPr>
            <a:r>
              <a:rPr lang="en-GB" altLang="en-US" dirty="0">
                <a:ea typeface="HelveticaNeueLT Std Cn"/>
              </a:rPr>
              <a:t>Reduces the frequency of hospitalisation</a:t>
            </a:r>
            <a:r>
              <a:rPr lang="en-GB" altLang="en-US" baseline="30000" dirty="0">
                <a:ea typeface="HelveticaNeueLT Std Cn"/>
              </a:rPr>
              <a:t>2</a:t>
            </a:r>
            <a:endParaRPr lang="en-GB" altLang="en-US" dirty="0">
              <a:ea typeface="HelveticaNeueLT Std Cn"/>
            </a:endParaRPr>
          </a:p>
          <a:p>
            <a:pPr marL="609600" indent="-609600">
              <a:buFontTx/>
              <a:buChar char="•"/>
            </a:pPr>
            <a:r>
              <a:rPr lang="en-GB" altLang="en-US" dirty="0">
                <a:ea typeface="HelveticaNeueLT Std Cn"/>
              </a:rPr>
              <a:t>Improves health outcomes</a:t>
            </a:r>
            <a:r>
              <a:rPr lang="en-GB" altLang="en-US" baseline="30000" dirty="0">
                <a:ea typeface="HelveticaNeueLT Std Cn"/>
              </a:rPr>
              <a:t>3</a:t>
            </a:r>
          </a:p>
          <a:p>
            <a:pPr marL="609600" indent="-609600">
              <a:buFontTx/>
              <a:buChar char="•"/>
            </a:pPr>
            <a:r>
              <a:rPr lang="en-US" altLang="en-US" dirty="0">
                <a:ea typeface="HelveticaNeueLT Std Cn"/>
              </a:rPr>
              <a:t>Improves lung function, which results in longer survival</a:t>
            </a:r>
            <a:r>
              <a:rPr lang="en-US" altLang="en-US" baseline="30000" dirty="0">
                <a:ea typeface="HelveticaNeueLT Std Cn"/>
              </a:rPr>
              <a:t>1</a:t>
            </a:r>
            <a:endParaRPr lang="en-US" altLang="en-US" dirty="0">
              <a:ea typeface="HelveticaNeueLT Std Cn"/>
            </a:endParaRPr>
          </a:p>
          <a:p>
            <a:pPr marL="609600" indent="-609600">
              <a:buFontTx/>
              <a:buChar char="•"/>
            </a:pPr>
            <a:r>
              <a:rPr lang="en-GB" altLang="en-US" dirty="0">
                <a:ea typeface="HelveticaNeueLT Std Cn"/>
              </a:rPr>
              <a:t>Lowers the risk of worsening clinical manifestations when combined with continued treatment</a:t>
            </a:r>
            <a:r>
              <a:rPr lang="en-GB" altLang="en-US" baseline="30000" dirty="0">
                <a:ea typeface="HelveticaNeueLT Std Cn"/>
              </a:rPr>
              <a:t>3</a:t>
            </a:r>
          </a:p>
          <a:p>
            <a:endParaRPr lang="en-GB" dirty="0"/>
          </a:p>
        </p:txBody>
      </p:sp>
      <p:sp>
        <p:nvSpPr>
          <p:cNvPr id="2" name="Text Placeholder 1">
            <a:extLst>
              <a:ext uri="{FF2B5EF4-FFF2-40B4-BE49-F238E27FC236}">
                <a16:creationId xmlns:a16="http://schemas.microsoft.com/office/drawing/2014/main" id="{D0F045FF-94F2-4BA8-A28B-7E23E7B9382F}"/>
              </a:ext>
            </a:extLst>
          </p:cNvPr>
          <p:cNvSpPr>
            <a:spLocks noGrp="1"/>
          </p:cNvSpPr>
          <p:nvPr>
            <p:ph type="body" sz="quarter" idx="13"/>
          </p:nvPr>
        </p:nvSpPr>
        <p:spPr/>
        <p:txBody>
          <a:bodyPr/>
          <a:lstStyle/>
          <a:p>
            <a:r>
              <a:rPr lang="en-GB" dirty="0"/>
              <a:t>1. </a:t>
            </a:r>
            <a:r>
              <a:rPr lang="en-GB" dirty="0" err="1"/>
              <a:t>Bishay</a:t>
            </a:r>
            <a:r>
              <a:rPr lang="en-GB" dirty="0"/>
              <a:t> LC, Sawicki GS. </a:t>
            </a:r>
            <a:r>
              <a:rPr lang="en-GB" i="1" dirty="0" err="1"/>
              <a:t>Adolesc</a:t>
            </a:r>
            <a:r>
              <a:rPr lang="en-GB" i="1" dirty="0"/>
              <a:t> Health Med </a:t>
            </a:r>
            <a:r>
              <a:rPr lang="en-GB" i="1" dirty="0" err="1"/>
              <a:t>Ther</a:t>
            </a:r>
            <a:r>
              <a:rPr lang="en-GB" i="1" dirty="0"/>
              <a:t>. </a:t>
            </a:r>
            <a:r>
              <a:rPr lang="en-GB" dirty="0"/>
              <a:t>2016;7:117–124; 2. Lopes-Pacheco M. </a:t>
            </a:r>
            <a:r>
              <a:rPr lang="en-GB" i="1" dirty="0"/>
              <a:t>Front </a:t>
            </a:r>
            <a:r>
              <a:rPr lang="en-GB" i="1" dirty="0" err="1"/>
              <a:t>Pharmacol</a:t>
            </a:r>
            <a:r>
              <a:rPr lang="en-GB" dirty="0"/>
              <a:t>. 2020;10:1662; </a:t>
            </a:r>
            <a:br>
              <a:rPr lang="en-GB" dirty="0"/>
            </a:br>
            <a:r>
              <a:rPr lang="en-GB" dirty="0"/>
              <a:t>3. </a:t>
            </a:r>
            <a:r>
              <a:rPr lang="en-GB" dirty="0" err="1"/>
              <a:t>Burgel</a:t>
            </a:r>
            <a:r>
              <a:rPr lang="en-GB" dirty="0"/>
              <a:t> PR, et al. </a:t>
            </a:r>
            <a:r>
              <a:rPr lang="en-GB" i="1" dirty="0"/>
              <a:t>Am J Respir Crit Care Med. </a:t>
            </a:r>
            <a:r>
              <a:rPr lang="en-GB" dirty="0"/>
              <a:t>2020;201;2:188–197.</a:t>
            </a:r>
          </a:p>
        </p:txBody>
      </p:sp>
    </p:spTree>
    <p:extLst>
      <p:ext uri="{BB962C8B-B14F-4D97-AF65-F5344CB8AC3E}">
        <p14:creationId xmlns:p14="http://schemas.microsoft.com/office/powerpoint/2010/main" val="321412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DCE5-E639-4BDF-8EAD-614303919CCC}"/>
              </a:ext>
            </a:extLst>
          </p:cNvPr>
          <p:cNvSpPr>
            <a:spLocks noGrp="1"/>
          </p:cNvSpPr>
          <p:nvPr>
            <p:ph type="title"/>
          </p:nvPr>
        </p:nvSpPr>
        <p:spPr/>
        <p:txBody>
          <a:bodyPr/>
          <a:lstStyle/>
          <a:p>
            <a:r>
              <a:rPr lang="en-US" altLang="en-US"/>
              <a:t>Adherence in CF</a:t>
            </a:r>
            <a:endParaRPr lang="en-GB" dirty="0"/>
          </a:p>
        </p:txBody>
      </p:sp>
      <p:sp>
        <p:nvSpPr>
          <p:cNvPr id="3" name="Content Placeholder 2">
            <a:extLst>
              <a:ext uri="{FF2B5EF4-FFF2-40B4-BE49-F238E27FC236}">
                <a16:creationId xmlns:a16="http://schemas.microsoft.com/office/drawing/2014/main" id="{74F0F590-59DF-41CA-8C5F-9526E6769513}"/>
              </a:ext>
            </a:extLst>
          </p:cNvPr>
          <p:cNvSpPr>
            <a:spLocks noGrp="1"/>
          </p:cNvSpPr>
          <p:nvPr>
            <p:ph idx="1"/>
          </p:nvPr>
        </p:nvSpPr>
        <p:spPr/>
        <p:txBody>
          <a:bodyPr/>
          <a:lstStyle/>
          <a:p>
            <a:r>
              <a:rPr lang="en-GB" altLang="en-US" dirty="0"/>
              <a:t>There has been significant improvement in the survival age of people living with CF, since CF was first recognised over 80 years ago, partly due to advances in treatments</a:t>
            </a:r>
            <a:r>
              <a:rPr lang="en-GB" altLang="en-US" baseline="30000" dirty="0"/>
              <a:t>1,2</a:t>
            </a:r>
          </a:p>
          <a:p>
            <a:endParaRPr lang="en-GB" altLang="en-US" dirty="0"/>
          </a:p>
          <a:p>
            <a:r>
              <a:rPr lang="en-GB" altLang="en-US" dirty="0"/>
              <a:t>We are still a long way from optimal adherence</a:t>
            </a:r>
          </a:p>
          <a:p>
            <a:pPr lvl="1"/>
            <a:r>
              <a:rPr lang="en-GB" altLang="en-US" dirty="0"/>
              <a:t>To maintain our progress, we need to get better at encouraging good adherence</a:t>
            </a:r>
          </a:p>
          <a:p>
            <a:endParaRPr lang="en-GB" dirty="0"/>
          </a:p>
        </p:txBody>
      </p:sp>
      <p:sp>
        <p:nvSpPr>
          <p:cNvPr id="12" name="Text Placeholder 11">
            <a:extLst>
              <a:ext uri="{FF2B5EF4-FFF2-40B4-BE49-F238E27FC236}">
                <a16:creationId xmlns:a16="http://schemas.microsoft.com/office/drawing/2014/main" id="{CB707DB0-67F9-4A47-BBCD-CBF0EA3A0BA6}"/>
              </a:ext>
            </a:extLst>
          </p:cNvPr>
          <p:cNvSpPr>
            <a:spLocks noGrp="1"/>
          </p:cNvSpPr>
          <p:nvPr>
            <p:ph type="body" sz="quarter" idx="13"/>
          </p:nvPr>
        </p:nvSpPr>
        <p:spPr/>
        <p:txBody>
          <a:bodyPr/>
          <a:lstStyle/>
          <a:p>
            <a:r>
              <a:rPr lang="en-GB" altLang="en-US" dirty="0"/>
              <a:t>CF, cystic fibrosis</a:t>
            </a:r>
            <a:br>
              <a:rPr lang="en-GB" altLang="en-US" dirty="0"/>
            </a:br>
            <a:r>
              <a:rPr lang="en-GB" dirty="0"/>
              <a:t>1. Balfour-Lynn IM, King JA. </a:t>
            </a:r>
            <a:r>
              <a:rPr lang="en-GB" i="1" dirty="0" err="1"/>
              <a:t>Paediatr</a:t>
            </a:r>
            <a:r>
              <a:rPr lang="en-GB" i="1" dirty="0"/>
              <a:t> Respir Rev. </a:t>
            </a:r>
            <a:r>
              <a:rPr lang="en-GB" dirty="0"/>
              <a:t>2020;S1526-0542(20)30081-6; 2. Cystic Fibrosis Foundation. 2019.</a:t>
            </a:r>
            <a:br>
              <a:rPr lang="en-GB" dirty="0"/>
            </a:br>
            <a:r>
              <a:rPr lang="en-GB" dirty="0"/>
              <a:t>https://www.cff.org/Research/Researcher-Resources/Patient-Registry/2019-Patient-Registry-Annual-Data-Report.pdf. Accessed July 2021.</a:t>
            </a:r>
          </a:p>
        </p:txBody>
      </p:sp>
    </p:spTree>
    <p:extLst>
      <p:ext uri="{BB962C8B-B14F-4D97-AF65-F5344CB8AC3E}">
        <p14:creationId xmlns:p14="http://schemas.microsoft.com/office/powerpoint/2010/main" val="411731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EB64-2B63-4ED4-AE29-40F13639790B}"/>
              </a:ext>
            </a:extLst>
          </p:cNvPr>
          <p:cNvSpPr>
            <a:spLocks noGrp="1"/>
          </p:cNvSpPr>
          <p:nvPr>
            <p:ph type="title"/>
          </p:nvPr>
        </p:nvSpPr>
        <p:spPr/>
        <p:txBody>
          <a:bodyPr/>
          <a:lstStyle/>
          <a:p>
            <a:r>
              <a:rPr lang="en-GB" altLang="en-US" dirty="0">
                <a:ea typeface="HelveticaNeueLT Std Med Cn"/>
              </a:rPr>
              <a:t>Adherence in CF: the reality</a:t>
            </a:r>
            <a:endParaRPr lang="en-GB" dirty="0"/>
          </a:p>
        </p:txBody>
      </p:sp>
      <p:sp>
        <p:nvSpPr>
          <p:cNvPr id="3" name="Content Placeholder 2">
            <a:extLst>
              <a:ext uri="{FF2B5EF4-FFF2-40B4-BE49-F238E27FC236}">
                <a16:creationId xmlns:a16="http://schemas.microsoft.com/office/drawing/2014/main" id="{FC6F65B8-A913-492B-A322-A8BB8310F95A}"/>
              </a:ext>
            </a:extLst>
          </p:cNvPr>
          <p:cNvSpPr>
            <a:spLocks noGrp="1"/>
          </p:cNvSpPr>
          <p:nvPr>
            <p:ph idx="1"/>
          </p:nvPr>
        </p:nvSpPr>
        <p:spPr/>
        <p:txBody>
          <a:bodyPr/>
          <a:lstStyle/>
          <a:p>
            <a:pPr marL="0" indent="0">
              <a:buNone/>
            </a:pPr>
            <a:r>
              <a:rPr lang="en-GB" altLang="en-US" dirty="0">
                <a:ea typeface="HelveticaNeueLT Std Cn"/>
              </a:rPr>
              <a:t>Poor adherence to treatment is a significant problem and varies based on type of treatment</a:t>
            </a:r>
          </a:p>
          <a:p>
            <a:endParaRPr lang="en-GB" dirty="0"/>
          </a:p>
        </p:txBody>
      </p:sp>
      <p:sp>
        <p:nvSpPr>
          <p:cNvPr id="4" name="Text Placeholder 3">
            <a:extLst>
              <a:ext uri="{FF2B5EF4-FFF2-40B4-BE49-F238E27FC236}">
                <a16:creationId xmlns:a16="http://schemas.microsoft.com/office/drawing/2014/main" id="{34FC3BB2-741E-4070-9A03-FE9500C4220C}"/>
              </a:ext>
            </a:extLst>
          </p:cNvPr>
          <p:cNvSpPr>
            <a:spLocks noGrp="1"/>
          </p:cNvSpPr>
          <p:nvPr>
            <p:ph type="body" sz="quarter" idx="13"/>
          </p:nvPr>
        </p:nvSpPr>
        <p:spPr/>
        <p:txBody>
          <a:bodyPr/>
          <a:lstStyle/>
          <a:p>
            <a:r>
              <a:rPr lang="en-GB" dirty="0"/>
              <a:t>MPR, medication possession ratio </a:t>
            </a:r>
            <a:br>
              <a:rPr lang="en-GB" dirty="0"/>
            </a:br>
            <a:r>
              <a:rPr lang="en-GB" dirty="0"/>
              <a:t>Figures adapted from White H, et al. </a:t>
            </a:r>
            <a:r>
              <a:rPr lang="en-GB" i="1" dirty="0"/>
              <a:t>Eur Respir J. </a:t>
            </a:r>
            <a:r>
              <a:rPr lang="en-GB" dirty="0"/>
              <a:t>2017;49:1600987.</a:t>
            </a:r>
          </a:p>
        </p:txBody>
      </p:sp>
      <p:sp>
        <p:nvSpPr>
          <p:cNvPr id="11" name="TextBox 10">
            <a:extLst>
              <a:ext uri="{FF2B5EF4-FFF2-40B4-BE49-F238E27FC236}">
                <a16:creationId xmlns:a16="http://schemas.microsoft.com/office/drawing/2014/main" id="{77159639-3C3C-4996-B889-32FD03D4403D}"/>
              </a:ext>
            </a:extLst>
          </p:cNvPr>
          <p:cNvSpPr txBox="1"/>
          <p:nvPr/>
        </p:nvSpPr>
        <p:spPr>
          <a:xfrm>
            <a:off x="6988049" y="2573252"/>
            <a:ext cx="4005269" cy="338554"/>
          </a:xfrm>
          <a:prstGeom prst="rect">
            <a:avLst/>
          </a:prstGeom>
          <a:noFill/>
        </p:spPr>
        <p:txBody>
          <a:bodyPr wrap="square">
            <a:spAutoFit/>
          </a:bodyPr>
          <a:lstStyle/>
          <a:p>
            <a:pPr algn="ctr"/>
            <a:r>
              <a:rPr lang="en-GB" sz="1600" b="1" dirty="0">
                <a:solidFill>
                  <a:schemeClr val="accent2"/>
                </a:solidFill>
              </a:rPr>
              <a:t>Adherence rates by MPR</a:t>
            </a:r>
          </a:p>
        </p:txBody>
      </p:sp>
      <p:sp>
        <p:nvSpPr>
          <p:cNvPr id="12" name="TextBox 11">
            <a:extLst>
              <a:ext uri="{FF2B5EF4-FFF2-40B4-BE49-F238E27FC236}">
                <a16:creationId xmlns:a16="http://schemas.microsoft.com/office/drawing/2014/main" id="{D1C3644B-A079-485C-9A75-26DF7A975452}"/>
              </a:ext>
            </a:extLst>
          </p:cNvPr>
          <p:cNvSpPr txBox="1"/>
          <p:nvPr/>
        </p:nvSpPr>
        <p:spPr>
          <a:xfrm>
            <a:off x="1878903" y="2610113"/>
            <a:ext cx="4005269" cy="294183"/>
          </a:xfrm>
          <a:prstGeom prst="rect">
            <a:avLst/>
          </a:prstGeom>
          <a:noFill/>
        </p:spPr>
        <p:txBody>
          <a:bodyPr wrap="square">
            <a:spAutoFit/>
          </a:bodyPr>
          <a:lstStyle/>
          <a:p>
            <a:pPr algn="ctr">
              <a:lnSpc>
                <a:spcPct val="80000"/>
              </a:lnSpc>
            </a:pPr>
            <a:r>
              <a:rPr lang="en-GB" altLang="en-US" sz="1600" b="1" dirty="0">
                <a:solidFill>
                  <a:schemeClr val="accent2"/>
                </a:solidFill>
                <a:ea typeface="HelveticaNeueLT Std Cn"/>
              </a:rPr>
              <a:t>Adherence rates by patient self-reports</a:t>
            </a:r>
          </a:p>
        </p:txBody>
      </p:sp>
      <p:sp>
        <p:nvSpPr>
          <p:cNvPr id="13" name="TextBox 12">
            <a:extLst>
              <a:ext uri="{FF2B5EF4-FFF2-40B4-BE49-F238E27FC236}">
                <a16:creationId xmlns:a16="http://schemas.microsoft.com/office/drawing/2014/main" id="{5A6F7083-AE8E-44F6-94D8-9B214D89B560}"/>
              </a:ext>
            </a:extLst>
          </p:cNvPr>
          <p:cNvSpPr txBox="1"/>
          <p:nvPr/>
        </p:nvSpPr>
        <p:spPr>
          <a:xfrm rot="16200000">
            <a:off x="234877" y="3915457"/>
            <a:ext cx="2110989" cy="276999"/>
          </a:xfrm>
          <a:prstGeom prst="rect">
            <a:avLst/>
          </a:prstGeom>
          <a:noFill/>
        </p:spPr>
        <p:txBody>
          <a:bodyPr wrap="square">
            <a:spAutoFit/>
          </a:bodyPr>
          <a:lstStyle/>
          <a:p>
            <a:pPr algn="ctr"/>
            <a:r>
              <a:rPr lang="en-GB" sz="1200" b="1" dirty="0">
                <a:solidFill>
                  <a:schemeClr val="bg1">
                    <a:lumMod val="50000"/>
                  </a:schemeClr>
                </a:solidFill>
              </a:rPr>
              <a:t>Adherence (%)</a:t>
            </a:r>
          </a:p>
        </p:txBody>
      </p:sp>
      <p:graphicFrame>
        <p:nvGraphicFramePr>
          <p:cNvPr id="14" name="Chart 13">
            <a:extLst>
              <a:ext uri="{FF2B5EF4-FFF2-40B4-BE49-F238E27FC236}">
                <a16:creationId xmlns:a16="http://schemas.microsoft.com/office/drawing/2014/main" id="{C0816A3B-B573-47EF-A352-8A09883764C5}"/>
              </a:ext>
            </a:extLst>
          </p:cNvPr>
          <p:cNvGraphicFramePr>
            <a:graphicFrameLocks/>
          </p:cNvGraphicFramePr>
          <p:nvPr>
            <p:extLst>
              <p:ext uri="{D42A27DB-BD31-4B8C-83A1-F6EECF244321}">
                <p14:modId xmlns:p14="http://schemas.microsoft.com/office/powerpoint/2010/main" val="687175294"/>
              </p:ext>
            </p:extLst>
          </p:nvPr>
        </p:nvGraphicFramePr>
        <p:xfrm>
          <a:off x="1442353" y="28514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5D05627-7A48-41B3-A49D-36F28CE3D75E}"/>
              </a:ext>
            </a:extLst>
          </p:cNvPr>
          <p:cNvGraphicFramePr>
            <a:graphicFrameLocks/>
          </p:cNvGraphicFramePr>
          <p:nvPr>
            <p:extLst>
              <p:ext uri="{D42A27DB-BD31-4B8C-83A1-F6EECF244321}">
                <p14:modId xmlns:p14="http://schemas.microsoft.com/office/powerpoint/2010/main" val="1159233087"/>
              </p:ext>
            </p:extLst>
          </p:nvPr>
        </p:nvGraphicFramePr>
        <p:xfrm>
          <a:off x="6704684" y="285141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2EBB007-23B3-F14D-8517-B601D7E35C94}"/>
              </a:ext>
            </a:extLst>
          </p:cNvPr>
          <p:cNvSpPr txBox="1"/>
          <p:nvPr/>
        </p:nvSpPr>
        <p:spPr>
          <a:xfrm rot="16200000">
            <a:off x="5466859" y="3915457"/>
            <a:ext cx="2110989" cy="276999"/>
          </a:xfrm>
          <a:prstGeom prst="rect">
            <a:avLst/>
          </a:prstGeom>
          <a:noFill/>
        </p:spPr>
        <p:txBody>
          <a:bodyPr wrap="square">
            <a:spAutoFit/>
          </a:bodyPr>
          <a:lstStyle/>
          <a:p>
            <a:pPr algn="ctr"/>
            <a:r>
              <a:rPr lang="en-GB" sz="1200" b="1" dirty="0">
                <a:solidFill>
                  <a:schemeClr val="bg1">
                    <a:lumMod val="50000"/>
                  </a:schemeClr>
                </a:solidFill>
              </a:rPr>
              <a:t>Adherence (%)</a:t>
            </a:r>
          </a:p>
        </p:txBody>
      </p:sp>
    </p:spTree>
    <p:extLst>
      <p:ext uri="{BB962C8B-B14F-4D97-AF65-F5344CB8AC3E}">
        <p14:creationId xmlns:p14="http://schemas.microsoft.com/office/powerpoint/2010/main" val="273680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dirty="0">
                <a:ea typeface="HelveticaNeueLT Std Med Cn"/>
              </a:rPr>
              <a:t>Measurement</a:t>
            </a:r>
          </a:p>
        </p:txBody>
      </p:sp>
      <p:sp>
        <p:nvSpPr>
          <p:cNvPr id="17411" name="Rectangle 3"/>
          <p:cNvSpPr>
            <a:spLocks noGrp="1" noChangeArrowheads="1"/>
          </p:cNvSpPr>
          <p:nvPr>
            <p:ph idx="1"/>
          </p:nvPr>
        </p:nvSpPr>
        <p:spPr/>
        <p:txBody>
          <a:bodyPr>
            <a:normAutofit lnSpcReduction="10000"/>
          </a:bodyPr>
          <a:lstStyle/>
          <a:p>
            <a:pPr eaLnBrk="1" hangingPunct="1"/>
            <a:r>
              <a:rPr lang="en-GB" altLang="en-US" dirty="0">
                <a:ea typeface="HelveticaNeueLT Std Cn"/>
              </a:rPr>
              <a:t>Measurement of adherence is notoriously unreliable</a:t>
            </a:r>
            <a:r>
              <a:rPr lang="en-GB" altLang="en-US" baseline="30000" dirty="0">
                <a:ea typeface="HelveticaNeueLT Std Cn"/>
              </a:rPr>
              <a:t>1</a:t>
            </a:r>
            <a:r>
              <a:rPr lang="en-GB" altLang="en-US" dirty="0">
                <a:ea typeface="HelveticaNeueLT Std Cn"/>
              </a:rPr>
              <a:t> </a:t>
            </a:r>
          </a:p>
          <a:p>
            <a:pPr marL="0" indent="0" eaLnBrk="1" hangingPunct="1">
              <a:buNone/>
            </a:pPr>
            <a:endParaRPr lang="en-GB" altLang="en-US" dirty="0">
              <a:ea typeface="HelveticaNeueLT Std Cn"/>
            </a:endParaRPr>
          </a:p>
          <a:p>
            <a:pPr eaLnBrk="1" hangingPunct="1"/>
            <a:r>
              <a:rPr lang="en-GB" altLang="en-US" dirty="0">
                <a:ea typeface="HelveticaNeueLT Std Cn"/>
              </a:rPr>
              <a:t>The ability to correctly recognise and assess adherence has become a research focus in many chronic conditions</a:t>
            </a:r>
            <a:r>
              <a:rPr lang="en-GB" altLang="en-US" baseline="30000" dirty="0">
                <a:ea typeface="HelveticaNeueLT Std Cn"/>
              </a:rPr>
              <a:t>2</a:t>
            </a:r>
          </a:p>
          <a:p>
            <a:pPr marL="0" indent="0" eaLnBrk="1" hangingPunct="1">
              <a:buNone/>
            </a:pPr>
            <a:endParaRPr lang="en-GB" altLang="en-US" dirty="0">
              <a:ea typeface="HelveticaNeueLT Std Cn"/>
            </a:endParaRPr>
          </a:p>
          <a:p>
            <a:pPr eaLnBrk="1" hangingPunct="1"/>
            <a:r>
              <a:rPr lang="en-GB" altLang="en-US" dirty="0">
                <a:ea typeface="HelveticaNeueLT Std Cn"/>
              </a:rPr>
              <a:t>Adherence measurement methods:</a:t>
            </a:r>
            <a:endParaRPr lang="en-GB" altLang="en-US" baseline="30000" dirty="0">
              <a:ea typeface="HelveticaNeueLT Std Cn"/>
            </a:endParaRPr>
          </a:p>
          <a:p>
            <a:pPr lvl="1" eaLnBrk="1" hangingPunct="1"/>
            <a:r>
              <a:rPr lang="en-GB" altLang="en-US" dirty="0"/>
              <a:t>Measurement of drugs or metabolites in blood/urine</a:t>
            </a:r>
            <a:r>
              <a:rPr lang="en-GB" altLang="en-US" baseline="30000" dirty="0"/>
              <a:t>2</a:t>
            </a:r>
            <a:endParaRPr lang="en-GB" altLang="en-US" dirty="0"/>
          </a:p>
          <a:p>
            <a:pPr lvl="1" eaLnBrk="1" hangingPunct="1"/>
            <a:r>
              <a:rPr lang="en-GB" altLang="en-US" dirty="0"/>
              <a:t>Patient reports (questionnaires, self-reported diary cards)</a:t>
            </a:r>
            <a:r>
              <a:rPr lang="en-GB" altLang="en-US" baseline="30000" dirty="0"/>
              <a:t>3</a:t>
            </a:r>
          </a:p>
          <a:p>
            <a:pPr lvl="1" eaLnBrk="1" hangingPunct="1"/>
            <a:r>
              <a:rPr lang="en-GB" altLang="en-US" dirty="0"/>
              <a:t>Electronic techniques to record treatment dispensing/dosing regime</a:t>
            </a:r>
            <a:r>
              <a:rPr lang="en-GB" altLang="en-US" baseline="30000" dirty="0"/>
              <a:t>2</a:t>
            </a:r>
            <a:endParaRPr lang="en-GB" altLang="en-US" dirty="0"/>
          </a:p>
          <a:p>
            <a:pPr lvl="1" eaLnBrk="1" hangingPunct="1"/>
            <a:r>
              <a:rPr lang="en-GB" altLang="en-US" dirty="0"/>
              <a:t>Review of prescription records</a:t>
            </a:r>
            <a:r>
              <a:rPr lang="en-GB" altLang="en-US" baseline="30000" dirty="0"/>
              <a:t>3</a:t>
            </a:r>
            <a:endParaRPr lang="en-GB" altLang="en-US" dirty="0"/>
          </a:p>
        </p:txBody>
      </p:sp>
      <p:sp>
        <p:nvSpPr>
          <p:cNvPr id="3" name="Text Placeholder 2">
            <a:extLst>
              <a:ext uri="{FF2B5EF4-FFF2-40B4-BE49-F238E27FC236}">
                <a16:creationId xmlns:a16="http://schemas.microsoft.com/office/drawing/2014/main" id="{07D558CC-3B44-44A2-A1DE-E27E5F8D001E}"/>
              </a:ext>
            </a:extLst>
          </p:cNvPr>
          <p:cNvSpPr>
            <a:spLocks noGrp="1"/>
          </p:cNvSpPr>
          <p:nvPr>
            <p:ph type="body" sz="quarter" idx="13"/>
          </p:nvPr>
        </p:nvSpPr>
        <p:spPr/>
        <p:txBody>
          <a:bodyPr/>
          <a:lstStyle/>
          <a:p>
            <a:r>
              <a:rPr lang="en-GB" dirty="0"/>
              <a:t>1. Eakin MN, </a:t>
            </a:r>
            <a:r>
              <a:rPr lang="en-GB" dirty="0" err="1"/>
              <a:t>Riekert</a:t>
            </a:r>
            <a:r>
              <a:rPr lang="en-GB" dirty="0"/>
              <a:t> KA. </a:t>
            </a:r>
            <a:r>
              <a:rPr lang="en-GB" i="1" dirty="0" err="1"/>
              <a:t>Curr</a:t>
            </a:r>
            <a:r>
              <a:rPr lang="en-GB" i="1" dirty="0"/>
              <a:t> </a:t>
            </a:r>
            <a:r>
              <a:rPr lang="en-GB" i="1" dirty="0" err="1"/>
              <a:t>Opin</a:t>
            </a:r>
            <a:r>
              <a:rPr lang="en-GB" i="1" dirty="0"/>
              <a:t> </a:t>
            </a:r>
            <a:r>
              <a:rPr lang="en-GB" i="1" dirty="0" err="1"/>
              <a:t>Pulm</a:t>
            </a:r>
            <a:r>
              <a:rPr lang="en-GB" i="1" dirty="0"/>
              <a:t> Med. </a:t>
            </a:r>
            <a:r>
              <a:rPr lang="en-GB" dirty="0"/>
              <a:t>2013;19:687–691; 2. </a:t>
            </a:r>
            <a:r>
              <a:rPr lang="en-GB" dirty="0" err="1"/>
              <a:t>Anghel</a:t>
            </a:r>
            <a:r>
              <a:rPr lang="en-GB" dirty="0"/>
              <a:t> LA, et al. </a:t>
            </a:r>
            <a:r>
              <a:rPr lang="en-GB" i="1" dirty="0"/>
              <a:t>Med Pharm Rep</a:t>
            </a:r>
            <a:r>
              <a:rPr lang="en-GB" dirty="0"/>
              <a:t>. 2019;92:117–122; </a:t>
            </a:r>
            <a:br>
              <a:rPr lang="en-GB" dirty="0"/>
            </a:br>
            <a:r>
              <a:rPr lang="en-GB" dirty="0"/>
              <a:t>3. Jones S, et al. </a:t>
            </a:r>
            <a:r>
              <a:rPr lang="en-GB" i="1" dirty="0"/>
              <a:t>Cochrane Database </a:t>
            </a:r>
            <a:r>
              <a:rPr lang="en-GB" i="1" dirty="0" err="1"/>
              <a:t>Syst</a:t>
            </a:r>
            <a:r>
              <a:rPr lang="en-GB" i="1" dirty="0"/>
              <a:t> Rev</a:t>
            </a:r>
            <a:r>
              <a:rPr lang="en-GB" dirty="0"/>
              <a:t>. 2018;2018:CD011665.</a:t>
            </a:r>
          </a:p>
        </p:txBody>
      </p:sp>
    </p:spTree>
  </p:cSld>
  <p:clrMapOvr>
    <a:masterClrMapping/>
  </p:clrMapOvr>
</p:sld>
</file>

<file path=ppt/theme/theme1.xml><?xml version="1.0" encoding="utf-8"?>
<a:theme xmlns:a="http://schemas.openxmlformats.org/drawingml/2006/main" name="1_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3064</Words>
  <Application>Microsoft Office PowerPoint</Application>
  <PresentationFormat>Widescreen</PresentationFormat>
  <Paragraphs>351</Paragraphs>
  <Slides>46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System Font Regular</vt:lpstr>
      <vt:lpstr>Wingdings</vt:lpstr>
      <vt:lpstr>1_Office Theme</vt:lpstr>
      <vt:lpstr>Adherence and an introduction to motivational interviewing</vt:lpstr>
      <vt:lpstr>Disclaimer</vt:lpstr>
      <vt:lpstr>Introduction</vt:lpstr>
      <vt:lpstr>Learning objectives</vt:lpstr>
      <vt:lpstr>The importance of adherence</vt:lpstr>
      <vt:lpstr>The importance of optimal adherence in CF</vt:lpstr>
      <vt:lpstr>Adherence in CF</vt:lpstr>
      <vt:lpstr>Adherence in CF: the reality</vt:lpstr>
      <vt:lpstr>Measurement</vt:lpstr>
      <vt:lpstr>Optimal adherence: definition</vt:lpstr>
      <vt:lpstr>Why is it so hard to get optimal adherence in CF?</vt:lpstr>
      <vt:lpstr>Factors that affect adherence</vt:lpstr>
      <vt:lpstr>Factors that affect adherence</vt:lpstr>
      <vt:lpstr>Society and culture</vt:lpstr>
      <vt:lpstr>Family and friends</vt:lpstr>
      <vt:lpstr>Family and friends</vt:lpstr>
      <vt:lpstr>Friends: peer power</vt:lpstr>
      <vt:lpstr>The treatment </vt:lpstr>
      <vt:lpstr>Individual characteristics</vt:lpstr>
      <vt:lpstr>Behaviour</vt:lpstr>
      <vt:lpstr>Psychology</vt:lpstr>
      <vt:lpstr>What can we do?</vt:lpstr>
      <vt:lpstr>Our response?</vt:lpstr>
      <vt:lpstr>The team</vt:lpstr>
      <vt:lpstr>The health professional</vt:lpstr>
      <vt:lpstr>An introduction to motivational interviewing</vt:lpstr>
      <vt:lpstr>Role of health professionals</vt:lpstr>
      <vt:lpstr>Why are some people non-adherent?</vt:lpstr>
      <vt:lpstr>In practice….</vt:lpstr>
      <vt:lpstr>Thinking about behaviour change with patients</vt:lpstr>
      <vt:lpstr>Thinking about behaviour change with patients</vt:lpstr>
      <vt:lpstr>Thinking about change</vt:lpstr>
      <vt:lpstr>Dental flossing</vt:lpstr>
      <vt:lpstr>The change process</vt:lpstr>
      <vt:lpstr>Motivational interviewing</vt:lpstr>
      <vt:lpstr>A definition of motivational interviewing</vt:lpstr>
      <vt:lpstr>The theory behind motivational interviewing</vt:lpstr>
      <vt:lpstr>Principle 1: Do not tell people what to do…</vt:lpstr>
      <vt:lpstr>Principle 2: Listen</vt:lpstr>
      <vt:lpstr>Principle 3: Let the patient tell you they need to change</vt:lpstr>
      <vt:lpstr>Principle 4: Cognitive dissonance</vt:lpstr>
      <vt:lpstr>Principle 5: People need to feel confident before trying to change</vt:lpstr>
      <vt:lpstr>Principle 6: Ambivalence is normal</vt:lpstr>
      <vt:lpstr>Summary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Gauthami Jeevakumar</cp:lastModifiedBy>
  <cp:revision>98</cp:revision>
  <dcterms:created xsi:type="dcterms:W3CDTF">2021-07-06T11:43:32Z</dcterms:created>
  <dcterms:modified xsi:type="dcterms:W3CDTF">2021-08-17T08:06:15Z</dcterms:modified>
</cp:coreProperties>
</file>