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notesMaster+xml" PartName="/ppt/notesMasters/notesMaster1.xml"/>
  <Override ContentType="application/vnd.openxmlformats-officedocument.presentationml.tags+xml" PartName="/ppt/tags/tag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48"/>
  </p:notesMasterIdLst>
  <p:sldIdLst>
    <p:sldId id="257" r:id="rId2"/>
    <p:sldId id="384" r:id="rId3"/>
    <p:sldId id="387" r:id="rId4"/>
    <p:sldId id="370" r:id="rId5"/>
    <p:sldId id="374" r:id="rId6"/>
    <p:sldId id="318" r:id="rId7"/>
    <p:sldId id="382" r:id="rId8"/>
    <p:sldId id="381" r:id="rId9"/>
    <p:sldId id="334" r:id="rId10"/>
    <p:sldId id="380" r:id="rId11"/>
    <p:sldId id="256" r:id="rId12"/>
    <p:sldId id="376" r:id="rId13"/>
    <p:sldId id="341" r:id="rId14"/>
    <p:sldId id="322" r:id="rId15"/>
    <p:sldId id="325" r:id="rId16"/>
    <p:sldId id="326" r:id="rId17"/>
    <p:sldId id="329" r:id="rId18"/>
    <p:sldId id="331" r:id="rId19"/>
    <p:sldId id="283" r:id="rId20"/>
    <p:sldId id="289" r:id="rId21"/>
    <p:sldId id="290" r:id="rId22"/>
    <p:sldId id="388" r:id="rId23"/>
    <p:sldId id="342" r:id="rId24"/>
    <p:sldId id="335" r:id="rId25"/>
    <p:sldId id="302" r:id="rId26"/>
    <p:sldId id="377" r:id="rId27"/>
    <p:sldId id="344" r:id="rId28"/>
    <p:sldId id="345" r:id="rId29"/>
    <p:sldId id="346" r:id="rId30"/>
    <p:sldId id="348" r:id="rId31"/>
    <p:sldId id="383" r:id="rId32"/>
    <p:sldId id="349" r:id="rId33"/>
    <p:sldId id="350" r:id="rId34"/>
    <p:sldId id="351" r:id="rId35"/>
    <p:sldId id="353" r:id="rId36"/>
    <p:sldId id="354" r:id="rId37"/>
    <p:sldId id="378" r:id="rId38"/>
    <p:sldId id="356" r:id="rId39"/>
    <p:sldId id="357" r:id="rId40"/>
    <p:sldId id="358" r:id="rId41"/>
    <p:sldId id="359" r:id="rId42"/>
    <p:sldId id="366" r:id="rId43"/>
    <p:sldId id="367" r:id="rId44"/>
    <p:sldId id="373" r:id="rId45"/>
    <p:sldId id="379" r:id="rId46"/>
    <p:sldId id="386" r:id="rId47"/>
  </p:sldIdLst>
  <p:sldSz cx="9144000" cy="6858000" type="screen4x3"/>
  <p:notesSz cx="7099300" cy="102346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bert Bezzina" initials="APO" lastIdx="0" clrIdx="0"/>
  <p:cmAuthor id="1" name="Jessica Wong" initials="JW" lastIdx="0" clrIdx="1">
    <p:extLst>
      <p:ext uri="{19B8F6BF-5375-455C-9EA6-DF929625EA0E}">
        <p15:presenceInfo xmlns:p15="http://schemas.microsoft.com/office/powerpoint/2012/main" userId="S-1-5-21-183313008-3152611123-150256408-19273" providerId="AD"/>
      </p:ext>
    </p:extLst>
  </p:cmAuthor>
  <p:cmAuthor id="2" name="Monisha Dosanjh" initials="MD" lastIdx="0" clrIdx="2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3" name="Dagmar Cernohorska" initials="DC" lastIdx="68" clrIdx="3">
    <p:extLst>
      <p:ext uri="{19B8F6BF-5375-455C-9EA6-DF929625EA0E}">
        <p15:presenceInfo xmlns:p15="http://schemas.microsoft.com/office/powerpoint/2012/main" userId="S::cernohor@vrtx.com::92d1dc29-bc06-4202-8840-522f9211edf2" providerId="AD"/>
      </p:ext>
    </p:extLst>
  </p:cmAuthor>
  <p:cmAuthor id="4" name="Gauthami Jeevakumar" initials="GJ" lastIdx="2" clrIdx="4">
    <p:extLst>
      <p:ext uri="{19B8F6BF-5375-455C-9EA6-DF929625EA0E}">
        <p15:presenceInfo xmlns:p15="http://schemas.microsoft.com/office/powerpoint/2012/main" userId="S::Gauthami.Jeevakumar@apothecom.com::420ee20b-b527-409b-9a31-07e5a9b475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5226" autoAdjust="0"/>
  </p:normalViewPr>
  <p:slideViewPr>
    <p:cSldViewPr snapToGrid="0">
      <p:cViewPr varScale="1">
        <p:scale>
          <a:sx n="105" d="100"/>
          <a:sy n="105" d="100"/>
        </p:scale>
        <p:origin x="468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131" cy="5127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629" y="0"/>
            <a:ext cx="3075131" cy="5127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0EE7CD-AB61-418A-B1E9-E805C2AF561E}" type="datetimeFigureOut">
              <a:rPr lang="en-GB"/>
              <a:pPr>
                <a:defRPr/>
              </a:pPr>
              <a:t>13/07/2021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39" y="4861781"/>
            <a:ext cx="5678824" cy="460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175"/>
            <a:ext cx="3075131" cy="5127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629" y="9720175"/>
            <a:ext cx="3075131" cy="5127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487F7D-346E-4590-88DC-4DA4842B6C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222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6A3CE68-7D72-4663-842C-BE5378C84AE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2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8D686CD4-4D93-4BE7-8A4D-7F180D718A0F}" type="slidenum">
              <a:rPr lang="en-GB" altLang="en-US"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082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6F7204B1-07A4-412D-AA2D-759D958C23B1}" type="slidenum">
              <a:rPr lang="en-GB" altLang="en-US"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0877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F85B7EF-8B80-48C6-8028-44B1F0526486}" type="slidenum">
              <a:rPr lang="en-GB" altLang="en-US"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874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9737C82B-A9EF-4E60-B464-8A5655F49F0D}" type="slidenum">
              <a:rPr lang="en-GB" altLang="en-US"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000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157AD289-1B8A-42FE-BFF9-C8D46300C7F7}" type="slidenum">
              <a:rPr lang="en-GB" altLang="en-US"/>
              <a:t>44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698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90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6DF07DE-B213-4069-9DCE-A8FCE2EB2D4B}" type="slidenum">
              <a:rPr lang="en-GB" altLang="en-US"/>
              <a:t>45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920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90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A50BDF7-CAEB-4F83-9882-FE5E8779C4BE}" type="slidenum">
              <a:rPr lang="en-GB" altLang="en-US"/>
              <a:t>46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71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CAFC12D-5116-4E75-962F-0DECB1BF59F7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19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90CB053-DC95-4BC5-9780-CD3E29E4A88E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082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87F7D-346E-4590-88DC-4DA4842B6CAD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008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C12FB8F-6A7F-4FD2-BE0B-18F791FF3575}" type="slidenum">
              <a:rPr lang="en-GB" altLang="en-US"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4518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FF6E282A-AF84-4F75-84A4-06D3B9B9565B}" type="slidenum">
              <a:rPr lang="en-GB" altLang="en-US"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38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32D23B26-7038-4799-988F-04997C4D46C6}" type="slidenum">
              <a:rPr lang="en-GB" altLang="en-US"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840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04021B6D-6EF9-4F4E-A5E4-4D5C9EB95E66}" type="slidenum">
              <a:rPr lang="en-GB" altLang="en-US"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750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4657E85B-93FB-4271-B52A-8852B5BB0278}" type="slidenum">
              <a:rPr lang="en-GB" altLang="en-US"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696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93786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97289"/>
      </p:ext>
    </p:extLst>
  </p:cSld>
  <p:clrMapOvr>
    <a:masterClrMapping/>
  </p:clrMapOvr>
  <p:transition/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ertex ppt BG.png" id="4" name="Picture 6"/>
          <p:cNvPicPr>
            <a:picLocks noChangeAspect="1"/>
          </p:cNvPicPr>
          <p:nvPr userDrawn="1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" t="9273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F Care logo CMYK.png"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8" r="-36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b="1" i="0" sz="280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b="0" i="0" sz="240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1134001"/>
      </p:ext>
    </p:extLst>
  </p:cSld>
  <p:clrMapOvr>
    <a:masterClrMapping/>
  </p:clrMapOvr>
  <p:transition/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ertex ppt BG.png" id="4" name="Picture 6"/>
          <p:cNvPicPr>
            <a:picLocks noChangeAspect="1"/>
          </p:cNvPicPr>
          <p:nvPr userDrawn="1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" t="9273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F Care logo CMYK.png"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8" r="-36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b="1" i="0" sz="280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b="0" i="0" sz="240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5568"/>
      </p:ext>
    </p:extLst>
  </p:cSld>
  <p:clrMapOvr>
    <a:masterClrMapping/>
  </p:clrMapOvr>
  <p:transition/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ertex ppt BG.png" id="4" name="Picture 6"/>
          <p:cNvPicPr>
            <a:picLocks noChangeAspect="1"/>
          </p:cNvPicPr>
          <p:nvPr userDrawn="1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" t="9273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CF Care logo CMYK.png"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8" r="-36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b="1" i="0" sz="280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b="0" i="0" sz="240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66786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FE2A43-8037-42CA-B535-5CA260519258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80112D46-9E0D-4D4B-95CE-DEC709E391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4599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B029DFF4-A06E-4A62-A65B-AD602C01D9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3175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F9CC92-C6E3-49A6-9BF0-6D760EECEA85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2BD80ADC-2816-4D50-9C6C-9D87593D76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7296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E54CEC11-3C2E-43EC-857F-0E0A2013B96D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5290D4-F730-4499-B88C-61495626C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10.xml" Type="http://schemas.openxmlformats.org/officeDocument/2006/relationships/notesSlide"/><Relationship Id="rId1" Target="../slideLayouts/slideLayout3.xml" Type="http://schemas.openxmlformats.org/officeDocument/2006/relationships/slideLayout"/></Relationships>
</file>

<file path=ppt/slides/_rels/slide31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3.xml" Type="http://schemas.openxmlformats.org/officeDocument/2006/relationships/slideLayout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cs-CZ" sz="44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Adherence a úvod k </a:t>
            </a:r>
            <a:br>
              <a:rPr sz="4400" dirty="0"/>
            </a:br>
            <a:r>
              <a:rPr lang="cs-CZ" sz="44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motivačnímu rozhovoru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81775"/>
            <a:ext cx="50006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Kód pracovní pozice: </a:t>
            </a:r>
            <a:r>
              <a:rPr lang="cs-CZ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INT-20-2100253 </a:t>
            </a:r>
            <a:r>
              <a:rPr lang="cs-CZ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	Datum vyhotovení: </a:t>
            </a:r>
            <a:r>
              <a:rPr lang="cs-CZ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červen 2021</a:t>
            </a:r>
            <a:endParaRPr lang="cs-CZ" sz="1000" b="1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Optimální adherence: definice</a:t>
            </a:r>
            <a:endParaRPr lang="en-GB" altLang="en-US" dirty="0">
              <a:ea typeface="HelveticaNeueLT Std Med Cn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r>
              <a:rPr lang="cs-CZ" sz="24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Správná léčba </a:t>
            </a:r>
          </a:p>
          <a:p>
            <a:r>
              <a:rPr lang="cs-CZ" sz="24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Správné množství </a:t>
            </a:r>
          </a:p>
          <a:p>
            <a:r>
              <a:rPr lang="cs-CZ" sz="24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Správný způsob</a:t>
            </a:r>
          </a:p>
          <a:p>
            <a:endParaRPr lang="en-GB" altLang="en-US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 fontScale="90000"/>
          </a:bodyPr>
          <a:lstStyle/>
          <a:p>
            <a:pPr marL="609600" indent="-609600"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Proč je tak těžké dosáhnout optimální adherence u CF</a:t>
            </a:r>
            <a:r>
              <a:rPr lang="en-GB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?</a:t>
            </a:r>
            <a:endParaRPr lang="cs-CZ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77144"/>
            <a:ext cx="8229600" cy="4592637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Optimální </a:t>
            </a:r>
            <a:r>
              <a:rPr lang="cs-CZ" dirty="0">
                <a:latin typeface="Calibri"/>
                <a:ea typeface="Calibri"/>
                <a:cs typeface="Calibri"/>
              </a:rPr>
              <a:t>adherence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může: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být časově velmi náročná,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výrazně zasahovat do života,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vzbuzovat obavy (připomíná nám, že jsme nemocní).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Může se stát, že pacient: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1,2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neví, co dělat;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necítí podporu rodiny;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nenávidí pocit odlišnosti.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Porozumění faktorům, které ovlivňují optimální adherenci, může pomoci...</a:t>
            </a:r>
            <a:endParaRPr lang="en-GB" altLang="en-US" baseline="30000" dirty="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...a může se od něj odvíjet rozhovor o změně.</a:t>
            </a:r>
            <a:endParaRPr lang="en-GB" altLang="en-US" baseline="30000" dirty="0">
              <a:ea typeface="HelveticaNeueLT Std Cn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769534" y="6013980"/>
            <a:ext cx="74513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Duff, AJA, Latchford, GJ.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2010;45:211–220; </a:t>
            </a:r>
            <a:b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Patterson, JM a kol.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Gender differences in treatment adherence among youth with cystic fibrosis: Development of a new questionnaire. </a:t>
            </a: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J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Cyst Fibros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2008;7:154-164.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9263" y="2655888"/>
            <a:ext cx="8229600" cy="773112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Faktory, které ovlivňují adherenci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Faktory, které ovlivňují </a:t>
            </a:r>
            <a:r>
              <a:rPr lang="cs-CZ" dirty="0">
                <a:latin typeface="Calibri"/>
                <a:ea typeface="Calibri"/>
                <a:cs typeface="Calibri"/>
              </a:rPr>
              <a:t>adherenci</a:t>
            </a:r>
            <a:endParaRPr lang="cs-CZ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Kontext: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společnost a kulturní základ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rodina a přátelé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Jednotlivec: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léčba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osobnostní rysy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chování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</a:t>
            </a: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řesvědčení/názory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DBD599-78B9-4CD2-A891-27CEE22ED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Duff, AJA, Latchford, GJ.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2010;45:211–220; 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Společnost a kulturní základ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Pacienti mohou mít různá očekávání ohledně toho, co by se mělo dělat (sociální normy).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Používají lidé obvykle bezpečnostní pásy?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Dostavují se lidé obvykle na návštěvy v nemocnici?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Užívají obvykle ostatní lidé svou léčbu?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Sociální zdroje jsou důležité.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Peníze, bydlení atd.</a:t>
            </a:r>
          </a:p>
          <a:p>
            <a:pPr eaLnBrk="1" hangingPunct="1"/>
            <a:endParaRPr lang="en-GB" altLang="en-US" sz="2000">
              <a:ea typeface="HelveticaNeueLT Std Cn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Duff, AJA, Latchford, GJ.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2010;45:211–220; 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Rodina a přátelé</a:t>
            </a:r>
          </a:p>
        </p:txBody>
      </p:sp>
      <p:sp>
        <p:nvSpPr>
          <p:cNvPr id="23555" name="Content Placeholder 7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Významný vliv: rodinné neshody, nadměrné zapojení a špatná komunikace jsou spojeny s problémy s </a:t>
            </a:r>
            <a:r>
              <a:rPr lang="cs-CZ" dirty="0">
                <a:latin typeface="Calibri"/>
                <a:ea typeface="Calibri"/>
                <a:cs typeface="Calibri"/>
              </a:rPr>
              <a:t>adherencí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endParaRPr lang="en-GB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Rodinné zdroje: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praktické zdroje (doprava atd.)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psychologické zdroje (podpora, styl zvládání obtížných situací atd.)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Vliv přátel/vrstevníků?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1084148" y="6118225"/>
            <a:ext cx="8059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Berge, JM, Patterson, JM.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Cystic fibrosis and the family: a review and critique of the literature.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Fam Syst &amp; Health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2004;22:74–100.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Rodina a přátelé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Normální tendence dospívajících mají </a:t>
            </a:r>
            <a:r>
              <a:rPr lang="cs-CZ" sz="2400" b="0" i="0" u="sng" strike="noStrike" cap="none" spc="0" baseline="0" dirty="0">
                <a:solidFill>
                  <a:srgbClr val="002060"/>
                </a:solidFill>
                <a:effectLst/>
                <a:uFill>
                  <a:solidFill>
                    <a:srgbClr val="002060"/>
                  </a:solidFill>
                </a:uFill>
                <a:latin typeface="Calibri"/>
                <a:ea typeface="Calibri"/>
                <a:cs typeface="Calibri"/>
              </a:rPr>
              <a:t>odstředivý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vliv, který vede k setrvačnosti a touze po osamostatnění.</a:t>
            </a:r>
          </a:p>
          <a:p>
            <a:pPr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dirty="0"/>
          </a:p>
          <a:p>
            <a:pPr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Když mají chronické onemocnění, existuje ale také opačný, </a:t>
            </a:r>
            <a:r>
              <a:rPr lang="cs-CZ" sz="2400" b="0" i="0" u="sng" strike="noStrike" cap="none" spc="0" baseline="0" dirty="0">
                <a:solidFill>
                  <a:srgbClr val="002060"/>
                </a:solidFill>
                <a:effectLst/>
                <a:uFill>
                  <a:solidFill>
                    <a:srgbClr val="002060"/>
                  </a:solidFill>
                </a:uFill>
                <a:latin typeface="Calibri"/>
                <a:ea typeface="Calibri"/>
                <a:cs typeface="Calibri"/>
              </a:rPr>
              <a:t>dostředivý</a:t>
            </a:r>
            <a:r>
              <a:rPr lang="cs-CZ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dirty="0">
                <a:latin typeface="Calibri"/>
                <a:ea typeface="Calibri"/>
                <a:cs typeface="Calibri"/>
              </a:rPr>
              <a:t>vliv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který je drží blízko rodiny:</a:t>
            </a:r>
          </a:p>
          <a:p>
            <a:pPr marL="800100" lvl="1" indent="-3429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spoléhání se na rodiče,</a:t>
            </a:r>
          </a:p>
          <a:p>
            <a:pPr marL="800100" lvl="1" indent="-3429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úzkosti rodičů,</a:t>
            </a:r>
          </a:p>
          <a:p>
            <a:pPr marL="800100" lvl="1" indent="-3429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potíže poskytnout volnost. </a:t>
            </a:r>
          </a:p>
          <a:p>
            <a:pPr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dirty="0"/>
          </a:p>
          <a:p>
            <a:pPr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To může vést ke </a:t>
            </a:r>
            <a:r>
              <a:rPr lang="cs-CZ" sz="2400" b="0" i="0" u="sng" strike="noStrike" cap="none" spc="0" baseline="0" dirty="0">
                <a:solidFill>
                  <a:srgbClr val="002060"/>
                </a:solidFill>
                <a:effectLst/>
                <a:uFill>
                  <a:solidFill>
                    <a:srgbClr val="002060"/>
                  </a:solidFill>
                </a:uFill>
                <a:latin typeface="Calibri"/>
                <a:ea typeface="Calibri"/>
                <a:cs typeface="Calibri"/>
              </a:rPr>
              <a:t>konfliktu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který je identifikován jako hlavní faktor, který způsobuje a udržuje špatnou adherenci.</a:t>
            </a:r>
          </a:p>
          <a:p>
            <a:pPr marL="57150" indent="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None/>
              <a:defRPr/>
            </a:pPr>
            <a:endParaRPr lang="en-GB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84148" y="6118225"/>
            <a:ext cx="8059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Duff AJA, Oxley H.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Psychological aspects of CF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2014.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Přátelé: tlak vrstevníků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Dospívající se snaží o identifikaci se svými vrstevníky.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Tlak vrstevníků má často negativní konotace.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Tlak vrstevníků nicméně může být i velmi pozitivní...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Podpora od blízkých přátel může pomoci mírnit negativní dopady rodinných neshod vyvěrajících z chování dítěte.</a:t>
            </a:r>
            <a:r>
              <a:rPr lang="cs-CZ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endParaRPr lang="en-GB" altLang="en-US" sz="1600" b="1" i="1">
              <a:ea typeface="HelveticaNeueLT Std Cn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Společenská podpora od přátel/spolužáků usnadňuje adaptaci dospívajících na onemocnění a může pomoci vyrovnat se s aspekty léčebných režimů postihujících životní styl.</a:t>
            </a:r>
            <a:r>
              <a:rPr lang="cs-CZ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  <a:endParaRPr lang="en-GB" altLang="en-US" sz="1400">
              <a:ea typeface="HelveticaNeueLT Std Cn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0" y="6047959"/>
            <a:ext cx="91531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Wasserstein, SB, La Greca, AM.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Can peer support buffer against </a:t>
            </a:r>
            <a:r>
              <a:rPr lang="en-GB" sz="8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behavioral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consequences of parental discord?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Clin Child Psychol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1996;25:177–182; </a:t>
            </a:r>
            <a:b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La Greca, AM a kol.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Peer relations of youth with </a:t>
            </a:r>
            <a:r>
              <a:rPr lang="en-GB" sz="8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pediatric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conditions and health risks: promoting social support and healthy lifestyles.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Dev Behav Pediatr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2002;23:271–280. 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Léčba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>
                <a:latin typeface="Calibri"/>
                <a:ea typeface="Calibri"/>
                <a:cs typeface="Calibri"/>
              </a:rPr>
              <a:t>Adherence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je horší, pokud je režim:</a:t>
            </a:r>
            <a:endParaRPr lang="en-GB" altLang="en-US" baseline="30000" dirty="0">
              <a:ea typeface="HelveticaNeueLT Std Cn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těžko pochopitelný,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komplikovaný,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časově náročný,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neposkytuje okamžitou zpětnou vazbu o tom, zda byl správně dodržován,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nepřináší okamžitý prospěch, ale má spoustu negativních důsledků,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zasahuje do života a „zviditelňuje“ CF (např. výzkum diabetu souvisejícího s CF).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-9144" y="6108700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Duff, AJA, Latchford, GJ.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2010;45:211–220; 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Osobnostní rysy</a:t>
            </a:r>
          </a:p>
        </p:txBody>
      </p:sp>
      <p:sp>
        <p:nvSpPr>
          <p:cNvPr id="64516" name="Rectangle 7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Demografické údaje:</a:t>
            </a:r>
          </a:p>
          <a:p>
            <a:pPr marL="781050" lvl="1" indent="-3810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Věk</a:t>
            </a:r>
            <a:r>
              <a:rPr lang="cs-CZ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marL="1181100" lvl="2" indent="-3810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Adherence</a:t>
            </a: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je obzvláště náročná pro mnoho dospívajících, i když existují výjimky.</a:t>
            </a:r>
          </a:p>
          <a:p>
            <a:pPr marL="1181100" lvl="2" indent="-3810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Mladí dospělí mohou mít 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 adherencí také</a:t>
            </a: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problémy.</a:t>
            </a:r>
          </a:p>
          <a:p>
            <a:pPr marL="781050" lvl="1" indent="-3810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Pohlaví</a:t>
            </a:r>
            <a:r>
              <a:rPr lang="cs-CZ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</a:t>
            </a:r>
          </a:p>
          <a:p>
            <a:pPr marL="1181100" lvl="2" indent="-3810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Ženy mají horší adherenc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k určitým aspektům léčebného režimu CF (např. 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vykašlávání</a:t>
            </a: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, potravinám s vysokým obsahem tuku, perorálním lékům).</a:t>
            </a:r>
            <a:endParaRPr lang="en-GB" altLang="en-US" b="1" i="1" dirty="0"/>
          </a:p>
          <a:p>
            <a:pPr marL="381000" indent="-3810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Znalosti</a:t>
            </a:r>
          </a:p>
          <a:p>
            <a:pPr marL="781050" lvl="1" indent="-3810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Jsou důležité, ale to, že něco víte, neznamená, že to děláte…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Překážky v chování a psychologické bariéry...</a:t>
            </a:r>
            <a:endParaRPr lang="en-GB" altLang="en-US" sz="2000" dirty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-9144" y="6047959"/>
            <a:ext cx="91531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WHO.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Adherence to long-term therapies</a:t>
            </a:r>
            <a:r>
              <a:rPr lang="en-GB" sz="8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2003; </a:t>
            </a:r>
            <a:b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Patterson, JM a kol.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Gender differences in treatment adherence among youth with cystic fibrosis: Development of a new questionnaire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Cyst Fibros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2008:7;154–164.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Vyloučení odpovědnosti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CF CARE je plně financováno společností Vertex </a:t>
            </a:r>
            <a:r>
              <a:rPr lang="cs-CZ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Pharmaceuticals</a:t>
            </a: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(Europe) Limited. Obsah byl připraven a vyvinut řídící komisí s logistickou a redakční podporou sekretariátu CF CARE, </a:t>
            </a:r>
            <a:r>
              <a:rPr lang="cs-CZ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ApotheCom</a:t>
            </a: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Společnost Vertex měla možnost zkontrolovat správnost obsahu a nástrojů.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Chování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Mezi běžné důvody </a:t>
            </a:r>
            <a:r>
              <a:rPr lang="cs-CZ" dirty="0">
                <a:latin typeface="Calibri"/>
                <a:ea typeface="Calibri"/>
                <a:cs typeface="Calibri"/>
              </a:rPr>
              <a:t>non-adherence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k léčbě patří: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zapomínání,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odkládání,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dezorganizace,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pacient neví, co má dělat.</a:t>
            </a:r>
          </a:p>
          <a:p>
            <a:pPr marL="0" indent="-400050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Mezi konkrétnější příklady patří: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 dětí – nepříjemná chuť, potíže s polykáním pilulek,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 dospívajících – neochota užívat léky na veřejnosti.</a:t>
            </a:r>
          </a:p>
          <a:p>
            <a:pPr marL="0" indent="-400050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Pro změnu chování je užitečné, pokud: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existuje plán,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je to praktické,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stane se součástí rutiny.</a:t>
            </a:r>
          </a:p>
          <a:p>
            <a:pPr marL="0" lvl="1" indent="0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None/>
              <a:defRPr/>
            </a:pPr>
            <a:endParaRPr lang="en-GB" altLang="en-US" dirty="0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Duff, AJA, Latchford, GJ.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2010;45:211–220; 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Psychologie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37075"/>
          </a:xfrm>
        </p:spPr>
        <p:txBody>
          <a:bodyPr/>
          <a:lstStyle/>
          <a:p>
            <a:pPr eaLnBrk="1" hangingPunct="1"/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Emoce / duševní zdraví</a:t>
            </a:r>
          </a:p>
          <a:p>
            <a:pPr lvl="1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Deprese a úzkost mohou být významnými překážkami.</a:t>
            </a:r>
            <a:endParaRPr lang="en-GB" altLang="en-US" sz="2000" baseline="30000" dirty="0"/>
          </a:p>
          <a:p>
            <a:pPr eaLnBrk="1" hangingPunct="1"/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Přesvědčení/názory</a:t>
            </a:r>
          </a:p>
          <a:p>
            <a:pPr lvl="1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 onemocnění</a:t>
            </a:r>
            <a:endParaRPr lang="en-GB" altLang="en-US" sz="2000" baseline="30000" dirty="0"/>
          </a:p>
          <a:p>
            <a:pPr lvl="2" eaLnBrk="1" hangingPunct="1"/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Je to vážné?</a:t>
            </a:r>
          </a:p>
          <a:p>
            <a:pPr lvl="2" eaLnBrk="1" hangingPunct="1"/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Zhorší se to, pokud nebudu jednat?</a:t>
            </a:r>
          </a:p>
          <a:p>
            <a:pPr lvl="1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 tom, co by měli pacienti dělat</a:t>
            </a:r>
            <a:r>
              <a:rPr lang="cs-CZ" sz="20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2" eaLnBrk="1" hangingPunct="1"/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Zápory/přínosy změny</a:t>
            </a:r>
          </a:p>
          <a:p>
            <a:pPr lvl="2" eaLnBrk="1" hangingPunct="1"/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Důvěra ve schopnost se změnit</a:t>
            </a:r>
          </a:p>
          <a:p>
            <a:pPr lvl="1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 léčbě</a:t>
            </a:r>
            <a:r>
              <a:rPr lang="cs-CZ" sz="20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Potřebuji ji?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Bude fungovat?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Jaké jsou vedlejší účinky?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Horne, R., Weinman, J. </a:t>
            </a:r>
            <a:r>
              <a:rPr lang="cs-CZ" sz="8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Patients' beliefs about prescribed medicines and their role in adherence to treatment in chronic physical illness</a:t>
            </a:r>
            <a:r>
              <a:rPr lang="en-GB" sz="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Psychosom Res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1999;47:555–567. 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655888"/>
            <a:ext cx="8229600" cy="773112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můžeme udělat?</a:t>
            </a:r>
          </a:p>
        </p:txBody>
      </p:sp>
    </p:spTree>
    <p:extLst>
      <p:ext uri="{BB962C8B-B14F-4D97-AF65-F5344CB8AC3E}">
        <p14:creationId xmlns:p14="http://schemas.microsoft.com/office/powerpoint/2010/main" val="220492960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Naše reakce?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Jako tým...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Jako jednotliví zdravotníci...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Tým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Kontext úspěchu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Jakákoli intervence ohledně </a:t>
            </a:r>
            <a:r>
              <a:rPr lang="cs-CZ" dirty="0">
                <a:latin typeface="Calibri"/>
                <a:ea typeface="Calibri"/>
                <a:cs typeface="Calibri"/>
              </a:rPr>
              <a:t>adherence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musí vzít v úvahu celý tým.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Musí být praktická a tým ji musí podporovat a sdílet.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Týmy mohou také nabízet příležitosti k intervencím.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Zdravotnický pracovník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Vztah se zdravotnickým pracovníkem je klíčový.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 jednání zdravotnických pracovníků (tzn. VÁS) velice záleží.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Klíčový princip: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Využijte komunikační dovednosti k určení toho, kde pacient uvízl na mrtvém bodě, a pomozte mu se změnit.</a:t>
            </a:r>
          </a:p>
          <a:p>
            <a:pPr eaLnBrk="1" hangingPunct="1">
              <a:buFont typeface="Arial" pitchFamily="34" charset="0"/>
              <a:buNone/>
            </a:pPr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066800" y="2286000"/>
            <a:ext cx="7010400" cy="1143000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Úvod do motivačního </a:t>
            </a:r>
            <a:r>
              <a:rPr lang="cs-CZ" dirty="0">
                <a:latin typeface="Calibri"/>
                <a:ea typeface="Calibri"/>
                <a:cs typeface="Calibri"/>
              </a:rPr>
              <a:t>rozhovoru</a:t>
            </a:r>
            <a:endParaRPr lang="cs-CZ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Role zdravotnických pracovníků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Non-adherence je komplexní problém.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Lidé mohou uváznout na mrtvém bodě z různých důvodů a ohledně změny mohou mít rozporuplné pocity.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Můžete jim pomoci pouze tehdy, když vám řeknou, co se děje.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Motivační </a:t>
            </a:r>
            <a:r>
              <a:rPr lang="cs-CZ" dirty="0">
                <a:latin typeface="Calibri"/>
                <a:ea typeface="Calibri"/>
                <a:cs typeface="Calibri"/>
              </a:rPr>
              <a:t>rozhovor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je přístup, který má za cíl otevřít komunikaci, pomoci pacientům vyřešit rozpory a posunout je směrem ke změně.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Proč </a:t>
            </a:r>
            <a:r>
              <a:rPr lang="cs-CZ" dirty="0">
                <a:latin typeface="Calibri"/>
                <a:ea typeface="Calibri"/>
                <a:cs typeface="Calibri"/>
              </a:rPr>
              <a:t>jsou někteří lidé non-adherentní</a:t>
            </a: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Někteří pacienti léčbu nedodržují neúmyslně: 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1,2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nevědí, co dělat;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neuvědomují si, že pokyny k léčbě nedodržují.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Mnoho pacientů léčbu nedodržuje úmyslně: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chtějí mít možnost žít „normální život“ navzdory následkům;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nepromýšlejí následky;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aktivně se vyhýbají přemýšlení o následcích.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-9144" y="6047959"/>
            <a:ext cx="91531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Duff, AJA, Latchford, GJ.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2010;45:211–220; </a:t>
            </a:r>
            <a:endParaRPr lang="de-DE" altLang="en-US" sz="800" dirty="0">
              <a:latin typeface="HelveticaNeueLT Std Cn"/>
              <a:ea typeface="HelveticaNeueLT Std Cn"/>
            </a:endParaRPr>
          </a:p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Lask, B.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Non-adherence to treatment in cystic fibrosis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J R Soc Med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1994;87(Suppl 21):25–27.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 praxi...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Lidé </a:t>
            </a:r>
            <a:r>
              <a:rPr lang="cs-CZ" dirty="0">
                <a:latin typeface="Calibri"/>
                <a:ea typeface="Calibri"/>
                <a:cs typeface="Calibri"/>
              </a:rPr>
              <a:t>se zasekli 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 mrtvém bodě.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Zdravotničtí pracovníci je mohou opakovaně přesvědčovat, aby své chování změnili...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...ale oni zůstávají zaseknutí.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19509-C6F4-4D18-AC7F-0840FA70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Úvod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7E3B6-9508-4F34-83E1-2FE14B34E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Tyto moduly byly vyvinuty řídicí komisí mezinárodních odborníků na cystickou fibrózu (CF) a pokrývají techniky motivačního rozhovoru (MR), které mohou vytvořit účinný rámec pro zlepšení otevřenosti pacientů ke změně chování.</a:t>
            </a:r>
          </a:p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Obsah MR je uspořádán do pěti modulů, které jsou navrženy tak, aby vám poskytovaly znalosti a dovednosti vedoucí ke zkvalitnění vašich individuálních metod při MR. Všechny moduly si můžete stáhnout na webu www.cfcare.net. </a:t>
            </a:r>
          </a:p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Tento modul se zabývá důležitostí adherence k léčbě a faktory, které ho ovlivňují, a představuje koncept M</a:t>
            </a:r>
            <a:r>
              <a:rPr lang="en-GB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</a:t>
            </a:r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20489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Přemýšlení o změně chování spolu s pacienty</a:t>
            </a:r>
            <a:endParaRPr lang="en-US" altLang="en-US">
              <a:ea typeface="HelveticaNeueLT Std Med Cn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 to vypadá?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Připomíná to 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zápas</a:t>
            </a: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?</a:t>
            </a:r>
          </a:p>
          <a:p>
            <a:pPr lvl="2" eaLnBrk="1" hangingPunct="1"/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Vy tlačíte dopředu, oni dozadu…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1CA82D-D39B-421B-9294-261DD0C4F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527" y="2870101"/>
            <a:ext cx="2576946" cy="302984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B61FE214-A27B-440B-8F52-35F1125F9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155" y="5899945"/>
            <a:ext cx="207376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sz="1000" b="0" i="0" strike="noStrike" cap="none" spc="0" baseline="0">
                <a:solidFill>
                  <a:srgbClr val="000000"/>
                </a:solidFill>
                <a:effectLst/>
                <a:latin typeface="HelveticaNeueLT Std Cn"/>
                <a:ea typeface="HelveticaNeueLT Std Cn"/>
                <a:cs typeface="HelveticaNeueLT Std Cn"/>
              </a:rPr>
              <a:t>Zdroj obrázku: www.pixabay.com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Přemýšlení o změně chování spolu s pacienty</a:t>
            </a:r>
            <a:endParaRPr lang="en-US" altLang="en-US">
              <a:ea typeface="HelveticaNeueLT Std Med Cn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 by to mělo vypadat?</a:t>
            </a:r>
          </a:p>
          <a:p>
            <a:pPr lvl="1" eaLnBrk="1" hangingPunct="1"/>
            <a:r>
              <a:rPr lang="cs-CZ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Jako tanec?</a:t>
            </a:r>
          </a:p>
          <a:p>
            <a:pPr lvl="2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Může to nějakou dobu trvat, ale někam vás to posune...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CEF24C-E684-4BD0-9219-715CCFC91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011" y="2901458"/>
            <a:ext cx="2105978" cy="317883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C68FE069-79C1-40FA-8DAE-2957E1D97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155" y="6080292"/>
            <a:ext cx="207376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sz="1000" b="0" i="0" strike="noStrike" cap="none" spc="0" baseline="0">
                <a:solidFill>
                  <a:srgbClr val="000000"/>
                </a:solidFill>
                <a:effectLst/>
                <a:latin typeface="HelveticaNeueLT Std Cn"/>
                <a:ea typeface="HelveticaNeueLT Std Cn"/>
                <a:cs typeface="HelveticaNeueLT Std Cn"/>
              </a:rPr>
              <a:t>Zdroj obrázku: www.pixabay.com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Přemýšlení o změně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Není to snadné – práce s pacienty, kteří mají se změnou problémy, může být velmi frustrující.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Je snadné svádět vinu na pacienta.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„Copak nevidí, jaké riziko podstupuje, nemůže prostě začít brát léky?“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Zejména když: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cítíme </a:t>
            </a:r>
            <a:r>
              <a:rPr lang="cs-CZ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zodpovědnost</a:t>
            </a: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 pacienty někdy nahlížíme, jako by se od nás lišili…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Ale to není pravda.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Abychom to dokázali, zamyslete se nad tím, kdy jste naposledy použili zubní niť…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endParaRPr lang="en-US" altLang="en-US" u="sng" dirty="0">
              <a:ea typeface="HelveticaNeueLT Std Cn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i="1" dirty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dirty="0">
                <a:latin typeface="Calibri"/>
                <a:ea typeface="Calibri"/>
                <a:cs typeface="Calibri"/>
              </a:rPr>
              <a:t>Používání zubní nitě</a:t>
            </a:r>
            <a:endParaRPr lang="cs-CZ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Důkaz, že pro </a:t>
            </a:r>
            <a:r>
              <a:rPr lang="cs-CZ" sz="2400" b="0" i="0" u="sng" strike="noStrike" cap="none" spc="0" baseline="0" dirty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všechny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 z nás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je změna těžká!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ea typeface="HelveticaNeueLT Std Cn"/>
            </a:endParaRPr>
          </a:p>
          <a:p>
            <a:pPr eaLnBrk="1" hangingPunct="1"/>
            <a:endParaRPr lang="en-US" altLang="en-US" u="sng" dirty="0">
              <a:ea typeface="HelveticaNeueLT Std Cn"/>
            </a:endParaRPr>
          </a:p>
          <a:p>
            <a:pPr lvl="1" eaLnBrk="1" hangingPunct="1"/>
            <a:endParaRPr lang="en-US" altLang="en-US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DF0C43-D98E-48A1-AD2E-650D6857D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259" y="2431473"/>
            <a:ext cx="4323481" cy="325161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E4CF498F-2EFB-4AF5-88FB-B96C39CF7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154" y="5635466"/>
            <a:ext cx="207376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sz="1000" b="0" i="0" strike="noStrike" cap="none" spc="0" baseline="0">
                <a:solidFill>
                  <a:srgbClr val="000000"/>
                </a:solidFill>
                <a:effectLst/>
                <a:latin typeface="HelveticaNeueLT Std Cn"/>
                <a:ea typeface="HelveticaNeueLT Std Cn"/>
                <a:cs typeface="HelveticaNeueLT Std Cn"/>
              </a:rPr>
              <a:t>Zdroj obrázku: www.pixabay.com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Proces změny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90763" y="1691640"/>
            <a:ext cx="1905000" cy="15240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4363" y="1615440"/>
            <a:ext cx="1752600" cy="16002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852863" y="3558540"/>
            <a:ext cx="685800" cy="317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081463" y="3558540"/>
            <a:ext cx="685800" cy="317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852863" y="4472940"/>
            <a:ext cx="2057400" cy="9144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862263" y="4625340"/>
            <a:ext cx="2057400" cy="6096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7" name="TextBox 25"/>
          <p:cNvSpPr txBox="1">
            <a:spLocks noChangeArrowheads="1"/>
          </p:cNvSpPr>
          <p:nvPr/>
        </p:nvSpPr>
        <p:spPr bwMode="auto">
          <a:xfrm>
            <a:off x="4881563" y="2761615"/>
            <a:ext cx="15843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sz="2000" b="1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Motivační </a:t>
            </a:r>
            <a:r>
              <a:rPr lang="cs-CZ" sz="20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rozhovor</a:t>
            </a:r>
            <a:endParaRPr lang="cs-CZ" sz="2000" b="1" i="0" strike="noStrike" cap="none" spc="0" baseline="0" dirty="0">
              <a:solidFill>
                <a:srgbClr val="FF0000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6963" y="3407728"/>
            <a:ext cx="1906905" cy="3661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800" b="1" i="0" strike="noStrike" cap="none" spc="20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ROZHODNUTÍ</a:t>
            </a:r>
          </a:p>
        </p:txBody>
      </p:sp>
      <p:sp>
        <p:nvSpPr>
          <p:cNvPr id="78859" name="TextBox 27"/>
          <p:cNvSpPr txBox="1">
            <a:spLocks noChangeArrowheads="1"/>
          </p:cNvSpPr>
          <p:nvPr/>
        </p:nvSpPr>
        <p:spPr bwMode="auto">
          <a:xfrm>
            <a:off x="4715381" y="4633278"/>
            <a:ext cx="2165926" cy="100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20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Techniky</a:t>
            </a:r>
            <a:r>
              <a:rPr lang="cs-CZ" sz="2000" b="1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2000" b="1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změny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2000" b="1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chování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2824163" y="12344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3357563" y="13868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3662363" y="20726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3967163" y="13106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4348163" y="23012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5033963" y="13106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4652963" y="17678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5567363" y="1082040"/>
            <a:ext cx="228600" cy="609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4043363" y="4815840"/>
            <a:ext cx="228600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4348163" y="5273040"/>
            <a:ext cx="228600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4424363" y="4511040"/>
            <a:ext cx="228600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8871" name="TextBox 40"/>
          <p:cNvSpPr txBox="1">
            <a:spLocks noChangeArrowheads="1"/>
          </p:cNvSpPr>
          <p:nvPr/>
        </p:nvSpPr>
        <p:spPr bwMode="auto">
          <a:xfrm>
            <a:off x="1459399" y="4658678"/>
            <a:ext cx="22040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Plány realizace </a:t>
            </a:r>
            <a:r>
              <a:rPr lang="cs-CZ" sz="1800" b="1" dirty="0">
                <a:solidFill>
                  <a:srgbClr val="17375E"/>
                </a:solidFill>
                <a:latin typeface="Calibri"/>
                <a:ea typeface="Calibri"/>
                <a:cs typeface="Calibri"/>
              </a:rPr>
              <a:t>řešení</a:t>
            </a:r>
            <a:r>
              <a:rPr lang="cs-CZ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 problémů atd. </a:t>
            </a:r>
          </a:p>
        </p:txBody>
      </p:sp>
      <p:sp>
        <p:nvSpPr>
          <p:cNvPr id="78872" name="TextBox 41"/>
          <p:cNvSpPr txBox="1">
            <a:spLocks noChangeArrowheads="1"/>
          </p:cNvSpPr>
          <p:nvPr/>
        </p:nvSpPr>
        <p:spPr bwMode="auto">
          <a:xfrm>
            <a:off x="-73153" y="1082040"/>
            <a:ext cx="3432430" cy="118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Přesvědčení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Obavy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Emoce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Důvěra atd.</a:t>
            </a:r>
          </a:p>
        </p:txBody>
      </p:sp>
      <p:sp>
        <p:nvSpPr>
          <p:cNvPr id="78873" name="TextBox 42"/>
          <p:cNvSpPr txBox="1">
            <a:spLocks noChangeArrowheads="1"/>
          </p:cNvSpPr>
          <p:nvPr/>
        </p:nvSpPr>
        <p:spPr bwMode="auto">
          <a:xfrm>
            <a:off x="6693556" y="2739390"/>
            <a:ext cx="1868767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KONTEXT TÝMU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-9144" y="611727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Latchford GJ, Duff AJA. 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Personal communication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2014.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Motivační </a:t>
            </a:r>
            <a:r>
              <a:rPr lang="cs-CZ" dirty="0">
                <a:latin typeface="Calibri"/>
                <a:ea typeface="Calibri"/>
                <a:cs typeface="Calibri"/>
              </a:rPr>
              <a:t>rozhovor</a:t>
            </a:r>
            <a:endParaRPr lang="cs-CZ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Původně reakce na přesvědčování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Léčba problémů s alkoholem dříve spoléhala na konfrontaci, ale pacienti byli vůči ní rezistentní a nevykazovali žádnou motivaci ke změně.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Bill Miller, klinický psycholog v Novém Mexiku, přišel s odlišným přístupem.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To, zda někdo změně odolává, nebo si k ní vypracuje motivaci, závisí na tom, co říkáte.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Konfrontace činí lidi zatvrzelejší.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Motivační rozhovor je oproti tomu navržen tak, aby posílil motivaci ke změně.</a:t>
            </a:r>
          </a:p>
          <a:p>
            <a:pPr lvl="1" eaLnBrk="1" hangingPunct="1"/>
            <a:endParaRPr lang="en-US" altLang="en-US" sz="2000" i="1" dirty="0"/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Miller, WR.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with problem drinkers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Behav Psychother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1983;11:147–172.</a:t>
            </a:r>
            <a:endParaRPr lang="de-DE" altLang="en-US" sz="800" dirty="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Definice motivačního </a:t>
            </a:r>
            <a:r>
              <a:rPr lang="cs-CZ" dirty="0">
                <a:latin typeface="Calibri"/>
                <a:ea typeface="Calibri"/>
                <a:cs typeface="Calibri"/>
              </a:rPr>
              <a:t>rozhovoru</a:t>
            </a:r>
            <a:endParaRPr lang="cs-CZ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defRPr/>
            </a:pPr>
            <a:endParaRPr lang="en-US" altLang="en-US" i="1" dirty="0">
              <a:ea typeface="HelveticaNeueLT Std Cn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cs-CZ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„Přímý,</a:t>
            </a:r>
            <a:r>
              <a:rPr lang="cs-CZ" sz="2400" b="0" i="1" strike="noStrike" cap="none" spc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 klienta zaměřený styl poradenství, který má za cíl vyvolat změnu chování tím, že klientům pomáhá zkoumat a řešit</a:t>
            </a:r>
            <a:r>
              <a:rPr lang="cs-CZ" sz="2400" b="0" i="1" strike="noStrike" cap="none" spc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ambivalentní pocity.“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									– </a:t>
            </a:r>
            <a:r>
              <a:rPr lang="cs-CZ" sz="2400" b="0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Rollnick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a </a:t>
            </a:r>
            <a:r>
              <a:rPr lang="cs-CZ" sz="2400" b="0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Millner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(1995)</a:t>
            </a:r>
          </a:p>
          <a:p>
            <a:pPr lvl="1" eaLnBrk="1" hangingPunct="1">
              <a:defRPr/>
            </a:pPr>
            <a:endParaRPr lang="en-GB" altLang="en-US" i="1" dirty="0"/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-9144" y="6116638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Perkins, R., Repper, 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Dilemmas in community mental health practice: Choice or control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1998.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95300" y="2457450"/>
            <a:ext cx="8153400" cy="1143000"/>
          </a:xfrm>
        </p:spPr>
        <p:txBody>
          <a:bodyPr tIns="0" bIns="0"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Teorie motivačního </a:t>
            </a:r>
            <a:r>
              <a:rPr lang="cs-CZ" dirty="0">
                <a:latin typeface="Calibri"/>
                <a:ea typeface="Calibri"/>
                <a:cs typeface="Calibri"/>
              </a:rPr>
              <a:t>rozhovoru</a:t>
            </a:r>
            <a:endParaRPr lang="cs-CZ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Zásada č. 1: Neříkejte lidem, co mají dělat...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... protože to obvykle nefunguje, i když máte pravdu.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Pokud lidé necítí, že mají možnost volby, mají pocit, že musí udělat cokoli, co jim bylo řečeno, aby nedělali, aby prokázali, že mají stále svobodnou vůli.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1" eaLnBrk="1" hangingPunct="1"/>
            <a:r>
              <a:rPr lang="cs-CZ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„Nikdo mi nebude říkat, co mám dělat.“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Jak je vidět u 99,9 % dospívajících.</a:t>
            </a:r>
            <a:endParaRPr lang="en-US" altLang="en-US" u="sng" dirty="0"/>
          </a:p>
          <a:p>
            <a:pPr lvl="2" eaLnBrk="1" hangingPunct="1">
              <a:buFont typeface="Wingdings" pitchFamily="2" charset="2"/>
              <a:buNone/>
            </a:pPr>
            <a:endParaRPr lang="en-US" altLang="en-US" i="1" dirty="0"/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Brehm, JW. </a:t>
            </a:r>
            <a:r>
              <a:rPr lang="cs-CZ" sz="8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A theory of psychological reactance</a:t>
            </a:r>
            <a:r>
              <a:rPr lang="cs-CZ" sz="8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1966. 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Zásada č. 2: Naslouchejte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Pokud nedokážete člověku naslouchat a zapojit ho do konverzace, </a:t>
            </a:r>
            <a:r>
              <a:rPr lang="cs-CZ" sz="2400" b="0" i="0" u="sng" strike="noStrike" cap="none" spc="0" baseline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nikdy</a:t>
            </a: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se nezmění.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Carl Rogers a jeho styl nepřímé interakce zdůrazňují, jak je důležité:</a:t>
            </a:r>
            <a:r>
              <a:rPr lang="cs-CZ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naslouchání, 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empatie,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porozumění.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Pokud někdo čeká, že ho budeme přesvědčovat, pak ho tento přístup překvapí.</a:t>
            </a:r>
          </a:p>
          <a:p>
            <a:pPr lvl="1" eaLnBrk="1" hangingPunct="1"/>
            <a:endParaRPr lang="en-US" altLang="en-US" i="1"/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Rogers, C. Empathic: 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An unappreciated way of being.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Couns Psychol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1975;5:2–10.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Přehled relace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Důležitost adherence</a:t>
            </a:r>
          </a:p>
          <a:p>
            <a:pPr marL="0" indent="0" eaLnBrk="1" fontAlgn="auto" hangingPunct="1">
              <a:spcAft>
                <a:spcPct val="0"/>
              </a:spcAft>
              <a:buFont typeface="Arial"/>
              <a:buNone/>
              <a:defRPr/>
            </a:pPr>
            <a:endParaRPr lang="en-GB" dirty="0"/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Faktory, které ovlivňují adherenci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GB" dirty="0"/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Úvod do motivačního rozhovoru</a:t>
            </a:r>
          </a:p>
          <a:p>
            <a:pPr marL="0" indent="0" eaLnBrk="1" fontAlgn="auto" hangingPunct="1">
              <a:spcAft>
                <a:spcPct val="0"/>
              </a:spcAft>
              <a:buFont typeface="Arial"/>
              <a:buNone/>
              <a:defRPr/>
            </a:pPr>
            <a:endParaRPr lang="en-GB" dirty="0"/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Teorie motivačního rozhovoru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292100"/>
            <a:ext cx="8801100" cy="773113"/>
          </a:xfrm>
        </p:spPr>
        <p:txBody>
          <a:bodyPr/>
          <a:lstStyle/>
          <a:p>
            <a:pPr eaLnBrk="1" hangingPunct="1"/>
            <a:r>
              <a:rPr lang="cs-CZ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Zásada č. 3: Nechte pacienta, aby </a:t>
            </a:r>
            <a:r>
              <a:rPr lang="cs-CZ" sz="2400" b="1" i="0" u="sng" strike="noStrike" cap="none" spc="0" baseline="0" dirty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vám</a:t>
            </a:r>
            <a:r>
              <a:rPr lang="cs-CZ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sám řekl, že se musí změnit.</a:t>
            </a:r>
            <a:r>
              <a:rPr lang="cs-CZ" sz="2400" b="1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Nejlepší věc, která se může stát, je, když </a:t>
            </a:r>
            <a:r>
              <a:rPr lang="cs-CZ" sz="2400" b="0" i="0" u="sng" strike="noStrike" cap="none" spc="0" baseline="0" dirty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vám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 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pacient sám řekne, proč by se měl změnit.</a:t>
            </a:r>
            <a:endParaRPr lang="en-US" altLang="en-US" baseline="30000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Pokud to někdo řekne sám, aniž byste to předtím řekli vy, je to </a:t>
            </a:r>
            <a:r>
              <a:rPr lang="cs-CZ" sz="2400" b="0" i="0" u="sng" strike="noStrike" cap="none" spc="0" baseline="0" dirty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mnohem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silnější.</a:t>
            </a:r>
            <a:endParaRPr lang="en-GB" altLang="en-US" baseline="30000" dirty="0">
              <a:ea typeface="HelveticaNeueLT Std Cn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„Lidé věří tomu, co slyší sami sebe říkat.“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i="1" dirty="0">
              <a:ea typeface="HelveticaNeueLT Std Cn"/>
            </a:endParaRPr>
          </a:p>
        </p:txBody>
      </p:sp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Bem, DJ. Self-perception theory.   Berkowitz, L. (ed)  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Advances in experimental social psychology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Svazek 6. New York: Academic Press; 1972. 1–62.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Zásada č. 4: Kognitivní disonance</a:t>
            </a:r>
            <a:r>
              <a:rPr lang="cs-CZ" sz="2800" b="1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Lidé se cítí nepříjemně, když mají dva navzájem neslučitelné názory.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To vytváří naléhavou potřebu udělat něco, co to vyřeší.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Například: </a:t>
            </a:r>
          </a:p>
          <a:p>
            <a:pPr lvl="1" eaLnBrk="1" hangingPunct="1"/>
            <a:r>
              <a:rPr lang="cs-CZ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„Kouřím.“</a:t>
            </a: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+ </a:t>
            </a:r>
            <a:r>
              <a:rPr lang="cs-CZ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„Chci být zdravý.“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Řešení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Přestaňte kouřit, </a:t>
            </a:r>
            <a:r>
              <a:rPr lang="cs-CZ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nebo</a:t>
            </a: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se přesvědčte, že je to v pořádku.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Pozn.: Je snazší udržet status quo!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-9144" y="6107113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Festinger, L. 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 theory of cognitive dissonance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Stanford, CA: Stanford University Press; 1957.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773113"/>
          </a:xfrm>
        </p:spPr>
        <p:txBody>
          <a:bodyPr/>
          <a:lstStyle/>
          <a:p>
            <a:pPr eaLnBrk="1" hangingPunct="1"/>
            <a:r>
              <a:rPr lang="cs-CZ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Zásada č. 5: Lidé před pokusem o změnu musí cítit sebejistotu.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Pokud lidé věří, že jsou schopni něco udělat, je </a:t>
            </a:r>
            <a:r>
              <a:rPr lang="cs-CZ" sz="2400" b="0" i="0" u="sng" strike="noStrike" cap="none" spc="0" baseline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mnohem</a:t>
            </a: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pravděpodobnější, že se o to pokusí.</a:t>
            </a:r>
            <a:r>
              <a:rPr lang="cs-CZ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>
              <a:ea typeface="HelveticaNeueLT Std Cn"/>
            </a:endParaRPr>
          </a:p>
          <a:p>
            <a:pPr lvl="1" eaLnBrk="1" hangingPunct="1"/>
            <a:endParaRPr lang="en-US" altLang="en-US" i="1"/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-9144" y="6116638"/>
            <a:ext cx="91531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Bandura, A. </a:t>
            </a:r>
            <a:r>
              <a:rPr lang="cs-CZ" sz="8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Self-efficacy: toward a unifying theory of behavioral change</a:t>
            </a:r>
            <a:r>
              <a:rPr lang="en-GB" sz="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Psychol Rev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1977;84:191–215.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Zásada č. 6: Rozpolcenost je normální.</a:t>
            </a:r>
          </a:p>
        </p:txBody>
      </p:sp>
      <p:sp>
        <p:nvSpPr>
          <p:cNvPr id="55299" name="Content Placeholder 1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Všichni máme problémy učinit velká rozhodnutí.</a:t>
            </a: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Vnitřní nejistota je pro lidi ve skutečnosti normální (s výjimkou politiků).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Použitá literatura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>
          <a:xfrm>
            <a:off x="457200" y="1319213"/>
            <a:ext cx="8237830" cy="4082302"/>
          </a:xfrm>
        </p:spPr>
        <p:txBody>
          <a:bodyPr>
            <a:spAutoFit/>
          </a:bodyPr>
          <a:lstStyle/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Arias-Llorente, RP, Bousoño García, C., Díaz-Martín, JJ. The Importance of Adherence and Compliance with Treatment in Cystic Fibrosis.   Sriramulu, D. (ed).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Cystic Fibrosis – Renewed Hopes Through Research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Intech; 2012. Dostupné na: </a:t>
            </a:r>
            <a:r>
              <a:rPr lang="cs-CZ" sz="1200" b="0" i="0" u="sng" strike="noStrike" cap="none" spc="0" baseline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www.intechopen.com/books/cystic-fibrosis-renewed-hopes-through-research/the-importance-of-adherence-and-compliance-with-treatment-in-cystic-fibrosis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[cit. duben 2014]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Bandura, A. Self-efficacy: toward a unifying theory of behavioral change.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Psychol Rev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1977;84:191–215.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Bem, DJ. Self-perception theory.   Berkowitz, L. (ed) 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Advances in experimental social psychology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Volume 6. New York: Academic Press; 1972. 1–62.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Berge, JM, Patterson, JM. Cystic fibrosis and the family: a review and critique of the literature.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Families, Systems &amp; Health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2004;22:74–100.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Brehm, JW.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theory of psychological reactance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New York: Academic Press; 1966. 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Briesacher, B., Quittner, AL, Saiman, L., Sacco, P., Fouayzi, H., Quittell, LM. Adherence with tobramycin inhaled solution and health care utilization.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BMC Pulmonary Med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2011;11:5.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Cystic Fibrosis Foundation. Drug Development Pipeline. K dispozici na https://www.cff.org/trials/pipeline. [cit. listopad 2017]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Duff, AJA, Latchford, GJ.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Pediatr Pulmonol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2010;45:211–220.</a:t>
            </a: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Duff, AJA, Oxley, H. Psychological aspects of CF. In A. Bush, D. Bilton, M. Hodson (eds).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Hodson and Geddes’ Cystic Fibrosis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3. vydání. London: Taylor Francis; 2014 (v tisku).</a:t>
            </a: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Farmer, KC. Methods for measuring and monitoring medication regimen adherence in clinical trials and clinical practice.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Clin Ther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1999;21:1074–1090.</a:t>
            </a:r>
            <a:endParaRPr lang="en-GB" altLang="en-US" sz="120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Použitá literatura</a:t>
            </a:r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>
          <a:xfrm>
            <a:off x="457200" y="1319213"/>
            <a:ext cx="8237830" cy="2947313"/>
          </a:xfrm>
        </p:spPr>
        <p:txBody>
          <a:bodyPr>
            <a:spAutoFit/>
          </a:bodyPr>
          <a:lstStyle/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Festinger, L.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theory of cognitive dissonance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Stanford, CA: Stanford University Press; 1957.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Horne, R., Weinman, J. Patients' beliefs about prescribed medicines and their role in adherence to treatment in chronic physical illness.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Psychosom Res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1999;47:555–567.</a:t>
            </a:r>
            <a:endParaRPr lang="da-DK" altLang="en-US" sz="1200">
              <a:ea typeface="HelveticaNeueLT Std Cn"/>
            </a:endParaRP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La  Greca, AM, Bearman, KJ, Moore, H. Peer relations of youth with pediatric conditions and health risks: promoting social support and healthy lifestyles.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Dev Behav Pediatr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2002;23:271–280.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Lask, B. Non-adherence to treatment in cystic fibrosis.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R Soc Med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1994;87(Suppl 21):25–27.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Latchford, G., Duff, A., Quinn, J., Conway, S., Conner, M. Adherence to nebulised antibiotics in cystic fibrosis.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Patient Educ Couns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2009;75:141–144.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Lowenfels, A., Simmonds, NJ. Medscape Internal Medicine – Cystic Fibrosis: No Longer a Disease of Childhood and Adolescence. únor 2010. K dispozici na adrese: </a:t>
            </a:r>
            <a:r>
              <a:rPr lang="cs-CZ" sz="1200" b="0" i="0" u="sng" strike="noStrike" cap="none" spc="0" baseline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www.medscape.com/viewarticle/716815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[cit. duben 2014]</a:t>
            </a:r>
            <a:endParaRPr lang="en-US" altLang="en-US" sz="1200">
              <a:ea typeface="HelveticaNeueLT Std Cn"/>
            </a:endParaRP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Miller, WR. Motivational interviewing with problem drinkers.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Behav Psychother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1983;11:147–172.</a:t>
            </a: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Osterberg, L., Blaschke, T. Adherence to Medication.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 Engl J Med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2005;353:487–497.</a:t>
            </a: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Patterson, JM, Wall, M., Berge, J., Milla, C. Gender differences in treatment adherence among youth with cystic fibrosis: Development of a new questionnaire.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Cyst Fibros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2008;7:154–164.</a:t>
            </a:r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Použitá literatura</a:t>
            </a:r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>
          <a:xfrm>
            <a:off x="457200" y="1319213"/>
            <a:ext cx="8237830" cy="3313438"/>
          </a:xfrm>
        </p:spPr>
        <p:txBody>
          <a:bodyPr>
            <a:spAutoFit/>
          </a:bodyPr>
          <a:lstStyle/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Pavich, R.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Wrestling-Keyser 2013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[obrázek]. K dispozici na: </a:t>
            </a:r>
            <a:r>
              <a:rPr lang="cs-CZ" sz="1200" b="0" i="0" u="sng" strike="noStrike" cap="none" spc="0" baseline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www.flickr.com/photos/rpavich/8480835817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[cit. duben 2014]; Licence Creative Commons: </a:t>
            </a:r>
            <a:r>
              <a:rPr lang="cs-CZ" sz="1200" b="0" i="0" u="sng" strike="noStrike" cap="none" spc="0" baseline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https://creativecommons.org/licenses/by/2.0/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Perkins, R., Repper, J.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Dilemmas in community mental health practice: Choice or control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Abingdon, Velká Británie: Radcliffe Medical Press Ltd; 1998.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Quittner, AL, Modi, AC, Lemanek, KL, Ievers-Landis, CE, Rapoff, MA. Evidence-based assessment of adherence to medical treatments in pediatric psychology.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Pediatr Psychol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2008;33:916–936.</a:t>
            </a: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Rapoff, MA. Consequences of nonadherence and correlates of adherence.  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Adherence to pediatric medical regimens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2. vydání. 2010. New York: Springer.</a:t>
            </a: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Riekert, K. Promoting adherence and increasing life span.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Hopkins Adv Stud Med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2009;9:14–19.</a:t>
            </a:r>
            <a:endParaRPr lang="it-IT" altLang="en-US" sz="1200">
              <a:ea typeface="HelveticaNeueLT Std Cn"/>
            </a:endParaRP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Riekert, K., Ridge, A., Bilderback, A., Hazle, L., Marshall, BC. Best practices in promoting patient/family treatment adherence: How are we doing?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2008;43(Suppl 31):407.</a:t>
            </a:r>
          </a:p>
          <a:p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Rogers, C. Empathic: An unappreciated way of being.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Couns Psychol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1975;5:2–10.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Wasserstein, SB, La Greca, AM. Can peer support buffer against behavioral consequences of parental discord? </a:t>
            </a:r>
            <a:r>
              <a:rPr lang="cs-CZ" sz="12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Clin Child Psychol 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1996;25:177–182.</a:t>
            </a:r>
          </a:p>
          <a:p>
            <a:pPr eaLnBrk="1" hangingPunct="1"/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Světová zdravotnická organizace (WHO). Adherence to long-term therapies. 2003. K dispozici na: </a:t>
            </a:r>
            <a:r>
              <a:rPr lang="cs-CZ" sz="1200" b="0" i="0" u="sng" strike="noStrike" cap="none" spc="0" baseline="0">
                <a:solidFill>
                  <a:srgbClr val="1D2763"/>
                </a:solidFill>
                <a:effectLst/>
                <a:uFill>
                  <a:solidFill>
                    <a:srgbClr val="1D2763"/>
                  </a:solidFill>
                </a:uFill>
                <a:latin typeface="Calibri"/>
                <a:ea typeface="Calibri"/>
                <a:cs typeface="Calibri"/>
              </a:rPr>
              <a:t>http://apps.who.int/medicinedocs/pdf/s4883e/s4883e.pdf</a:t>
            </a:r>
            <a:r>
              <a:rPr lang="cs-CZ" sz="12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[cit. duben 2014]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655888"/>
            <a:ext cx="8229600" cy="773112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Důležitost adherence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Proč je </a:t>
            </a:r>
            <a:r>
              <a:rPr lang="cs-CZ" dirty="0">
                <a:latin typeface="Calibri"/>
                <a:ea typeface="Calibri"/>
                <a:cs typeface="Calibri"/>
              </a:rPr>
              <a:t>důležité vědět o špatné adherenci</a:t>
            </a: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Jedná se o hlavní důvod, proč terapie selhávají.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Zvyšuje morbiditu/mortalitu.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1–3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Snižuje kvalitu života.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  <a:endParaRPr lang="en-GB" altLang="en-US" dirty="0">
              <a:ea typeface="HelveticaNeueLT Std Cn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Vede k přerušení léčby, na kterou se nahlíží jako na neúčinnou.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4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cs-CZ" dirty="0">
                <a:latin typeface="Calibri"/>
                <a:ea typeface="Calibri"/>
                <a:cs typeface="Calibri"/>
              </a:rPr>
              <a:t>Navyšuje dávkování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(což vede k rezistenci na léky, nadměrné léčbě a nežádoucím příhodám).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4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Nese s sebou obrovské finanční náklady.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1–3,5</a:t>
            </a:r>
            <a:endParaRPr lang="en-GB" altLang="en-US" dirty="0">
              <a:ea typeface="HelveticaNeueLT Std Cn"/>
            </a:endParaRP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1159933" y="5647849"/>
            <a:ext cx="79840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Osterberg L, Blaschke T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Adherence to Medication</a:t>
            </a:r>
            <a:r>
              <a:rPr lang="en-GB" sz="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 Engl J Med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2005;353:487–497; </a:t>
            </a:r>
            <a:b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Rapoff MA.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Consequences of nonadherence and correlates of adherence.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b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3. Arias-Llorente a kol.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The Importance of Adherence and Compliance with Treatment in Cystic Fibrosis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2012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</a:t>
            </a:r>
            <a:b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4. Duff, AJA, Latchford, GJ.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for adherence problems in cystic fibrosis.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2010;45:211–220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b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5. Briesacher BA a kol.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Adherence with tobramycin inhaled solution and health care utilization.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BMC Pulmonary Med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2011;11:5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cs-CZ" dirty="0">
                <a:latin typeface="Calibri"/>
                <a:ea typeface="Calibri"/>
                <a:cs typeface="Calibri"/>
              </a:rPr>
              <a:t>Adherence</a:t>
            </a: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u CF</a:t>
            </a:r>
            <a:endParaRPr lang="en-GB" altLang="en-US" dirty="0">
              <a:ea typeface="HelveticaNeueLT Std Med Cn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Bylo dosaženo obrovského pokroku v mediánu přežití, částečně díky úspěšnému použití současných způsobů léčby.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endParaRPr lang="en-GB" altLang="en-US" dirty="0">
              <a:ea typeface="HelveticaNeueLT Std Cn"/>
            </a:endParaRPr>
          </a:p>
          <a:p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 optimální adherenci nám však stále chybí ujít kus cesty.</a:t>
            </a:r>
          </a:p>
          <a:p>
            <a:pPr lvl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Abychom pokrok udrželi, musíme zlepšit podporu pacientů pro správnou adherenci.</a:t>
            </a:r>
          </a:p>
          <a:p>
            <a:endParaRPr lang="en-GB" altLang="en-US" dirty="0">
              <a:ea typeface="HelveticaNeueLT Std Cn"/>
            </a:endParaRPr>
          </a:p>
          <a:p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Nové způsoby léčby jsou k dispozici. Nová léčba se klube na svět a stává se známější.</a:t>
            </a:r>
            <a:r>
              <a:rPr lang="cs-CZ" baseline="30000" dirty="0">
                <a:ea typeface="Calibri"/>
                <a:cs typeface="Calibri"/>
              </a:rPr>
              <a:t>2</a:t>
            </a:r>
            <a:endParaRPr lang="cs-CZ" sz="2400" b="0" i="0" strike="noStrike" cap="none" spc="0" baseline="3000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  <a:p>
            <a:endParaRPr lang="en-GB" altLang="en-US" dirty="0">
              <a:ea typeface="HelveticaNeueLT Std Cn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0" y="6111875"/>
            <a:ext cx="915314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CF, cystická fibróza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862667" y="5986627"/>
            <a:ext cx="72904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Lowenfels A, Simmonds NJ.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Medscape Internal Medicine – Cystic Fibrosis: No Longer a Disease of Childhood and Adolescence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2010; </a:t>
            </a:r>
            <a:b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Cystic Fibrosis Foundation.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Drug Development Pipeline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2017.</a:t>
            </a:r>
            <a:endParaRPr lang="cs-CZ" sz="10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cs-CZ" dirty="0">
                <a:latin typeface="Calibri"/>
                <a:ea typeface="Calibri"/>
                <a:cs typeface="Calibri"/>
              </a:rPr>
              <a:t>Adherence</a:t>
            </a: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u CF: realita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Míra </a:t>
            </a:r>
            <a:r>
              <a:rPr lang="cs-CZ" dirty="0">
                <a:latin typeface="Calibri"/>
                <a:ea typeface="Calibri"/>
                <a:cs typeface="Calibri"/>
              </a:rPr>
              <a:t>adherence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k léčbě empiricky zaznamenaná v posledních 10 letech:</a:t>
            </a:r>
            <a:endParaRPr lang="en-GB" altLang="en-US" baseline="30000" dirty="0">
              <a:ea typeface="HelveticaNeueLT Std Cn"/>
            </a:endParaRPr>
          </a:p>
          <a:p>
            <a:pPr lvl="1">
              <a:lnSpc>
                <a:spcPct val="8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67 % u perorálních antibiotik</a:t>
            </a:r>
          </a:p>
          <a:p>
            <a:pPr lvl="1">
              <a:lnSpc>
                <a:spcPct val="8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31–53 % u inhalačních antibiotik</a:t>
            </a:r>
          </a:p>
          <a:p>
            <a:pPr lvl="1">
              <a:lnSpc>
                <a:spcPct val="8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53–79 % u mukolytik</a:t>
            </a:r>
          </a:p>
          <a:p>
            <a:pPr lvl="1">
              <a:lnSpc>
                <a:spcPct val="8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41–72 % u hypertonických roztoků</a:t>
            </a:r>
          </a:p>
          <a:p>
            <a:pPr lvl="1">
              <a:lnSpc>
                <a:spcPct val="8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Další léčba:</a:t>
            </a:r>
          </a:p>
          <a:p>
            <a:pPr lvl="2">
              <a:lnSpc>
                <a:spcPct val="80000"/>
              </a:lnSpc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34 % pacientů provádělo fyzioterapii hrudníku dvakrát denně.</a:t>
            </a:r>
          </a:p>
          <a:p>
            <a:pPr lvl="2">
              <a:lnSpc>
                <a:spcPct val="80000"/>
              </a:lnSpc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16–20 % dodržovalo dietní doporučení.</a:t>
            </a:r>
          </a:p>
          <a:p>
            <a:pPr lvl="2">
              <a:lnSpc>
                <a:spcPct val="80000"/>
              </a:lnSpc>
            </a:pPr>
            <a:r>
              <a:rPr lang="cs-CZ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81 % užívalo enzymy v doporučených časech.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46811" y="6171069"/>
            <a:ext cx="87971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Riekert, K.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Promoting adherence and increasing life span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Hopkins Adv Stud Med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2009;9:14–19</a:t>
            </a:r>
            <a:endParaRPr lang="da-DK" altLang="en-US" sz="8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/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Měření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Měření adherence je notoricky nespolehlivé.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Mnoho center </a:t>
            </a:r>
            <a:r>
              <a:rPr lang="cs-CZ" dirty="0">
                <a:latin typeface="Calibri"/>
                <a:ea typeface="Calibri"/>
                <a:cs typeface="Calibri"/>
              </a:rPr>
              <a:t>adherenci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běžně neměří.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Doporučené postupy: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3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vyhodnoťte znalosti a faktory, které brání </a:t>
            </a:r>
            <a:r>
              <a:rPr lang="cs-CZ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adherenci</a:t>
            </a: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vytvořte plány léčby a sepište příklady;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proveďte posouzení dat pomocí nejméně dvou způsobů hodnocení (např. každodenní zápisy do deníku a elektronické techniky);</a:t>
            </a: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prozkoumejte „shodu“ výsledků (s prioritou elektronických dat).</a:t>
            </a:r>
            <a:endParaRPr lang="en-GB" altLang="en-US" b="1" i="1" dirty="0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-9144" y="5881688"/>
            <a:ext cx="9153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Farmer, KC.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Methods for measuring and monitoring medication regimen adherence in clinical trials and clinical practice</a:t>
            </a:r>
            <a: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Clin Ther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1999;21:1074–1090; </a:t>
            </a:r>
            <a:b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Riekert, K. a kol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Best practices in promoting patient/family treatment adherence: How are we doing? 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 Pulmonol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2008;43(Suppl 31):407; </a:t>
            </a:r>
            <a:br>
              <a:rPr lang="en-GB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3. Quittner, AL a kol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Evidence-based assessment of adherence to medical treatments in </a:t>
            </a:r>
            <a:r>
              <a:rPr lang="en-GB" sz="8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pediatric</a:t>
            </a:r>
            <a:r>
              <a:rPr lang="en-GB" sz="8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psychology</a:t>
            </a:r>
            <a:r>
              <a:rPr lang="en-GB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8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J Pediatr Psychol</a:t>
            </a:r>
            <a:r>
              <a:rPr lang="cs-CZ" sz="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2008;33:916–936. 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3623</Words>
  <Application>Microsoft Office PowerPoint</Application>
  <PresentationFormat>On-screen Show (4:3)</PresentationFormat>
  <Paragraphs>336</Paragraphs>
  <Slides>46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HelveticaNeueLT Std Cn</vt:lpstr>
      <vt:lpstr>HelveticaNeueLT Std Med Cn</vt:lpstr>
      <vt:lpstr>Wingdings</vt:lpstr>
      <vt:lpstr>1_Default Theme</vt:lpstr>
      <vt:lpstr>Adherence a úvod k  motivačnímu rozhovoru</vt:lpstr>
      <vt:lpstr>Vyloučení odpovědnosti</vt:lpstr>
      <vt:lpstr>Úvod</vt:lpstr>
      <vt:lpstr>Přehled relace</vt:lpstr>
      <vt:lpstr>Důležitost adherence</vt:lpstr>
      <vt:lpstr>Proč je důležité vědět o špatné adherenci?</vt:lpstr>
      <vt:lpstr>Adherence u CF</vt:lpstr>
      <vt:lpstr>Adherence u CF: realita</vt:lpstr>
      <vt:lpstr>Měření</vt:lpstr>
      <vt:lpstr>Optimální adherence: definice</vt:lpstr>
      <vt:lpstr>Proč je tak těžké dosáhnout optimální adherence u CF?</vt:lpstr>
      <vt:lpstr>Faktory, které ovlivňují adherenci</vt:lpstr>
      <vt:lpstr>Faktory, které ovlivňují adherenci</vt:lpstr>
      <vt:lpstr>Společnost a kulturní základ</vt:lpstr>
      <vt:lpstr>Rodina a přátelé</vt:lpstr>
      <vt:lpstr>Rodina a přátelé</vt:lpstr>
      <vt:lpstr>Přátelé: tlak vrstevníků</vt:lpstr>
      <vt:lpstr>Léčba </vt:lpstr>
      <vt:lpstr>Osobnostní rysy</vt:lpstr>
      <vt:lpstr>Chování</vt:lpstr>
      <vt:lpstr>Psychologie</vt:lpstr>
      <vt:lpstr>Co můžeme udělat?</vt:lpstr>
      <vt:lpstr>Naše reakce?</vt:lpstr>
      <vt:lpstr>Tým</vt:lpstr>
      <vt:lpstr>Zdravotnický pracovník</vt:lpstr>
      <vt:lpstr>Úvod do motivačního rozhovoru</vt:lpstr>
      <vt:lpstr>Role zdravotnických pracovníků</vt:lpstr>
      <vt:lpstr>Proč jsou někteří lidé non-adherentní?</vt:lpstr>
      <vt:lpstr>V praxi...</vt:lpstr>
      <vt:lpstr>Přemýšlení o změně chování spolu s pacienty</vt:lpstr>
      <vt:lpstr>Přemýšlení o změně chování spolu s pacienty</vt:lpstr>
      <vt:lpstr>Přemýšlení o změně</vt:lpstr>
      <vt:lpstr>Používání zubní nitě</vt:lpstr>
      <vt:lpstr>Proces změny</vt:lpstr>
      <vt:lpstr>Motivační rozhovor</vt:lpstr>
      <vt:lpstr>Definice motivačního rozhovoru</vt:lpstr>
      <vt:lpstr>Teorie motivačního rozhovoru</vt:lpstr>
      <vt:lpstr>Zásada č. 1: Neříkejte lidem, co mají dělat...</vt:lpstr>
      <vt:lpstr>Zásada č. 2: Naslouchejte</vt:lpstr>
      <vt:lpstr>Zásada č. 3: Nechte pacienta, aby vám sám řekl, že se musí změnit.1</vt:lpstr>
      <vt:lpstr>Zásada č. 4: Kognitivní disonance1</vt:lpstr>
      <vt:lpstr>Zásada č. 5: Lidé před pokusem o změnu musí cítit sebejistotu.</vt:lpstr>
      <vt:lpstr>Zásada č. 6: Rozpolcenost je normální.</vt:lpstr>
      <vt:lpstr>Použitá literatura</vt:lpstr>
      <vt:lpstr>Použitá literatura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known to affect adherence in CF</dc:title>
  <dc:creator>Gil Bezzina, PhD</dc:creator>
  <cp:keywords>UK0117429</cp:keywords>
  <cp:lastModifiedBy>Gauthami Jeevakumar</cp:lastModifiedBy>
  <cp:revision>366</cp:revision>
  <cp:lastPrinted>2014-05-01T13:06:37Z</cp:lastPrinted>
  <dcterms:created xsi:type="dcterms:W3CDTF">2006-08-16T00:00:00Z</dcterms:created>
  <dcterms:modified xsi:type="dcterms:W3CDTF">2021-07-13T09:31:35Z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609908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