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1127" r:id="rId2"/>
    <p:sldId id="1125" r:id="rId3"/>
    <p:sldId id="1126" r:id="rId4"/>
    <p:sldId id="1116" r:id="rId5"/>
    <p:sldId id="1117" r:id="rId6"/>
    <p:sldId id="1085" r:id="rId7"/>
    <p:sldId id="1087" r:id="rId8"/>
    <p:sldId id="1121" r:id="rId9"/>
    <p:sldId id="1088" r:id="rId10"/>
    <p:sldId id="1089" r:id="rId11"/>
    <p:sldId id="1090" r:id="rId12"/>
    <p:sldId id="1118" r:id="rId13"/>
    <p:sldId id="1091" r:id="rId14"/>
    <p:sldId id="1092" r:id="rId15"/>
    <p:sldId id="1119" r:id="rId16"/>
    <p:sldId id="1093" r:id="rId17"/>
    <p:sldId id="1094" r:id="rId18"/>
    <p:sldId id="1096" r:id="rId19"/>
    <p:sldId id="1097" r:id="rId20"/>
    <p:sldId id="1129" r:id="rId21"/>
    <p:sldId id="1098" r:id="rId22"/>
    <p:sldId id="1099" r:id="rId23"/>
    <p:sldId id="1130" r:id="rId24"/>
    <p:sldId id="1102" r:id="rId25"/>
    <p:sldId id="1103" r:id="rId26"/>
    <p:sldId id="1104" r:id="rId27"/>
    <p:sldId id="1106" r:id="rId28"/>
    <p:sldId id="1131" r:id="rId29"/>
    <p:sldId id="1109" r:id="rId30"/>
    <p:sldId id="1110" r:id="rId31"/>
    <p:sldId id="1115" r:id="rId32"/>
    <p:sldId id="1132" r:id="rId33"/>
    <p:sldId id="1124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/>
  <p:cmAuthor id="2" name="ApotheCom" initials="APO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1" autoAdjust="0"/>
    <p:restoredTop sz="96357" autoAdjust="0"/>
  </p:normalViewPr>
  <p:slideViewPr>
    <p:cSldViewPr snapToGrid="0" snapToObjects="1">
      <p:cViewPr varScale="1">
        <p:scale>
          <a:sx n="80" d="100"/>
          <a:sy n="80" d="100"/>
        </p:scale>
        <p:origin x="37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638EA-F28F-4186-B0D3-2C37CEA87091}" type="datetimeFigureOut">
              <a:rPr lang="en-GB" smtClean="0"/>
              <a:pPr/>
              <a:t>27/05/2022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7536F-6390-4F6E-9829-0EEBE19F64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16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7536F-6390-4F6E-9829-0EEBE19F645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9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2140821-9CD4-4219-BA48-CAE0060C9DFF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7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BF89659-16BF-4249-AAC5-FB21DF7EFDD8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14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FF8A63F-3ADD-4A67-8F5B-6BECD6756724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3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7608BA5-FD61-4D43-AA53-510B3D6E3655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96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FFBB07C-4018-4A98-A1DC-4EE7F558FCEE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48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10460DC6-D6AD-48ED-84DC-AE572FD3BD60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16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47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77C8EB9-FFB7-42E0-86CB-5158F83DAF3F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04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3D017FFA-EA15-49D1-8A75-60681D775275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18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57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E8C718B-7BED-4284-9724-28B76CCB33AC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4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7536F-6390-4F6E-9829-0EEBE19F645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2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495B6A2C-EA28-44CC-AC2C-02458E88B794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107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748B2F1-223C-45D9-8DE5-0EA3F432BA08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1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4DE57F6-E9DF-4D17-BDB8-5117022A1AD8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22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72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7536F-6390-4F6E-9829-0EEBE19F6454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50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B018A682-67B6-4400-ADAE-4933E24BE8E6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60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6211C74-8D4C-49CC-9958-1FFD01D9180F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41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5BB0E26-15C6-424A-BC11-B1FB0FD2B0F8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26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24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216BF17F-4C76-4DE0-AB86-89B4E1D29CE8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353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7536F-6390-4F6E-9829-0EEBE19F6454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77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E271FF7-74CF-44DE-B8AC-A3D430FDC8E8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29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59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8BB52786-C073-4422-8A9E-AB38A0693E9A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30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E583626-C831-4D3C-BBB9-B81141795C9A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4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00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71525" indent="-296863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8745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63700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138363" indent="-236538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955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30527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5099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96716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DAC9EE82-7B7B-4BAC-8258-4A60EAFC87D7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31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024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4E1C818-ACBC-45AF-BD15-9C530C56733E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33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1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E56FA10D-41AA-4030-A86E-435D56A41590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5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7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A64AB0E-F05C-4533-99F2-066B830BF6E6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6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9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9F0CB49-D7A5-433B-B6A2-A2BE1B681F3D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7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2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7C92906-5BB1-4D66-A46C-0C93CE8FB6EB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8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3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31B69AFA-5DE5-4DEC-8663-7CAA78FB9C9D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9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38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E55022B-5C2F-41B2-B12D-336C9F867CF5}" type="slidenum">
              <a:rPr lang="en-US" altLang="en-US" smtClean="0">
                <a:solidFill>
                  <a:schemeClr val="tx1"/>
                </a:solidFill>
                <a:latin typeface="Calibri" pitchFamily="34" charset="0"/>
              </a:rPr>
              <a:pPr/>
              <a:t>10</a:t>
            </a:fld>
            <a:endParaRPr lang="en-US" altLang="en-US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8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 marL="685800" indent="-228600">
              <a:buClr>
                <a:schemeClr val="accent6"/>
              </a:buClr>
              <a:buFont typeface="System Font Regular"/>
              <a:buChar char="–"/>
              <a:defRPr/>
            </a:lvl2pPr>
            <a:lvl3pPr>
              <a:buClr>
                <a:schemeClr val="accent6"/>
              </a:buClr>
              <a:defRPr/>
            </a:lvl3pPr>
            <a:lvl4pPr marL="1600200" indent="-228600">
              <a:buClr>
                <a:schemeClr val="accent6"/>
              </a:buClr>
              <a:buFont typeface="System Font Regular"/>
              <a:buChar char="–"/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 Care logo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467" y="233363"/>
            <a:ext cx="5391151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n-lt"/>
                <a:cs typeface="HelveticaNeueLT Std Med C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+mn-lt"/>
                <a:cs typeface="HelveticaNeueLT Std Med C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705169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ex ppt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5" b="5"/>
          <a:stretch>
            <a:fillRect/>
          </a:stretch>
        </p:blipFill>
        <p:spPr bwMode="auto">
          <a:xfrm>
            <a:off x="0" y="6367464"/>
            <a:ext cx="12192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F Care logo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4" b="17529"/>
          <a:stretch>
            <a:fillRect/>
          </a:stretch>
        </p:blipFill>
        <p:spPr bwMode="auto">
          <a:xfrm>
            <a:off x="241301" y="6450014"/>
            <a:ext cx="108161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870"/>
            <a:ext cx="10972800" cy="77260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1D2763"/>
                </a:solidFill>
                <a:latin typeface="+mj-lt"/>
                <a:cs typeface="HelveticaNeueLT Std Med C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9493"/>
            <a:ext cx="10972800" cy="4312692"/>
          </a:xfrm>
        </p:spPr>
        <p:txBody>
          <a:bodyPr/>
          <a:lstStyle>
            <a:lvl1pPr>
              <a:defRPr sz="2400" b="0" i="0">
                <a:solidFill>
                  <a:srgbClr val="1D2763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6910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46812B-50D5-47E9-9AE0-15658DC51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1426" y="2393202"/>
            <a:ext cx="8924172" cy="1859039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Методы изменения поведения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F90BD9-EADF-43BA-97D5-44DCAC05A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A9AE0C-C9B5-4120-9DBA-D5A66E57D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Код проекта: </a:t>
            </a:r>
            <a:r>
              <a:rPr lang="en-US" b="1" dirty="0">
                <a:solidFill>
                  <a:srgbClr val="7B2A84"/>
                </a:solidFill>
                <a:ea typeface="Calibri"/>
                <a:cs typeface="Calibri"/>
              </a:rPr>
              <a:t>INT-20-2100521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		Дата подготовки: </a:t>
            </a:r>
            <a:r>
              <a:rPr lang="ru-RU" b="1" dirty="0">
                <a:solidFill>
                  <a:srgbClr val="7B2A84"/>
                </a:solidFill>
                <a:ea typeface="Calibri"/>
                <a:cs typeface="Calibri"/>
              </a:rPr>
              <a:t>Январь 2022</a:t>
            </a:r>
            <a:r>
              <a:rPr lang="ru-RU" sz="1000" b="1" i="0" strike="noStrike" cap="none" spc="0" baseline="0" dirty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 г.</a:t>
            </a:r>
          </a:p>
        </p:txBody>
      </p:sp>
    </p:spTree>
    <p:extLst>
      <p:ext uri="{BB962C8B-B14F-4D97-AF65-F5344CB8AC3E}">
        <p14:creationId xmlns:p14="http://schemas.microsoft.com/office/powerpoint/2010/main" val="17085485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Постановка целей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Ставьте SMART-цели:</a:t>
            </a:r>
          </a:p>
          <a:p>
            <a:pPr lvl="1" eaLnBrk="1" hangingPunct="1"/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S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Точные</a:t>
            </a:r>
          </a:p>
          <a:p>
            <a:pPr lvl="1" eaLnBrk="1" hangingPunct="1"/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M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Измеримые</a:t>
            </a:r>
          </a:p>
          <a:p>
            <a:pPr lvl="1" eaLnBrk="1" hangingPunct="1"/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A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Достижимые</a:t>
            </a:r>
          </a:p>
          <a:p>
            <a:pPr lvl="1" eaLnBrk="1" hangingPunct="1"/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R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Актуальные</a:t>
            </a:r>
          </a:p>
          <a:p>
            <a:pPr lvl="1" eaLnBrk="1" hangingPunct="1"/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T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Срочные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44F075-7296-4F33-BB97-74CC2B7C4C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Цели и задачи</a:t>
            </a:r>
            <a:endParaRPr lang="en-GB" altLang="en-US">
              <a:ea typeface="HelveticaNeueLT Std Med Cn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означает разделение крупных целей на цели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F66D8-5C8A-8745-9FFB-244959D314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944957"/>
              </p:ext>
            </p:extLst>
          </p:nvPr>
        </p:nvGraphicFramePr>
        <p:xfrm>
          <a:off x="2209800" y="2514601"/>
          <a:ext cx="7467600" cy="2365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Крупная цель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Стратегия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b="1" i="0" strike="noStrike" cap="none" spc="0" baseline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Цель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9538">
                <a:tc>
                  <a:txBody>
                    <a:bodyPr/>
                    <a:lstStyle/>
                    <a:p>
                      <a:r>
                        <a:rPr lang="ru-RU" sz="2400" b="0" i="0" strike="noStrike" cap="none" spc="0" baseline="0">
                          <a:solidFill>
                            <a:srgbClr val="89898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Купить дом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0" i="0" strike="noStrike" cap="none" spc="0" baseline="0">
                          <a:solidFill>
                            <a:srgbClr val="89898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Собрать на депозит</a:t>
                      </a: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r>
                        <a:rPr lang="ru-RU" sz="2400" b="0" i="0" strike="noStrike" cap="none" spc="0" baseline="0">
                          <a:solidFill>
                            <a:srgbClr val="898989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Откладывать сумму X каждый месяц </a:t>
                      </a:r>
                    </a:p>
                  </a:txBody>
                  <a:tcPr marT="45722" marB="457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Разработка плана изменений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E83A59-999A-4815-A1D3-2ACC58AFB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Разработка плана изменений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Врачам может потребоваться проявить активность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 этом этапе очень важно руководство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Предоставляйте рекомендации и советы, основанные на опыте взаимодействия с другими (требуется разрешение)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Это может повлечь за собой много обсуждений и переговоров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Всегда хорошая идея — написать план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98EDA3-B119-4D2A-BFFA-02D59852C3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План изменений: примеры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я изменю?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Какова моя цель?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я собираюсь этого достичь?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Действия, которые я предприму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Когда?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(и кто) может помочь?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Какие препятствия могут помешать?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я справлюсь с препятствиями?</a:t>
            </a:r>
          </a:p>
          <a:p>
            <a:pPr eaLnBrk="1" hangingPunct="1"/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9AF8EB-8DB0-44AB-8453-01167F1D9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Составление </a:t>
            </a:r>
            <a:br>
              <a:rPr sz="6000"/>
            </a:b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плана изменений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DFB5B6-7B63-48A6-A232-DAE047A9F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Советы по написанию плана изменений </a:t>
            </a:r>
          </a:p>
        </p:txBody>
      </p:sp>
      <p:sp>
        <p:nvSpPr>
          <p:cNvPr id="317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SMART-цели</a:t>
            </a:r>
          </a:p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стратегии для создания планов/команд:</a:t>
            </a: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Сигналы </a:t>
            </a:r>
            <a:r>
              <a:rPr lang="ru-RU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оповещения </a:t>
            </a: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мобильных телефонов, наклейки, органайзер для таблеток, размещение лекарственных препаратов в месте, где они будут видны</a:t>
            </a: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Включите в существующий распорядок дня и используйте повседневные действия в качестве подсказок (например, чистка зубов)</a:t>
            </a:r>
          </a:p>
          <a:p>
            <a:pPr lvl="1" eaLnBrk="1" hangingPunct="1"/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друзей/семью/партнера в качестве поддержки и подсказок</a:t>
            </a:r>
            <a:endParaRPr lang="en-GB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A6A0B-A80B-4DDF-8E43-5188C073E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Советы по написанию плана изменений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у вас есть сомнения, что план слишком сложный или недостаточно сложный, предложите совет (с разрешения)</a:t>
            </a:r>
          </a:p>
          <a:p>
            <a:pPr marL="0" indent="0" eaLnBrk="1" hangingPunct="1">
              <a:buNone/>
            </a:pPr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8F6656-0F17-4B3F-A1F4-DF2032A42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9A53FB0-9FB0-5145-8692-7C7A2AF1AFB6}"/>
              </a:ext>
            </a:extLst>
          </p:cNvPr>
          <p:cNvGrpSpPr/>
          <p:nvPr/>
        </p:nvGrpSpPr>
        <p:grpSpPr>
          <a:xfrm>
            <a:off x="5587997" y="2572133"/>
            <a:ext cx="3183465" cy="3403277"/>
            <a:chOff x="6223163" y="2077598"/>
            <a:chExt cx="2168616" cy="2318353"/>
          </a:xfrm>
          <a:solidFill>
            <a:schemeClr val="accent3"/>
          </a:solidFill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6CAA6CF-B32A-AC43-8B7F-0AE0FFAEE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224530" y="2077598"/>
              <a:ext cx="2167249" cy="231835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9A2BDD-88B1-754F-9201-DC7025D6064E}"/>
                </a:ext>
              </a:extLst>
            </p:cNvPr>
            <p:cNvSpPr/>
            <p:nvPr/>
          </p:nvSpPr>
          <p:spPr>
            <a:xfrm>
              <a:off x="6223163" y="2128537"/>
              <a:ext cx="2153237" cy="1723357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sz="20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«Я бы хотел узнать, может ли быть полезно поделиться отзывами, полученными от других людей, находящихся в аналогичной ситуации, о том, что помогло, а что нет?»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5EADCD-2FE1-0D48-8BDD-22043E49B65D}"/>
              </a:ext>
            </a:extLst>
          </p:cNvPr>
          <p:cNvGrpSpPr/>
          <p:nvPr/>
        </p:nvGrpSpPr>
        <p:grpSpPr>
          <a:xfrm>
            <a:off x="2844800" y="2750169"/>
            <a:ext cx="2325239" cy="2325239"/>
            <a:chOff x="3461745" y="2275900"/>
            <a:chExt cx="1583981" cy="1583981"/>
          </a:xfrm>
          <a:solidFill>
            <a:schemeClr val="accent3"/>
          </a:solidFill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8B9C1F9A-6E2D-0442-BBB8-09B7C3FB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3461745" y="2275900"/>
              <a:ext cx="1583981" cy="158398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841F43-4BA4-7944-96DE-2BA275EA8FA9}"/>
                </a:ext>
              </a:extLst>
            </p:cNvPr>
            <p:cNvSpPr/>
            <p:nvPr/>
          </p:nvSpPr>
          <p:spPr>
            <a:xfrm>
              <a:off x="3612731" y="2671190"/>
              <a:ext cx="1306192" cy="817679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ru-RU" b="0" i="1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«Такое чувство, что план действительно получается»</a:t>
              </a: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Две вещи, которые могут пойти не так...</a:t>
            </a:r>
          </a:p>
        </p:txBody>
      </p:sp>
      <p:sp>
        <p:nvSpPr>
          <p:cNvPr id="33802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en-GB" altLang="en-US"/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6103B-224D-4B56-B4DC-8C2A56CFD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92EB65-762E-454A-A8A5-44164FCB2B73}"/>
              </a:ext>
            </a:extLst>
          </p:cNvPr>
          <p:cNvGrpSpPr/>
          <p:nvPr/>
        </p:nvGrpSpPr>
        <p:grpSpPr>
          <a:xfrm>
            <a:off x="1919111" y="2497121"/>
            <a:ext cx="3276600" cy="2057400"/>
            <a:chOff x="1919111" y="2497121"/>
            <a:chExt cx="3276600" cy="2057400"/>
          </a:xfrm>
        </p:grpSpPr>
        <p:sp>
          <p:nvSpPr>
            <p:cNvPr id="3" name="Oval 2"/>
            <p:cNvSpPr/>
            <p:nvPr/>
          </p:nvSpPr>
          <p:spPr>
            <a:xfrm>
              <a:off x="1919111" y="2497121"/>
              <a:ext cx="3276600" cy="205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154AA2ED-36C5-4160-9DDF-29A8571A1009}"/>
                </a:ext>
              </a:extLst>
            </p:cNvPr>
            <p:cNvSpPr txBox="1"/>
            <p:nvPr/>
          </p:nvSpPr>
          <p:spPr bwMode="auto">
            <a:xfrm>
              <a:off x="2037998" y="3061406"/>
              <a:ext cx="3016250" cy="90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ru-RU" sz="26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Вы не </a:t>
              </a:r>
              <a:br>
                <a:rPr sz="2600"/>
              </a:br>
              <a:r>
                <a:rPr lang="ru-RU" sz="2600" b="1" i="0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начинаете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5CA659-01CF-6B45-8888-8A36022206D7}"/>
              </a:ext>
            </a:extLst>
          </p:cNvPr>
          <p:cNvGrpSpPr/>
          <p:nvPr/>
        </p:nvGrpSpPr>
        <p:grpSpPr>
          <a:xfrm>
            <a:off x="6672064" y="2497121"/>
            <a:ext cx="3276600" cy="2057400"/>
            <a:chOff x="1919111" y="2497121"/>
            <a:chExt cx="3276600" cy="2057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03F001-778F-574C-9422-4CAF893C929F}"/>
                </a:ext>
              </a:extLst>
            </p:cNvPr>
            <p:cNvSpPr/>
            <p:nvPr/>
          </p:nvSpPr>
          <p:spPr>
            <a:xfrm>
              <a:off x="1919111" y="2497121"/>
              <a:ext cx="3276600" cy="2057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FDEDD41F-0E60-E841-A11B-A690E537410E}"/>
                </a:ext>
              </a:extLst>
            </p:cNvPr>
            <p:cNvSpPr txBox="1"/>
            <p:nvPr/>
          </p:nvSpPr>
          <p:spPr bwMode="auto">
            <a:xfrm>
              <a:off x="2037998" y="2753380"/>
              <a:ext cx="3016250" cy="120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indent="0" algn="ctr">
                <a:buNone/>
                <a:defRPr/>
              </a:pPr>
              <a:r>
                <a:rPr lang="ru-RU" sz="2600" b="1" i="0" strike="noStrike" cap="none" spc="0" baseline="0" dirty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Вы останавливаетесь, когда начинаете</a:t>
              </a: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Что помогает?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Составьте свой план для каждого пациента</a:t>
            </a:r>
          </a:p>
          <a:p>
            <a:pPr eaLnBrk="1" hangingPunct="1">
              <a:lnSpc>
                <a:spcPct val="80000"/>
              </a:lnSpc>
            </a:pPr>
            <a:endParaRPr lang="en-GB" altLang="en-US" dirty="0">
              <a:solidFill>
                <a:srgbClr val="898989"/>
              </a:solidFill>
              <a:ea typeface="HelveticaNeueLT Std Cn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Проведите честный разговор о том, что будет происходить: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Помощь (союзники, ресурсы, мотивация и т. д.)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Препятствие (возможные препятствия)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sz="3200" dirty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Три полезных метода:</a:t>
            </a:r>
            <a:endParaRPr lang="en-GB" altLang="en-US" baseline="30000" dirty="0">
              <a:solidFill>
                <a:srgbClr val="898989"/>
              </a:solidFill>
              <a:ea typeface="HelveticaNeueLT Std Cn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Терапия для решения проблем</a:t>
            </a:r>
            <a:r>
              <a:rPr lang="en-US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ru-RU" sz="2400" b="0" i="0" strike="noStrike" cap="none" spc="0" baseline="3000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lvl="1">
              <a:lnSpc>
                <a:spcPct val="80000"/>
              </a:lnSpc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Планы реализации</a:t>
            </a:r>
            <a:r>
              <a:rPr lang="en-US" dirty="0">
                <a:solidFill>
                  <a:srgbClr val="898989"/>
                </a:solidFill>
                <a:ea typeface="Calibri"/>
                <a:cs typeface="Calibri"/>
              </a:rPr>
              <a:t> </a:t>
            </a:r>
            <a:r>
              <a:rPr lang="ru-RU" baseline="30000" dirty="0">
                <a:solidFill>
                  <a:srgbClr val="898989"/>
                </a:solidFill>
                <a:ea typeface="Calibri"/>
                <a:cs typeface="Calibri"/>
              </a:rPr>
              <a:t>1</a:t>
            </a:r>
            <a:endParaRPr lang="ru-RU" sz="2400" b="0" i="0" strike="noStrike" cap="none" spc="0" baseline="0" dirty="0">
              <a:solidFill>
                <a:srgbClr val="898989"/>
              </a:solidFill>
              <a:effectLst/>
              <a:latin typeface="Calibri"/>
              <a:ea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ru-RU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Закрепление </a:t>
            </a:r>
            <a:r>
              <a:rPr lang="ru-RU" sz="2400" b="0" i="0" strike="noStrike" cap="none" spc="0" baseline="3000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2,3</a:t>
            </a:r>
          </a:p>
          <a:p>
            <a:pPr lvl="1" eaLnBrk="1" hangingPunct="1">
              <a:lnSpc>
                <a:spcPct val="80000"/>
              </a:lnSpc>
            </a:pP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7B67-34BD-455C-B297-C77656EFD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defRPr/>
            </a:pP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Arden MA,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Pilot Feasibility Stud.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2021; 7:1; 2. Skinner BF.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Science and Human Behavior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1953:59–77; </a:t>
            </a:r>
            <a:br>
              <a:rPr sz="1000"/>
            </a:b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3. Ernst MM,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Child Adolesc Psychiatr Clin N Am.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2010;19:263–283.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Заявление об ограничении ответственности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altLang="en-US" sz="2000" i="1">
              <a:ea typeface="HelveticaNeueLT Std Cn"/>
            </a:endParaRPr>
          </a:p>
          <a:p>
            <a:pPr marL="0" indent="0">
              <a:buNone/>
            </a:pPr>
            <a:endParaRPr lang="en-GB" altLang="en-US" sz="2000" i="1">
              <a:ea typeface="HelveticaNeueLT Std Cn"/>
            </a:endParaRPr>
          </a:p>
          <a:p>
            <a:pPr marL="0" indent="0">
              <a:buNone/>
            </a:pPr>
            <a:endParaRPr lang="en-GB" altLang="en-US" sz="2400" i="1">
              <a:ea typeface="HelveticaNeueLT Std Cn"/>
            </a:endParaRPr>
          </a:p>
          <a:p>
            <a:pPr marL="0" indent="0">
              <a:buNone/>
            </a:pPr>
            <a:r>
              <a:rPr lang="ru-RU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полностью финансируется компанией «Вертекс Фармасьютикалс (Европа) Лимитед». Содержание было подготовлено и разработано организационным комитетом с логистической и редакторской поддержкой секретариата CF CARE, ApotheCom. Компания «Вертекс» имела возможность проверить содержание и инструменты на точность.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7B3D74-A104-4745-9ACD-EF9BD5E37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80E2-5412-4755-A59E-4ABCF7D8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Методы изменения поведения: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E716-2213-4890-A573-B72552084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1. Решение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7455090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Решение проблем</a:t>
            </a:r>
          </a:p>
        </p:txBody>
      </p:sp>
      <p:sp>
        <p:nvSpPr>
          <p:cNvPr id="36867" name="Rectangle 5"/>
          <p:cNvSpPr>
            <a:spLocks noGrp="1"/>
          </p:cNvSpPr>
          <p:nvPr>
            <p:ph idx="1"/>
          </p:nvPr>
        </p:nvSpPr>
        <p:spPr>
          <a:xfrm>
            <a:off x="838200" y="1473201"/>
            <a:ext cx="4761089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Считается самостоятельной терапией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GB" altLang="en-US">
              <a:ea typeface="HelveticaNeueLT Std Cn"/>
            </a:endParaRP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Используется в качестве стратегии улучшения приверженности лечению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</a:p>
          <a:p>
            <a:pPr eaLnBrk="1" hangingPunct="1"/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35A17-A92D-4197-919B-3430D42D1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Pexels</a:t>
            </a:r>
            <a:endParaRPr lang="en-GB"/>
          </a:p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Nezu AM,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Problem-Solving Therapy: A Treatment Manual.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2013:3; 2. Arden MA, et al.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Pilot Feasibility Stud.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2021;7:1.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0E20F-B9EE-6746-8844-342D5FC251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372" t="-63" r="4027" b="5655"/>
          <a:stretch>
            <a:fillRect/>
          </a:stretch>
        </p:blipFill>
        <p:spPr>
          <a:xfrm>
            <a:off x="5779911" y="1467556"/>
            <a:ext cx="5542845" cy="4334933"/>
          </a:xfrm>
          <a:prstGeom prst="roundRect">
            <a:avLst>
              <a:gd name="adj" fmla="val 8073"/>
            </a:avLst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Решение проблем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Уточните и определите проблему, которую необходимо решить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Поставьте реалистичную цель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Мозговой штурм: генерирование нескольких возможных решений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Перечислите плюсы и минусы для каждого решения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Выберите наилучшее и наиболее подходящее решение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Попробуйте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Оцените результат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97E2C9-B435-464E-A3EF-243B0001E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80E2-5412-4755-A59E-4ABCF7D8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Методы изменения поведения: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E716-2213-4890-A573-B72552084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2. Реализация планов о намерениях </a:t>
            </a:r>
          </a:p>
        </p:txBody>
      </p:sp>
    </p:spTree>
    <p:extLst>
      <p:ext uri="{BB962C8B-B14F-4D97-AF65-F5344CB8AC3E}">
        <p14:creationId xmlns:p14="http://schemas.microsoft.com/office/powerpoint/2010/main" val="42236959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Реализация планов о намерениях  </a:t>
            </a:r>
            <a:endParaRPr lang="en-GB" altLang="en-US">
              <a:ea typeface="HelveticaNeueLT Std Med Cn"/>
            </a:endParaRP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Многим людям трудно выполнять свои решения</a:t>
            </a:r>
            <a:endParaRPr lang="en-GB" altLang="en-US" baseline="30000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Например, мета-анализ показал, что 36 % людей не смогли выполнить план с намерением быть активными </a:t>
            </a:r>
            <a:r>
              <a:rPr lang="ru-RU" sz="24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endParaRPr lang="en-GB" altLang="en-US" baseline="30000">
              <a:solidFill>
                <a:srgbClr val="FF0000"/>
              </a:solidFill>
              <a:ea typeface="HelveticaNeueLT Std Cn"/>
            </a:endParaRPr>
          </a:p>
          <a:p>
            <a:pPr marL="457200" lvl="1" indent="0">
              <a:buNone/>
            </a:pPr>
            <a:endParaRPr lang="en-GB" altLang="en-US" b="1" i="1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Как вы можете повысить этот показатель?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Намерения по реализации </a:t>
            </a:r>
            <a:r>
              <a:rPr lang="ru-RU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</a:t>
            </a:r>
            <a:endParaRPr lang="en-GB" altLang="en-US" b="1" i="1">
              <a:ea typeface="HelveticaNeueLT Std Cn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Разработка намерений по реализации может значительно улучшить достижение цели на месте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1D9C9-7EE5-464C-8F75-4D681178F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Rhodes RE, de Bruijn GJ.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Br J Health Psychol.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2013;18:296–309; 2. Gollwitzer PM. </a:t>
            </a:r>
            <a:r>
              <a:rPr lang="ru-RU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Motiv Emot. </a:t>
            </a:r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2014;38:305–322.</a:t>
            </a:r>
            <a:endParaRPr lang="en-GB" altLang="en-US" sz="1000">
              <a:latin typeface="+mn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Что такое планы намерений по реализации?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Они трансформируют цели в действия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 предвидите препятствия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Определите, каким образом вы будете знать, что вы встретились с препятствием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Составьте реалистичный и эффективный план действий для каждого из них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 </a:t>
            </a:r>
            <a:r>
              <a:rPr lang="ru-RU" sz="28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запишите!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E196AB-6D55-4E24-BE3C-72E54A71F8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Составление планы намерений по реализации </a:t>
            </a:r>
            <a:endParaRPr lang="en-GB" altLang="en-US">
              <a:ea typeface="HelveticaNeueLT Std Med Cn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Запишите их в следующем формате: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Если произойдет X, то я сделаю Y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напр., «</a:t>
            </a:r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Если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у меня будет день, когда я не пользуюсь небулайзером, </a:t>
            </a:r>
            <a:r>
              <a:rPr lang="ru-RU" sz="24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то я </a:t>
            </a: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напомню себе, что никто не идеален, я смогу перевести этот день в опыт и, возможно, даже научиться на этом примере и продолжать. Это не означает, что я не справился»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283F3-A64B-401E-914C-9936625AA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Советы по составлению планов намерений по реализации </a:t>
            </a:r>
            <a:endParaRPr lang="en-GB" altLang="en-US">
              <a:ea typeface="HelveticaNeueLT Std Med Cn"/>
            </a:endParaRPr>
          </a:p>
        </p:txBody>
      </p:sp>
      <p:sp>
        <p:nvSpPr>
          <p:cNvPr id="161795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Выявление препятствий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Обсудите, что произошло, когда пытались изменить ситуацию раньше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Представьте, что меняются, ищите препятствия на пути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Представьте себе обычный день/неделю после изменения</a:t>
            </a:r>
          </a:p>
          <a:p>
            <a:pPr marL="990600" lvl="1" indent="-533400">
              <a:buFont typeface="Arial"/>
              <a:buChar char="–"/>
              <a:defRPr/>
            </a:pPr>
            <a:endParaRPr lang="en-GB"/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Повышение эффективности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Жизненно важно, чтобы они записывались, но их можно переписывать/изменять каждый день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Разместите их на видном месте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Поощряйте пациентов практиковаться думать о них, чтобы они стали </a:t>
            </a:r>
            <a:br>
              <a:rPr sz="2400"/>
            </a:b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полуавтоматическими привычками</a:t>
            </a:r>
          </a:p>
          <a:p>
            <a:pPr marL="990600" lvl="1" indent="-533400">
              <a:lnSpc>
                <a:spcPct val="80000"/>
              </a:lnSpc>
              <a:buNone/>
              <a:defRPr/>
            </a:pPr>
            <a:endParaRPr lang="en-GB" sz="2000"/>
          </a:p>
          <a:p>
            <a:pPr marL="590550" indent="-533400">
              <a:buFont typeface="Arial"/>
              <a:buChar char="•"/>
              <a:defRPr/>
            </a:pP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9FAD55-23A6-4900-ABFF-8F005AD5C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80E2-5412-4755-A59E-4ABCF7D8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Методы изменения поведения: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E716-2213-4890-A573-B72552084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3. Подкрепление</a:t>
            </a:r>
          </a:p>
        </p:txBody>
      </p:sp>
    </p:spTree>
    <p:extLst>
      <p:ext uri="{BB962C8B-B14F-4D97-AF65-F5344CB8AC3E}">
        <p14:creationId xmlns:p14="http://schemas.microsoft.com/office/powerpoint/2010/main" val="36220167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Подкрепление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Подкрепление является более сильным, чем наказание, примеры для подражания и т. д.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Лучшее здоровье может быть недостаточным вознаграждением (и может потребоваться некоторое время, чтобы материализировать его), так что... </a:t>
            </a:r>
          </a:p>
          <a:p>
            <a:pPr lvl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Более мелкие или материалистические подкрепления хорошо работают, напр., завершим неделю и отправимся за покупками</a:t>
            </a:r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753E4A-554F-4D12-8120-1F3CFE137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B316-EAB7-41A6-BDCB-799FD607D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Введение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EBE85-B218-4948-B932-61C47DCC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Эти модули были разработаны организационным комитетом международных экспертов по муковисцидозу для охвата методов мотивационного интервьюирования (МИ), которые могут сформировать эффективную основу для повышения готовности пациентов к изменениям в поведении</a:t>
            </a:r>
          </a:p>
          <a:p>
            <a:pPr marL="0" indent="0">
              <a:buNone/>
            </a:pPr>
            <a:endParaRPr lang="en-GB" sz="2200"/>
          </a:p>
          <a:p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Содержание МИ состоит из пяти модулей, которые предназначены для предоставления вам знаний и навыков для улучшения вашей индивидуальной практики МИ. Все модули можно загрузить с сайта: www.cfcare.net</a:t>
            </a:r>
          </a:p>
          <a:p>
            <a:pPr marL="0" indent="0">
              <a:buNone/>
            </a:pPr>
            <a:endParaRPr lang="en-GB" sz="2200"/>
          </a:p>
          <a:p>
            <a:r>
              <a:rPr lang="ru-RU" sz="22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 этом модуле рассматриваются техники изменения поведения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E501F-8E05-422D-9763-D73045F89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23703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Создание подкрепления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4964289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Поощряйте пациента записывать, насколько хорошо он себя чувствует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вознаграждения для закрепления изменений: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Четко объясните, что это такое и когда это можно заслужить 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Ведите учет!</a:t>
            </a:r>
          </a:p>
          <a:p>
            <a:pPr eaLnBrk="1" hangingPunct="1"/>
            <a:endParaRPr lang="en-GB" altLang="en-US" sz="280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4641DD-5326-4910-90DC-15E1890F00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Pexels</a:t>
            </a:r>
            <a:endParaRPr lang="en-GB"/>
          </a:p>
        </p:txBody>
      </p:sp>
      <p:pic>
        <p:nvPicPr>
          <p:cNvPr id="1026" name="Picture 2" descr="Person Holding Blue Ballpoint Pen Writing in Notebook">
            <a:extLst>
              <a:ext uri="{FF2B5EF4-FFF2-40B4-BE49-F238E27FC236}">
                <a16:creationId xmlns:a16="http://schemas.microsoft.com/office/drawing/2014/main" id="{35177FA5-A2FB-0743-91F8-DD21C8C3A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" t="541" r="16126" b="774"/>
          <a:stretch>
            <a:fillRect/>
          </a:stretch>
        </p:blipFill>
        <p:spPr bwMode="auto">
          <a:xfrm>
            <a:off x="6005688" y="1467556"/>
            <a:ext cx="5317067" cy="4312355"/>
          </a:xfrm>
          <a:prstGeom prst="roundRect">
            <a:avLst>
              <a:gd name="adj" fmla="val 7505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Что еще?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дневники для отслеживания изменений — создайте дневник и обсудите вознаграждение вместе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Используйте подкрепление — угостите себя, если вы делаете то, что намереваетесь сделать (мы все отвечаем на это)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Ищите способы сделать новое поведение частью рутины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Свяжите его с чем-то уже созданным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Привлекайте других и т. д.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2192E1-71B1-41CB-97AB-22B19759F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053D1-803A-4AE0-AF04-E7F0E06F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Резюме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EE31-E332-487B-999F-B4634B938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Постановка целей подтверждает готовность пациентов к изменениям и выделяет четкий путь, помогающий людям достичь своих целей</a:t>
            </a:r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Цели можно разделить на две фазы:</a:t>
            </a:r>
          </a:p>
          <a:p>
            <a:pPr lvl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Фаза 1 — повышение важности изменений и повышение уверенности человека в переменах</a:t>
            </a:r>
          </a:p>
          <a:p>
            <a:pPr lvl="1"/>
            <a:r>
              <a:rPr lang="ru-RU" sz="20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Фаза 2 — укрепление приверженности пациента к изменениям и согласование плана изменений </a:t>
            </a:r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Составление плана изменений помогает управлять процессом изменений со стороны пациента и его врача</a:t>
            </a:r>
          </a:p>
          <a:p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Техники изменения поведения, такие как решение проблем, планы реализации намерений и подкрепление, могут быть интегрированы в план изменений, чтобы помочь в достижении цели пациента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564DE-F4AD-457B-916E-CAF1267CD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037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Литература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1600" dirty="0">
                <a:ea typeface="HelveticaNeueLT Std Cn"/>
              </a:rPr>
              <a:t>Arden MA, Hutchings M, Whelan P, et al. Development of an intervention to increase adherence to nebuliser treatment in adults with cystic fibrosis: </a:t>
            </a:r>
            <a:r>
              <a:rPr lang="en-GB" altLang="en-US" sz="1600" dirty="0" err="1">
                <a:ea typeface="HelveticaNeueLT Std Cn"/>
              </a:rPr>
              <a:t>CFHealthHub</a:t>
            </a:r>
            <a:r>
              <a:rPr lang="en-GB" altLang="en-US" sz="1600" dirty="0">
                <a:ea typeface="HelveticaNeueLT Std Cn"/>
              </a:rPr>
              <a:t>. </a:t>
            </a:r>
            <a:r>
              <a:rPr lang="en-GB" altLang="en-US" sz="1600" i="1" dirty="0">
                <a:ea typeface="HelveticaNeueLT Std Cn"/>
              </a:rPr>
              <a:t>Pilot Feasibility Stud. </a:t>
            </a:r>
            <a:r>
              <a:rPr lang="en-GB" altLang="en-US" sz="1600" dirty="0">
                <a:ea typeface="HelveticaNeueLT Std Cn"/>
              </a:rPr>
              <a:t>2021;7:1. </a:t>
            </a:r>
          </a:p>
          <a:p>
            <a:r>
              <a:rPr lang="en-GB" altLang="en-US" sz="1600" dirty="0">
                <a:ea typeface="HelveticaNeueLT Std Cn"/>
              </a:rPr>
              <a:t>Ernst MM, Johnson MC, Stark LJ. Developmental and psychosocial issues in cystic fibrosis. </a:t>
            </a:r>
            <a:r>
              <a:rPr lang="en-GB" altLang="en-US" sz="1600" i="1" dirty="0">
                <a:ea typeface="HelveticaNeueLT Std Cn"/>
              </a:rPr>
              <a:t>Child </a:t>
            </a:r>
            <a:r>
              <a:rPr lang="en-GB" altLang="en-US" sz="1600" i="1" dirty="0" err="1">
                <a:ea typeface="HelveticaNeueLT Std Cn"/>
              </a:rPr>
              <a:t>Adolesc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Psychiatr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Clin</a:t>
            </a:r>
            <a:r>
              <a:rPr lang="en-GB" altLang="en-US" sz="1600" i="1" dirty="0">
                <a:ea typeface="HelveticaNeueLT Std Cn"/>
              </a:rPr>
              <a:t> N Am. </a:t>
            </a:r>
            <a:r>
              <a:rPr lang="en-GB" altLang="en-US" sz="1600" dirty="0">
                <a:ea typeface="HelveticaNeueLT Std Cn"/>
              </a:rPr>
              <a:t>2010;19:263–283. </a:t>
            </a:r>
          </a:p>
          <a:p>
            <a:r>
              <a:rPr lang="en-GB" altLang="en-US" sz="1600" dirty="0" err="1">
                <a:ea typeface="HelveticaNeueLT Std Cn"/>
              </a:rPr>
              <a:t>Gollwitzer</a:t>
            </a:r>
            <a:r>
              <a:rPr lang="en-GB" altLang="en-US" sz="1600" dirty="0">
                <a:ea typeface="HelveticaNeueLT Std Cn"/>
              </a:rPr>
              <a:t> P. Weakness of the will: Is a quick fix possible? </a:t>
            </a:r>
            <a:r>
              <a:rPr lang="en-GB" altLang="en-US" sz="1600" i="1" dirty="0" err="1">
                <a:ea typeface="HelveticaNeueLT Std Cn"/>
              </a:rPr>
              <a:t>Motiv</a:t>
            </a:r>
            <a:r>
              <a:rPr lang="en-GB" altLang="en-US" sz="1600" i="1" dirty="0">
                <a:ea typeface="HelveticaNeueLT Std Cn"/>
              </a:rPr>
              <a:t> </a:t>
            </a:r>
            <a:r>
              <a:rPr lang="en-GB" altLang="en-US" sz="1600" i="1" dirty="0" err="1">
                <a:ea typeface="HelveticaNeueLT Std Cn"/>
              </a:rPr>
              <a:t>Emot</a:t>
            </a:r>
            <a:r>
              <a:rPr lang="en-GB" altLang="en-US" sz="1600" i="1" dirty="0">
                <a:ea typeface="HelveticaNeueLT Std Cn"/>
              </a:rPr>
              <a:t>. </a:t>
            </a:r>
            <a:r>
              <a:rPr lang="en-GB" altLang="en-US" sz="1600" dirty="0">
                <a:ea typeface="HelveticaNeueLT Std Cn"/>
              </a:rPr>
              <a:t>2014;38:305−322.</a:t>
            </a:r>
          </a:p>
          <a:p>
            <a:r>
              <a:rPr lang="en-GB" altLang="en-US" sz="1600" dirty="0" err="1">
                <a:ea typeface="HelveticaNeueLT Std Cn"/>
              </a:rPr>
              <a:t>Nezu</a:t>
            </a:r>
            <a:r>
              <a:rPr lang="en-GB" altLang="en-US" sz="1600" dirty="0">
                <a:ea typeface="HelveticaNeueLT Std Cn"/>
              </a:rPr>
              <a:t> AM, </a:t>
            </a:r>
            <a:r>
              <a:rPr lang="en-GB" altLang="en-US" sz="1600" dirty="0" err="1">
                <a:ea typeface="HelveticaNeueLT Std Cn"/>
              </a:rPr>
              <a:t>Nezu</a:t>
            </a:r>
            <a:r>
              <a:rPr lang="en-GB" altLang="en-US" sz="1600" dirty="0">
                <a:ea typeface="HelveticaNeueLT Std Cn"/>
              </a:rPr>
              <a:t> CM, </a:t>
            </a:r>
            <a:r>
              <a:rPr lang="en-GB" altLang="en-US" sz="1600" dirty="0" err="1">
                <a:ea typeface="HelveticaNeueLT Std Cn"/>
              </a:rPr>
              <a:t>D’Zurilla</a:t>
            </a:r>
            <a:r>
              <a:rPr lang="en-GB" altLang="en-US" sz="1600" dirty="0">
                <a:ea typeface="HelveticaNeueLT Std Cn"/>
              </a:rPr>
              <a:t> </a:t>
            </a:r>
            <a:r>
              <a:rPr lang="en-GB" altLang="en-US" sz="1600" dirty="0" err="1">
                <a:ea typeface="HelveticaNeueLT Std Cn"/>
              </a:rPr>
              <a:t>TJ</a:t>
            </a:r>
            <a:r>
              <a:rPr lang="en-GB" altLang="en-US" sz="1600" dirty="0">
                <a:ea typeface="HelveticaNeueLT Std Cn"/>
              </a:rPr>
              <a:t>. </a:t>
            </a:r>
            <a:r>
              <a:rPr lang="en-GB" altLang="en-US" sz="1600" i="1" dirty="0">
                <a:ea typeface="HelveticaNeueLT Std Cn"/>
              </a:rPr>
              <a:t>Problem-Solving Therapy: A Treatment Manual</a:t>
            </a:r>
            <a:r>
              <a:rPr lang="en-GB" altLang="en-US" sz="1600" dirty="0">
                <a:ea typeface="HelveticaNeueLT Std Cn"/>
              </a:rPr>
              <a:t>. New York: Springer Publication Company. 2013.</a:t>
            </a:r>
          </a:p>
          <a:p>
            <a:r>
              <a:rPr lang="en-GB" altLang="en-US" sz="1600" dirty="0">
                <a:ea typeface="HelveticaNeueLT Std Cn"/>
              </a:rPr>
              <a:t>Rhodes RE, de </a:t>
            </a:r>
            <a:r>
              <a:rPr lang="en-GB" altLang="en-US" sz="1600" dirty="0" err="1">
                <a:ea typeface="HelveticaNeueLT Std Cn"/>
              </a:rPr>
              <a:t>Bruijn</a:t>
            </a:r>
            <a:r>
              <a:rPr lang="en-GB" altLang="en-US" sz="1600" dirty="0">
                <a:ea typeface="HelveticaNeueLT Std Cn"/>
              </a:rPr>
              <a:t> </a:t>
            </a:r>
            <a:r>
              <a:rPr lang="en-GB" altLang="en-US" sz="1600" dirty="0" err="1">
                <a:ea typeface="HelveticaNeueLT Std Cn"/>
              </a:rPr>
              <a:t>GJ</a:t>
            </a:r>
            <a:r>
              <a:rPr lang="en-GB" altLang="en-US" sz="1600" dirty="0">
                <a:ea typeface="HelveticaNeueLT Std Cn"/>
              </a:rPr>
              <a:t>. How big is the physical activity intention-behaviour gap? A meta-analysis using the action control framework. </a:t>
            </a:r>
            <a:r>
              <a:rPr lang="en-GB" altLang="en-US" sz="1600" i="1" dirty="0">
                <a:ea typeface="HelveticaNeueLT Std Cn"/>
              </a:rPr>
              <a:t>Br J Health Psychol. </a:t>
            </a:r>
            <a:r>
              <a:rPr lang="en-GB" altLang="en-US" sz="1600" dirty="0">
                <a:ea typeface="HelveticaNeueLT Std Cn"/>
              </a:rPr>
              <a:t>2013;18:296–309. </a:t>
            </a:r>
          </a:p>
          <a:p>
            <a:r>
              <a:rPr lang="en-GB" altLang="en-US" sz="1600" dirty="0">
                <a:ea typeface="HelveticaNeueLT Std Cn"/>
              </a:rPr>
              <a:t>Skinner BF. </a:t>
            </a:r>
            <a:r>
              <a:rPr lang="en-GB" altLang="en-US" sz="1600" i="1" dirty="0">
                <a:ea typeface="HelveticaNeueLT Std Cn"/>
              </a:rPr>
              <a:t>Science and Human </a:t>
            </a:r>
            <a:r>
              <a:rPr lang="en-GB" altLang="en-US" sz="1600" i="1" dirty="0" err="1">
                <a:ea typeface="HelveticaNeueLT Std Cn"/>
              </a:rPr>
              <a:t>Behavior</a:t>
            </a:r>
            <a:r>
              <a:rPr lang="en-GB" altLang="en-US" sz="1600" dirty="0">
                <a:ea typeface="HelveticaNeueLT Std Cn"/>
              </a:rPr>
              <a:t>. New York: Macmillan. 1953.</a:t>
            </a:r>
          </a:p>
          <a:p>
            <a:pPr eaLnBrk="1" hangingPunct="1"/>
            <a:endParaRPr lang="en-GB" altLang="en-US" sz="1600" dirty="0">
              <a:ea typeface="HelveticaNeueLT Std Cn"/>
            </a:endParaRPr>
          </a:p>
          <a:p>
            <a:pPr eaLnBrk="1" hangingPunct="1"/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5D7E79-2550-42CE-B62B-E2498FEB6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Цели обучения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7500"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Понять важность постановки целей для помощи пациентам в достижении важных для них личных результатов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GB" altLang="en-US" sz="2600"/>
          </a:p>
          <a:p>
            <a:pPr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Понять, как планы изменений могут помочь в управлении процессом внедрения изменений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endParaRPr lang="en-GB" altLang="en-US" sz="2600"/>
          </a:p>
          <a:p>
            <a:pPr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Определить методы совместной работы для составления эффективного плана изменений, который является личным для пациента 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endParaRPr lang="en-GB" altLang="en-US" sz="2600"/>
          </a:p>
          <a:p>
            <a:pPr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ru-RU" sz="2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Подчеркнуть различные техники изменения поведения, которые могут помочь пациенту достичь своих целей: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Решение проблем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Реализация планов о намерениях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Arial"/>
              <a:buChar char="–"/>
              <a:defRPr/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Подкрепление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9A28F-3DCA-44D0-AC00-F4DC863858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448507" y="2297658"/>
            <a:ext cx="5286703" cy="7315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Введение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15D1AB-7620-4349-AF5C-7BE370C43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Когда кто-то готов измениться...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Цели фазы 1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Поднять важность изменений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Повышение уверенности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Разрешить амбивалентность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solidFill>
                <a:srgbClr val="FFFF00"/>
              </a:solidFill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Ключевой вопрос: </a:t>
            </a:r>
            <a:r>
              <a:rPr lang="ru-RU" sz="2800" b="1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что вы будете делать дальше?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Цели фазы 2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Укрепить стремление пациента к изменениям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Обсудите план изменений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90E8-9816-D441-880C-7C27CA300A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 flipH="1">
            <a:off x="10276628" y="1790788"/>
            <a:ext cx="0" cy="3600000"/>
          </a:xfrm>
          <a:prstGeom prst="line">
            <a:avLst/>
          </a:prstGeom>
          <a:noFill/>
          <a:ln w="190500">
            <a:solidFill>
              <a:schemeClr val="accent6"/>
            </a:solidFill>
            <a:rou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GB">
              <a:latin typeface="Arial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Они хотят измениться...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1473201"/>
            <a:ext cx="4828822" cy="4317999"/>
          </a:xfrm>
        </p:spPr>
        <p:txBody>
          <a:bodyPr/>
          <a:lstStyle/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Что вы делаете?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Согласуйте цель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Помогите им составить хороший план </a:t>
            </a:r>
          </a:p>
          <a:p>
            <a:pPr lvl="1" eaLnBrk="1" hangingPunct="1"/>
            <a:r>
              <a:rPr lang="ru-RU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Рассмотрите варианты достижения цели </a:t>
            </a:r>
          </a:p>
          <a:p>
            <a:pPr eaLnBrk="1" hangingPunct="1"/>
            <a:r>
              <a:rPr lang="ru-RU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Убедитесь, что они по-прежнему заинтересованы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138AE8-6290-472A-B354-3E3D6A9F2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Источник изображения: Pexels</a:t>
            </a:r>
            <a:endParaRPr lang="en-GB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D84CC38F-983E-AA46-AB8F-7BA3BDFE9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2" t="792" r="25223" b="1020"/>
          <a:stretch>
            <a:fillRect/>
          </a:stretch>
        </p:blipFill>
        <p:spPr>
          <a:xfrm>
            <a:off x="5892801" y="1456266"/>
            <a:ext cx="5396088" cy="4346223"/>
          </a:xfrm>
          <a:prstGeom prst="roundRect">
            <a:avLst>
              <a:gd name="adj" fmla="val 6537"/>
            </a:avLst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448507" y="1931898"/>
            <a:ext cx="5286703" cy="14630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Постановка целей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2CF54E-E9E5-42B5-9051-31DA7B5A3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Постановка целей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Распространенная ошибка: желание сделать все сразу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Возможно, вам придется активно помогать пациенту поставить реалистичную цель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Лучше всего вначале меньше и легче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Помните, что в рамках </a:t>
            </a:r>
            <a:r>
              <a:rPr lang="ru-RU" sz="2400" b="0" i="0" strike="noStrike" cap="none" spc="0" baseline="0" dirty="0" err="1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эмпатических</a:t>
            </a:r>
            <a:r>
              <a:rPr lang="ru-RU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отношений вы можете дать совет, если он предоставляется с </a:t>
            </a:r>
            <a:r>
              <a:rPr lang="ru-RU" sz="2400" b="0" i="1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разрешения</a:t>
            </a:r>
            <a:endParaRPr lang="en-US" altLang="en-US" i="1" dirty="0"/>
          </a:p>
          <a:p>
            <a:pPr eaLnBrk="1" hangingPunct="1"/>
            <a:endParaRPr lang="en-GB" altLang="en-US" dirty="0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4F5C3A-660B-437D-A3A4-139C16970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Microsoft Office PowerPoint</Application>
  <PresentationFormat>Widescreen</PresentationFormat>
  <Paragraphs>218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System Font Regular</vt:lpstr>
      <vt:lpstr>Office Theme</vt:lpstr>
      <vt:lpstr>Методы изменения поведения</vt:lpstr>
      <vt:lpstr>Заявление об ограничении ответственности</vt:lpstr>
      <vt:lpstr>Введение</vt:lpstr>
      <vt:lpstr>Цели обучения</vt:lpstr>
      <vt:lpstr>Введение</vt:lpstr>
      <vt:lpstr>Когда кто-то готов измениться...</vt:lpstr>
      <vt:lpstr>Они хотят измениться...</vt:lpstr>
      <vt:lpstr>Постановка целей</vt:lpstr>
      <vt:lpstr>Постановка целей</vt:lpstr>
      <vt:lpstr>Постановка целей</vt:lpstr>
      <vt:lpstr>Цели и задачи</vt:lpstr>
      <vt:lpstr>Разработка плана изменений</vt:lpstr>
      <vt:lpstr>Разработка плана изменений</vt:lpstr>
      <vt:lpstr>План изменений: примеры</vt:lpstr>
      <vt:lpstr>Составление  плана изменений</vt:lpstr>
      <vt:lpstr>Советы по написанию плана изменений </vt:lpstr>
      <vt:lpstr>Советы по написанию плана изменений </vt:lpstr>
      <vt:lpstr>Две вещи, которые могут пойти не так...</vt:lpstr>
      <vt:lpstr>Что помогает?</vt:lpstr>
      <vt:lpstr>Методы изменения поведения:</vt:lpstr>
      <vt:lpstr>Решение проблем</vt:lpstr>
      <vt:lpstr>Решение проблем</vt:lpstr>
      <vt:lpstr>Методы изменения поведения:</vt:lpstr>
      <vt:lpstr>Реализация планов о намерениях  </vt:lpstr>
      <vt:lpstr>Что такое планы намерений по реализации?</vt:lpstr>
      <vt:lpstr>Составление планы намерений по реализации </vt:lpstr>
      <vt:lpstr>Советы по составлению планов намерений по реализации </vt:lpstr>
      <vt:lpstr>Методы изменения поведения:</vt:lpstr>
      <vt:lpstr>Подкрепление</vt:lpstr>
      <vt:lpstr>Создание подкрепления</vt:lpstr>
      <vt:lpstr>Что еще?</vt:lpstr>
      <vt:lpstr>Резюме</vt:lpstr>
      <vt:lpstr>Литература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keywords>UK0124334</cp:keywords>
  <cp:lastModifiedBy>Tetiana Cherneta</cp:lastModifiedBy>
  <cp:revision>56</cp:revision>
  <dcterms:created xsi:type="dcterms:W3CDTF">2021-07-06T11:43:32Z</dcterms:created>
  <dcterms:modified xsi:type="dcterms:W3CDTF">2022-05-27T15:11:10Z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-21313708</vt:i4>
  </property>
  <property fmtid="{D5CDD505-2E9C-101B-9397-08002B2CF9AE}" pid="3" name="_NewReviewCycle">
    <vt:lpwstr/>
  </property>
  <property fmtid="{D5CDD505-2E9C-101B-9397-08002B2CF9AE}" pid="4" name="_EmailSubject">
    <vt:lpwstr>UK0124334 ApotheCom (Vertex) - new job due 2021-11-17 05:00 PM GMT - CF CARE_ For Russian translatio</vt:lpwstr>
  </property>
  <property fmtid="{D5CDD505-2E9C-101B-9397-08002B2CF9AE}" pid="5" name="_AuthorEmail">
    <vt:lpwstr>nkanjanawijit@transperfect.com</vt:lpwstr>
  </property>
  <property fmtid="{D5CDD505-2E9C-101B-9397-08002B2CF9AE}" pid="6" name="_AuthorEmailDisplayName">
    <vt:lpwstr>Nida Kanjanawijit</vt:lpwstr>
  </property>
  <property fmtid="{D5CDD505-2E9C-101B-9397-08002B2CF9AE}" pid="7" name="_PreviousAdHocReviewCycleID">
    <vt:i4>-21313708</vt:i4>
  </property>
</Properties>
</file>