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127" r:id="rId2"/>
    <p:sldId id="1125" r:id="rId3"/>
    <p:sldId id="1126" r:id="rId4"/>
    <p:sldId id="1116" r:id="rId5"/>
    <p:sldId id="1117" r:id="rId6"/>
    <p:sldId id="1085" r:id="rId7"/>
    <p:sldId id="1087" r:id="rId8"/>
    <p:sldId id="1121" r:id="rId9"/>
    <p:sldId id="1088" r:id="rId10"/>
    <p:sldId id="1089" r:id="rId11"/>
    <p:sldId id="1090" r:id="rId12"/>
    <p:sldId id="1118" r:id="rId13"/>
    <p:sldId id="1091" r:id="rId14"/>
    <p:sldId id="1092" r:id="rId15"/>
    <p:sldId id="1119" r:id="rId16"/>
    <p:sldId id="1093" r:id="rId17"/>
    <p:sldId id="1094" r:id="rId18"/>
    <p:sldId id="1096" r:id="rId19"/>
    <p:sldId id="1097" r:id="rId20"/>
    <p:sldId id="1129" r:id="rId21"/>
    <p:sldId id="1098" r:id="rId22"/>
    <p:sldId id="1099" r:id="rId23"/>
    <p:sldId id="1130" r:id="rId24"/>
    <p:sldId id="1102" r:id="rId25"/>
    <p:sldId id="1103" r:id="rId26"/>
    <p:sldId id="1104" r:id="rId27"/>
    <p:sldId id="1106" r:id="rId28"/>
    <p:sldId id="1131" r:id="rId29"/>
    <p:sldId id="1109" r:id="rId30"/>
    <p:sldId id="1110" r:id="rId31"/>
    <p:sldId id="1115" r:id="rId32"/>
    <p:sldId id="1132" r:id="rId33"/>
    <p:sldId id="112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1" autoAdjust="0"/>
    <p:restoredTop sz="96357" autoAdjust="0"/>
  </p:normalViewPr>
  <p:slideViewPr>
    <p:cSldViewPr snapToGrid="0" snapToObjects="1">
      <p:cViewPr varScale="1">
        <p:scale>
          <a:sx n="88" d="100"/>
          <a:sy n="88" d="100"/>
        </p:scale>
        <p:origin x="870"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638EA-F28F-4186-B0D3-2C37CEA87091}"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7536F-6390-4F6E-9829-0EEBE19F6454}" type="slidenum">
              <a:rPr lang="en-GB" smtClean="0"/>
              <a:t>‹#›</a:t>
            </a:fld>
            <a:endParaRPr lang="en-GB"/>
          </a:p>
        </p:txBody>
      </p:sp>
    </p:spTree>
    <p:extLst>
      <p:ext uri="{BB962C8B-B14F-4D97-AF65-F5344CB8AC3E}">
        <p14:creationId xmlns:p14="http://schemas.microsoft.com/office/powerpoint/2010/main" val="321721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1</a:t>
            </a:fld>
            <a:endParaRPr lang="en-GB"/>
          </a:p>
        </p:txBody>
      </p:sp>
    </p:spTree>
    <p:extLst>
      <p:ext uri="{BB962C8B-B14F-4D97-AF65-F5344CB8AC3E}">
        <p14:creationId xmlns:p14="http://schemas.microsoft.com/office/powerpoint/2010/main" val="424679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2140821-9CD4-4219-BA48-CAE0060C9DFF}" type="slidenum">
              <a:rPr lang="en-US" altLang="en-US" smtClean="0">
                <a:solidFill>
                  <a:schemeClr val="tx1"/>
                </a:solidFill>
                <a:latin typeface="Calibri" pitchFamily="34" charset="0"/>
              </a:rPr>
              <a:t>11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3033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BF89659-16BF-4249-AAC5-FB21DF7EFDD8}" type="slidenum">
              <a:rPr lang="en-US" altLang="en-US" smtClean="0">
                <a:solidFill>
                  <a:schemeClr val="tx1"/>
                </a:solidFill>
                <a:latin typeface="Calibri" pitchFamily="34" charset="0"/>
              </a:rPr>
              <a:t>12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12921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FF8A63F-3ADD-4A67-8F5B-6BECD6756724}" type="slidenum">
              <a:rPr lang="en-US" altLang="en-US" smtClean="0">
                <a:solidFill>
                  <a:schemeClr val="tx1"/>
                </a:solidFill>
                <a:latin typeface="Calibri" pitchFamily="34" charset="0"/>
              </a:rPr>
              <a:t>13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20183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67608BA5-FD61-4D43-AA53-510B3D6E3655}" type="slidenum">
              <a:rPr lang="en-US" altLang="en-US" smtClean="0">
                <a:solidFill>
                  <a:schemeClr val="tx1"/>
                </a:solidFill>
                <a:latin typeface="Calibri" pitchFamily="34" charset="0"/>
              </a:rPr>
              <a:t>14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5309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FFBB07C-4018-4A98-A1DC-4EE7F558FCEE}" type="slidenum">
              <a:rPr lang="en-US" altLang="en-US" smtClean="0">
                <a:solidFill>
                  <a:schemeClr val="tx1"/>
                </a:solidFill>
                <a:latin typeface="Calibri" pitchFamily="34" charset="0"/>
              </a:rPr>
              <a:t>15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68714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10460DC6-D6AD-48ED-84DC-AE572FD3BD60}" type="slidenum">
              <a:rPr lang="en-US" altLang="en-US" smtClean="0">
                <a:solidFill>
                  <a:schemeClr val="tx1"/>
                </a:solidFill>
                <a:latin typeface="Calibri" pitchFamily="34" charset="0"/>
              </a:rPr>
              <a:t>16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5896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77C8EB9-FFB7-42E0-86CB-5158F83DAF3F}" type="slidenum">
              <a:rPr lang="en-US" altLang="en-US" smtClean="0">
                <a:solidFill>
                  <a:schemeClr val="tx1"/>
                </a:solidFill>
                <a:latin typeface="Calibri" pitchFamily="34" charset="0"/>
              </a:rPr>
              <a:t>17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4769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D017FFA-EA15-49D1-8A75-60681D775275}" type="slidenum">
              <a:rPr lang="en-US" altLang="en-US" smtClean="0">
                <a:solidFill>
                  <a:schemeClr val="tx1"/>
                </a:solidFill>
                <a:latin typeface="Calibri" pitchFamily="34" charset="0"/>
              </a:rPr>
              <a:t>18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07615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E8C718B-7BED-4284-9724-28B76CCB33AC}" type="slidenum">
              <a:rPr lang="en-US" altLang="en-US" smtClean="0">
                <a:solidFill>
                  <a:schemeClr val="tx1"/>
                </a:solidFill>
                <a:latin typeface="Calibri" pitchFamily="34" charset="0"/>
              </a:rPr>
              <a:t>19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31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20</a:t>
            </a:fld>
            <a:endParaRPr lang="en-GB"/>
          </a:p>
        </p:txBody>
      </p:sp>
    </p:spTree>
    <p:extLst>
      <p:ext uri="{BB962C8B-B14F-4D97-AF65-F5344CB8AC3E}">
        <p14:creationId xmlns:p14="http://schemas.microsoft.com/office/powerpoint/2010/main" val="21034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95B6A2C-EA28-44CC-AC2C-02458E88B794}" type="slidenum">
              <a:rPr lang="en-US" altLang="en-US" smtClean="0">
                <a:solidFill>
                  <a:schemeClr val="tx1"/>
                </a:solidFill>
                <a:latin typeface="Calibri" pitchFamily="34" charset="0"/>
              </a:rPr>
              <a:t>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08751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E748B2F1-223C-45D9-8DE5-0EA3F432BA08}" type="slidenum">
              <a:rPr lang="en-US" altLang="en-US" smtClean="0">
                <a:solidFill>
                  <a:schemeClr val="tx1"/>
                </a:solidFill>
                <a:latin typeface="Calibri" pitchFamily="34" charset="0"/>
              </a:rPr>
              <a:t>21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436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D4DE57F6-E9DF-4D17-BDB8-5117022A1AD8}" type="slidenum">
              <a:rPr lang="en-US" altLang="en-US" smtClean="0">
                <a:solidFill>
                  <a:schemeClr val="tx1"/>
                </a:solidFill>
                <a:latin typeface="Calibri" pitchFamily="34" charset="0"/>
              </a:rPr>
              <a:t>22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27347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23</a:t>
            </a:fld>
            <a:endParaRPr lang="en-GB"/>
          </a:p>
        </p:txBody>
      </p:sp>
    </p:spTree>
    <p:extLst>
      <p:ext uri="{BB962C8B-B14F-4D97-AF65-F5344CB8AC3E}">
        <p14:creationId xmlns:p14="http://schemas.microsoft.com/office/powerpoint/2010/main" val="97395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B018A682-67B6-4400-ADAE-4933E24BE8E6}" type="slidenum">
              <a:rPr lang="en-US" altLang="en-US" smtClean="0">
                <a:solidFill>
                  <a:schemeClr val="tx1"/>
                </a:solidFill>
                <a:latin typeface="Calibri" pitchFamily="34" charset="0"/>
              </a:rPr>
              <a:t>24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78706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6211C74-8D4C-49CC-9958-1FFD01D9180F}" type="slidenum">
              <a:rPr lang="en-US" altLang="en-US" smtClean="0">
                <a:solidFill>
                  <a:schemeClr val="tx1"/>
                </a:solidFill>
                <a:latin typeface="Calibri" pitchFamily="34" charset="0"/>
              </a:rPr>
              <a:t>25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9488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5BB0E26-15C6-424A-BC11-B1FB0FD2B0F8}" type="slidenum">
              <a:rPr lang="en-US" altLang="en-US" smtClean="0">
                <a:solidFill>
                  <a:schemeClr val="tx1"/>
                </a:solidFill>
                <a:latin typeface="Calibri" pitchFamily="34" charset="0"/>
              </a:rPr>
              <a:t>26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97962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16BF17F-4C76-4DE0-AB86-89B4E1D29CE8}" type="slidenum">
              <a:rPr lang="en-US" altLang="en-US" smtClean="0">
                <a:solidFill>
                  <a:schemeClr val="tx1"/>
                </a:solidFill>
                <a:latin typeface="Calibri" pitchFamily="34" charset="0"/>
              </a:rPr>
              <a:t>27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4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28</a:t>
            </a:fld>
            <a:endParaRPr lang="en-GB"/>
          </a:p>
        </p:txBody>
      </p:sp>
    </p:spTree>
    <p:extLst>
      <p:ext uri="{BB962C8B-B14F-4D97-AF65-F5344CB8AC3E}">
        <p14:creationId xmlns:p14="http://schemas.microsoft.com/office/powerpoint/2010/main" val="91297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CE271FF7-74CF-44DE-B8AC-A3D430FDC8E8}" type="slidenum">
              <a:rPr lang="en-US" altLang="en-US" smtClean="0">
                <a:solidFill>
                  <a:schemeClr val="tx1"/>
                </a:solidFill>
                <a:latin typeface="Calibri" pitchFamily="34" charset="0"/>
              </a:rPr>
              <a:t>29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372359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8BB52786-C073-4422-8A9E-AB38A0693E9A}" type="slidenum">
              <a:rPr lang="en-US" altLang="en-US" smtClean="0">
                <a:solidFill>
                  <a:schemeClr val="tx1"/>
                </a:solidFill>
                <a:latin typeface="Calibri" pitchFamily="34" charset="0"/>
              </a:rPr>
              <a:t>30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15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CE583626-C831-4D3C-BBB9-B81141795C9A}" type="slidenum">
              <a:rPr lang="en-US" altLang="en-US" smtClean="0">
                <a:solidFill>
                  <a:schemeClr val="tx1"/>
                </a:solidFill>
                <a:latin typeface="Calibri" pitchFamily="34" charset="0"/>
              </a:rPr>
              <a:t>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687600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AC9EE82-7B7B-4BAC-8258-4A60EAFC87D7}" type="slidenum">
              <a:rPr lang="en-US" altLang="en-US" smtClean="0">
                <a:solidFill>
                  <a:schemeClr val="tx1"/>
                </a:solidFill>
                <a:latin typeface="Calibri" pitchFamily="34" charset="0"/>
              </a:rPr>
              <a:t>31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991302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4E1C818-ACBC-45AF-BD15-9C530C56733E}" type="slidenum">
              <a:rPr lang="en-US" altLang="en-US" smtClean="0">
                <a:solidFill>
                  <a:schemeClr val="tx1"/>
                </a:solidFill>
                <a:latin typeface="Calibri" pitchFamily="34" charset="0"/>
              </a:rPr>
              <a:t>33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811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E56FA10D-41AA-4030-A86E-435D56A41590}" type="slidenum">
              <a:rPr lang="en-US" altLang="en-US" smtClean="0">
                <a:solidFill>
                  <a:schemeClr val="tx1"/>
                </a:solidFill>
                <a:latin typeface="Calibri" pitchFamily="34" charset="0"/>
              </a:rPr>
              <a:t>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4909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A64AB0E-F05C-4533-99F2-066B830BF6E6}" type="slidenum">
              <a:rPr lang="en-US" altLang="en-US" smtClean="0">
                <a:solidFill>
                  <a:schemeClr val="tx1"/>
                </a:solidFill>
                <a:latin typeface="Calibri" pitchFamily="34" charset="0"/>
              </a:rPr>
              <a:t>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4924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59F0CB49-D7A5-433B-B6A2-A2BE1B681F3D}" type="slidenum">
              <a:rPr lang="en-US" altLang="en-US" smtClean="0">
                <a:solidFill>
                  <a:schemeClr val="tx1"/>
                </a:solidFill>
                <a:latin typeface="Calibri" pitchFamily="34" charset="0"/>
              </a:rPr>
              <a:t>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55852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7C92906-5BB1-4D66-A46C-0C93CE8FB6EB}" type="slidenum">
              <a:rPr lang="en-US" altLang="en-US" smtClean="0">
                <a:solidFill>
                  <a:schemeClr val="tx1"/>
                </a:solidFill>
                <a:latin typeface="Calibri" pitchFamily="34" charset="0"/>
              </a:rPr>
              <a:t>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1760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1B69AFA-5DE5-4DEC-8663-7CAA78FB9C9D}" type="slidenum">
              <a:rPr lang="en-US" altLang="en-US" smtClean="0">
                <a:solidFill>
                  <a:schemeClr val="tx1"/>
                </a:solidFill>
                <a:latin typeface="Calibri" pitchFamily="34" charset="0"/>
              </a:rPr>
              <a:t>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293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E55022B-5C2F-41B2-B12D-336C9F867CF5}" type="slidenum">
              <a:rPr lang="en-US" altLang="en-US" smtClean="0">
                <a:solidFill>
                  <a:schemeClr val="tx1"/>
                </a:solidFill>
                <a:latin typeface="Calibri" pitchFamily="34" charset="0"/>
              </a:rPr>
              <a:t>10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203882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xmlns=""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xmlns=""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xmlns=""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xmlns="" id="{C5E86249-BF3A-CA4F-821B-8B5B13F22491}"/>
              </a:ext>
            </a:extLst>
          </p:cNvPr>
          <p:cNvPicPr>
            <a:picLocks noChangeAspect="1"/>
          </p:cNvPicPr>
          <p:nvPr userDrawn="1"/>
        </p:nvPicPr>
        <p:blipFill>
          <a:blip r:embed="rId3"/>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xmlns=""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xmlns=""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xmlns=""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xmlns=""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xmlns=""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xmlns=""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6"/>
              </a:buClr>
              <a:defRPr/>
            </a:lvl1pPr>
            <a:lvl2pPr marL="685800" indent="-228600">
              <a:buClr>
                <a:schemeClr val="accent6"/>
              </a:buClr>
              <a:buFont typeface="System Font Regular"/>
              <a:buChar char="–"/>
              <a:defRPr/>
            </a:lvl2pPr>
            <a:lvl3pPr>
              <a:buClr>
                <a:schemeClr val="accent6"/>
              </a:buClr>
              <a:defRPr/>
            </a:lvl3pPr>
            <a:lvl4pPr marL="1600200" indent="-228600">
              <a:buClr>
                <a:schemeClr val="accent6"/>
              </a:buClr>
              <a:buFont typeface="System Font Regular"/>
              <a:buChar cha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170516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a:t>Click to edit Master text styles</a:t>
            </a:r>
          </a:p>
        </p:txBody>
      </p:sp>
    </p:spTree>
    <p:extLst>
      <p:ext uri="{BB962C8B-B14F-4D97-AF65-F5344CB8AC3E}">
        <p14:creationId xmlns:p14="http://schemas.microsoft.com/office/powerpoint/2010/main" val="3431691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xmlns=""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xmlns="" id="{B2B4F364-5D33-2443-8739-1B41881A5B22}"/>
              </a:ext>
            </a:extLst>
          </p:cNvPr>
          <p:cNvPicPr>
            <a:picLocks noChangeAspect="1"/>
          </p:cNvPicPr>
          <p:nvPr userDrawn="1"/>
        </p:nvPicPr>
        <p:blipFill>
          <a:blip r:embed="rId11"/>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546812B-50D5-47E9-9AE0-15658DC5179C}"/>
              </a:ext>
            </a:extLst>
          </p:cNvPr>
          <p:cNvSpPr>
            <a:spLocks noGrp="1"/>
          </p:cNvSpPr>
          <p:nvPr>
            <p:ph type="ctrTitle"/>
          </p:nvPr>
        </p:nvSpPr>
        <p:spPr>
          <a:xfrm>
            <a:off x="1623535" y="2357186"/>
            <a:ext cx="8924172" cy="1899272"/>
          </a:xfrm>
        </p:spPr>
        <p:txBody>
          <a:bodyPr/>
          <a:lstStyle/>
          <a:p>
            <a:r>
              <a:rPr lang="de-DE" sz="6000" b="0" i="0" strike="noStrike" cap="none" spc="0" baseline="0" dirty="0">
                <a:solidFill>
                  <a:srgbClr val="7B2A84"/>
                </a:solidFill>
                <a:effectLst/>
                <a:latin typeface="Calibri Light"/>
                <a:ea typeface="Calibri Light"/>
                <a:cs typeface="Calibri Light"/>
              </a:rPr>
              <a:t>Techniken zur Verhaltensänderung</a:t>
            </a:r>
          </a:p>
        </p:txBody>
      </p:sp>
      <p:sp>
        <p:nvSpPr>
          <p:cNvPr id="5" name="Subtitle 4">
            <a:extLst>
              <a:ext uri="{FF2B5EF4-FFF2-40B4-BE49-F238E27FC236}">
                <a16:creationId xmlns:a16="http://schemas.microsoft.com/office/drawing/2014/main" xmlns="" id="{A2F90BD9-EADF-43BA-97D5-44DCAC05A193}"/>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xmlns="" id="{7DA9AE0C-C9B5-4120-9DBA-D5A66E57DAE9}"/>
              </a:ext>
            </a:extLst>
          </p:cNvPr>
          <p:cNvSpPr>
            <a:spLocks noGrp="1"/>
          </p:cNvSpPr>
          <p:nvPr>
            <p:ph type="body" sz="quarter" idx="13"/>
          </p:nvPr>
        </p:nvSpPr>
        <p:spPr/>
        <p:txBody>
          <a:bodyPr/>
          <a:lstStyle/>
          <a:p>
            <a:r>
              <a:rPr lang="de-DE" sz="1000" b="1" i="0" strike="noStrike" cap="none" spc="0" baseline="0" dirty="0" err="1">
                <a:solidFill>
                  <a:srgbClr val="7B2A84"/>
                </a:solidFill>
                <a:effectLst/>
                <a:latin typeface="Calibri"/>
                <a:ea typeface="Calibri"/>
                <a:cs typeface="Calibri"/>
              </a:rPr>
              <a:t>Jobcode</a:t>
            </a:r>
            <a:r>
              <a:rPr lang="de-DE" sz="1000" b="1" i="0" strike="noStrike" cap="none" spc="0" baseline="0" dirty="0">
                <a:solidFill>
                  <a:srgbClr val="7B2A84"/>
                </a:solidFill>
                <a:effectLst/>
                <a:latin typeface="Calibri"/>
                <a:ea typeface="Calibri"/>
                <a:cs typeface="Calibri"/>
              </a:rPr>
              <a:t>: </a:t>
            </a:r>
            <a:r>
              <a:rPr lang="de-DE" b="1" dirty="0">
                <a:solidFill>
                  <a:srgbClr val="7B2A84"/>
                </a:solidFill>
              </a:rPr>
              <a:t>INT-20-2100144</a:t>
            </a:r>
            <a:r>
              <a:rPr lang="de-DE" sz="1000" b="1" i="0" strike="noStrike" cap="none" spc="0" baseline="0" dirty="0">
                <a:solidFill>
                  <a:srgbClr val="7B2A84"/>
                </a:solidFill>
                <a:effectLst/>
                <a:latin typeface="Calibri"/>
                <a:ea typeface="Calibri"/>
                <a:cs typeface="Calibri"/>
              </a:rPr>
              <a:t>		Datum der Erstellung: August </a:t>
            </a:r>
            <a:r>
              <a:rPr lang="de-DE" sz="1000" b="1" i="0" strike="noStrike" cap="none" spc="0" baseline="0" dirty="0" smtClean="0">
                <a:solidFill>
                  <a:srgbClr val="7B2A84"/>
                </a:solidFill>
                <a:effectLst/>
                <a:latin typeface="Calibri"/>
                <a:ea typeface="Calibri"/>
                <a:cs typeface="Calibri"/>
              </a:rPr>
              <a:t>2022</a:t>
            </a:r>
            <a:endParaRPr lang="de-DE" sz="1000" b="1" i="0" strike="noStrike" cap="none" spc="0" baseline="0" dirty="0">
              <a:solidFill>
                <a:srgbClr val="7B2A84"/>
              </a:solidFill>
              <a:effectLst/>
              <a:latin typeface="Calibri"/>
              <a:ea typeface="Calibri"/>
              <a:cs typeface="Calibri"/>
            </a:endParaRPr>
          </a:p>
        </p:txBody>
      </p:sp>
    </p:spTree>
    <p:extLst>
      <p:ext uri="{BB962C8B-B14F-4D97-AF65-F5344CB8AC3E}">
        <p14:creationId xmlns:p14="http://schemas.microsoft.com/office/powerpoint/2010/main" val="17085485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Ziele setzen</a:t>
            </a:r>
          </a:p>
        </p:txBody>
      </p:sp>
      <p:sp>
        <p:nvSpPr>
          <p:cNvPr id="25603"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Setzen Sie SMART-Ziele:</a:t>
            </a:r>
          </a:p>
          <a:p>
            <a:pPr lvl="1" eaLnBrk="1" hangingPunct="1"/>
            <a:r>
              <a:rPr lang="de-DE" sz="2400" b="1" i="0" strike="noStrike" cap="none" spc="0" baseline="0">
                <a:solidFill>
                  <a:srgbClr val="D16678"/>
                </a:solidFill>
                <a:effectLst/>
                <a:latin typeface="Calibri"/>
                <a:ea typeface="Calibri"/>
                <a:cs typeface="Calibri"/>
              </a:rPr>
              <a:t>S</a:t>
            </a:r>
            <a:r>
              <a:rPr lang="de-DE" sz="2400" b="0" i="0" strike="noStrike" cap="none" spc="0" baseline="0">
                <a:solidFill>
                  <a:srgbClr val="808080"/>
                </a:solidFill>
                <a:effectLst/>
                <a:latin typeface="Calibri"/>
                <a:ea typeface="Calibri"/>
                <a:cs typeface="Calibri"/>
              </a:rPr>
              <a:t>pecific (Spezifisch)</a:t>
            </a:r>
          </a:p>
          <a:p>
            <a:pPr lvl="1" eaLnBrk="1" hangingPunct="1"/>
            <a:r>
              <a:rPr lang="de-DE" sz="2400" b="1" i="0" strike="noStrike" cap="none" spc="0" baseline="0">
                <a:solidFill>
                  <a:srgbClr val="D16678"/>
                </a:solidFill>
                <a:effectLst/>
                <a:latin typeface="Calibri"/>
                <a:ea typeface="Calibri"/>
                <a:cs typeface="Calibri"/>
              </a:rPr>
              <a:t>M</a:t>
            </a:r>
            <a:r>
              <a:rPr lang="de-DE" sz="2400" b="0" i="0" strike="noStrike" cap="none" spc="0" baseline="0">
                <a:solidFill>
                  <a:srgbClr val="808080"/>
                </a:solidFill>
                <a:effectLst/>
                <a:latin typeface="Calibri"/>
                <a:ea typeface="Calibri"/>
                <a:cs typeface="Calibri"/>
              </a:rPr>
              <a:t>easurable (Messbar)</a:t>
            </a:r>
          </a:p>
          <a:p>
            <a:pPr lvl="1" eaLnBrk="1" hangingPunct="1"/>
            <a:r>
              <a:rPr lang="de-DE" sz="2400" b="1" i="0" strike="noStrike" cap="none" spc="0" baseline="0">
                <a:solidFill>
                  <a:srgbClr val="D16678"/>
                </a:solidFill>
                <a:effectLst/>
                <a:latin typeface="Calibri"/>
                <a:ea typeface="Calibri"/>
                <a:cs typeface="Calibri"/>
              </a:rPr>
              <a:t>A</a:t>
            </a:r>
            <a:r>
              <a:rPr lang="de-DE" sz="2400" b="0" i="0" strike="noStrike" cap="none" spc="0" baseline="0">
                <a:solidFill>
                  <a:srgbClr val="808080"/>
                </a:solidFill>
                <a:effectLst/>
                <a:latin typeface="Calibri"/>
                <a:ea typeface="Calibri"/>
                <a:cs typeface="Calibri"/>
              </a:rPr>
              <a:t>ttainable (Erreichbar)</a:t>
            </a:r>
          </a:p>
          <a:p>
            <a:pPr lvl="1" eaLnBrk="1" hangingPunct="1"/>
            <a:r>
              <a:rPr lang="de-DE" sz="2400" b="1" i="0" strike="noStrike" cap="none" spc="0" baseline="0">
                <a:solidFill>
                  <a:srgbClr val="D16678"/>
                </a:solidFill>
                <a:effectLst/>
                <a:latin typeface="Calibri"/>
                <a:ea typeface="Calibri"/>
                <a:cs typeface="Calibri"/>
              </a:rPr>
              <a:t>R</a:t>
            </a:r>
            <a:r>
              <a:rPr lang="de-DE" sz="2400" b="0" i="0" strike="noStrike" cap="none" spc="0" baseline="0">
                <a:solidFill>
                  <a:srgbClr val="808080"/>
                </a:solidFill>
                <a:effectLst/>
                <a:latin typeface="Calibri"/>
                <a:ea typeface="Calibri"/>
                <a:cs typeface="Calibri"/>
              </a:rPr>
              <a:t>elevant</a:t>
            </a:r>
          </a:p>
          <a:p>
            <a:pPr lvl="1" eaLnBrk="1" hangingPunct="1"/>
            <a:r>
              <a:rPr lang="de-DE" sz="2400" b="1" i="0" strike="noStrike" cap="none" spc="0" baseline="0">
                <a:solidFill>
                  <a:srgbClr val="D16678"/>
                </a:solidFill>
                <a:effectLst/>
                <a:latin typeface="Calibri"/>
                <a:ea typeface="Calibri"/>
                <a:cs typeface="Calibri"/>
              </a:rPr>
              <a:t>T</a:t>
            </a:r>
            <a:r>
              <a:rPr lang="de-DE" sz="2400" b="0" i="0" strike="noStrike" cap="none" spc="0" baseline="0">
                <a:solidFill>
                  <a:srgbClr val="808080"/>
                </a:solidFill>
                <a:effectLst/>
                <a:latin typeface="Calibri"/>
                <a:ea typeface="Calibri"/>
                <a:cs typeface="Calibri"/>
              </a:rPr>
              <a:t>ime-bound (Zeitgebunden)</a:t>
            </a:r>
          </a:p>
        </p:txBody>
      </p:sp>
      <p:sp>
        <p:nvSpPr>
          <p:cNvPr id="2" name="Text Placeholder 1">
            <a:extLst>
              <a:ext uri="{FF2B5EF4-FFF2-40B4-BE49-F238E27FC236}">
                <a16:creationId xmlns:a16="http://schemas.microsoft.com/office/drawing/2014/main" xmlns="" id="{7144F075-7296-4F33-BB97-74CC2B7C4C4C}"/>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Ziele und Teilziele</a:t>
            </a:r>
            <a:endParaRPr lang="en-GB" altLang="en-US">
              <a:ea typeface="HelveticaNeueLT Std Med Cn"/>
            </a:endParaRPr>
          </a:p>
        </p:txBody>
      </p:sp>
      <p:sp>
        <p:nvSpPr>
          <p:cNvPr id="26627"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Dies bedeutet, dass große Ziele in Teilziele unterteilt werden</a:t>
            </a:r>
          </a:p>
        </p:txBody>
      </p:sp>
      <p:sp>
        <p:nvSpPr>
          <p:cNvPr id="3" name="Text Placeholder 2">
            <a:extLst>
              <a:ext uri="{FF2B5EF4-FFF2-40B4-BE49-F238E27FC236}">
                <a16:creationId xmlns:a16="http://schemas.microsoft.com/office/drawing/2014/main" xmlns="" id="{6A5F66D8-5C8A-8745-9FFB-244959D31431}"/>
              </a:ext>
            </a:extLst>
          </p:cNvPr>
          <p:cNvSpPr>
            <a:spLocks noGrp="1"/>
          </p:cNvSpPr>
          <p:nvPr>
            <p:ph type="body" sz="quarter" idx="13"/>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63944957"/>
              </p:ext>
            </p:extLst>
          </p:nvPr>
        </p:nvGraphicFramePr>
        <p:xfrm>
          <a:off x="2209800" y="2514601"/>
          <a:ext cx="7467600" cy="2365375"/>
        </p:xfrm>
        <a:graphic>
          <a:graphicData uri="http://schemas.openxmlformats.org/drawingml/2006/table">
            <a:tbl>
              <a:tblPr firstRow="1" bandRow="1">
                <a:tableStyleId>{93296810-A885-4BE3-A3E7-6D5BEEA58F35}</a:tableStyleId>
              </a:tblPr>
              <a:tblGrid>
                <a:gridCol w="2489200">
                  <a:extLst>
                    <a:ext uri="{9D8B030D-6E8A-4147-A177-3AD203B41FA5}">
                      <a16:colId xmlns:a16="http://schemas.microsoft.com/office/drawing/2014/main" xmlns="" val="20000"/>
                    </a:ext>
                  </a:extLst>
                </a:gridCol>
                <a:gridCol w="2489200">
                  <a:extLst>
                    <a:ext uri="{9D8B030D-6E8A-4147-A177-3AD203B41FA5}">
                      <a16:colId xmlns:a16="http://schemas.microsoft.com/office/drawing/2014/main" xmlns="" val="20001"/>
                    </a:ext>
                  </a:extLst>
                </a:gridCol>
                <a:gridCol w="2489200">
                  <a:extLst>
                    <a:ext uri="{9D8B030D-6E8A-4147-A177-3AD203B41FA5}">
                      <a16:colId xmlns:a16="http://schemas.microsoft.com/office/drawing/2014/main" xmlns="" val="20002"/>
                    </a:ext>
                  </a:extLst>
                </a:gridCol>
              </a:tblGrid>
              <a:tr h="685837">
                <a:tc>
                  <a:txBody>
                    <a:bodyPr/>
                    <a:lstStyle/>
                    <a:p>
                      <a:pPr algn="ctr">
                        <a:lnSpc>
                          <a:spcPct val="150000"/>
                        </a:lnSpc>
                      </a:pPr>
                      <a:r>
                        <a:rPr lang="de-DE" sz="2400" b="1" i="0" strike="noStrike" cap="none" spc="0" baseline="0">
                          <a:solidFill>
                            <a:srgbClr val="FFFFFF"/>
                          </a:solidFill>
                          <a:effectLst/>
                          <a:latin typeface="Calibri"/>
                          <a:ea typeface="Calibri"/>
                          <a:cs typeface="Calibri"/>
                        </a:rPr>
                        <a:t>Ziel</a:t>
                      </a:r>
                    </a:p>
                  </a:txBody>
                  <a:tcPr marT="45722" marB="45722"/>
                </a:tc>
                <a:tc>
                  <a:txBody>
                    <a:bodyPr/>
                    <a:lstStyle/>
                    <a:p>
                      <a:pPr algn="ctr">
                        <a:lnSpc>
                          <a:spcPct val="150000"/>
                        </a:lnSpc>
                      </a:pPr>
                      <a:r>
                        <a:rPr lang="de-DE" sz="2400" b="1" i="0" strike="noStrike" cap="none" spc="0" baseline="0">
                          <a:solidFill>
                            <a:srgbClr val="FFFFFF"/>
                          </a:solidFill>
                          <a:effectLst/>
                          <a:latin typeface="Calibri"/>
                          <a:ea typeface="Calibri"/>
                          <a:cs typeface="Calibri"/>
                        </a:rPr>
                        <a:t>Strategie</a:t>
                      </a:r>
                    </a:p>
                  </a:txBody>
                  <a:tcPr marT="45722" marB="45722"/>
                </a:tc>
                <a:tc>
                  <a:txBody>
                    <a:bodyPr/>
                    <a:lstStyle/>
                    <a:p>
                      <a:pPr algn="ctr">
                        <a:lnSpc>
                          <a:spcPct val="150000"/>
                        </a:lnSpc>
                      </a:pPr>
                      <a:r>
                        <a:rPr lang="de-DE" sz="2400" b="1" i="0" strike="noStrike" cap="none" spc="0" baseline="0">
                          <a:solidFill>
                            <a:srgbClr val="FFFFFF"/>
                          </a:solidFill>
                          <a:effectLst/>
                          <a:latin typeface="Calibri"/>
                          <a:ea typeface="Calibri"/>
                          <a:cs typeface="Calibri"/>
                        </a:rPr>
                        <a:t>Teilziel</a:t>
                      </a:r>
                    </a:p>
                  </a:txBody>
                  <a:tcPr marT="45722" marB="45722"/>
                </a:tc>
                <a:extLst>
                  <a:ext uri="{0D108BD9-81ED-4DB2-BD59-A6C34878D82A}">
                    <a16:rowId xmlns:a16="http://schemas.microsoft.com/office/drawing/2014/main" xmlns="" val="10000"/>
                  </a:ext>
                </a:extLst>
              </a:tr>
              <a:tr h="1679538">
                <a:tc>
                  <a:txBody>
                    <a:bodyPr/>
                    <a:lstStyle/>
                    <a:p>
                      <a:r>
                        <a:rPr lang="de-DE" sz="2400" b="0" i="0" strike="noStrike" cap="none" spc="0" baseline="0">
                          <a:solidFill>
                            <a:srgbClr val="898989"/>
                          </a:solidFill>
                          <a:effectLst/>
                          <a:latin typeface="Calibri"/>
                          <a:ea typeface="Calibri"/>
                          <a:cs typeface="Calibri"/>
                        </a:rPr>
                        <a:t>Ein Haus kaufen</a:t>
                      </a:r>
                    </a:p>
                  </a:txBody>
                  <a:tcPr marT="45722" marB="45722"/>
                </a:tc>
                <a:tc>
                  <a:txBody>
                    <a:bodyPr/>
                    <a:lstStyle/>
                    <a:p>
                      <a:r>
                        <a:rPr lang="de-DE" sz="2400" b="0" i="0" strike="noStrike" cap="none" spc="0" baseline="0">
                          <a:solidFill>
                            <a:srgbClr val="898989"/>
                          </a:solidFill>
                          <a:effectLst/>
                          <a:latin typeface="Calibri"/>
                          <a:ea typeface="Calibri"/>
                          <a:cs typeface="Calibri"/>
                        </a:rPr>
                        <a:t>Sparen für eine Anzahlung</a:t>
                      </a:r>
                    </a:p>
                  </a:txBody>
                  <a:tcPr marT="45722" marB="45722"/>
                </a:tc>
                <a:tc>
                  <a:txBody>
                    <a:bodyPr/>
                    <a:lstStyle/>
                    <a:p>
                      <a:r>
                        <a:rPr lang="de-DE" sz="2400" b="0" i="0" strike="noStrike" cap="none" spc="0" baseline="0">
                          <a:solidFill>
                            <a:srgbClr val="898989"/>
                          </a:solidFill>
                          <a:effectLst/>
                          <a:latin typeface="Calibri"/>
                          <a:ea typeface="Calibri"/>
                          <a:cs typeface="Calibri"/>
                        </a:rPr>
                        <a:t>Jeden Monat einen Betrag in Höhe von X beiseitelegen </a:t>
                      </a:r>
                    </a:p>
                  </a:txBody>
                  <a:tcPr marT="45722" marB="45722"/>
                </a:tc>
                <a:extLst>
                  <a:ext uri="{0D108BD9-81ED-4DB2-BD59-A6C34878D82A}">
                    <a16:rowId xmlns:a16="http://schemas.microsoft.com/office/drawing/2014/main" xmlns="" val="10001"/>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0000"/>
              </a:lnSpc>
              <a:defRPr/>
            </a:pPr>
            <a:r>
              <a:rPr lang="de-DE" sz="6000" b="0" i="0" strike="noStrike" cap="none" spc="0" baseline="0">
                <a:solidFill>
                  <a:srgbClr val="FFFFFF"/>
                </a:solidFill>
                <a:effectLst/>
                <a:latin typeface="Calibri Light"/>
                <a:ea typeface="Calibri Light"/>
                <a:cs typeface="Calibri Light"/>
              </a:rPr>
              <a:t>Entwicklung eines Change-Plans</a:t>
            </a:r>
          </a:p>
        </p:txBody>
      </p:sp>
      <p:sp>
        <p:nvSpPr>
          <p:cNvPr id="2" name="Text Placeholder 1">
            <a:extLst>
              <a:ext uri="{FF2B5EF4-FFF2-40B4-BE49-F238E27FC236}">
                <a16:creationId xmlns:a16="http://schemas.microsoft.com/office/drawing/2014/main" xmlns="" id="{52E83A59-999A-4815-A1D3-2ACC58AFB61F}"/>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lnSpc>
                <a:spcPct val="80000"/>
              </a:lnSpc>
              <a:defRPr/>
            </a:pPr>
            <a:r>
              <a:rPr lang="de-DE" sz="3600" b="0" i="0" strike="noStrike" cap="none" spc="0" baseline="0">
                <a:solidFill>
                  <a:srgbClr val="FFFFFF"/>
                </a:solidFill>
                <a:effectLst/>
                <a:latin typeface="Calibri Light"/>
                <a:ea typeface="Calibri Light"/>
                <a:cs typeface="Calibri Light"/>
              </a:rPr>
              <a:t>Entwicklung eines Change-Plans</a:t>
            </a:r>
          </a:p>
        </p:txBody>
      </p:sp>
      <p:sp>
        <p:nvSpPr>
          <p:cNvPr id="28675" name="Rectangle 3"/>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Ärzte müssen möglicherweise aktiv werden</a:t>
            </a:r>
          </a:p>
          <a:p>
            <a:pPr lvl="1" eaLnBrk="1" hangingPunct="1"/>
            <a:r>
              <a:rPr lang="de-DE" sz="2400" b="0" i="0" strike="noStrike" cap="none" spc="0" baseline="0">
                <a:solidFill>
                  <a:srgbClr val="808080"/>
                </a:solidFill>
                <a:effectLst/>
                <a:latin typeface="Calibri"/>
                <a:ea typeface="Calibri"/>
                <a:cs typeface="Calibri"/>
              </a:rPr>
              <a:t>Beratung ist an dieser Stelle sehr wichtig</a:t>
            </a:r>
          </a:p>
          <a:p>
            <a:pPr lvl="1" eaLnBrk="1" hangingPunct="1"/>
            <a:r>
              <a:rPr lang="de-DE" sz="2400" b="0" i="0" strike="noStrike" cap="none" spc="0" baseline="0">
                <a:solidFill>
                  <a:srgbClr val="808080"/>
                </a:solidFill>
                <a:effectLst/>
                <a:latin typeface="Calibri"/>
                <a:ea typeface="Calibri"/>
                <a:cs typeface="Calibri"/>
              </a:rPr>
              <a:t>Hinweise und Tipps auf der Grundlage von Erfahrungen mit anderen geben (Genehmigung erforderlich)</a:t>
            </a:r>
          </a:p>
          <a:p>
            <a:pPr eaLnBrk="1" hangingPunct="1"/>
            <a:r>
              <a:rPr lang="de-DE" sz="2800" b="0" i="0" strike="noStrike" cap="none" spc="0" baseline="0">
                <a:solidFill>
                  <a:srgbClr val="808080"/>
                </a:solidFill>
                <a:effectLst/>
                <a:latin typeface="Calibri"/>
                <a:ea typeface="Calibri"/>
                <a:cs typeface="Calibri"/>
              </a:rPr>
              <a:t>Dies könnte viele Diskussionen und Verhandlungen nach sich ziehen</a:t>
            </a:r>
          </a:p>
          <a:p>
            <a:pPr eaLnBrk="1" hangingPunct="1"/>
            <a:r>
              <a:rPr lang="de-DE" sz="2800" b="0" i="0" strike="noStrike" cap="none" spc="0" baseline="0">
                <a:solidFill>
                  <a:srgbClr val="808080"/>
                </a:solidFill>
                <a:effectLst/>
                <a:latin typeface="Calibri"/>
                <a:ea typeface="Calibri"/>
                <a:cs typeface="Calibri"/>
              </a:rPr>
              <a:t>Es ist immer eine gute Idee, den Plan aufzuschreiben</a:t>
            </a:r>
          </a:p>
        </p:txBody>
      </p:sp>
      <p:sp>
        <p:nvSpPr>
          <p:cNvPr id="2" name="Text Placeholder 1">
            <a:extLst>
              <a:ext uri="{FF2B5EF4-FFF2-40B4-BE49-F238E27FC236}">
                <a16:creationId xmlns:a16="http://schemas.microsoft.com/office/drawing/2014/main" xmlns="" id="{FA98EDA3-B119-4D2A-BFFA-02D59852C362}"/>
              </a:ext>
            </a:extLst>
          </p:cNvPr>
          <p:cNvSpPr>
            <a:spLocks noGrp="1"/>
          </p:cNvSpPr>
          <p:nvPr>
            <p:ph type="body" sz="quarter" idx="13"/>
          </p:nvPr>
        </p:nvSpPr>
        <p:spPr/>
        <p:txBody>
          <a:bodyPr/>
          <a:lstStyle/>
          <a:p>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Change-Plan: Beispiele</a:t>
            </a:r>
          </a:p>
        </p:txBody>
      </p:sp>
      <p:sp>
        <p:nvSpPr>
          <p:cNvPr id="29699" name="Content Placeholder 1"/>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Was werde ich ändern?</a:t>
            </a:r>
          </a:p>
          <a:p>
            <a:pPr eaLnBrk="1" hangingPunct="1"/>
            <a:r>
              <a:rPr lang="de-DE" sz="2800" b="0" i="0" strike="noStrike" cap="none" spc="0" baseline="0">
                <a:solidFill>
                  <a:srgbClr val="808080"/>
                </a:solidFill>
                <a:effectLst/>
                <a:latin typeface="Calibri"/>
                <a:ea typeface="Calibri"/>
                <a:cs typeface="Calibri"/>
              </a:rPr>
              <a:t>Was ist mein Ziel?</a:t>
            </a:r>
          </a:p>
          <a:p>
            <a:pPr eaLnBrk="1" hangingPunct="1"/>
            <a:r>
              <a:rPr lang="de-DE" sz="2800" b="0" i="0" strike="noStrike" cap="none" spc="0" baseline="0">
                <a:solidFill>
                  <a:srgbClr val="808080"/>
                </a:solidFill>
                <a:effectLst/>
                <a:latin typeface="Calibri"/>
                <a:ea typeface="Calibri"/>
                <a:cs typeface="Calibri"/>
              </a:rPr>
              <a:t>Wie kann ich das erreichen?</a:t>
            </a:r>
          </a:p>
          <a:p>
            <a:pPr eaLnBrk="1" hangingPunct="1"/>
            <a:r>
              <a:rPr lang="de-DE" sz="2800" b="0" i="0" strike="noStrike" cap="none" spc="0" baseline="0">
                <a:solidFill>
                  <a:srgbClr val="808080"/>
                </a:solidFill>
                <a:effectLst/>
                <a:latin typeface="Calibri"/>
                <a:ea typeface="Calibri"/>
                <a:cs typeface="Calibri"/>
              </a:rPr>
              <a:t>Maßnahmen, die ich ergreifen werde</a:t>
            </a:r>
          </a:p>
          <a:p>
            <a:pPr eaLnBrk="1" hangingPunct="1"/>
            <a:r>
              <a:rPr lang="de-DE" sz="2800" b="0" i="0" strike="noStrike" cap="none" spc="0" baseline="0">
                <a:solidFill>
                  <a:srgbClr val="808080"/>
                </a:solidFill>
                <a:effectLst/>
                <a:latin typeface="Calibri"/>
                <a:ea typeface="Calibri"/>
                <a:cs typeface="Calibri"/>
              </a:rPr>
              <a:t>Wann?</a:t>
            </a:r>
          </a:p>
          <a:p>
            <a:pPr eaLnBrk="1" hangingPunct="1"/>
            <a:r>
              <a:rPr lang="de-DE" sz="2800" b="0" i="0" strike="noStrike" cap="none" spc="0" baseline="0">
                <a:solidFill>
                  <a:srgbClr val="808080"/>
                </a:solidFill>
                <a:effectLst/>
                <a:latin typeface="Calibri"/>
                <a:ea typeface="Calibri"/>
                <a:cs typeface="Calibri"/>
              </a:rPr>
              <a:t>Was (und wer) kann helfen?</a:t>
            </a:r>
          </a:p>
          <a:p>
            <a:pPr eaLnBrk="1" hangingPunct="1"/>
            <a:r>
              <a:rPr lang="de-DE" sz="2800" b="0" i="0" strike="noStrike" cap="none" spc="0" baseline="0">
                <a:solidFill>
                  <a:srgbClr val="808080"/>
                </a:solidFill>
                <a:effectLst/>
                <a:latin typeface="Calibri"/>
                <a:ea typeface="Calibri"/>
                <a:cs typeface="Calibri"/>
              </a:rPr>
              <a:t>Welche Hindernisse könnten im Weg stehen?</a:t>
            </a:r>
          </a:p>
          <a:p>
            <a:pPr eaLnBrk="1" hangingPunct="1"/>
            <a:r>
              <a:rPr lang="de-DE" sz="2800" b="0" i="0" strike="noStrike" cap="none" spc="0" baseline="0">
                <a:solidFill>
                  <a:srgbClr val="808080"/>
                </a:solidFill>
                <a:effectLst/>
                <a:latin typeface="Calibri"/>
                <a:ea typeface="Calibri"/>
                <a:cs typeface="Calibri"/>
              </a:rPr>
              <a:t>Wie werde ich mit den Hindernissen umgehen?</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xmlns="" id="{EA9AF8EB-8DB0-44AB-8453-01167F1D9BD5}"/>
              </a:ext>
            </a:extLst>
          </p:cNvPr>
          <p:cNvSpPr>
            <a:spLocks noGrp="1"/>
          </p:cNvSpPr>
          <p:nvPr>
            <p:ph type="body" sz="quarter" idx="13"/>
          </p:nvPr>
        </p:nvSpPr>
        <p:spPr/>
        <p:txBody>
          <a:bodyPr/>
          <a:lstStyle/>
          <a:p>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0000"/>
              </a:lnSpc>
              <a:defRPr/>
            </a:pPr>
            <a:r>
              <a:rPr lang="de-DE" sz="6000" b="0" i="0" strike="noStrike" cap="none" spc="0" baseline="0">
                <a:solidFill>
                  <a:srgbClr val="FFFFFF"/>
                </a:solidFill>
                <a:effectLst/>
                <a:latin typeface="Calibri Light"/>
                <a:ea typeface="Calibri Light"/>
                <a:cs typeface="Calibri Light"/>
              </a:rPr>
              <a:t>Erstellung eines </a:t>
            </a:r>
            <a:r>
              <a:rPr sz="6000"/>
              <a:t/>
            </a:r>
            <a:br>
              <a:rPr sz="6000"/>
            </a:br>
            <a:r>
              <a:rPr lang="de-DE" sz="6000" b="0" i="0" strike="noStrike" cap="none" spc="0" baseline="0">
                <a:solidFill>
                  <a:srgbClr val="FFFFFF"/>
                </a:solidFill>
                <a:effectLst/>
                <a:latin typeface="Calibri Light"/>
                <a:ea typeface="Calibri Light"/>
                <a:cs typeface="Calibri Light"/>
              </a:rPr>
              <a:t>Change-Plans</a:t>
            </a:r>
          </a:p>
        </p:txBody>
      </p:sp>
      <p:sp>
        <p:nvSpPr>
          <p:cNvPr id="2" name="Text Placeholder 1">
            <a:extLst>
              <a:ext uri="{FF2B5EF4-FFF2-40B4-BE49-F238E27FC236}">
                <a16:creationId xmlns:a16="http://schemas.microsoft.com/office/drawing/2014/main" xmlns="" id="{B2DFB5B6-7B63-48A6-A232-DAE047A9FADF}"/>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Hinweise zur Erstellung eines Change-Plans </a:t>
            </a:r>
          </a:p>
        </p:txBody>
      </p:sp>
      <p:sp>
        <p:nvSpPr>
          <p:cNvPr id="31747" name="Content Placeholder 7"/>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SMART-Ziele nutzen</a:t>
            </a:r>
          </a:p>
          <a:p>
            <a:pPr eaLnBrk="1" hangingPunct="1"/>
            <a:r>
              <a:rPr lang="de-DE" sz="2800" b="0" i="0" strike="noStrike" cap="none" spc="0" baseline="0">
                <a:solidFill>
                  <a:srgbClr val="808080"/>
                </a:solidFill>
                <a:effectLst/>
                <a:latin typeface="Calibri"/>
                <a:ea typeface="Calibri"/>
                <a:cs typeface="Calibri"/>
              </a:rPr>
              <a:t>Strategien zur Schaffung von Routinen/Hinweisen anwenden:</a:t>
            </a:r>
          </a:p>
          <a:p>
            <a:pPr lvl="1" eaLnBrk="1" hangingPunct="1"/>
            <a:r>
              <a:rPr lang="de-DE" sz="2400" b="0" i="0" strike="noStrike" cap="none" spc="0" baseline="0">
                <a:solidFill>
                  <a:srgbClr val="808080"/>
                </a:solidFill>
                <a:effectLst/>
                <a:latin typeface="Calibri"/>
                <a:ea typeface="Calibri"/>
                <a:cs typeface="Calibri"/>
              </a:rPr>
              <a:t>Mobiltelefonalarme, Aufkleber, Tablettenbox, Medikamente an einem Ort platzieren, wo sie nicht übersehen werden</a:t>
            </a:r>
          </a:p>
          <a:p>
            <a:pPr lvl="1" eaLnBrk="1" hangingPunct="1"/>
            <a:r>
              <a:rPr lang="de-DE" sz="2400" b="0" i="0" strike="noStrike" cap="none" spc="0" baseline="0">
                <a:solidFill>
                  <a:srgbClr val="808080"/>
                </a:solidFill>
                <a:effectLst/>
                <a:latin typeface="Calibri"/>
                <a:ea typeface="Calibri"/>
                <a:cs typeface="Calibri"/>
              </a:rPr>
              <a:t>In die bestehende Routine einbinden und die tägliche Aktivität als Hinweis nutzen (z. B. Zähneputzen)</a:t>
            </a:r>
          </a:p>
          <a:p>
            <a:pPr lvl="1" eaLnBrk="1" hangingPunct="1"/>
            <a:r>
              <a:rPr lang="de-DE" sz="2400" b="0" i="0" strike="noStrike" cap="none" spc="0" baseline="0">
                <a:solidFill>
                  <a:srgbClr val="808080"/>
                </a:solidFill>
                <a:effectLst/>
                <a:latin typeface="Calibri"/>
                <a:ea typeface="Calibri"/>
                <a:cs typeface="Calibri"/>
              </a:rPr>
              <a:t>Freunde/Familie/Partner als Unterstützung und Hinweisgeber nutzen</a:t>
            </a:r>
            <a:endParaRPr lang="en-GB" altLang="en-US"/>
          </a:p>
        </p:txBody>
      </p:sp>
      <p:sp>
        <p:nvSpPr>
          <p:cNvPr id="2" name="Text Placeholder 1">
            <a:extLst>
              <a:ext uri="{FF2B5EF4-FFF2-40B4-BE49-F238E27FC236}">
                <a16:creationId xmlns:a16="http://schemas.microsoft.com/office/drawing/2014/main" xmlns="" id="{928A6A0B-A80B-4DDF-8E43-5188C073E098}"/>
              </a:ext>
            </a:extLst>
          </p:cNvPr>
          <p:cNvSpPr>
            <a:spLocks noGrp="1"/>
          </p:cNvSpPr>
          <p:nvPr>
            <p:ph type="body" sz="quarter" idx="13"/>
          </p:nvPr>
        </p:nvSpPr>
        <p:spPr/>
        <p:txBody>
          <a:bodyPr/>
          <a:lstStyle/>
          <a:p>
            <a:endParaRPr lang="en-GB"/>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Hinweise zur Erstellung eines Change-Plans </a:t>
            </a:r>
          </a:p>
        </p:txBody>
      </p:sp>
      <p:sp>
        <p:nvSpPr>
          <p:cNvPr id="32771"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Wenn Sie Bedenken haben, dass ein Plan zu komplex oder nicht komplex genug ist, bieten Sie Beratung an (mit Genehmigung)</a:t>
            </a:r>
          </a:p>
          <a:p>
            <a:pPr marL="0" indent="0" eaLnBrk="1" hangingPunct="1">
              <a:buNone/>
            </a:pPr>
            <a:endParaRPr lang="en-GB" altLang="en-US">
              <a:ea typeface="HelveticaNeueLT Std Cn"/>
            </a:endParaRPr>
          </a:p>
        </p:txBody>
      </p:sp>
      <p:sp>
        <p:nvSpPr>
          <p:cNvPr id="2" name="Text Placeholder 1">
            <a:extLst>
              <a:ext uri="{FF2B5EF4-FFF2-40B4-BE49-F238E27FC236}">
                <a16:creationId xmlns:a16="http://schemas.microsoft.com/office/drawing/2014/main" xmlns="" id="{FC8F6656-0F17-4B3F-A1F4-DF2032A42022}"/>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xmlns="" id="{99A53FB0-9FB0-5145-8692-7C7A2AF1AFB6}"/>
              </a:ext>
            </a:extLst>
          </p:cNvPr>
          <p:cNvGrpSpPr/>
          <p:nvPr/>
        </p:nvGrpSpPr>
        <p:grpSpPr>
          <a:xfrm>
            <a:off x="5587997" y="2572133"/>
            <a:ext cx="3403603" cy="3403277"/>
            <a:chOff x="6223163" y="2077598"/>
            <a:chExt cx="2168616" cy="2318353"/>
          </a:xfrm>
          <a:solidFill>
            <a:schemeClr val="accent3"/>
          </a:solidFill>
        </p:grpSpPr>
        <p:pic>
          <p:nvPicPr>
            <p:cNvPr id="8" name="Graphic 7">
              <a:extLst>
                <a:ext uri="{FF2B5EF4-FFF2-40B4-BE49-F238E27FC236}">
                  <a16:creationId xmlns:a16="http://schemas.microsoft.com/office/drawing/2014/main" xmlns="" id="{B6CAA6CF-B32A-AC43-8B7F-0AE0FFAEE11D}"/>
                </a:ext>
              </a:extLst>
            </p:cNvPr>
            <p:cNvPicPr>
              <a:picLocks noChangeAspect="1"/>
            </p:cNvPicPr>
            <p:nvPr/>
          </p:nvPicPr>
          <p:blipFill>
            <a:blip r:embed="rId3">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flipH="1">
              <a:off x="6224530" y="2077598"/>
              <a:ext cx="2167249" cy="2318353"/>
            </a:xfrm>
            <a:prstGeom prst="rect">
              <a:avLst/>
            </a:prstGeom>
          </p:spPr>
        </p:pic>
        <p:sp>
          <p:nvSpPr>
            <p:cNvPr id="9" name="Rectangle 8">
              <a:extLst>
                <a:ext uri="{FF2B5EF4-FFF2-40B4-BE49-F238E27FC236}">
                  <a16:creationId xmlns:a16="http://schemas.microsoft.com/office/drawing/2014/main" xmlns="" id="{F59A2BDD-88B1-754F-9201-DC7025D6064E}"/>
                </a:ext>
              </a:extLst>
            </p:cNvPr>
            <p:cNvSpPr/>
            <p:nvPr/>
          </p:nvSpPr>
          <p:spPr>
            <a:xfrm>
              <a:off x="6223163" y="2024720"/>
              <a:ext cx="2153237" cy="1930991"/>
            </a:xfrm>
            <a:prstGeom prst="rect">
              <a:avLst/>
            </a:prstGeom>
            <a:noFill/>
          </p:spPr>
          <p:txBody>
            <a:bodyPr wrap="square" anchor="ctr">
              <a:spAutoFit/>
            </a:bodyPr>
            <a:lstStyle/>
            <a:p>
              <a:pPr marL="9525" lvl="1" algn="ctr"/>
              <a:r>
                <a:rPr lang="de-DE" sz="2000" b="0" i="1" strike="noStrike" cap="none" spc="0" baseline="0">
                  <a:solidFill>
                    <a:srgbClr val="FFFFFF"/>
                  </a:solidFill>
                  <a:effectLst/>
                  <a:latin typeface="Calibri"/>
                  <a:ea typeface="Calibri"/>
                  <a:cs typeface="Calibri"/>
                </a:rPr>
                <a:t>„Ich frage mich, ob es hilfreich sein könnte, wenn ich Ihnen etwas über einige der Rückmeldungen, die ich von anderen Menschen in einer ähnlichen Situation erhalten habe, erzähle, darüber, was geholfen hat und was nicht?“</a:t>
              </a:r>
            </a:p>
          </p:txBody>
        </p:sp>
      </p:grpSp>
      <p:grpSp>
        <p:nvGrpSpPr>
          <p:cNvPr id="10" name="Group 9">
            <a:extLst>
              <a:ext uri="{FF2B5EF4-FFF2-40B4-BE49-F238E27FC236}">
                <a16:creationId xmlns:a16="http://schemas.microsoft.com/office/drawing/2014/main" xmlns="" id="{BB5EADCD-2FE1-0D48-8BDD-22043E49B65D}"/>
              </a:ext>
            </a:extLst>
          </p:cNvPr>
          <p:cNvGrpSpPr/>
          <p:nvPr/>
        </p:nvGrpSpPr>
        <p:grpSpPr>
          <a:xfrm>
            <a:off x="2844800" y="2750169"/>
            <a:ext cx="2325239" cy="2325239"/>
            <a:chOff x="3461745" y="2275900"/>
            <a:chExt cx="1583981" cy="1583981"/>
          </a:xfrm>
          <a:solidFill>
            <a:schemeClr val="accent3"/>
          </a:solidFill>
        </p:grpSpPr>
        <p:pic>
          <p:nvPicPr>
            <p:cNvPr id="11" name="Graphic 10">
              <a:extLst>
                <a:ext uri="{FF2B5EF4-FFF2-40B4-BE49-F238E27FC236}">
                  <a16:creationId xmlns:a16="http://schemas.microsoft.com/office/drawing/2014/main" xmlns="" id="{8B9C1F9A-6E2D-0442-BBB8-09B7C3FB76E0}"/>
                </a:ext>
              </a:extLst>
            </p:cNvPr>
            <p:cNvPicPr>
              <a:picLocks noChangeAspect="1"/>
            </p:cNvPicPr>
            <p:nvPr/>
          </p:nvPicPr>
          <p:blipFill>
            <a:blip r:embed="rId5">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flipH="1">
              <a:off x="3461745" y="2275900"/>
              <a:ext cx="1583981" cy="1583981"/>
            </a:xfrm>
            <a:prstGeom prst="rect">
              <a:avLst/>
            </a:prstGeom>
          </p:spPr>
        </p:pic>
        <p:sp>
          <p:nvSpPr>
            <p:cNvPr id="12" name="Rectangle 11">
              <a:extLst>
                <a:ext uri="{FF2B5EF4-FFF2-40B4-BE49-F238E27FC236}">
                  <a16:creationId xmlns:a16="http://schemas.microsoft.com/office/drawing/2014/main" xmlns="" id="{EB841F43-4BA4-7944-96DE-2BA275EA8FA9}"/>
                </a:ext>
              </a:extLst>
            </p:cNvPr>
            <p:cNvSpPr/>
            <p:nvPr/>
          </p:nvSpPr>
          <p:spPr>
            <a:xfrm>
              <a:off x="3556611" y="2535414"/>
              <a:ext cx="1373024" cy="1100457"/>
            </a:xfrm>
            <a:prstGeom prst="rect">
              <a:avLst/>
            </a:prstGeom>
            <a:grpFill/>
          </p:spPr>
          <p:txBody>
            <a:bodyPr wrap="square" anchor="ctr">
              <a:spAutoFit/>
            </a:bodyPr>
            <a:lstStyle/>
            <a:p>
              <a:pPr marL="9525" lvl="1" algn="ctr"/>
              <a:r>
                <a:rPr lang="de-DE" sz="2000" b="0" i="1" strike="noStrike" cap="none" spc="0" baseline="0">
                  <a:solidFill>
                    <a:srgbClr val="FFFFFF"/>
                  </a:solidFill>
                  <a:effectLst/>
                  <a:latin typeface="Calibri"/>
                  <a:ea typeface="Calibri"/>
                  <a:cs typeface="Calibri"/>
                </a:rPr>
                <a:t>„Ich habe das Gefühl, dass das ein wirklich realistischer Plan ist“</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Zwei Dinge, die schiefgehen können ...</a:t>
            </a:r>
          </a:p>
        </p:txBody>
      </p:sp>
      <p:sp>
        <p:nvSpPr>
          <p:cNvPr id="33802" name="Content Placeholder 2"/>
          <p:cNvSpPr>
            <a:spLocks noGrp="1"/>
          </p:cNvSpPr>
          <p:nvPr>
            <p:ph idx="1"/>
          </p:nvPr>
        </p:nvSpPr>
        <p:spPr>
          <a:ln>
            <a:solidFill>
              <a:schemeClr val="tx1">
                <a:lumMod val="50000"/>
                <a:lumOff val="50000"/>
              </a:schemeClr>
            </a:solidFill>
          </a:ln>
        </p:spPr>
        <p:txBody>
          <a:bodyPr vert="horz" lIns="0" tIns="0" rIns="0" bIns="0" rtlCol="0">
            <a:normAutofit/>
          </a:bodyPr>
          <a:lstStyle/>
          <a:p>
            <a:pPr marL="0" indent="0">
              <a:buNone/>
            </a:pPr>
            <a:r>
              <a:rPr lang="en-GB" altLang="en-US"/>
              <a:t> </a:t>
            </a:r>
          </a:p>
        </p:txBody>
      </p:sp>
      <p:sp>
        <p:nvSpPr>
          <p:cNvPr id="2" name="Text Placeholder 1">
            <a:extLst>
              <a:ext uri="{FF2B5EF4-FFF2-40B4-BE49-F238E27FC236}">
                <a16:creationId xmlns:a16="http://schemas.microsoft.com/office/drawing/2014/main" xmlns="" id="{5AF6103B-224D-4B56-B4DC-8C2A56CFD5FC}"/>
              </a:ext>
            </a:extLst>
          </p:cNvPr>
          <p:cNvSpPr>
            <a:spLocks noGrp="1"/>
          </p:cNvSpPr>
          <p:nvPr>
            <p:ph type="body" sz="quarter" idx="13"/>
          </p:nvPr>
        </p:nvSpPr>
        <p:spPr/>
        <p:txBody>
          <a:bodyPr/>
          <a:lstStyle/>
          <a:p>
            <a:endParaRPr lang="en-GB"/>
          </a:p>
        </p:txBody>
      </p:sp>
      <p:grpSp>
        <p:nvGrpSpPr>
          <p:cNvPr id="5" name="Group 4">
            <a:extLst>
              <a:ext uri="{FF2B5EF4-FFF2-40B4-BE49-F238E27FC236}">
                <a16:creationId xmlns:a16="http://schemas.microsoft.com/office/drawing/2014/main" xmlns="" id="{3E92EB65-762E-454A-A8A5-44164FCB2B73}"/>
              </a:ext>
            </a:extLst>
          </p:cNvPr>
          <p:cNvGrpSpPr/>
          <p:nvPr/>
        </p:nvGrpSpPr>
        <p:grpSpPr>
          <a:xfrm>
            <a:off x="1919110" y="2497121"/>
            <a:ext cx="3276601" cy="2057400"/>
            <a:chOff x="1919110" y="2497121"/>
            <a:chExt cx="3276601" cy="2057400"/>
          </a:xfrm>
        </p:grpSpPr>
        <p:sp>
          <p:nvSpPr>
            <p:cNvPr id="3" name="Oval 2"/>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8" name="Content Placeholder 2">
              <a:extLst>
                <a:ext uri="{FF2B5EF4-FFF2-40B4-BE49-F238E27FC236}">
                  <a16:creationId xmlns:a16="http://schemas.microsoft.com/office/drawing/2014/main" xmlns="" id="{154AA2ED-36C5-4160-9DDF-29A8571A1009}"/>
                </a:ext>
              </a:extLst>
            </p:cNvPr>
            <p:cNvSpPr txBox="1"/>
            <p:nvPr/>
          </p:nvSpPr>
          <p:spPr bwMode="auto">
            <a:xfrm>
              <a:off x="1919110" y="3061406"/>
              <a:ext cx="31351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de-DE" sz="2600" b="1" i="0" strike="noStrike" cap="none" spc="0" baseline="0" dirty="0">
                  <a:solidFill>
                    <a:srgbClr val="FFFFFF"/>
                  </a:solidFill>
                  <a:effectLst/>
                  <a:latin typeface="Calibri"/>
                  <a:ea typeface="Calibri"/>
                  <a:cs typeface="Calibri"/>
                </a:rPr>
                <a:t>Sie fangen nicht damit </a:t>
              </a:r>
              <a:r>
                <a:rPr lang="de-DE" sz="2600" b="1" i="0" strike="noStrike" cap="none" spc="0" baseline="0" dirty="0" smtClean="0">
                  <a:solidFill>
                    <a:srgbClr val="FFFFFF"/>
                  </a:solidFill>
                  <a:effectLst/>
                  <a:latin typeface="Calibri"/>
                  <a:ea typeface="Calibri"/>
                  <a:cs typeface="Calibri"/>
                </a:rPr>
                <a:t>an</a:t>
              </a:r>
              <a:endParaRPr lang="de-DE" sz="2600" b="1" i="0" strike="noStrike" cap="none" spc="0" baseline="0" dirty="0">
                <a:solidFill>
                  <a:srgbClr val="FFFFFF"/>
                </a:solidFill>
                <a:effectLst/>
                <a:latin typeface="Calibri"/>
                <a:ea typeface="Calibri"/>
                <a:cs typeface="Calibri"/>
              </a:endParaRPr>
            </a:p>
          </p:txBody>
        </p:sp>
      </p:grpSp>
      <p:grpSp>
        <p:nvGrpSpPr>
          <p:cNvPr id="13" name="Group 12">
            <a:extLst>
              <a:ext uri="{FF2B5EF4-FFF2-40B4-BE49-F238E27FC236}">
                <a16:creationId xmlns:a16="http://schemas.microsoft.com/office/drawing/2014/main" xmlns="" id="{455CA659-01CF-6B45-8888-8A36022206D7}"/>
              </a:ext>
            </a:extLst>
          </p:cNvPr>
          <p:cNvGrpSpPr/>
          <p:nvPr/>
        </p:nvGrpSpPr>
        <p:grpSpPr>
          <a:xfrm>
            <a:off x="6672064" y="2497121"/>
            <a:ext cx="3276600" cy="2057400"/>
            <a:chOff x="1919111" y="2497121"/>
            <a:chExt cx="3276600" cy="2057400"/>
          </a:xfrm>
        </p:grpSpPr>
        <p:sp>
          <p:nvSpPr>
            <p:cNvPr id="14" name="Oval 13">
              <a:extLst>
                <a:ext uri="{FF2B5EF4-FFF2-40B4-BE49-F238E27FC236}">
                  <a16:creationId xmlns:a16="http://schemas.microsoft.com/office/drawing/2014/main" xmlns="" id="{9C03F001-778F-574C-9422-4CAF893C929F}"/>
                </a:ext>
              </a:extLst>
            </p:cNvPr>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15" name="Content Placeholder 2">
              <a:extLst>
                <a:ext uri="{FF2B5EF4-FFF2-40B4-BE49-F238E27FC236}">
                  <a16:creationId xmlns:a16="http://schemas.microsoft.com/office/drawing/2014/main" xmlns="" id="{FDEDD41F-0E60-E841-A11B-A690E537410E}"/>
                </a:ext>
              </a:extLst>
            </p:cNvPr>
            <p:cNvSpPr txBox="1"/>
            <p:nvPr/>
          </p:nvSpPr>
          <p:spPr bwMode="auto">
            <a:xfrm>
              <a:off x="2037998" y="2730500"/>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de-DE" sz="2600" b="1" i="0" strike="noStrike" cap="none" spc="0" baseline="0" dirty="0">
                  <a:solidFill>
                    <a:srgbClr val="FFFFFF"/>
                  </a:solidFill>
                  <a:effectLst/>
                  <a:latin typeface="Calibri"/>
                  <a:ea typeface="Calibri"/>
                  <a:cs typeface="Calibri"/>
                </a:rPr>
                <a:t>Sie hören auf, nachdem Sie damit angefangen haben</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de-DE" sz="3600" b="1" i="0" strike="noStrike" cap="none" spc="0" baseline="0">
                <a:solidFill>
                  <a:srgbClr val="FFFFFF"/>
                </a:solidFill>
                <a:effectLst/>
                <a:latin typeface="Calibri Light"/>
                <a:ea typeface="Calibri Light"/>
                <a:cs typeface="Calibri Light"/>
              </a:rPr>
              <a:t>Was hilft?</a:t>
            </a:r>
          </a:p>
        </p:txBody>
      </p:sp>
      <p:sp>
        <p:nvSpPr>
          <p:cNvPr id="34819" name="Content Placeholder 2"/>
          <p:cNvSpPr>
            <a:spLocks noGrp="1"/>
          </p:cNvSpPr>
          <p:nvPr>
            <p:ph idx="1"/>
          </p:nvPr>
        </p:nvSpPr>
        <p:spPr/>
        <p:txBody>
          <a:bodyPr/>
          <a:lstStyle/>
          <a:p>
            <a:pPr eaLnBrk="1" hangingPunct="1">
              <a:lnSpc>
                <a:spcPct val="80000"/>
              </a:lnSpc>
            </a:pPr>
            <a:r>
              <a:rPr lang="de-DE" sz="2800" b="0" i="0" strike="noStrike" cap="none" spc="0" baseline="0">
                <a:solidFill>
                  <a:srgbClr val="898989"/>
                </a:solidFill>
                <a:effectLst/>
                <a:latin typeface="Calibri"/>
                <a:ea typeface="Calibri"/>
                <a:cs typeface="Calibri"/>
              </a:rPr>
              <a:t>Erstellen Sie für jeden Patienten einen eigenen Plan</a:t>
            </a:r>
          </a:p>
          <a:p>
            <a:pPr eaLnBrk="1" hangingPunct="1">
              <a:lnSpc>
                <a:spcPct val="80000"/>
              </a:lnSpc>
            </a:pPr>
            <a:endParaRPr lang="en-GB" altLang="en-US">
              <a:solidFill>
                <a:srgbClr val="898989"/>
              </a:solidFill>
              <a:ea typeface="HelveticaNeueLT Std Cn"/>
            </a:endParaRPr>
          </a:p>
          <a:p>
            <a:pPr eaLnBrk="1" hangingPunct="1">
              <a:lnSpc>
                <a:spcPct val="80000"/>
              </a:lnSpc>
            </a:pPr>
            <a:r>
              <a:rPr lang="de-DE" sz="2800" b="0" i="0" strike="noStrike" cap="none" spc="0" baseline="0">
                <a:solidFill>
                  <a:srgbClr val="898989"/>
                </a:solidFill>
                <a:effectLst/>
                <a:latin typeface="Calibri"/>
                <a:ea typeface="Calibri"/>
                <a:cs typeface="Calibri"/>
              </a:rPr>
              <a:t>Führen Sie ein ehrliches Gespräch darüber, was:</a:t>
            </a:r>
          </a:p>
          <a:p>
            <a:pPr lvl="1" eaLnBrk="1" hangingPunct="1">
              <a:lnSpc>
                <a:spcPct val="80000"/>
              </a:lnSpc>
            </a:pPr>
            <a:r>
              <a:rPr lang="de-DE" sz="2400" b="0" i="0" strike="noStrike" cap="none" spc="0" baseline="0">
                <a:solidFill>
                  <a:srgbClr val="898989"/>
                </a:solidFill>
                <a:effectLst/>
                <a:latin typeface="Calibri"/>
                <a:ea typeface="Calibri"/>
                <a:cs typeface="Calibri"/>
              </a:rPr>
              <a:t>Helfen wird (Verbündete, Ressourcen, Motivation usw.)</a:t>
            </a:r>
          </a:p>
          <a:p>
            <a:pPr lvl="1" eaLnBrk="1" hangingPunct="1">
              <a:lnSpc>
                <a:spcPct val="80000"/>
              </a:lnSpc>
            </a:pPr>
            <a:r>
              <a:rPr lang="de-DE" sz="2400" b="0" i="0" strike="noStrike" cap="none" spc="0" baseline="0">
                <a:solidFill>
                  <a:srgbClr val="898989"/>
                </a:solidFill>
                <a:effectLst/>
                <a:latin typeface="Calibri"/>
                <a:ea typeface="Calibri"/>
                <a:cs typeface="Calibri"/>
              </a:rPr>
              <a:t>Im Weg stehen wird (mögliche Hindernisse)</a:t>
            </a:r>
          </a:p>
          <a:p>
            <a:pPr lvl="1" eaLnBrk="1" hangingPunct="1">
              <a:lnSpc>
                <a:spcPct val="80000"/>
              </a:lnSpc>
            </a:pPr>
            <a:endParaRPr lang="en-GB" altLang="en-US" sz="3200">
              <a:solidFill>
                <a:srgbClr val="898989"/>
              </a:solidFill>
            </a:endParaRPr>
          </a:p>
          <a:p>
            <a:pPr eaLnBrk="1" hangingPunct="1">
              <a:lnSpc>
                <a:spcPct val="80000"/>
              </a:lnSpc>
            </a:pPr>
            <a:r>
              <a:rPr lang="de-DE" sz="2800" b="0" i="0" strike="noStrike" cap="none" spc="0" baseline="0">
                <a:solidFill>
                  <a:srgbClr val="898989"/>
                </a:solidFill>
                <a:effectLst/>
                <a:latin typeface="Calibri"/>
                <a:ea typeface="Calibri"/>
                <a:cs typeface="Calibri"/>
              </a:rPr>
              <a:t>Drei nützliche Techniken:</a:t>
            </a:r>
            <a:endParaRPr lang="en-GB" altLang="en-US" baseline="30000">
              <a:solidFill>
                <a:srgbClr val="898989"/>
              </a:solidFill>
              <a:ea typeface="HelveticaNeueLT Std Cn"/>
            </a:endParaRPr>
          </a:p>
          <a:p>
            <a:pPr lvl="1" eaLnBrk="1" hangingPunct="1">
              <a:lnSpc>
                <a:spcPct val="80000"/>
              </a:lnSpc>
            </a:pPr>
            <a:r>
              <a:rPr lang="de-DE" sz="2400" b="0" i="0" strike="noStrike" cap="none" spc="0" baseline="0">
                <a:solidFill>
                  <a:srgbClr val="898989"/>
                </a:solidFill>
                <a:effectLst/>
                <a:latin typeface="Calibri"/>
                <a:ea typeface="Calibri"/>
                <a:cs typeface="Calibri"/>
              </a:rPr>
              <a:t>Problemlösende Therapie</a:t>
            </a:r>
            <a:r>
              <a:rPr lang="de-DE" sz="2400" b="0" i="0" strike="noStrike" cap="none" spc="0" baseline="30000">
                <a:solidFill>
                  <a:srgbClr val="898989"/>
                </a:solidFill>
                <a:effectLst/>
                <a:latin typeface="Calibri"/>
                <a:ea typeface="Calibri"/>
                <a:cs typeface="Calibri"/>
              </a:rPr>
              <a:t>1</a:t>
            </a:r>
          </a:p>
          <a:p>
            <a:pPr lvl="1" eaLnBrk="1" hangingPunct="1">
              <a:lnSpc>
                <a:spcPct val="80000"/>
              </a:lnSpc>
            </a:pPr>
            <a:r>
              <a:rPr lang="de-DE" sz="2400" b="0" i="0" strike="noStrike" cap="none" spc="0" baseline="0">
                <a:solidFill>
                  <a:srgbClr val="898989"/>
                </a:solidFill>
                <a:effectLst/>
                <a:latin typeface="Calibri"/>
                <a:ea typeface="Calibri"/>
                <a:cs typeface="Calibri"/>
              </a:rPr>
              <a:t>Umsetzungsabsichtspläne</a:t>
            </a:r>
            <a:r>
              <a:rPr lang="de-DE" sz="2400" b="0" i="0" strike="noStrike" cap="none" spc="0" baseline="30000">
                <a:solidFill>
                  <a:srgbClr val="898989"/>
                </a:solidFill>
                <a:effectLst/>
                <a:latin typeface="Calibri"/>
                <a:ea typeface="Calibri"/>
                <a:cs typeface="Calibri"/>
              </a:rPr>
              <a:t>1</a:t>
            </a:r>
          </a:p>
          <a:p>
            <a:pPr lvl="1" eaLnBrk="1" hangingPunct="1">
              <a:lnSpc>
                <a:spcPct val="80000"/>
              </a:lnSpc>
            </a:pPr>
            <a:r>
              <a:rPr lang="de-DE" sz="2400" b="0" i="0" strike="noStrike" cap="none" spc="0" baseline="0">
                <a:solidFill>
                  <a:srgbClr val="898989"/>
                </a:solidFill>
                <a:effectLst/>
                <a:latin typeface="Calibri"/>
                <a:ea typeface="Calibri"/>
                <a:cs typeface="Calibri"/>
              </a:rPr>
              <a:t>Bekräftigung</a:t>
            </a:r>
            <a:r>
              <a:rPr lang="de-DE" sz="2400" b="0" i="0" strike="noStrike" cap="none" spc="0" baseline="30000">
                <a:solidFill>
                  <a:srgbClr val="898989"/>
                </a:solidFill>
                <a:effectLst/>
                <a:latin typeface="Calibri"/>
                <a:ea typeface="Calibri"/>
                <a:cs typeface="Calibri"/>
              </a:rPr>
              <a:t>2,3</a:t>
            </a:r>
          </a:p>
          <a:p>
            <a:pPr lvl="1" eaLnBrk="1" hangingPunct="1">
              <a:lnSpc>
                <a:spcPct val="80000"/>
              </a:lnSpc>
            </a:pPr>
            <a:endParaRPr lang="en-GB" altLang="en-US">
              <a:solidFill>
                <a:srgbClr val="FFFFFF"/>
              </a:solidFill>
            </a:endParaRPr>
          </a:p>
        </p:txBody>
      </p:sp>
      <p:sp>
        <p:nvSpPr>
          <p:cNvPr id="3" name="Text Placeholder 2">
            <a:extLst>
              <a:ext uri="{FF2B5EF4-FFF2-40B4-BE49-F238E27FC236}">
                <a16:creationId xmlns:a16="http://schemas.microsoft.com/office/drawing/2014/main" xmlns="" id="{353F7B67-34BD-455C-B297-C77656EFD01B}"/>
              </a:ext>
            </a:extLst>
          </p:cNvPr>
          <p:cNvSpPr>
            <a:spLocks noGrp="1"/>
          </p:cNvSpPr>
          <p:nvPr>
            <p:ph type="body" sz="quarter" idx="13"/>
          </p:nvPr>
        </p:nvSpPr>
        <p:spPr/>
        <p:txBody>
          <a:bodyPr/>
          <a:lstStyle/>
          <a:p>
            <a:pPr>
              <a:defRPr/>
            </a:pPr>
            <a:r>
              <a:rPr lang="de-DE" sz="1000" b="0" i="0" strike="noStrike" cap="none" spc="0" baseline="0">
                <a:solidFill>
                  <a:srgbClr val="898989"/>
                </a:solidFill>
                <a:effectLst/>
                <a:latin typeface="Calibri"/>
                <a:ea typeface="Calibri"/>
                <a:cs typeface="Calibri"/>
              </a:rPr>
              <a:t>1. Arden MA, et al. </a:t>
            </a:r>
            <a:r>
              <a:rPr lang="de-DE" sz="1000" b="0" i="1" strike="noStrike" cap="none" spc="0" baseline="0">
                <a:solidFill>
                  <a:srgbClr val="898989"/>
                </a:solidFill>
                <a:effectLst/>
                <a:latin typeface="Calibri"/>
                <a:ea typeface="Calibri"/>
                <a:cs typeface="Calibri"/>
              </a:rPr>
              <a:t>Pilot Feasibility Stud. </a:t>
            </a:r>
            <a:r>
              <a:rPr lang="de-DE" sz="1000" b="0" i="0" strike="noStrike" cap="none" spc="0" baseline="0">
                <a:solidFill>
                  <a:srgbClr val="898989"/>
                </a:solidFill>
                <a:effectLst/>
                <a:latin typeface="Calibri"/>
                <a:ea typeface="Calibri"/>
                <a:cs typeface="Calibri"/>
              </a:rPr>
              <a:t>2021;7:1; 2. Skinner BF. </a:t>
            </a:r>
            <a:r>
              <a:rPr lang="de-DE" sz="1000" b="0" i="1" strike="noStrike" cap="none" spc="0" baseline="0">
                <a:solidFill>
                  <a:srgbClr val="898989"/>
                </a:solidFill>
                <a:effectLst/>
                <a:latin typeface="Calibri"/>
                <a:ea typeface="Calibri"/>
                <a:cs typeface="Calibri"/>
              </a:rPr>
              <a:t>Science and Human Behavior</a:t>
            </a:r>
            <a:r>
              <a:rPr lang="de-DE" sz="1000" b="0" i="0" strike="noStrike" cap="none" spc="0" baseline="0">
                <a:solidFill>
                  <a:srgbClr val="898989"/>
                </a:solidFill>
                <a:effectLst/>
                <a:latin typeface="Calibri"/>
                <a:ea typeface="Calibri"/>
                <a:cs typeface="Calibri"/>
              </a:rPr>
              <a:t>. 1953:59–77; </a:t>
            </a:r>
            <a:r>
              <a:rPr sz="1000"/>
              <a:t/>
            </a:r>
            <a:br>
              <a:rPr sz="1000"/>
            </a:br>
            <a:r>
              <a:rPr lang="de-DE" sz="1000" b="0" i="0" strike="noStrike" cap="none" spc="0" baseline="0">
                <a:solidFill>
                  <a:srgbClr val="898989"/>
                </a:solidFill>
                <a:effectLst/>
                <a:latin typeface="Calibri"/>
                <a:ea typeface="Calibri"/>
                <a:cs typeface="Calibri"/>
              </a:rPr>
              <a:t>3. Ernst MM, et al. </a:t>
            </a:r>
            <a:r>
              <a:rPr lang="de-DE" sz="1000" b="0" i="1" strike="noStrike" cap="none" spc="0" baseline="0">
                <a:solidFill>
                  <a:srgbClr val="898989"/>
                </a:solidFill>
                <a:effectLst/>
                <a:latin typeface="Calibri"/>
                <a:ea typeface="Calibri"/>
                <a:cs typeface="Calibri"/>
              </a:rPr>
              <a:t>Child Adolesc Psychiatr Clin N Am. </a:t>
            </a:r>
            <a:r>
              <a:rPr lang="de-DE" sz="1000" b="0" i="0" strike="noStrike" cap="none" spc="0" baseline="0">
                <a:solidFill>
                  <a:srgbClr val="898989"/>
                </a:solidFill>
                <a:effectLst/>
                <a:latin typeface="Calibri"/>
                <a:ea typeface="Calibri"/>
                <a:cs typeface="Calibri"/>
              </a:rPr>
              <a:t>2010;19:263–283.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Haftungsausschluss</a:t>
            </a:r>
          </a:p>
        </p:txBody>
      </p:sp>
      <p:sp>
        <p:nvSpPr>
          <p:cNvPr id="18435" name="Content Placeholder 2"/>
          <p:cNvSpPr>
            <a:spLocks noGrp="1"/>
          </p:cNvSpPr>
          <p:nvPr>
            <p:ph idx="1"/>
          </p:nvPr>
        </p:nvSpPr>
        <p:spPr/>
        <p:txBody>
          <a:bodyPr/>
          <a:lstStyle/>
          <a:p>
            <a:pPr marL="0" indent="0">
              <a:buNone/>
            </a:pPr>
            <a:endParaRPr lang="en-GB" altLang="en-US" sz="2000" i="1">
              <a:ea typeface="HelveticaNeueLT Std Cn"/>
            </a:endParaRPr>
          </a:p>
          <a:p>
            <a:pPr marL="0" indent="0">
              <a:buNone/>
            </a:pPr>
            <a:endParaRPr lang="en-GB" altLang="en-US" sz="2000" i="1">
              <a:ea typeface="HelveticaNeueLT Std Cn"/>
            </a:endParaRPr>
          </a:p>
          <a:p>
            <a:pPr marL="0" indent="0">
              <a:buNone/>
            </a:pPr>
            <a:endParaRPr lang="en-GB" altLang="en-US" sz="2400" i="1">
              <a:ea typeface="HelveticaNeueLT Std Cn"/>
            </a:endParaRPr>
          </a:p>
          <a:p>
            <a:pPr marL="0" indent="0">
              <a:buNone/>
            </a:pPr>
            <a:r>
              <a:rPr lang="de-DE" sz="2400" b="0" i="1" strike="noStrike" cap="none" spc="0" baseline="0">
                <a:solidFill>
                  <a:srgbClr val="808080"/>
                </a:solidFill>
                <a:effectLst/>
                <a:latin typeface="Calibri"/>
                <a:ea typeface="Calibri"/>
                <a:cs typeface="Calibri"/>
              </a:rPr>
              <a:t>CF CARE wird vollständig von Vertex Pharmaceuticals (Europe) Limited finanziert. Der Inhalt wurde vom Lenkungsausschuss mit logistischer und redaktioneller Unterstützung durch das CF CARE-Sekretariat, ApotheCom, vorbereitet und entwickelt. Vertex hatte die Möglichkeit, den Inhalt und die Tools auf ihre Richtigkeit zu überprüfen.</a:t>
            </a:r>
          </a:p>
        </p:txBody>
      </p:sp>
      <p:sp>
        <p:nvSpPr>
          <p:cNvPr id="2" name="Text Placeholder 1">
            <a:extLst>
              <a:ext uri="{FF2B5EF4-FFF2-40B4-BE49-F238E27FC236}">
                <a16:creationId xmlns:a16="http://schemas.microsoft.com/office/drawing/2014/main" xmlns="" id="{DE7B3D74-A104-4745-9ACD-EF9BD5E374CD}"/>
              </a:ext>
            </a:extLst>
          </p:cNvPr>
          <p:cNvSpPr>
            <a:spLocks noGrp="1"/>
          </p:cNvSpPr>
          <p:nvPr>
            <p:ph type="body" sz="quarter" idx="13"/>
          </p:nvPr>
        </p:nvSpPr>
        <p:spPr/>
        <p:txBody>
          <a:bodyP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E80E2-5412-4755-A59E-4ABCF7D850AD}"/>
              </a:ext>
            </a:extLst>
          </p:cNvPr>
          <p:cNvSpPr>
            <a:spLocks noGrp="1"/>
          </p:cNvSpPr>
          <p:nvPr>
            <p:ph type="title"/>
          </p:nvPr>
        </p:nvSpPr>
        <p:spPr>
          <a:xfrm>
            <a:off x="5448507" y="1546022"/>
            <a:ext cx="5286703" cy="2234793"/>
          </a:xfrm>
        </p:spPr>
        <p:txBody>
          <a:bodyPr/>
          <a:lstStyle/>
          <a:p>
            <a:r>
              <a:rPr lang="de-DE" sz="6000" b="0" i="0" strike="noStrike" cap="none" spc="0" baseline="0" dirty="0">
                <a:solidFill>
                  <a:srgbClr val="FFFFFF"/>
                </a:solidFill>
                <a:effectLst/>
                <a:latin typeface="Calibri Light"/>
                <a:ea typeface="Calibri Light"/>
                <a:cs typeface="Calibri Light"/>
              </a:rPr>
              <a:t>Techniken zur </a:t>
            </a:r>
            <a:r>
              <a:rPr lang="de-DE" sz="6000" b="0" i="0" strike="noStrike" cap="none" spc="0" baseline="0" dirty="0" smtClean="0">
                <a:solidFill>
                  <a:srgbClr val="FFFFFF"/>
                </a:solidFill>
                <a:effectLst/>
                <a:latin typeface="Calibri Light"/>
                <a:ea typeface="Calibri Light"/>
                <a:cs typeface="Calibri Light"/>
              </a:rPr>
              <a:t>Verhaltens-änderung</a:t>
            </a:r>
            <a:r>
              <a:rPr lang="de-DE" sz="6000" b="0" i="0" strike="noStrike" cap="none" spc="0" baseline="0" dirty="0">
                <a:solidFill>
                  <a:srgbClr val="FFFFFF"/>
                </a:solidFill>
                <a:effectLst/>
                <a:latin typeface="Calibri Light"/>
                <a:ea typeface="Calibri Light"/>
                <a:cs typeface="Calibri Light"/>
              </a:rPr>
              <a:t>:</a:t>
            </a:r>
          </a:p>
        </p:txBody>
      </p:sp>
      <p:sp>
        <p:nvSpPr>
          <p:cNvPr id="3" name="Text Placeholder 2">
            <a:extLst>
              <a:ext uri="{FF2B5EF4-FFF2-40B4-BE49-F238E27FC236}">
                <a16:creationId xmlns:a16="http://schemas.microsoft.com/office/drawing/2014/main" xmlns="" id="{AA81E716-2213-4890-A573-B72552084CBE}"/>
              </a:ext>
            </a:extLst>
          </p:cNvPr>
          <p:cNvSpPr>
            <a:spLocks noGrp="1"/>
          </p:cNvSpPr>
          <p:nvPr>
            <p:ph type="body" idx="1"/>
          </p:nvPr>
        </p:nvSpPr>
        <p:spPr/>
        <p:txBody>
          <a:bodyPr/>
          <a:lstStyle/>
          <a:p>
            <a:r>
              <a:rPr lang="de-DE" sz="2400" b="1" i="0" strike="noStrike" cap="none" spc="0" baseline="0">
                <a:solidFill>
                  <a:srgbClr val="808080"/>
                </a:solidFill>
                <a:effectLst/>
                <a:latin typeface="Calibri"/>
                <a:ea typeface="Calibri"/>
                <a:cs typeface="Calibri"/>
              </a:rPr>
              <a:t>1. Problemlösung</a:t>
            </a:r>
          </a:p>
        </p:txBody>
      </p:sp>
    </p:spTree>
    <p:extLst>
      <p:ext uri="{BB962C8B-B14F-4D97-AF65-F5344CB8AC3E}">
        <p14:creationId xmlns:p14="http://schemas.microsoft.com/office/powerpoint/2010/main" val="2745509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Problemlösung</a:t>
            </a:r>
          </a:p>
        </p:txBody>
      </p:sp>
      <p:sp>
        <p:nvSpPr>
          <p:cNvPr id="36867" name="Rectangle 5"/>
          <p:cNvSpPr>
            <a:spLocks noGrp="1"/>
          </p:cNvSpPr>
          <p:nvPr>
            <p:ph idx="1"/>
          </p:nvPr>
        </p:nvSpPr>
        <p:spPr>
          <a:xfrm>
            <a:off x="838200" y="1473201"/>
            <a:ext cx="4761089" cy="4317999"/>
          </a:xfrm>
        </p:spPr>
        <p:txBody>
          <a:bodyPr/>
          <a:lstStyle/>
          <a:p>
            <a:pPr eaLnBrk="1" hangingPunct="1"/>
            <a:r>
              <a:rPr lang="de-DE" sz="2800" b="0" i="0" strike="noStrike" cap="none" spc="0" baseline="0">
                <a:solidFill>
                  <a:srgbClr val="808080"/>
                </a:solidFill>
                <a:effectLst/>
                <a:latin typeface="Calibri"/>
                <a:ea typeface="Calibri"/>
                <a:cs typeface="Calibri"/>
              </a:rPr>
              <a:t>Gilt als eigenständige Therapie</a:t>
            </a:r>
            <a:r>
              <a:rPr lang="de-DE" sz="2800" b="0" i="0" strike="noStrike" cap="none" spc="0" baseline="30000">
                <a:solidFill>
                  <a:srgbClr val="808080"/>
                </a:solidFill>
                <a:effectLst/>
                <a:latin typeface="Calibri"/>
                <a:ea typeface="Calibri"/>
                <a:cs typeface="Calibri"/>
              </a:rPr>
              <a:t>1</a:t>
            </a:r>
          </a:p>
          <a:p>
            <a:pPr eaLnBrk="1" hangingPunct="1">
              <a:buFont typeface="Arial" panose="020B0604020202020204" pitchFamily="34" charset="0"/>
              <a:buNone/>
            </a:pPr>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Einsatz als Strategie zur Verbesserung der Therapietreue</a:t>
            </a:r>
            <a:r>
              <a:rPr lang="de-DE" sz="2800" b="0" i="0" strike="noStrike" cap="none" spc="0" baseline="30000">
                <a:solidFill>
                  <a:srgbClr val="808080"/>
                </a:solidFill>
                <a:effectLst/>
                <a:latin typeface="Calibri"/>
                <a:ea typeface="Calibri"/>
                <a:cs typeface="Calibri"/>
              </a:rPr>
              <a:t>1,2</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xmlns="" id="{C3535A17-A92D-4197-919B-3430D42D11CF}"/>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Pexels</a:t>
            </a:r>
            <a:endParaRPr lang="en-GB"/>
          </a:p>
          <a:p>
            <a:r>
              <a:rPr lang="de-DE" sz="1000" b="0" i="0" strike="noStrike" cap="none" spc="0" baseline="0">
                <a:solidFill>
                  <a:srgbClr val="898989"/>
                </a:solidFill>
                <a:effectLst/>
                <a:latin typeface="Calibri"/>
                <a:ea typeface="Calibri"/>
                <a:cs typeface="Calibri"/>
              </a:rPr>
              <a:t>1. Nezu AM, et al. </a:t>
            </a:r>
            <a:r>
              <a:rPr lang="de-DE" sz="1000" b="0" i="1" strike="noStrike" cap="none" spc="0" baseline="0">
                <a:solidFill>
                  <a:srgbClr val="898989"/>
                </a:solidFill>
                <a:effectLst/>
                <a:latin typeface="Calibri"/>
                <a:ea typeface="Calibri"/>
                <a:cs typeface="Calibri"/>
              </a:rPr>
              <a:t>Problem-Solving Therapy: A Treatment Manual.</a:t>
            </a:r>
            <a:r>
              <a:rPr lang="de-DE" sz="1000" b="0" i="0" strike="noStrike" cap="none" spc="0" baseline="0">
                <a:solidFill>
                  <a:srgbClr val="898989"/>
                </a:solidFill>
                <a:effectLst/>
                <a:latin typeface="Calibri"/>
                <a:ea typeface="Calibri"/>
                <a:cs typeface="Calibri"/>
              </a:rPr>
              <a:t> 2013:3; 2. Arden MA, et al. </a:t>
            </a:r>
            <a:r>
              <a:rPr lang="de-DE" sz="1000" b="0" i="1" strike="noStrike" cap="none" spc="0" baseline="0">
                <a:solidFill>
                  <a:srgbClr val="898989"/>
                </a:solidFill>
                <a:effectLst/>
                <a:latin typeface="Calibri"/>
                <a:ea typeface="Calibri"/>
                <a:cs typeface="Calibri"/>
              </a:rPr>
              <a:t>Pilot Feasibility Stud. </a:t>
            </a:r>
            <a:r>
              <a:rPr lang="de-DE" sz="1000" b="0" i="0" strike="noStrike" cap="none" spc="0" baseline="0">
                <a:solidFill>
                  <a:srgbClr val="898989"/>
                </a:solidFill>
                <a:effectLst/>
                <a:latin typeface="Calibri"/>
                <a:ea typeface="Calibri"/>
                <a:cs typeface="Calibri"/>
              </a:rPr>
              <a:t>2021;7:1.</a:t>
            </a:r>
          </a:p>
        </p:txBody>
      </p:sp>
      <p:pic>
        <p:nvPicPr>
          <p:cNvPr id="4" name="Picture 3">
            <a:extLst>
              <a:ext uri="{FF2B5EF4-FFF2-40B4-BE49-F238E27FC236}">
                <a16:creationId xmlns:a16="http://schemas.microsoft.com/office/drawing/2014/main" xmlns="" id="{E6A0E20F-B9EE-6746-8844-342D5FC251F5}"/>
              </a:ext>
            </a:extLst>
          </p:cNvPr>
          <p:cNvPicPr>
            <a:picLocks noChangeAspect="1"/>
          </p:cNvPicPr>
          <p:nvPr/>
        </p:nvPicPr>
        <p:blipFill>
          <a:blip r:embed="rId3"/>
          <a:srcRect l="8372" t="-63" r="4027" b="5655"/>
          <a:stretch>
            <a:fillRect/>
          </a:stretch>
        </p:blipFill>
        <p:spPr>
          <a:xfrm>
            <a:off x="5779911" y="1467556"/>
            <a:ext cx="5542845" cy="4334933"/>
          </a:xfrm>
          <a:prstGeom prst="roundRect">
            <a:avLst>
              <a:gd name="adj" fmla="val 8073"/>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Problemlösung</a:t>
            </a:r>
          </a:p>
        </p:txBody>
      </p:sp>
      <p:sp>
        <p:nvSpPr>
          <p:cNvPr id="37891"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Klärung und Definition des zu lösenden Problems</a:t>
            </a:r>
          </a:p>
          <a:p>
            <a:pPr eaLnBrk="1" hangingPunct="1"/>
            <a:r>
              <a:rPr lang="de-DE" sz="2800" b="0" i="0" strike="noStrike" cap="none" spc="0" baseline="0">
                <a:solidFill>
                  <a:srgbClr val="808080"/>
                </a:solidFill>
                <a:effectLst/>
                <a:latin typeface="Calibri"/>
                <a:ea typeface="Calibri"/>
                <a:cs typeface="Calibri"/>
              </a:rPr>
              <a:t>Setzen eines realistisches Ziels</a:t>
            </a:r>
          </a:p>
          <a:p>
            <a:pPr eaLnBrk="1" hangingPunct="1"/>
            <a:r>
              <a:rPr lang="de-DE" sz="2800" b="0" i="0" strike="noStrike" cap="none" spc="0" baseline="0">
                <a:solidFill>
                  <a:srgbClr val="808080"/>
                </a:solidFill>
                <a:effectLst/>
                <a:latin typeface="Calibri"/>
                <a:ea typeface="Calibri"/>
                <a:cs typeface="Calibri"/>
              </a:rPr>
              <a:t>Brainstorming: Erarbeitung mehrerer möglicher Lösungen</a:t>
            </a:r>
          </a:p>
          <a:p>
            <a:pPr eaLnBrk="1" hangingPunct="1"/>
            <a:r>
              <a:rPr lang="de-DE" sz="2800" b="0" i="0" strike="noStrike" cap="none" spc="0" baseline="0">
                <a:solidFill>
                  <a:srgbClr val="808080"/>
                </a:solidFill>
                <a:effectLst/>
                <a:latin typeface="Calibri"/>
                <a:ea typeface="Calibri"/>
                <a:cs typeface="Calibri"/>
              </a:rPr>
              <a:t>Auflistung der Vor- und Nachteile für jede Lösung</a:t>
            </a:r>
          </a:p>
          <a:p>
            <a:pPr eaLnBrk="1" hangingPunct="1"/>
            <a:r>
              <a:rPr lang="de-DE" sz="2800" b="0" i="0" strike="noStrike" cap="none" spc="0" baseline="0">
                <a:solidFill>
                  <a:srgbClr val="808080"/>
                </a:solidFill>
                <a:effectLst/>
                <a:latin typeface="Calibri"/>
                <a:ea typeface="Calibri"/>
                <a:cs typeface="Calibri"/>
              </a:rPr>
              <a:t>Auswahl der besten und praktikabelsten Lösung</a:t>
            </a:r>
          </a:p>
          <a:p>
            <a:pPr eaLnBrk="1" hangingPunct="1"/>
            <a:r>
              <a:rPr lang="de-DE" sz="2800" b="0" i="0" strike="noStrike" cap="none" spc="0" baseline="0">
                <a:solidFill>
                  <a:srgbClr val="808080"/>
                </a:solidFill>
                <a:effectLst/>
                <a:latin typeface="Calibri"/>
                <a:ea typeface="Calibri"/>
                <a:cs typeface="Calibri"/>
              </a:rPr>
              <a:t>Ausprobieren</a:t>
            </a:r>
          </a:p>
          <a:p>
            <a:pPr eaLnBrk="1" hangingPunct="1"/>
            <a:r>
              <a:rPr lang="de-DE" sz="2800" b="0" i="0" strike="noStrike" cap="none" spc="0" baseline="0">
                <a:solidFill>
                  <a:srgbClr val="808080"/>
                </a:solidFill>
                <a:effectLst/>
                <a:latin typeface="Calibri"/>
                <a:ea typeface="Calibri"/>
                <a:cs typeface="Calibri"/>
              </a:rPr>
              <a:t>Bewerten des Ergebnisses</a:t>
            </a:r>
          </a:p>
        </p:txBody>
      </p:sp>
      <p:sp>
        <p:nvSpPr>
          <p:cNvPr id="2" name="Text Placeholder 1">
            <a:extLst>
              <a:ext uri="{FF2B5EF4-FFF2-40B4-BE49-F238E27FC236}">
                <a16:creationId xmlns:a16="http://schemas.microsoft.com/office/drawing/2014/main" xmlns="" id="{3097E2C9-B435-464E-A3EF-243B0001EF4E}"/>
              </a:ext>
            </a:extLst>
          </p:cNvPr>
          <p:cNvSpPr>
            <a:spLocks noGrp="1"/>
          </p:cNvSpPr>
          <p:nvPr>
            <p:ph type="body" sz="quarter" idx="13"/>
          </p:nvPr>
        </p:nvSpPr>
        <p:spPr/>
        <p:txBody>
          <a:bodyPr/>
          <a:lstStyle/>
          <a:p>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E80E2-5412-4755-A59E-4ABCF7D850AD}"/>
              </a:ext>
            </a:extLst>
          </p:cNvPr>
          <p:cNvSpPr>
            <a:spLocks noGrp="1"/>
          </p:cNvSpPr>
          <p:nvPr>
            <p:ph type="title"/>
          </p:nvPr>
        </p:nvSpPr>
        <p:spPr>
          <a:xfrm>
            <a:off x="5448507" y="1546022"/>
            <a:ext cx="5286703" cy="2234793"/>
          </a:xfrm>
        </p:spPr>
        <p:txBody>
          <a:bodyPr/>
          <a:lstStyle/>
          <a:p>
            <a:r>
              <a:rPr lang="de-DE" sz="6000" b="0" i="0" strike="noStrike" cap="none" spc="0" baseline="0" dirty="0">
                <a:solidFill>
                  <a:srgbClr val="FFFFFF"/>
                </a:solidFill>
                <a:effectLst/>
                <a:latin typeface="Calibri Light"/>
                <a:ea typeface="Calibri Light"/>
                <a:cs typeface="Calibri Light"/>
              </a:rPr>
              <a:t>Techniken zur </a:t>
            </a:r>
            <a:r>
              <a:rPr lang="de-DE" sz="6000" b="0" i="0" strike="noStrike" cap="none" spc="0" baseline="0" dirty="0" smtClean="0">
                <a:solidFill>
                  <a:srgbClr val="FFFFFF"/>
                </a:solidFill>
                <a:effectLst/>
                <a:latin typeface="Calibri Light"/>
                <a:ea typeface="Calibri Light"/>
                <a:cs typeface="Calibri Light"/>
              </a:rPr>
              <a:t>Verhaltens-änderung</a:t>
            </a:r>
            <a:r>
              <a:rPr lang="de-DE" sz="6000" b="0" i="0" strike="noStrike" cap="none" spc="0" baseline="0" dirty="0">
                <a:solidFill>
                  <a:srgbClr val="FFFFFF"/>
                </a:solidFill>
                <a:effectLst/>
                <a:latin typeface="Calibri Light"/>
                <a:ea typeface="Calibri Light"/>
                <a:cs typeface="Calibri Light"/>
              </a:rPr>
              <a:t>:</a:t>
            </a:r>
          </a:p>
        </p:txBody>
      </p:sp>
      <p:sp>
        <p:nvSpPr>
          <p:cNvPr id="3" name="Text Placeholder 2">
            <a:extLst>
              <a:ext uri="{FF2B5EF4-FFF2-40B4-BE49-F238E27FC236}">
                <a16:creationId xmlns:a16="http://schemas.microsoft.com/office/drawing/2014/main" xmlns="" id="{AA81E716-2213-4890-A573-B72552084CBE}"/>
              </a:ext>
            </a:extLst>
          </p:cNvPr>
          <p:cNvSpPr>
            <a:spLocks noGrp="1"/>
          </p:cNvSpPr>
          <p:nvPr>
            <p:ph type="body" idx="1"/>
          </p:nvPr>
        </p:nvSpPr>
        <p:spPr/>
        <p:txBody>
          <a:bodyPr/>
          <a:lstStyle/>
          <a:p>
            <a:r>
              <a:rPr lang="de-DE" sz="2400" b="1" i="0" strike="noStrike" cap="none" spc="0" baseline="0">
                <a:solidFill>
                  <a:srgbClr val="FFFFFF"/>
                </a:solidFill>
                <a:effectLst/>
                <a:latin typeface="Calibri"/>
                <a:ea typeface="Calibri"/>
                <a:cs typeface="Calibri"/>
              </a:rPr>
              <a:t>2. Umsetzungsabsichtspläne</a:t>
            </a:r>
          </a:p>
        </p:txBody>
      </p:sp>
    </p:spTree>
    <p:extLst>
      <p:ext uri="{BB962C8B-B14F-4D97-AF65-F5344CB8AC3E}">
        <p14:creationId xmlns:p14="http://schemas.microsoft.com/office/powerpoint/2010/main" val="4223695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a:defRPr/>
            </a:pPr>
            <a:r>
              <a:rPr lang="de-DE" sz="3600" b="0" i="0" strike="noStrike" cap="none" spc="0" baseline="0">
                <a:solidFill>
                  <a:srgbClr val="FFFFFF"/>
                </a:solidFill>
                <a:effectLst/>
                <a:latin typeface="Calibri Light"/>
                <a:ea typeface="Calibri Light"/>
                <a:cs typeface="Calibri Light"/>
              </a:rPr>
              <a:t>Umsetzungsabsichtspläne </a:t>
            </a:r>
            <a:endParaRPr lang="en-GB" altLang="en-US">
              <a:ea typeface="HelveticaNeueLT Std Med Cn"/>
            </a:endParaRPr>
          </a:p>
        </p:txBody>
      </p:sp>
      <p:sp>
        <p:nvSpPr>
          <p:cNvPr id="39939" name="Rectangle 3"/>
          <p:cNvSpPr>
            <a:spLocks noGrp="1"/>
          </p:cNvSpPr>
          <p:nvPr>
            <p:ph idx="1"/>
          </p:nvPr>
        </p:nvSpPr>
        <p:spPr/>
        <p:txBody>
          <a:bodyPr/>
          <a:lstStyle/>
          <a:p>
            <a:pPr eaLnBrk="1" hangingPunct="1">
              <a:lnSpc>
                <a:spcPct val="90000"/>
              </a:lnSpc>
            </a:pPr>
            <a:r>
              <a:rPr lang="de-DE" sz="2800" b="0" i="0" strike="noStrike" cap="none" spc="0" baseline="0">
                <a:solidFill>
                  <a:srgbClr val="808080"/>
                </a:solidFill>
                <a:effectLst/>
                <a:latin typeface="Calibri"/>
                <a:ea typeface="Calibri"/>
                <a:cs typeface="Calibri"/>
              </a:rPr>
              <a:t>Viele Menschen finden es schwierig, ihre Vorsätze umzusetzen</a:t>
            </a:r>
            <a:endParaRPr lang="en-GB" altLang="en-US" baseline="30000">
              <a:ea typeface="HelveticaNeueLT Std Cn"/>
            </a:endParaRPr>
          </a:p>
          <a:p>
            <a:pPr lvl="1" eaLnBrk="1" hangingPunct="1">
              <a:lnSpc>
                <a:spcPct val="90000"/>
              </a:lnSpc>
            </a:pPr>
            <a:r>
              <a:rPr lang="de-DE" sz="2400" b="0" i="0" strike="noStrike" cap="none" spc="0" baseline="0">
                <a:solidFill>
                  <a:srgbClr val="808080"/>
                </a:solidFill>
                <a:effectLst/>
                <a:latin typeface="Calibri"/>
                <a:ea typeface="Calibri"/>
                <a:cs typeface="Calibri"/>
              </a:rPr>
              <a:t>So ergab eine Meta-Analyse, dass 36 % der Menschen ihre Vorsätze, aktiv zu werden, nicht einhalten</a:t>
            </a:r>
            <a:r>
              <a:rPr lang="de-DE" sz="2400" b="0" i="0" strike="noStrike" cap="none" spc="0" baseline="30000">
                <a:solidFill>
                  <a:srgbClr val="808080"/>
                </a:solidFill>
                <a:effectLst/>
                <a:latin typeface="Calibri"/>
                <a:ea typeface="Calibri"/>
                <a:cs typeface="Calibri"/>
              </a:rPr>
              <a:t>1</a:t>
            </a:r>
            <a:endParaRPr lang="en-GB" altLang="en-US" baseline="30000">
              <a:solidFill>
                <a:srgbClr val="FF0000"/>
              </a:solidFill>
              <a:ea typeface="HelveticaNeueLT Std Cn"/>
            </a:endParaRPr>
          </a:p>
          <a:p>
            <a:pPr marL="457200" lvl="1" indent="0">
              <a:buNone/>
            </a:pPr>
            <a:endParaRPr lang="en-GB" altLang="en-US" b="1" i="1">
              <a:ea typeface="HelveticaNeueLT Std Cn"/>
            </a:endParaRPr>
          </a:p>
          <a:p>
            <a:pPr eaLnBrk="1" hangingPunct="1">
              <a:lnSpc>
                <a:spcPct val="90000"/>
              </a:lnSpc>
            </a:pPr>
            <a:r>
              <a:rPr lang="de-DE" sz="2800" b="0" i="0" strike="noStrike" cap="none" spc="0" baseline="0">
                <a:solidFill>
                  <a:srgbClr val="808080"/>
                </a:solidFill>
                <a:effectLst/>
                <a:latin typeface="Calibri"/>
                <a:ea typeface="Calibri"/>
                <a:cs typeface="Calibri"/>
              </a:rPr>
              <a:t>Wie können Sie diese Zahl steigern?</a:t>
            </a:r>
          </a:p>
          <a:p>
            <a:pPr eaLnBrk="1" hangingPunct="1">
              <a:lnSpc>
                <a:spcPct val="90000"/>
              </a:lnSpc>
            </a:pPr>
            <a:endParaRPr lang="en-GB" altLang="en-US">
              <a:ea typeface="HelveticaNeueLT Std Cn"/>
            </a:endParaRPr>
          </a:p>
          <a:p>
            <a:pPr eaLnBrk="1" hangingPunct="1">
              <a:lnSpc>
                <a:spcPct val="90000"/>
              </a:lnSpc>
            </a:pPr>
            <a:r>
              <a:rPr lang="de-DE" sz="2800" b="0" i="0" strike="noStrike" cap="none" spc="0" baseline="0">
                <a:solidFill>
                  <a:srgbClr val="808080"/>
                </a:solidFill>
                <a:effectLst/>
                <a:latin typeface="Calibri"/>
                <a:ea typeface="Calibri"/>
                <a:cs typeface="Calibri"/>
              </a:rPr>
              <a:t>Umsetzungsabsichten</a:t>
            </a:r>
            <a:r>
              <a:rPr lang="de-DE" sz="2800" b="0" i="0" strike="noStrike" cap="none" spc="0" baseline="30000">
                <a:solidFill>
                  <a:srgbClr val="808080"/>
                </a:solidFill>
                <a:effectLst/>
                <a:latin typeface="Calibri"/>
                <a:ea typeface="Calibri"/>
                <a:cs typeface="Calibri"/>
              </a:rPr>
              <a:t>2</a:t>
            </a:r>
            <a:endParaRPr lang="en-GB" altLang="en-US" b="1" i="1">
              <a:ea typeface="HelveticaNeueLT Std Cn"/>
            </a:endParaRPr>
          </a:p>
          <a:p>
            <a:pPr lvl="1" eaLnBrk="1" hangingPunct="1">
              <a:lnSpc>
                <a:spcPct val="90000"/>
              </a:lnSpc>
            </a:pPr>
            <a:r>
              <a:rPr lang="de-DE" sz="2400" b="0" i="0" strike="noStrike" cap="none" spc="0" baseline="0">
                <a:solidFill>
                  <a:srgbClr val="808080"/>
                </a:solidFill>
                <a:effectLst/>
                <a:latin typeface="Calibri"/>
                <a:ea typeface="Calibri"/>
                <a:cs typeface="Calibri"/>
              </a:rPr>
              <a:t>Die Entwicklung von Umsetzungsabsichten kann das starke Streben nach dem Ziel erheblich verbessern</a:t>
            </a:r>
          </a:p>
        </p:txBody>
      </p:sp>
      <p:sp>
        <p:nvSpPr>
          <p:cNvPr id="2" name="Text Placeholder 1">
            <a:extLst>
              <a:ext uri="{FF2B5EF4-FFF2-40B4-BE49-F238E27FC236}">
                <a16:creationId xmlns:a16="http://schemas.microsoft.com/office/drawing/2014/main" xmlns="" id="{B8B1D9C9-7EE5-464C-8F75-4D681178F37C}"/>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1. Rhodes RE, de Bruijn GJ. </a:t>
            </a:r>
            <a:r>
              <a:rPr lang="de-DE" sz="1000" b="0" i="1" strike="noStrike" cap="none" spc="0" baseline="0">
                <a:solidFill>
                  <a:srgbClr val="898989"/>
                </a:solidFill>
                <a:effectLst/>
                <a:latin typeface="Calibri"/>
                <a:ea typeface="Calibri"/>
                <a:cs typeface="Calibri"/>
              </a:rPr>
              <a:t>Br J Health Psychol. </a:t>
            </a:r>
            <a:r>
              <a:rPr lang="de-DE" sz="1000" b="0" i="0" strike="noStrike" cap="none" spc="0" baseline="0">
                <a:solidFill>
                  <a:srgbClr val="898989"/>
                </a:solidFill>
                <a:effectLst/>
                <a:latin typeface="Calibri"/>
                <a:ea typeface="Calibri"/>
                <a:cs typeface="Calibri"/>
              </a:rPr>
              <a:t>2013;18:296–309; 2. Gollwitzer PM. </a:t>
            </a:r>
            <a:r>
              <a:rPr lang="de-DE" sz="1000" b="0" i="1" strike="noStrike" cap="none" spc="0" baseline="0">
                <a:solidFill>
                  <a:srgbClr val="898989"/>
                </a:solidFill>
                <a:effectLst/>
                <a:latin typeface="Calibri"/>
                <a:ea typeface="Calibri"/>
                <a:cs typeface="Calibri"/>
              </a:rPr>
              <a:t>Motiv Emot. </a:t>
            </a:r>
            <a:r>
              <a:rPr lang="de-DE" sz="1000" b="0" i="0" strike="noStrike" cap="none" spc="0" baseline="0">
                <a:solidFill>
                  <a:srgbClr val="898989"/>
                </a:solidFill>
                <a:effectLst/>
                <a:latin typeface="Calibri"/>
                <a:ea typeface="Calibri"/>
                <a:cs typeface="Calibri"/>
              </a:rPr>
              <a:t>2014;38:305–322.</a:t>
            </a:r>
            <a:endParaRPr lang="en-GB" altLang="en-US" sz="1000">
              <a:latin typeface="+mn-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lang="de-DE" sz="3600" b="0" i="0" strike="noStrike" cap="none" spc="0" baseline="0">
                <a:solidFill>
                  <a:srgbClr val="FFFFFF"/>
                </a:solidFill>
                <a:effectLst/>
                <a:latin typeface="Calibri Light"/>
                <a:ea typeface="Calibri Light"/>
                <a:cs typeface="Calibri Light"/>
              </a:rPr>
              <a:t>Was sind Umsetzungsabsichtspläne?</a:t>
            </a:r>
          </a:p>
        </p:txBody>
      </p:sp>
      <p:sp>
        <p:nvSpPr>
          <p:cNvPr id="40963"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Sie „übersetzen“ Ziele in Aktionen</a:t>
            </a:r>
          </a:p>
          <a:p>
            <a:pPr eaLnBrk="1" hangingPunct="1"/>
            <a:r>
              <a:rPr lang="de-DE" sz="2800" b="0" i="0" strike="noStrike" cap="none" spc="0" baseline="0">
                <a:solidFill>
                  <a:srgbClr val="808080"/>
                </a:solidFill>
                <a:effectLst/>
                <a:latin typeface="Calibri"/>
                <a:ea typeface="Calibri"/>
                <a:cs typeface="Calibri"/>
              </a:rPr>
              <a:t>Sie antizipieren Hindernisse</a:t>
            </a:r>
          </a:p>
          <a:p>
            <a:pPr eaLnBrk="1" hangingPunct="1"/>
            <a:r>
              <a:rPr lang="de-DE" sz="2800" b="0" i="0" strike="noStrike" cap="none" spc="0" baseline="0">
                <a:solidFill>
                  <a:srgbClr val="808080"/>
                </a:solidFill>
                <a:effectLst/>
                <a:latin typeface="Calibri"/>
                <a:ea typeface="Calibri"/>
                <a:cs typeface="Calibri"/>
              </a:rPr>
              <a:t>Erarbeiten, woran Sie erkennen, ob Sie auf ein Hindernis gestoßen sind</a:t>
            </a:r>
          </a:p>
          <a:p>
            <a:pPr eaLnBrk="1" hangingPunct="1"/>
            <a:r>
              <a:rPr lang="de-DE" sz="2800" b="0" i="0" strike="noStrike" cap="none" spc="0" baseline="0">
                <a:solidFill>
                  <a:srgbClr val="808080"/>
                </a:solidFill>
                <a:effectLst/>
                <a:latin typeface="Calibri"/>
                <a:ea typeface="Calibri"/>
                <a:cs typeface="Calibri"/>
              </a:rPr>
              <a:t>Einen realistischen und wirksamen Aktionsplan für jedes davon aufstellen</a:t>
            </a:r>
          </a:p>
          <a:p>
            <a:pPr eaLnBrk="1" hangingPunct="1"/>
            <a:r>
              <a:rPr lang="de-DE" sz="2800" b="0" i="0" strike="noStrike" cap="none" spc="0" baseline="0">
                <a:solidFill>
                  <a:srgbClr val="808080"/>
                </a:solidFill>
                <a:effectLst/>
                <a:latin typeface="Calibri"/>
                <a:ea typeface="Calibri"/>
                <a:cs typeface="Calibri"/>
              </a:rPr>
              <a:t>Und </a:t>
            </a:r>
            <a:r>
              <a:rPr lang="de-DE" sz="2800" b="1" i="0" strike="noStrike" cap="none" spc="0" baseline="0">
                <a:solidFill>
                  <a:srgbClr val="D16678"/>
                </a:solidFill>
                <a:effectLst/>
                <a:latin typeface="Calibri"/>
                <a:ea typeface="Calibri"/>
                <a:cs typeface="Calibri"/>
              </a:rPr>
              <a:t>schreiben Sie ihn auf!</a:t>
            </a:r>
          </a:p>
        </p:txBody>
      </p:sp>
      <p:sp>
        <p:nvSpPr>
          <p:cNvPr id="2" name="Text Placeholder 1">
            <a:extLst>
              <a:ext uri="{FF2B5EF4-FFF2-40B4-BE49-F238E27FC236}">
                <a16:creationId xmlns:a16="http://schemas.microsoft.com/office/drawing/2014/main" xmlns="" id="{ABE196AB-6D55-4E24-BE3C-72E54A71F8B5}"/>
              </a:ext>
            </a:extLst>
          </p:cNvPr>
          <p:cNvSpPr>
            <a:spLocks noGrp="1"/>
          </p:cNvSpPr>
          <p:nvPr>
            <p:ph type="body" sz="quarter" idx="13"/>
          </p:nvPr>
        </p:nvSpPr>
        <p:spPr/>
        <p:txBody>
          <a:bodyPr/>
          <a:lstStyle/>
          <a:p>
            <a:endParaRPr lang="en-GB"/>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pPr>
              <a:defRPr/>
            </a:pPr>
            <a:r>
              <a:rPr lang="de-DE" sz="3600" b="0" i="0" strike="noStrike" cap="none" spc="0" baseline="0">
                <a:solidFill>
                  <a:srgbClr val="FFFFFF"/>
                </a:solidFill>
                <a:effectLst/>
                <a:latin typeface="Calibri Light"/>
                <a:ea typeface="Calibri Light"/>
                <a:cs typeface="Calibri Light"/>
              </a:rPr>
              <a:t>Aufschreiben der Umsetzungsabsichtspläne </a:t>
            </a:r>
            <a:endParaRPr lang="en-GB" altLang="en-US">
              <a:ea typeface="HelveticaNeueLT Std Med Cn"/>
            </a:endParaRPr>
          </a:p>
        </p:txBody>
      </p:sp>
      <p:sp>
        <p:nvSpPr>
          <p:cNvPr id="41987" name="Rectangle 3"/>
          <p:cNvSpPr>
            <a:spLocks noGrp="1"/>
          </p:cNvSpPr>
          <p:nvPr>
            <p:ph idx="1"/>
          </p:nvPr>
        </p:nvSpPr>
        <p:spPr/>
        <p:txBody>
          <a:bodyPr/>
          <a:lstStyle/>
          <a:p>
            <a:pPr eaLnBrk="1" hangingPunct="1">
              <a:lnSpc>
                <a:spcPct val="90000"/>
              </a:lnSpc>
            </a:pPr>
            <a:r>
              <a:rPr lang="de-DE" sz="2800" b="0" i="0" strike="noStrike" cap="none" spc="0" baseline="0">
                <a:solidFill>
                  <a:srgbClr val="808080"/>
                </a:solidFill>
                <a:effectLst/>
                <a:latin typeface="Calibri"/>
                <a:ea typeface="Calibri"/>
                <a:cs typeface="Calibri"/>
              </a:rPr>
              <a:t>Schreiben Sie diese in folgendem Format auf:</a:t>
            </a:r>
          </a:p>
          <a:p>
            <a:pPr eaLnBrk="1" hangingPunct="1">
              <a:lnSpc>
                <a:spcPct val="90000"/>
              </a:lnSpc>
            </a:pPr>
            <a:endParaRPr lang="en-GB" altLang="en-US">
              <a:ea typeface="HelveticaNeueLT Std Cn"/>
            </a:endParaRPr>
          </a:p>
          <a:p>
            <a:pPr eaLnBrk="1" hangingPunct="1">
              <a:lnSpc>
                <a:spcPct val="90000"/>
              </a:lnSpc>
            </a:pPr>
            <a:r>
              <a:rPr lang="de-DE" sz="2800" b="0" i="0" strike="noStrike" cap="none" spc="0" baseline="0">
                <a:solidFill>
                  <a:srgbClr val="808080"/>
                </a:solidFill>
                <a:effectLst/>
                <a:latin typeface="Calibri"/>
                <a:ea typeface="Calibri"/>
                <a:cs typeface="Calibri"/>
              </a:rPr>
              <a:t>Wenn X passiert, dann mache ich Y</a:t>
            </a:r>
          </a:p>
          <a:p>
            <a:pPr lvl="1" eaLnBrk="1" hangingPunct="1">
              <a:lnSpc>
                <a:spcPct val="80000"/>
              </a:lnSpc>
            </a:pPr>
            <a:r>
              <a:rPr lang="de-DE" sz="2400" b="0" i="0" strike="noStrike" cap="none" spc="0" baseline="0">
                <a:solidFill>
                  <a:srgbClr val="808080"/>
                </a:solidFill>
                <a:effectLst/>
                <a:latin typeface="Calibri"/>
                <a:ea typeface="Calibri"/>
                <a:cs typeface="Calibri"/>
              </a:rPr>
              <a:t>z. B. „</a:t>
            </a:r>
            <a:r>
              <a:rPr lang="de-DE" sz="2400" b="1" i="0" strike="noStrike" cap="none" spc="0" baseline="0">
                <a:solidFill>
                  <a:srgbClr val="D16678"/>
                </a:solidFill>
                <a:effectLst/>
                <a:latin typeface="Calibri"/>
                <a:ea typeface="Calibri"/>
                <a:cs typeface="Calibri"/>
              </a:rPr>
              <a:t>Wenn</a:t>
            </a:r>
            <a:r>
              <a:rPr lang="de-DE" sz="2400" b="0" i="0" strike="noStrike" cap="none" spc="0" baseline="0">
                <a:solidFill>
                  <a:srgbClr val="808080"/>
                </a:solidFill>
                <a:effectLst/>
                <a:latin typeface="Calibri"/>
                <a:ea typeface="Calibri"/>
                <a:cs typeface="Calibri"/>
              </a:rPr>
              <a:t> ich einen Tag habe, an dem ich meinen Vernebler nicht anwende, </a:t>
            </a:r>
            <a:r>
              <a:rPr lang="de-DE" sz="2400" b="1" i="0" strike="noStrike" cap="none" spc="0" baseline="0">
                <a:solidFill>
                  <a:srgbClr val="D16678"/>
                </a:solidFill>
                <a:effectLst/>
                <a:latin typeface="Calibri"/>
                <a:ea typeface="Calibri"/>
                <a:cs typeface="Calibri"/>
              </a:rPr>
              <a:t>dann werde ich </a:t>
            </a:r>
            <a:r>
              <a:rPr lang="de-DE" sz="2400" b="0" i="0" strike="noStrike" cap="none" spc="0" baseline="0">
                <a:solidFill>
                  <a:srgbClr val="808080"/>
                </a:solidFill>
                <a:effectLst/>
                <a:latin typeface="Calibri"/>
                <a:ea typeface="Calibri"/>
                <a:cs typeface="Calibri"/>
              </a:rPr>
              <a:t>mich daran erinnern, dass niemand perfekt ist, dass ich diesen Tag als Erfahrung verbuche – und vielleicht sogar daraus lerne – und weitermachen kann. Das heißt nicht, dass ich versagt habe.“</a:t>
            </a:r>
          </a:p>
        </p:txBody>
      </p:sp>
      <p:sp>
        <p:nvSpPr>
          <p:cNvPr id="2" name="Text Placeholder 1">
            <a:extLst>
              <a:ext uri="{FF2B5EF4-FFF2-40B4-BE49-F238E27FC236}">
                <a16:creationId xmlns:a16="http://schemas.microsoft.com/office/drawing/2014/main" xmlns="" id="{D5B283F3-A64B-401E-914C-9936625AA9B9}"/>
              </a:ext>
            </a:extLst>
          </p:cNvPr>
          <p:cNvSpPr>
            <a:spLocks noGrp="1"/>
          </p:cNvSpPr>
          <p:nvPr>
            <p:ph type="body" sz="quarter" idx="13"/>
          </p:nvPr>
        </p:nvSpPr>
        <p:spPr/>
        <p:txBody>
          <a:bodyPr/>
          <a:lstStyle/>
          <a:p>
            <a:endParaRPr lang="en-GB"/>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fontScale="90000"/>
          </a:bodyPr>
          <a:lstStyle/>
          <a:p>
            <a:pPr eaLnBrk="1" hangingPunct="1">
              <a:defRPr/>
            </a:pPr>
            <a:r>
              <a:rPr lang="de-DE" sz="3600" b="0" i="0" strike="noStrike" cap="none" spc="0" baseline="0">
                <a:solidFill>
                  <a:srgbClr val="FFFFFF"/>
                </a:solidFill>
                <a:effectLst/>
                <a:latin typeface="Calibri Light"/>
                <a:ea typeface="Calibri Light"/>
                <a:cs typeface="Calibri Light"/>
              </a:rPr>
              <a:t>Hinweise zum Aufschreiben der Umsetzungsabsichtspläne </a:t>
            </a:r>
            <a:endParaRPr lang="en-GB" altLang="en-US">
              <a:ea typeface="HelveticaNeueLT Std Med Cn"/>
            </a:endParaRPr>
          </a:p>
        </p:txBody>
      </p:sp>
      <p:sp>
        <p:nvSpPr>
          <p:cNvPr id="161795" name="Rectangle 3"/>
          <p:cNvSpPr>
            <a:spLocks noGrp="1"/>
          </p:cNvSpPr>
          <p:nvPr>
            <p:ph idx="1"/>
          </p:nvPr>
        </p:nvSpPr>
        <p:spPr/>
        <p:txBody>
          <a:bodyPr rtlCol="0">
            <a:normAutofit fontScale="92500"/>
          </a:bodyPr>
          <a:lstStyle/>
          <a:p>
            <a:pPr eaLnBrk="1" hangingPunct="1">
              <a:lnSpc>
                <a:spcPct val="90000"/>
              </a:lnSpc>
              <a:defRPr/>
            </a:pPr>
            <a:r>
              <a:rPr lang="de-DE" sz="2800" b="0" i="0" strike="noStrike" cap="none" spc="0" baseline="0">
                <a:solidFill>
                  <a:srgbClr val="808080"/>
                </a:solidFill>
                <a:effectLst/>
                <a:latin typeface="Calibri"/>
                <a:ea typeface="Calibri"/>
                <a:cs typeface="Calibri"/>
              </a:rPr>
              <a:t>Erkennen von Hindernissen</a:t>
            </a:r>
          </a:p>
          <a:p>
            <a:pPr lvl="1" eaLnBrk="1" hangingPunct="1">
              <a:lnSpc>
                <a:spcPct val="80000"/>
              </a:lnSpc>
              <a:defRPr/>
            </a:pPr>
            <a:r>
              <a:rPr lang="de-DE" sz="2400" b="0" i="0" strike="noStrike" cap="none" spc="0" baseline="0">
                <a:solidFill>
                  <a:srgbClr val="808080"/>
                </a:solidFill>
                <a:effectLst/>
                <a:latin typeface="Calibri"/>
                <a:ea typeface="Calibri"/>
                <a:cs typeface="Calibri"/>
              </a:rPr>
              <a:t>Erörtern, was passiert ist, als zuvor versucht wurde, eine Veränderung herbeizuführen</a:t>
            </a:r>
          </a:p>
          <a:p>
            <a:pPr lvl="1" eaLnBrk="1" hangingPunct="1">
              <a:lnSpc>
                <a:spcPct val="80000"/>
              </a:lnSpc>
              <a:defRPr/>
            </a:pPr>
            <a:r>
              <a:rPr lang="de-DE" sz="2400" b="0" i="0" strike="noStrike" cap="none" spc="0" baseline="0">
                <a:solidFill>
                  <a:srgbClr val="808080"/>
                </a:solidFill>
                <a:effectLst/>
                <a:latin typeface="Calibri"/>
                <a:ea typeface="Calibri"/>
                <a:cs typeface="Calibri"/>
              </a:rPr>
              <a:t>Sich eine Veränderung vorstellen, nach Hindernissen auf dem Weg dorthin suchen</a:t>
            </a:r>
          </a:p>
          <a:p>
            <a:pPr lvl="1" eaLnBrk="1" hangingPunct="1">
              <a:lnSpc>
                <a:spcPct val="80000"/>
              </a:lnSpc>
              <a:defRPr/>
            </a:pPr>
            <a:r>
              <a:rPr lang="de-DE" sz="2400" b="0" i="0" strike="noStrike" cap="none" spc="0" baseline="0">
                <a:solidFill>
                  <a:srgbClr val="808080"/>
                </a:solidFill>
                <a:effectLst/>
                <a:latin typeface="Calibri"/>
                <a:ea typeface="Calibri"/>
                <a:cs typeface="Calibri"/>
              </a:rPr>
              <a:t>Sich einen typischen Tag/Woche nach der Veränderung vorstellen</a:t>
            </a:r>
          </a:p>
          <a:p>
            <a:pPr marL="990600" lvl="1" indent="-533400">
              <a:buFont typeface="Arial"/>
              <a:buChar char="–"/>
              <a:defRPr/>
            </a:pPr>
            <a:endParaRPr lang="en-GB"/>
          </a:p>
          <a:p>
            <a:pPr eaLnBrk="1" hangingPunct="1">
              <a:lnSpc>
                <a:spcPct val="90000"/>
              </a:lnSpc>
              <a:defRPr/>
            </a:pPr>
            <a:r>
              <a:rPr lang="de-DE" sz="2800" b="0" i="0" strike="noStrike" cap="none" spc="0" baseline="0">
                <a:solidFill>
                  <a:srgbClr val="808080"/>
                </a:solidFill>
                <a:effectLst/>
                <a:latin typeface="Calibri"/>
                <a:ea typeface="Calibri"/>
                <a:cs typeface="Calibri"/>
              </a:rPr>
              <a:t>Steigerung der Wirksamkeit</a:t>
            </a:r>
          </a:p>
          <a:p>
            <a:pPr lvl="1" eaLnBrk="1" hangingPunct="1">
              <a:lnSpc>
                <a:spcPct val="80000"/>
              </a:lnSpc>
              <a:defRPr/>
            </a:pPr>
            <a:r>
              <a:rPr lang="de-DE" sz="2400" b="0" i="0" strike="noStrike" cap="none" spc="0" baseline="0">
                <a:solidFill>
                  <a:srgbClr val="808080"/>
                </a:solidFill>
                <a:effectLst/>
                <a:latin typeface="Calibri"/>
                <a:ea typeface="Calibri"/>
                <a:cs typeface="Calibri"/>
              </a:rPr>
              <a:t>Wichtig ist, dass der Plan aufgeschrieben wird, aber jeden Tag neu geschrieben/überprüft werden kann</a:t>
            </a:r>
          </a:p>
          <a:p>
            <a:pPr lvl="1" eaLnBrk="1" hangingPunct="1">
              <a:lnSpc>
                <a:spcPct val="80000"/>
              </a:lnSpc>
              <a:defRPr/>
            </a:pPr>
            <a:r>
              <a:rPr lang="de-DE" sz="2400" b="0" i="0" strike="noStrike" cap="none" spc="0" baseline="0">
                <a:solidFill>
                  <a:srgbClr val="808080"/>
                </a:solidFill>
                <a:effectLst/>
                <a:latin typeface="Calibri"/>
                <a:ea typeface="Calibri"/>
                <a:cs typeface="Calibri"/>
              </a:rPr>
              <a:t>Den Plan an einem sichtbaren Ort platzieren</a:t>
            </a:r>
          </a:p>
          <a:p>
            <a:pPr lvl="1" eaLnBrk="1" hangingPunct="1">
              <a:lnSpc>
                <a:spcPct val="80000"/>
              </a:lnSpc>
              <a:defRPr/>
            </a:pPr>
            <a:r>
              <a:rPr lang="de-DE" sz="2400" b="0" i="0" strike="noStrike" cap="none" spc="0" baseline="0">
                <a:solidFill>
                  <a:srgbClr val="808080"/>
                </a:solidFill>
                <a:effectLst/>
                <a:latin typeface="Calibri"/>
                <a:ea typeface="Calibri"/>
                <a:cs typeface="Calibri"/>
              </a:rPr>
              <a:t>Den Patienten ermuntern, zu üben, ihn zu durchdenken, damit die einzelnen Punkte </a:t>
            </a:r>
            <a:r>
              <a:rPr sz="2400"/>
              <a:t/>
            </a:r>
            <a:br>
              <a:rPr sz="2400"/>
            </a:br>
            <a:r>
              <a:rPr lang="de-DE" sz="2400" b="0" i="0" strike="noStrike" cap="none" spc="0" baseline="0">
                <a:solidFill>
                  <a:srgbClr val="808080"/>
                </a:solidFill>
                <a:effectLst/>
                <a:latin typeface="Calibri"/>
                <a:ea typeface="Calibri"/>
                <a:cs typeface="Calibri"/>
              </a:rPr>
              <a:t>halbautomatische Gewohnheiten werden</a:t>
            </a:r>
          </a:p>
          <a:p>
            <a:pPr marL="990600" lvl="1" indent="-533400">
              <a:lnSpc>
                <a:spcPct val="80000"/>
              </a:lnSpc>
              <a:buNone/>
              <a:defRPr/>
            </a:pPr>
            <a:endParaRPr lang="en-GB" sz="2000"/>
          </a:p>
          <a:p>
            <a:pPr marL="590550" indent="-533400">
              <a:buFont typeface="Arial"/>
              <a:buChar char="•"/>
              <a:defRPr/>
            </a:pPr>
            <a:endParaRPr lang="en-GB"/>
          </a:p>
        </p:txBody>
      </p:sp>
      <p:sp>
        <p:nvSpPr>
          <p:cNvPr id="2" name="Text Placeholder 1">
            <a:extLst>
              <a:ext uri="{FF2B5EF4-FFF2-40B4-BE49-F238E27FC236}">
                <a16:creationId xmlns:a16="http://schemas.microsoft.com/office/drawing/2014/main" xmlns="" id="{259FAD55-23A6-4900-ABFF-8F005AD5C537}"/>
              </a:ext>
            </a:extLst>
          </p:cNvPr>
          <p:cNvSpPr>
            <a:spLocks noGrp="1"/>
          </p:cNvSpPr>
          <p:nvPr>
            <p:ph type="body" sz="quarter" idx="13"/>
          </p:nvPr>
        </p:nvSpPr>
        <p:spPr/>
        <p:txBody>
          <a:bodyP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E80E2-5412-4755-A59E-4ABCF7D850AD}"/>
              </a:ext>
            </a:extLst>
          </p:cNvPr>
          <p:cNvSpPr>
            <a:spLocks noGrp="1"/>
          </p:cNvSpPr>
          <p:nvPr>
            <p:ph type="title"/>
          </p:nvPr>
        </p:nvSpPr>
        <p:spPr>
          <a:xfrm>
            <a:off x="5448507" y="1546022"/>
            <a:ext cx="5286703" cy="2234793"/>
          </a:xfrm>
        </p:spPr>
        <p:txBody>
          <a:bodyPr/>
          <a:lstStyle/>
          <a:p>
            <a:r>
              <a:rPr lang="de-DE" sz="6000" b="0" i="0" strike="noStrike" cap="none" spc="0" baseline="0" dirty="0">
                <a:solidFill>
                  <a:srgbClr val="FFFFFF"/>
                </a:solidFill>
                <a:effectLst/>
                <a:latin typeface="Calibri Light"/>
                <a:ea typeface="Calibri Light"/>
                <a:cs typeface="Calibri Light"/>
              </a:rPr>
              <a:t>Techniken zur </a:t>
            </a:r>
            <a:r>
              <a:rPr lang="de-DE" sz="6000" b="0" i="0" strike="noStrike" cap="none" spc="0" baseline="0" dirty="0" smtClean="0">
                <a:solidFill>
                  <a:srgbClr val="FFFFFF"/>
                </a:solidFill>
                <a:effectLst/>
                <a:latin typeface="Calibri Light"/>
                <a:ea typeface="Calibri Light"/>
                <a:cs typeface="Calibri Light"/>
              </a:rPr>
              <a:t>Verhaltens-änderung</a:t>
            </a:r>
            <a:r>
              <a:rPr lang="de-DE" sz="6000" b="0" i="0" strike="noStrike" cap="none" spc="0" baseline="0" dirty="0">
                <a:solidFill>
                  <a:srgbClr val="FFFFFF"/>
                </a:solidFill>
                <a:effectLst/>
                <a:latin typeface="Calibri Light"/>
                <a:ea typeface="Calibri Light"/>
                <a:cs typeface="Calibri Light"/>
              </a:rPr>
              <a:t>:</a:t>
            </a:r>
          </a:p>
        </p:txBody>
      </p:sp>
      <p:sp>
        <p:nvSpPr>
          <p:cNvPr id="3" name="Text Placeholder 2">
            <a:extLst>
              <a:ext uri="{FF2B5EF4-FFF2-40B4-BE49-F238E27FC236}">
                <a16:creationId xmlns:a16="http://schemas.microsoft.com/office/drawing/2014/main" xmlns="" id="{AA81E716-2213-4890-A573-B72552084CBE}"/>
              </a:ext>
            </a:extLst>
          </p:cNvPr>
          <p:cNvSpPr>
            <a:spLocks noGrp="1"/>
          </p:cNvSpPr>
          <p:nvPr>
            <p:ph type="body" idx="1"/>
          </p:nvPr>
        </p:nvSpPr>
        <p:spPr/>
        <p:txBody>
          <a:bodyPr/>
          <a:lstStyle/>
          <a:p>
            <a:r>
              <a:rPr lang="de-DE" sz="2400" b="1" i="0" strike="noStrike" cap="none" spc="0" baseline="0">
                <a:solidFill>
                  <a:srgbClr val="FFFFFF"/>
                </a:solidFill>
                <a:effectLst/>
                <a:latin typeface="Calibri"/>
                <a:ea typeface="Calibri"/>
                <a:cs typeface="Calibri"/>
              </a:rPr>
              <a:t>3. Bekräftigung</a:t>
            </a:r>
          </a:p>
        </p:txBody>
      </p:sp>
    </p:spTree>
    <p:extLst>
      <p:ext uri="{BB962C8B-B14F-4D97-AF65-F5344CB8AC3E}">
        <p14:creationId xmlns:p14="http://schemas.microsoft.com/office/powerpoint/2010/main" val="36220167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Bekräftigung</a:t>
            </a:r>
          </a:p>
        </p:txBody>
      </p:sp>
      <p:sp>
        <p:nvSpPr>
          <p:cNvPr id="45059"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Bekräftigung ist wirkungsvoller als Bestrafung, Vorbilder usw.</a:t>
            </a:r>
          </a:p>
          <a:p>
            <a:pPr eaLnBrk="1" hangingPunct="1"/>
            <a:r>
              <a:rPr lang="de-DE" sz="2800" b="0" i="0" strike="noStrike" cap="none" spc="0" baseline="0">
                <a:solidFill>
                  <a:srgbClr val="808080"/>
                </a:solidFill>
                <a:effectLst/>
                <a:latin typeface="Calibri"/>
                <a:ea typeface="Calibri"/>
                <a:cs typeface="Calibri"/>
              </a:rPr>
              <a:t>Gesünder zu sein, ist vielleicht nicht genug Belohnung (und es kann eine Weile dauern, bis sie sich einstellt), daher … </a:t>
            </a:r>
          </a:p>
          <a:p>
            <a:pPr lvl="1"/>
            <a:r>
              <a:rPr lang="de-DE" sz="2400" b="0" i="0" strike="noStrike" cap="none" spc="0" baseline="0">
                <a:solidFill>
                  <a:srgbClr val="808080"/>
                </a:solidFill>
                <a:effectLst/>
                <a:latin typeface="Calibri"/>
                <a:ea typeface="Calibri"/>
                <a:cs typeface="Calibri"/>
              </a:rPr>
              <a:t>Kleinere oder materielle Bekräftigungen funktionieren gut, z. B. eine Woche abschließen und shoppen gehen</a:t>
            </a:r>
            <a:endParaRPr lang="en-GB" altLang="en-US">
              <a:ea typeface="HelveticaNeueLT Std Cn"/>
            </a:endParaRPr>
          </a:p>
        </p:txBody>
      </p:sp>
      <p:sp>
        <p:nvSpPr>
          <p:cNvPr id="2" name="Text Placeholder 1">
            <a:extLst>
              <a:ext uri="{FF2B5EF4-FFF2-40B4-BE49-F238E27FC236}">
                <a16:creationId xmlns:a16="http://schemas.microsoft.com/office/drawing/2014/main" xmlns="" id="{85753E4A-554F-4D12-8120-1F3CFE137C85}"/>
              </a:ext>
            </a:extLst>
          </p:cNvPr>
          <p:cNvSpPr>
            <a:spLocks noGrp="1"/>
          </p:cNvSpPr>
          <p:nvPr>
            <p:ph type="body" sz="quarter" idx="13"/>
          </p:nvPr>
        </p:nvSpPr>
        <p:spPr/>
        <p:txBody>
          <a:bodyPr/>
          <a:lstStyle/>
          <a:p>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0B316-EAB7-41A6-BDCB-799FD607DE24}"/>
              </a:ext>
            </a:extLst>
          </p:cNvPr>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Einleitung</a:t>
            </a:r>
          </a:p>
        </p:txBody>
      </p:sp>
      <p:sp>
        <p:nvSpPr>
          <p:cNvPr id="3" name="Content Placeholder 2">
            <a:extLst>
              <a:ext uri="{FF2B5EF4-FFF2-40B4-BE49-F238E27FC236}">
                <a16:creationId xmlns:a16="http://schemas.microsoft.com/office/drawing/2014/main" xmlns="" id="{BC6EBE85-B218-4948-B932-61C47DCCAD18}"/>
              </a:ext>
            </a:extLst>
          </p:cNvPr>
          <p:cNvSpPr>
            <a:spLocks noGrp="1"/>
          </p:cNvSpPr>
          <p:nvPr>
            <p:ph idx="1"/>
          </p:nvPr>
        </p:nvSpPr>
        <p:spPr/>
        <p:txBody>
          <a:bodyPr/>
          <a:lstStyle/>
          <a:p>
            <a:r>
              <a:rPr lang="de-DE" sz="2200" b="0" i="0" strike="noStrike" cap="none" spc="0" baseline="0">
                <a:solidFill>
                  <a:srgbClr val="808080"/>
                </a:solidFill>
                <a:effectLst/>
                <a:latin typeface="Calibri"/>
                <a:ea typeface="Calibri"/>
                <a:cs typeface="Calibri"/>
              </a:rPr>
              <a:t>Diese Module wurden von einem Lenkungsausschuss internationaler Cystische Fibrose(CF)-Experten entwickelt und umfassen Techniken der motivierenden Gesprächsführung (MI), die einen wirksamen Rahmen für die Verbesserung der Bereitschaft von Patienten zu Verhaltensänderungen bilden können.</a:t>
            </a:r>
          </a:p>
          <a:p>
            <a:pPr marL="0" indent="0">
              <a:buNone/>
            </a:pPr>
            <a:endParaRPr lang="en-GB" sz="2200"/>
          </a:p>
          <a:p>
            <a:r>
              <a:rPr lang="de-DE" sz="2200" b="0" i="0" strike="noStrike" cap="none" spc="0" baseline="0">
                <a:solidFill>
                  <a:srgbClr val="808080"/>
                </a:solidFill>
                <a:effectLst/>
                <a:latin typeface="Calibri"/>
                <a:ea typeface="Calibri"/>
                <a:cs typeface="Calibri"/>
              </a:rPr>
              <a:t>Die MI-Inhalte sind in fünf Module unterteilt, die Ihnen das Wissen und die Fähigkeiten vermitteln sollen, um Ihre individuelle MI-Praxis zu verbessern. Alle Module können von www.cfcare.net heruntergeladen werden.</a:t>
            </a:r>
          </a:p>
          <a:p>
            <a:pPr marL="0" indent="0">
              <a:buNone/>
            </a:pPr>
            <a:endParaRPr lang="en-GB" sz="2200"/>
          </a:p>
          <a:p>
            <a:r>
              <a:rPr lang="de-DE" sz="2200" b="0" i="0" strike="noStrike" cap="none" spc="0" baseline="0">
                <a:solidFill>
                  <a:srgbClr val="808080"/>
                </a:solidFill>
                <a:effectLst/>
                <a:latin typeface="Calibri"/>
                <a:ea typeface="Calibri"/>
                <a:cs typeface="Calibri"/>
              </a:rPr>
              <a:t>Dieses Modul befasst sich mit Techniken zur Verhaltensänderung.</a:t>
            </a:r>
          </a:p>
          <a:p>
            <a:endParaRPr lang="en-GB"/>
          </a:p>
        </p:txBody>
      </p:sp>
      <p:sp>
        <p:nvSpPr>
          <p:cNvPr id="4" name="Text Placeholder 3">
            <a:extLst>
              <a:ext uri="{FF2B5EF4-FFF2-40B4-BE49-F238E27FC236}">
                <a16:creationId xmlns:a16="http://schemas.microsoft.com/office/drawing/2014/main" xmlns="" id="{877E501F-8E05-422D-9763-D73045F89E8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0152370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Aufbau auf Bekräftigungen</a:t>
            </a:r>
          </a:p>
        </p:txBody>
      </p:sp>
      <p:sp>
        <p:nvSpPr>
          <p:cNvPr id="46083" name="Content Placeholder 2"/>
          <p:cNvSpPr>
            <a:spLocks noGrp="1"/>
          </p:cNvSpPr>
          <p:nvPr>
            <p:ph idx="1"/>
          </p:nvPr>
        </p:nvSpPr>
        <p:spPr>
          <a:xfrm>
            <a:off x="838200" y="1473201"/>
            <a:ext cx="4964289" cy="4317999"/>
          </a:xfrm>
        </p:spPr>
        <p:txBody>
          <a:bodyPr/>
          <a:lstStyle/>
          <a:p>
            <a:pPr eaLnBrk="1" hangingPunct="1"/>
            <a:r>
              <a:rPr lang="de-DE" sz="2800" b="0" i="0" strike="noStrike" cap="none" spc="0" baseline="0">
                <a:solidFill>
                  <a:srgbClr val="808080"/>
                </a:solidFill>
                <a:effectLst/>
                <a:latin typeface="Calibri"/>
                <a:ea typeface="Calibri"/>
                <a:cs typeface="Calibri"/>
              </a:rPr>
              <a:t>Ermutigen Sie Ihren Patienten, seine Leistungen zu dokumentieren</a:t>
            </a:r>
          </a:p>
          <a:p>
            <a:pPr eaLnBrk="1" hangingPunct="1"/>
            <a:r>
              <a:rPr lang="de-DE" sz="2800" b="0" i="0" strike="noStrike" cap="none" spc="0" baseline="0">
                <a:solidFill>
                  <a:srgbClr val="808080"/>
                </a:solidFill>
                <a:effectLst/>
                <a:latin typeface="Calibri"/>
                <a:ea typeface="Calibri"/>
                <a:cs typeface="Calibri"/>
              </a:rPr>
              <a:t>Setzen Sie Belohnungen ein, um die Veränderung zu bekräftigen:</a:t>
            </a:r>
          </a:p>
          <a:p>
            <a:pPr lvl="1" eaLnBrk="1" hangingPunct="1"/>
            <a:r>
              <a:rPr lang="de-DE" sz="2400" b="0" i="0" strike="noStrike" cap="none" spc="0" baseline="0">
                <a:solidFill>
                  <a:srgbClr val="808080"/>
                </a:solidFill>
                <a:effectLst/>
                <a:latin typeface="Calibri"/>
                <a:ea typeface="Calibri"/>
                <a:cs typeface="Calibri"/>
              </a:rPr>
              <a:t>Machen Sie deutlich, was diese Belohnung sein wird und wann diese verdient wird </a:t>
            </a:r>
          </a:p>
          <a:p>
            <a:pPr lvl="1" eaLnBrk="1" hangingPunct="1"/>
            <a:r>
              <a:rPr lang="de-DE" sz="2400" b="0" i="0" strike="noStrike" cap="none" spc="0" baseline="0">
                <a:solidFill>
                  <a:srgbClr val="808080"/>
                </a:solidFill>
                <a:effectLst/>
                <a:latin typeface="Calibri"/>
                <a:ea typeface="Calibri"/>
                <a:cs typeface="Calibri"/>
              </a:rPr>
              <a:t>Führen Sie Buch!</a:t>
            </a:r>
          </a:p>
          <a:p>
            <a:pPr eaLnBrk="1" hangingPunct="1"/>
            <a:endParaRPr lang="en-GB" altLang="en-US" sz="2800">
              <a:ea typeface="HelveticaNeueLT Std Cn"/>
            </a:endParaRPr>
          </a:p>
        </p:txBody>
      </p:sp>
      <p:sp>
        <p:nvSpPr>
          <p:cNvPr id="2" name="Text Placeholder 1">
            <a:extLst>
              <a:ext uri="{FF2B5EF4-FFF2-40B4-BE49-F238E27FC236}">
                <a16:creationId xmlns:a16="http://schemas.microsoft.com/office/drawing/2014/main" xmlns="" id="{384641DD-5326-4910-90DC-15E1890F00CC}"/>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Pexels</a:t>
            </a:r>
            <a:endParaRPr lang="en-GB"/>
          </a:p>
        </p:txBody>
      </p:sp>
      <p:pic>
        <p:nvPicPr>
          <p:cNvPr id="1026" name="Picture 2" descr="Person Holding Blue Ballpoint Pen Writing in Notebook">
            <a:extLst>
              <a:ext uri="{FF2B5EF4-FFF2-40B4-BE49-F238E27FC236}">
                <a16:creationId xmlns:a16="http://schemas.microsoft.com/office/drawing/2014/main" xmlns="" id="{35177FA5-A2FB-0743-91F8-DD21C8C3A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6" t="541" r="16126" b="774"/>
          <a:stretch>
            <a:fillRect/>
          </a:stretch>
        </p:blipFill>
        <p:spPr bwMode="auto">
          <a:xfrm>
            <a:off x="6005688" y="1467556"/>
            <a:ext cx="5317067" cy="4312355"/>
          </a:xfrm>
          <a:prstGeom prst="roundRect">
            <a:avLst>
              <a:gd name="adj" fmla="val 7505"/>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Was noch?</a:t>
            </a:r>
          </a:p>
        </p:txBody>
      </p:sp>
      <p:sp>
        <p:nvSpPr>
          <p:cNvPr id="47107"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Verwenden Sie Tagebücher, um Veränderungen zu verfolgen – gestalten Sie das Tagebuch und besprechen Sie gemeinsam die Belohnung</a:t>
            </a:r>
          </a:p>
          <a:p>
            <a:pPr eaLnBrk="1" hangingPunct="1"/>
            <a:r>
              <a:rPr lang="de-DE" sz="2800" b="0" i="0" strike="noStrike" cap="none" spc="0" baseline="0">
                <a:solidFill>
                  <a:srgbClr val="808080"/>
                </a:solidFill>
                <a:effectLst/>
                <a:latin typeface="Calibri"/>
                <a:ea typeface="Calibri"/>
                <a:cs typeface="Calibri"/>
              </a:rPr>
              <a:t>Setzen Sie das Mittel der Bekräftigung ein – geben Sie sich selbst eine Belohnung, wenn Sie tun, was Sie sich vorgenommen haben (wir alle reagieren darauf)</a:t>
            </a:r>
          </a:p>
          <a:p>
            <a:pPr eaLnBrk="1" hangingPunct="1"/>
            <a:r>
              <a:rPr lang="de-DE" sz="2800" b="0" i="0" strike="noStrike" cap="none" spc="0" baseline="0">
                <a:solidFill>
                  <a:srgbClr val="808080"/>
                </a:solidFill>
                <a:effectLst/>
                <a:latin typeface="Calibri"/>
                <a:ea typeface="Calibri"/>
                <a:cs typeface="Calibri"/>
              </a:rPr>
              <a:t>Suchen Sie nach Möglichkeiten, das neue Verhalten in eine Routine einzubauen</a:t>
            </a:r>
          </a:p>
          <a:p>
            <a:pPr lvl="1" eaLnBrk="1" hangingPunct="1"/>
            <a:r>
              <a:rPr lang="de-DE" sz="2400" b="0" i="0" strike="noStrike" cap="none" spc="0" baseline="0">
                <a:solidFill>
                  <a:srgbClr val="808080"/>
                </a:solidFill>
                <a:effectLst/>
                <a:latin typeface="Calibri"/>
                <a:ea typeface="Calibri"/>
                <a:cs typeface="Calibri"/>
              </a:rPr>
              <a:t>Verknüpfen Sie es mit etwas bereits Bestehendem</a:t>
            </a:r>
          </a:p>
          <a:p>
            <a:pPr lvl="1" eaLnBrk="1" hangingPunct="1"/>
            <a:r>
              <a:rPr lang="de-DE" sz="2400" b="0" i="0" strike="noStrike" cap="none" spc="0" baseline="0">
                <a:solidFill>
                  <a:srgbClr val="808080"/>
                </a:solidFill>
                <a:effectLst/>
                <a:latin typeface="Calibri"/>
                <a:ea typeface="Calibri"/>
                <a:cs typeface="Calibri"/>
              </a:rPr>
              <a:t>Beziehen Sie Andere ein usw.</a:t>
            </a:r>
          </a:p>
        </p:txBody>
      </p:sp>
      <p:sp>
        <p:nvSpPr>
          <p:cNvPr id="2" name="Text Placeholder 1">
            <a:extLst>
              <a:ext uri="{FF2B5EF4-FFF2-40B4-BE49-F238E27FC236}">
                <a16:creationId xmlns:a16="http://schemas.microsoft.com/office/drawing/2014/main" xmlns="" id="{0A2192E1-71B1-41CB-97AB-22B19759F6A1}"/>
              </a:ext>
            </a:extLst>
          </p:cNvPr>
          <p:cNvSpPr>
            <a:spLocks noGrp="1"/>
          </p:cNvSpPr>
          <p:nvPr>
            <p:ph type="body" sz="quarter" idx="13"/>
          </p:nvPr>
        </p:nvSpPr>
        <p:spPr/>
        <p:txBody>
          <a:bodyPr/>
          <a:lstStyle/>
          <a:p>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053D1-803A-4AE0-AF04-E7F0E06FC5F2}"/>
              </a:ext>
            </a:extLst>
          </p:cNvPr>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Zusammenfassung</a:t>
            </a:r>
          </a:p>
        </p:txBody>
      </p:sp>
      <p:sp>
        <p:nvSpPr>
          <p:cNvPr id="3" name="Content Placeholder 2">
            <a:extLst>
              <a:ext uri="{FF2B5EF4-FFF2-40B4-BE49-F238E27FC236}">
                <a16:creationId xmlns:a16="http://schemas.microsoft.com/office/drawing/2014/main" xmlns="" id="{EC7EEE31-E332-487B-999F-B4634B938D9B}"/>
              </a:ext>
            </a:extLst>
          </p:cNvPr>
          <p:cNvSpPr>
            <a:spLocks noGrp="1"/>
          </p:cNvSpPr>
          <p:nvPr>
            <p:ph idx="1"/>
          </p:nvPr>
        </p:nvSpPr>
        <p:spPr/>
        <p:txBody>
          <a:bodyPr>
            <a:normAutofit lnSpcReduction="10000"/>
          </a:bodyPr>
          <a:lstStyle/>
          <a:p>
            <a:r>
              <a:rPr lang="de-DE" sz="2400" b="0" i="0" strike="noStrike" cap="none" spc="0" baseline="0">
                <a:solidFill>
                  <a:srgbClr val="808080"/>
                </a:solidFill>
                <a:effectLst/>
                <a:latin typeface="Calibri"/>
                <a:ea typeface="Calibri"/>
                <a:cs typeface="Calibri"/>
              </a:rPr>
              <a:t>Durch die Festlegung von Zielen wird die Bereitschaft der Patienten zur Veränderung anerkannt und ein klarer Weg aufgezeigt, um den Einzelnen bei der Erreichung seiner Ziele zu unterstützen</a:t>
            </a:r>
          </a:p>
          <a:p>
            <a:r>
              <a:rPr lang="de-DE" sz="2400" b="0" i="0" strike="noStrike" cap="none" spc="0" baseline="0">
                <a:solidFill>
                  <a:srgbClr val="808080"/>
                </a:solidFill>
                <a:effectLst/>
                <a:latin typeface="Calibri"/>
                <a:ea typeface="Calibri"/>
                <a:cs typeface="Calibri"/>
              </a:rPr>
              <a:t>Die Ziele können in zwei Phasen unterteilt werden:</a:t>
            </a:r>
          </a:p>
          <a:p>
            <a:pPr lvl="1"/>
            <a:r>
              <a:rPr lang="de-DE" sz="2000" b="0" i="0" strike="noStrike" cap="none" spc="0" baseline="0">
                <a:solidFill>
                  <a:srgbClr val="808080"/>
                </a:solidFill>
                <a:effectLst/>
                <a:latin typeface="Calibri"/>
                <a:ea typeface="Calibri"/>
                <a:cs typeface="Calibri"/>
              </a:rPr>
              <a:t>Phase 1 – Sensibilisierung für die Bedeutung der Veränderung und Stärkung des Vertrauens des Einzelnen in die Veränderung</a:t>
            </a:r>
          </a:p>
          <a:p>
            <a:pPr lvl="1"/>
            <a:r>
              <a:rPr lang="de-DE" sz="2000" b="0" i="0" strike="noStrike" cap="none" spc="0" baseline="0">
                <a:solidFill>
                  <a:srgbClr val="808080"/>
                </a:solidFill>
                <a:effectLst/>
                <a:latin typeface="Calibri"/>
                <a:ea typeface="Calibri"/>
                <a:cs typeface="Calibri"/>
              </a:rPr>
              <a:t>Phase 2 – Festigung des Engagements des Patienten für Veränderungen und Vereinbarung eines Change-Plans </a:t>
            </a:r>
          </a:p>
          <a:p>
            <a:r>
              <a:rPr lang="de-DE" sz="2400" b="0" i="0" strike="noStrike" cap="none" spc="0" baseline="0">
                <a:solidFill>
                  <a:srgbClr val="808080"/>
                </a:solidFill>
                <a:effectLst/>
                <a:latin typeface="Calibri"/>
                <a:ea typeface="Calibri"/>
                <a:cs typeface="Calibri"/>
              </a:rPr>
              <a:t>Das Erstellen eines Change-Plans hilft dabei, den Veränderungsprozess zwischen einem Patienten und seinem Arzt zu steuern</a:t>
            </a:r>
          </a:p>
          <a:p>
            <a:r>
              <a:rPr lang="de-DE" sz="2400" b="0" i="0" strike="noStrike" cap="none" spc="0" baseline="0">
                <a:solidFill>
                  <a:srgbClr val="808080"/>
                </a:solidFill>
                <a:effectLst/>
                <a:latin typeface="Calibri"/>
                <a:ea typeface="Calibri"/>
                <a:cs typeface="Calibri"/>
              </a:rPr>
              <a:t>Techniken zur Verhaltensänderung, wie z. B. Problemlösung, Umsetzungsabsichtspläne und Bekräftigung, können in einen Change-Plan integriert werden, um das Erreichen des Ziels eines Patienten zu unterstützen</a:t>
            </a:r>
          </a:p>
        </p:txBody>
      </p:sp>
      <p:sp>
        <p:nvSpPr>
          <p:cNvPr id="4" name="Text Placeholder 3">
            <a:extLst>
              <a:ext uri="{FF2B5EF4-FFF2-40B4-BE49-F238E27FC236}">
                <a16:creationId xmlns:a16="http://schemas.microsoft.com/office/drawing/2014/main" xmlns="" id="{C32564DE-F4AD-457B-916E-CAF1267CDB7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761403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Literaturhinweise</a:t>
            </a:r>
          </a:p>
        </p:txBody>
      </p:sp>
      <p:sp>
        <p:nvSpPr>
          <p:cNvPr id="48131" name="Content Placeholder 2"/>
          <p:cNvSpPr>
            <a:spLocks noGrp="1"/>
          </p:cNvSpPr>
          <p:nvPr>
            <p:ph idx="1"/>
          </p:nvPr>
        </p:nvSpPr>
        <p:spPr/>
        <p:txBody>
          <a:bodyPr/>
          <a:lstStyle/>
          <a:p>
            <a:pPr eaLnBrk="1" hangingPunct="1"/>
            <a:r>
              <a:rPr lang="de-DE" sz="1600" b="0" i="0" strike="noStrike" cap="none" spc="0" baseline="0">
                <a:solidFill>
                  <a:srgbClr val="808080"/>
                </a:solidFill>
                <a:effectLst/>
                <a:latin typeface="Calibri"/>
                <a:ea typeface="Calibri"/>
                <a:cs typeface="Calibri"/>
              </a:rPr>
              <a:t>Arden MA, Hutchings M, Whelan P, et al. Development of an intervention to increase adherence to nebuliser treatment in adults with cystic fibrosis: CFHealthHub. </a:t>
            </a:r>
            <a:r>
              <a:rPr lang="de-DE" sz="1600" b="0" i="1" strike="noStrike" cap="none" spc="0" baseline="0">
                <a:solidFill>
                  <a:srgbClr val="808080"/>
                </a:solidFill>
                <a:effectLst/>
                <a:latin typeface="Calibri"/>
                <a:ea typeface="Calibri"/>
                <a:cs typeface="Calibri"/>
              </a:rPr>
              <a:t>Pilot Feasibility Stud. </a:t>
            </a:r>
            <a:r>
              <a:rPr lang="de-DE" sz="1600" b="0" i="0" strike="noStrike" cap="none" spc="0" baseline="0">
                <a:solidFill>
                  <a:srgbClr val="808080"/>
                </a:solidFill>
                <a:effectLst/>
                <a:latin typeface="Calibri"/>
                <a:ea typeface="Calibri"/>
                <a:cs typeface="Calibri"/>
              </a:rPr>
              <a:t>2021;7:1. </a:t>
            </a:r>
          </a:p>
          <a:p>
            <a:pPr eaLnBrk="1" hangingPunct="1"/>
            <a:r>
              <a:rPr lang="de-DE" sz="1600" b="0" i="0" strike="noStrike" cap="none" spc="0" baseline="0">
                <a:solidFill>
                  <a:srgbClr val="808080"/>
                </a:solidFill>
                <a:effectLst/>
                <a:latin typeface="Calibri"/>
                <a:ea typeface="Calibri"/>
                <a:cs typeface="Calibri"/>
              </a:rPr>
              <a:t>Ernst MM, Johnson MC, Stark LJ. Developmental and psychosocial issues in cystic fibrosis. </a:t>
            </a:r>
            <a:r>
              <a:rPr lang="de-DE" sz="1600" b="0" i="1" strike="noStrike" cap="none" spc="0" baseline="0">
                <a:solidFill>
                  <a:srgbClr val="808080"/>
                </a:solidFill>
                <a:effectLst/>
                <a:latin typeface="Calibri"/>
                <a:ea typeface="Calibri"/>
                <a:cs typeface="Calibri"/>
              </a:rPr>
              <a:t>Child Adolesc Psychiatr Clin N Am. </a:t>
            </a:r>
            <a:r>
              <a:rPr lang="de-DE" sz="1600" b="0" i="0" strike="noStrike" cap="none" spc="0" baseline="0">
                <a:solidFill>
                  <a:srgbClr val="808080"/>
                </a:solidFill>
                <a:effectLst/>
                <a:latin typeface="Calibri"/>
                <a:ea typeface="Calibri"/>
                <a:cs typeface="Calibri"/>
              </a:rPr>
              <a:t>2010;19:263–283. </a:t>
            </a:r>
          </a:p>
          <a:p>
            <a:pPr eaLnBrk="1" hangingPunct="1"/>
            <a:r>
              <a:rPr lang="de-DE" sz="1600" b="0" i="0" strike="noStrike" cap="none" spc="0" baseline="0">
                <a:solidFill>
                  <a:srgbClr val="808080"/>
                </a:solidFill>
                <a:effectLst/>
                <a:latin typeface="Calibri"/>
                <a:ea typeface="Calibri"/>
                <a:cs typeface="Calibri"/>
              </a:rPr>
              <a:t>Gollwitzer P. Weakness of the will: Is a quick fix possible? </a:t>
            </a:r>
            <a:r>
              <a:rPr lang="de-DE" sz="1600" b="0" i="1" strike="noStrike" cap="none" spc="0" baseline="0">
                <a:solidFill>
                  <a:srgbClr val="808080"/>
                </a:solidFill>
                <a:effectLst/>
                <a:latin typeface="Calibri"/>
                <a:ea typeface="Calibri"/>
                <a:cs typeface="Calibri"/>
              </a:rPr>
              <a:t>Motiv Emot. </a:t>
            </a:r>
            <a:r>
              <a:rPr lang="de-DE" sz="1600" b="0" i="0" strike="noStrike" cap="none" spc="0" baseline="0">
                <a:solidFill>
                  <a:srgbClr val="808080"/>
                </a:solidFill>
                <a:effectLst/>
                <a:latin typeface="Calibri"/>
                <a:ea typeface="Calibri"/>
                <a:cs typeface="Calibri"/>
              </a:rPr>
              <a:t>2014;38:305−322.</a:t>
            </a:r>
          </a:p>
          <a:p>
            <a:pPr eaLnBrk="1" hangingPunct="1"/>
            <a:r>
              <a:rPr lang="de-DE" sz="1600" b="0" i="0" strike="noStrike" cap="none" spc="0" baseline="0">
                <a:solidFill>
                  <a:srgbClr val="808080"/>
                </a:solidFill>
                <a:effectLst/>
                <a:latin typeface="Calibri"/>
                <a:ea typeface="Calibri"/>
                <a:cs typeface="Calibri"/>
              </a:rPr>
              <a:t>Nezu AM, Nezu CM, D’Zurilla TJ. </a:t>
            </a:r>
            <a:r>
              <a:rPr lang="de-DE" sz="1600" b="0" i="1" strike="noStrike" cap="none" spc="0" baseline="0">
                <a:solidFill>
                  <a:srgbClr val="808080"/>
                </a:solidFill>
                <a:effectLst/>
                <a:latin typeface="Calibri"/>
                <a:ea typeface="Calibri"/>
                <a:cs typeface="Calibri"/>
              </a:rPr>
              <a:t>Problem-Solving Therapy: A Treatment Manual</a:t>
            </a:r>
            <a:r>
              <a:rPr lang="de-DE" sz="1600" b="0" i="0" strike="noStrike" cap="none" spc="0" baseline="0">
                <a:solidFill>
                  <a:srgbClr val="808080"/>
                </a:solidFill>
                <a:effectLst/>
                <a:latin typeface="Calibri"/>
                <a:ea typeface="Calibri"/>
                <a:cs typeface="Calibri"/>
              </a:rPr>
              <a:t>. New York: Springer Verlagsgesellschaft. 2013.</a:t>
            </a:r>
          </a:p>
          <a:p>
            <a:pPr eaLnBrk="1" hangingPunct="1"/>
            <a:r>
              <a:rPr lang="de-DE" sz="1600" b="0" i="0" strike="noStrike" cap="none" spc="0" baseline="0">
                <a:solidFill>
                  <a:srgbClr val="808080"/>
                </a:solidFill>
                <a:effectLst/>
                <a:latin typeface="Calibri"/>
                <a:ea typeface="Calibri"/>
                <a:cs typeface="Calibri"/>
              </a:rPr>
              <a:t>Rhodes RE, de Bruijn GJ. How big is the physical activity intention-behaviour gap? A meta-analysis using the action control framework. </a:t>
            </a:r>
            <a:r>
              <a:rPr lang="de-DE" sz="1600" b="0" i="1" strike="noStrike" cap="none" spc="0" baseline="0">
                <a:solidFill>
                  <a:srgbClr val="808080"/>
                </a:solidFill>
                <a:effectLst/>
                <a:latin typeface="Calibri"/>
                <a:ea typeface="Calibri"/>
                <a:cs typeface="Calibri"/>
              </a:rPr>
              <a:t>Br J Health Psychol. </a:t>
            </a:r>
            <a:r>
              <a:rPr lang="de-DE" sz="1600" b="0" i="0" strike="noStrike" cap="none" spc="0" baseline="0">
                <a:solidFill>
                  <a:srgbClr val="808080"/>
                </a:solidFill>
                <a:effectLst/>
                <a:latin typeface="Calibri"/>
                <a:ea typeface="Calibri"/>
                <a:cs typeface="Calibri"/>
              </a:rPr>
              <a:t>2013;18:296–309. </a:t>
            </a:r>
          </a:p>
          <a:p>
            <a:pPr eaLnBrk="1" hangingPunct="1"/>
            <a:r>
              <a:rPr lang="de-DE" sz="1600" b="0" i="0" strike="noStrike" cap="none" spc="0" baseline="0">
                <a:solidFill>
                  <a:srgbClr val="808080"/>
                </a:solidFill>
                <a:effectLst/>
                <a:latin typeface="Calibri"/>
                <a:ea typeface="Calibri"/>
                <a:cs typeface="Calibri"/>
              </a:rPr>
              <a:t>Skinner BF. </a:t>
            </a:r>
            <a:r>
              <a:rPr lang="de-DE" sz="1600" b="0" i="1" strike="noStrike" cap="none" spc="0" baseline="0">
                <a:solidFill>
                  <a:srgbClr val="808080"/>
                </a:solidFill>
                <a:effectLst/>
                <a:latin typeface="Calibri"/>
                <a:ea typeface="Calibri"/>
                <a:cs typeface="Calibri"/>
              </a:rPr>
              <a:t>Science and Human Behavior</a:t>
            </a:r>
            <a:r>
              <a:rPr lang="de-DE" sz="1600" b="0" i="0" strike="noStrike" cap="none" spc="0" baseline="0">
                <a:solidFill>
                  <a:srgbClr val="808080"/>
                </a:solidFill>
                <a:effectLst/>
                <a:latin typeface="Calibri"/>
                <a:ea typeface="Calibri"/>
                <a:cs typeface="Calibri"/>
              </a:rPr>
              <a:t>. New York: Macmillan. 1953.</a:t>
            </a:r>
          </a:p>
          <a:p>
            <a:pPr eaLnBrk="1" hangingPunct="1"/>
            <a:endParaRPr lang="en-GB" altLang="en-US" sz="1600">
              <a:ea typeface="HelveticaNeueLT Std Cn"/>
            </a:endParaRP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xmlns="" id="{985D7E79-2550-42CE-B62B-E2498FEB6AF0}"/>
              </a:ext>
            </a:extLst>
          </p:cNvPr>
          <p:cNvSpPr>
            <a:spLocks noGrp="1"/>
          </p:cNvSpPr>
          <p:nvPr>
            <p:ph type="body" sz="quarter" idx="13"/>
          </p:nvPr>
        </p:nvSpPr>
        <p:spPr/>
        <p:txBody>
          <a:bodyPr/>
          <a:lstStyle/>
          <a:p>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Lernziele</a:t>
            </a:r>
          </a:p>
        </p:txBody>
      </p:sp>
      <p:sp>
        <p:nvSpPr>
          <p:cNvPr id="13315" name="Rectangle 3"/>
          <p:cNvSpPr>
            <a:spLocks noGrp="1"/>
          </p:cNvSpPr>
          <p:nvPr>
            <p:ph idx="1"/>
          </p:nvPr>
        </p:nvSpPr>
        <p:spPr/>
        <p:txBody>
          <a:bodyPr rtlCol="0">
            <a:normAutofit lnSpcReduction="10000"/>
          </a:bodyPr>
          <a:lstStyle/>
          <a:p>
            <a:pPr>
              <a:lnSpc>
                <a:spcPct val="80000"/>
              </a:lnSpc>
              <a:spcBef>
                <a:spcPct val="0"/>
              </a:spcBef>
              <a:buFont typeface="Arial"/>
              <a:buChar char="•"/>
              <a:defRPr/>
            </a:pPr>
            <a:r>
              <a:rPr lang="de-DE" sz="2600" b="0" i="0" strike="noStrike" cap="none" spc="0" baseline="0">
                <a:solidFill>
                  <a:srgbClr val="808080"/>
                </a:solidFill>
                <a:effectLst/>
                <a:latin typeface="Calibri"/>
                <a:ea typeface="Calibri"/>
                <a:cs typeface="Calibri"/>
              </a:rPr>
              <a:t>Erkennen, wie wichtig es ist, sich Ziele zu setzen, um den Patienten zu helfen, persönliche Ergebnisse zu erzielen, die für sie von Bedeutung sind</a:t>
            </a:r>
          </a:p>
          <a:p>
            <a:pPr marL="0" indent="0">
              <a:lnSpc>
                <a:spcPct val="80000"/>
              </a:lnSpc>
              <a:spcBef>
                <a:spcPct val="0"/>
              </a:spcBef>
              <a:buNone/>
              <a:defRPr/>
            </a:pPr>
            <a:endParaRPr lang="en-GB" altLang="en-US" sz="2600"/>
          </a:p>
          <a:p>
            <a:pPr>
              <a:lnSpc>
                <a:spcPct val="80000"/>
              </a:lnSpc>
              <a:spcBef>
                <a:spcPct val="0"/>
              </a:spcBef>
              <a:buFont typeface="Arial"/>
              <a:buChar char="•"/>
              <a:defRPr/>
            </a:pPr>
            <a:r>
              <a:rPr lang="de-DE" sz="2600" b="0" i="0" strike="noStrike" cap="none" spc="0" baseline="0">
                <a:solidFill>
                  <a:srgbClr val="808080"/>
                </a:solidFill>
                <a:effectLst/>
                <a:latin typeface="Calibri"/>
                <a:ea typeface="Calibri"/>
                <a:cs typeface="Calibri"/>
              </a:rPr>
              <a:t>Verstehen, wie Change-Pläne beim Management des Veränderungsprozesses helfen können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de-DE" sz="2600" b="0" i="0" strike="noStrike" cap="none" spc="0" baseline="0">
                <a:solidFill>
                  <a:srgbClr val="808080"/>
                </a:solidFill>
                <a:effectLst/>
                <a:latin typeface="Calibri"/>
                <a:ea typeface="Calibri"/>
                <a:cs typeface="Calibri"/>
              </a:rPr>
              <a:t>Identifizieren von Methoden der Kollaboration zur Erstellung eines effektiven, auf den Patienten zugeschnittenen Change-Plans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de-DE" sz="2600" b="0" i="0" strike="noStrike" cap="none" spc="0" baseline="0">
                <a:solidFill>
                  <a:srgbClr val="808080"/>
                </a:solidFill>
                <a:effectLst/>
                <a:latin typeface="Calibri"/>
                <a:ea typeface="Calibri"/>
                <a:cs typeface="Calibri"/>
              </a:rPr>
              <a:t>Aufzeigen der verschiedenen Techniken zur Verhaltensänderung, die einem Patienten helfen können, seine Ziele zu erreichen:</a:t>
            </a:r>
          </a:p>
          <a:p>
            <a:pPr lvl="1">
              <a:lnSpc>
                <a:spcPct val="80000"/>
              </a:lnSpc>
              <a:spcBef>
                <a:spcPct val="0"/>
              </a:spcBef>
              <a:buFont typeface="Arial"/>
              <a:buChar char="–"/>
              <a:defRPr/>
            </a:pPr>
            <a:r>
              <a:rPr lang="de-DE" sz="2400" b="0" i="0" strike="noStrike" cap="none" spc="0" baseline="0">
                <a:solidFill>
                  <a:srgbClr val="808080"/>
                </a:solidFill>
                <a:effectLst/>
                <a:latin typeface="Calibri"/>
                <a:ea typeface="Calibri"/>
                <a:cs typeface="Calibri"/>
              </a:rPr>
              <a:t>Problemlösung</a:t>
            </a:r>
          </a:p>
          <a:p>
            <a:pPr lvl="1">
              <a:lnSpc>
                <a:spcPct val="80000"/>
              </a:lnSpc>
              <a:spcBef>
                <a:spcPct val="0"/>
              </a:spcBef>
              <a:buFont typeface="Arial"/>
              <a:buChar char="–"/>
              <a:defRPr/>
            </a:pPr>
            <a:r>
              <a:rPr lang="de-DE" sz="2400" b="0" i="0" strike="noStrike" cap="none" spc="0" baseline="0">
                <a:solidFill>
                  <a:srgbClr val="808080"/>
                </a:solidFill>
                <a:effectLst/>
                <a:latin typeface="Calibri"/>
                <a:ea typeface="Calibri"/>
                <a:cs typeface="Calibri"/>
              </a:rPr>
              <a:t>Umsetzungsabsichtspläne </a:t>
            </a:r>
          </a:p>
          <a:p>
            <a:pPr lvl="1">
              <a:lnSpc>
                <a:spcPct val="80000"/>
              </a:lnSpc>
              <a:spcBef>
                <a:spcPct val="0"/>
              </a:spcBef>
              <a:buFont typeface="Arial"/>
              <a:buChar char="–"/>
              <a:defRPr/>
            </a:pPr>
            <a:r>
              <a:rPr lang="de-DE" sz="2400" b="0" i="0" strike="noStrike" cap="none" spc="0" baseline="0">
                <a:solidFill>
                  <a:srgbClr val="808080"/>
                </a:solidFill>
                <a:effectLst/>
                <a:latin typeface="Calibri"/>
                <a:ea typeface="Calibri"/>
                <a:cs typeface="Calibri"/>
              </a:rPr>
              <a:t>Bekräftigung</a:t>
            </a:r>
          </a:p>
        </p:txBody>
      </p:sp>
      <p:sp>
        <p:nvSpPr>
          <p:cNvPr id="2" name="Text Placeholder 1">
            <a:extLst>
              <a:ext uri="{FF2B5EF4-FFF2-40B4-BE49-F238E27FC236}">
                <a16:creationId xmlns:a16="http://schemas.microsoft.com/office/drawing/2014/main" xmlns="" id="{9E49A28F-3DCA-44D0-AC00-F4DC863858C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48507" y="2277541"/>
            <a:ext cx="5286703" cy="771754"/>
          </a:xfrm>
        </p:spPr>
        <p:txBody>
          <a:bodyPr/>
          <a:lstStyle/>
          <a:p>
            <a:pPr eaLnBrk="1" hangingPunct="1">
              <a:lnSpc>
                <a:spcPct val="80000"/>
              </a:lnSpc>
              <a:defRPr/>
            </a:pPr>
            <a:r>
              <a:rPr lang="de-DE" sz="6000" b="0" i="0" strike="noStrike" cap="none" spc="0" baseline="0">
                <a:solidFill>
                  <a:srgbClr val="FFFFFF"/>
                </a:solidFill>
                <a:effectLst/>
                <a:latin typeface="Calibri Light"/>
                <a:ea typeface="Calibri Light"/>
                <a:cs typeface="Calibri Light"/>
              </a:rPr>
              <a:t>Einleitung</a:t>
            </a:r>
          </a:p>
        </p:txBody>
      </p:sp>
      <p:sp>
        <p:nvSpPr>
          <p:cNvPr id="2" name="Text Placeholder 1">
            <a:extLst>
              <a:ext uri="{FF2B5EF4-FFF2-40B4-BE49-F238E27FC236}">
                <a16:creationId xmlns:a16="http://schemas.microsoft.com/office/drawing/2014/main" xmlns="" id="{CF15D1AB-7620-4349-AF5C-7BE370C431FF}"/>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Wenn jemand bereit ist für Veränderung ...</a:t>
            </a:r>
          </a:p>
        </p:txBody>
      </p:sp>
      <p:sp>
        <p:nvSpPr>
          <p:cNvPr id="21507" name="Rectangle 3"/>
          <p:cNvSpPr>
            <a:spLocks noGrp="1"/>
          </p:cNvSpPr>
          <p:nvPr>
            <p:ph idx="1"/>
          </p:nvPr>
        </p:nvSpPr>
        <p:spPr/>
        <p:txBody>
          <a:bodyPr>
            <a:normAutofit lnSpcReduction="10000"/>
          </a:bodyPr>
          <a:lstStyle/>
          <a:p>
            <a:pPr eaLnBrk="1" hangingPunct="1">
              <a:lnSpc>
                <a:spcPct val="90000"/>
              </a:lnSpc>
            </a:pPr>
            <a:r>
              <a:rPr lang="de-DE" sz="2800" b="0" i="0" strike="noStrike" cap="none" spc="0" baseline="0">
                <a:solidFill>
                  <a:srgbClr val="808080"/>
                </a:solidFill>
                <a:effectLst/>
                <a:latin typeface="Calibri"/>
                <a:ea typeface="Calibri"/>
                <a:cs typeface="Calibri"/>
              </a:rPr>
              <a:t>Ziele der Phase 1</a:t>
            </a:r>
          </a:p>
          <a:p>
            <a:pPr lvl="1" eaLnBrk="1" hangingPunct="1">
              <a:lnSpc>
                <a:spcPct val="90000"/>
              </a:lnSpc>
            </a:pPr>
            <a:r>
              <a:rPr lang="de-DE" sz="2400" b="0" i="0" strike="noStrike" cap="none" spc="0" baseline="0">
                <a:solidFill>
                  <a:srgbClr val="808080"/>
                </a:solidFill>
                <a:effectLst/>
                <a:latin typeface="Calibri"/>
                <a:ea typeface="Calibri"/>
                <a:cs typeface="Calibri"/>
              </a:rPr>
              <a:t>Die Bedeutung der Veränderung hervorheben</a:t>
            </a:r>
          </a:p>
          <a:p>
            <a:pPr lvl="1" eaLnBrk="1" hangingPunct="1">
              <a:lnSpc>
                <a:spcPct val="90000"/>
              </a:lnSpc>
            </a:pPr>
            <a:r>
              <a:rPr lang="de-DE" sz="2400" b="0" i="0" strike="noStrike" cap="none" spc="0" baseline="0">
                <a:solidFill>
                  <a:srgbClr val="808080"/>
                </a:solidFill>
                <a:effectLst/>
                <a:latin typeface="Calibri"/>
                <a:ea typeface="Calibri"/>
                <a:cs typeface="Calibri"/>
              </a:rPr>
              <a:t>Stärkung des Selbstvertrauens</a:t>
            </a:r>
          </a:p>
          <a:p>
            <a:pPr lvl="1" eaLnBrk="1" hangingPunct="1">
              <a:lnSpc>
                <a:spcPct val="90000"/>
              </a:lnSpc>
            </a:pPr>
            <a:r>
              <a:rPr lang="de-DE" sz="2400" b="0" i="0" strike="noStrike" cap="none" spc="0" baseline="0">
                <a:solidFill>
                  <a:srgbClr val="808080"/>
                </a:solidFill>
                <a:effectLst/>
                <a:latin typeface="Calibri"/>
                <a:ea typeface="Calibri"/>
                <a:cs typeface="Calibri"/>
              </a:rPr>
              <a:t>Auflösen von Ambivalenzen</a:t>
            </a:r>
          </a:p>
          <a:p>
            <a:pPr eaLnBrk="1" hangingPunct="1">
              <a:lnSpc>
                <a:spcPct val="90000"/>
              </a:lnSpc>
            </a:pPr>
            <a:endParaRPr lang="en-GB" altLang="en-US" sz="2800">
              <a:solidFill>
                <a:srgbClr val="FFFF00"/>
              </a:solidFill>
              <a:ea typeface="HelveticaNeueLT Std Cn"/>
            </a:endParaRPr>
          </a:p>
          <a:p>
            <a:pPr eaLnBrk="1" hangingPunct="1">
              <a:lnSpc>
                <a:spcPct val="90000"/>
              </a:lnSpc>
            </a:pPr>
            <a:r>
              <a:rPr lang="de-DE" sz="2800" b="0" i="0" strike="noStrike" cap="none" spc="0" baseline="0">
                <a:solidFill>
                  <a:srgbClr val="808080"/>
                </a:solidFill>
                <a:effectLst/>
                <a:latin typeface="Calibri"/>
                <a:ea typeface="Calibri"/>
                <a:cs typeface="Calibri"/>
              </a:rPr>
              <a:t>Die Schlüsselfrage: </a:t>
            </a:r>
            <a:r>
              <a:rPr lang="de-DE" sz="2800" b="1" i="0" strike="noStrike" cap="none" spc="0" baseline="0">
                <a:solidFill>
                  <a:srgbClr val="D16678"/>
                </a:solidFill>
                <a:effectLst/>
                <a:latin typeface="Calibri"/>
                <a:ea typeface="Calibri"/>
                <a:cs typeface="Calibri"/>
              </a:rPr>
              <a:t>Was werden Sie als Nächstes tun?</a:t>
            </a:r>
          </a:p>
          <a:p>
            <a:pPr eaLnBrk="1" hangingPunct="1">
              <a:lnSpc>
                <a:spcPct val="90000"/>
              </a:lnSpc>
            </a:pPr>
            <a:endParaRPr lang="en-GB" altLang="en-US" sz="2800">
              <a:ea typeface="HelveticaNeueLT Std Cn"/>
            </a:endParaRPr>
          </a:p>
          <a:p>
            <a:pPr eaLnBrk="1" hangingPunct="1">
              <a:lnSpc>
                <a:spcPct val="90000"/>
              </a:lnSpc>
            </a:pPr>
            <a:r>
              <a:rPr lang="de-DE" sz="2800" b="0" i="0" strike="noStrike" cap="none" spc="0" baseline="0">
                <a:solidFill>
                  <a:srgbClr val="808080"/>
                </a:solidFill>
                <a:effectLst/>
                <a:latin typeface="Calibri"/>
                <a:ea typeface="Calibri"/>
                <a:cs typeface="Calibri"/>
              </a:rPr>
              <a:t>Ziele der Phase 2</a:t>
            </a:r>
          </a:p>
          <a:p>
            <a:pPr lvl="1" eaLnBrk="1" hangingPunct="1">
              <a:lnSpc>
                <a:spcPct val="90000"/>
              </a:lnSpc>
            </a:pPr>
            <a:r>
              <a:rPr lang="de-DE" sz="2400" b="0" i="0" strike="noStrike" cap="none" spc="0" baseline="0">
                <a:solidFill>
                  <a:srgbClr val="808080"/>
                </a:solidFill>
                <a:effectLst/>
                <a:latin typeface="Calibri"/>
                <a:ea typeface="Calibri"/>
                <a:cs typeface="Calibri"/>
              </a:rPr>
              <a:t>Verpflichtung des Patienten zur Veränderung festigen</a:t>
            </a:r>
          </a:p>
          <a:p>
            <a:pPr lvl="1" eaLnBrk="1" hangingPunct="1">
              <a:lnSpc>
                <a:spcPct val="90000"/>
              </a:lnSpc>
            </a:pPr>
            <a:r>
              <a:rPr lang="de-DE" sz="2400" b="0" i="0" strike="noStrike" cap="none" spc="0" baseline="0">
                <a:solidFill>
                  <a:srgbClr val="808080"/>
                </a:solidFill>
                <a:effectLst/>
                <a:latin typeface="Calibri"/>
                <a:ea typeface="Calibri"/>
                <a:cs typeface="Calibri"/>
              </a:rPr>
              <a:t>Einen Change-Plan vereinbaren</a:t>
            </a:r>
          </a:p>
        </p:txBody>
      </p:sp>
      <p:sp>
        <p:nvSpPr>
          <p:cNvPr id="3" name="Text Placeholder 2">
            <a:extLst>
              <a:ext uri="{FF2B5EF4-FFF2-40B4-BE49-F238E27FC236}">
                <a16:creationId xmlns:a16="http://schemas.microsoft.com/office/drawing/2014/main" xmlns="" id="{872D90E8-9816-D441-880C-7C27CA300A55}"/>
              </a:ext>
            </a:extLst>
          </p:cNvPr>
          <p:cNvSpPr>
            <a:spLocks noGrp="1"/>
          </p:cNvSpPr>
          <p:nvPr>
            <p:ph type="body" sz="quarter" idx="13"/>
          </p:nvPr>
        </p:nvSpPr>
        <p:spPr/>
        <p:txBody>
          <a:bodyPr/>
          <a:lstStyle/>
          <a:p>
            <a:endParaRPr lang="en-GB"/>
          </a:p>
        </p:txBody>
      </p:sp>
      <p:sp>
        <p:nvSpPr>
          <p:cNvPr id="15364" name="Line 5"/>
          <p:cNvSpPr>
            <a:spLocks noChangeShapeType="1"/>
          </p:cNvSpPr>
          <p:nvPr/>
        </p:nvSpPr>
        <p:spPr bwMode="auto">
          <a:xfrm flipH="1">
            <a:off x="10276628" y="1790788"/>
            <a:ext cx="0" cy="3600000"/>
          </a:xfrm>
          <a:prstGeom prst="line">
            <a:avLst/>
          </a:prstGeom>
          <a:noFill/>
          <a:ln w="190500">
            <a:solidFill>
              <a:schemeClr val="accent6"/>
            </a:solidFill>
            <a:rou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Er will sich also ändern ...</a:t>
            </a:r>
          </a:p>
        </p:txBody>
      </p:sp>
      <p:sp>
        <p:nvSpPr>
          <p:cNvPr id="22531" name="Content Placeholder 2"/>
          <p:cNvSpPr>
            <a:spLocks noGrp="1"/>
          </p:cNvSpPr>
          <p:nvPr>
            <p:ph idx="1"/>
          </p:nvPr>
        </p:nvSpPr>
        <p:spPr>
          <a:xfrm>
            <a:off x="838200" y="1473201"/>
            <a:ext cx="4828822" cy="4317999"/>
          </a:xfrm>
        </p:spPr>
        <p:txBody>
          <a:bodyPr/>
          <a:lstStyle/>
          <a:p>
            <a:pPr eaLnBrk="1" hangingPunct="1"/>
            <a:r>
              <a:rPr lang="de-DE" sz="2800" b="0" i="0" strike="noStrike" cap="none" spc="0" baseline="0">
                <a:solidFill>
                  <a:srgbClr val="808080"/>
                </a:solidFill>
                <a:effectLst/>
                <a:latin typeface="Calibri"/>
                <a:ea typeface="Calibri"/>
                <a:cs typeface="Calibri"/>
              </a:rPr>
              <a:t>Was machen Sie?</a:t>
            </a:r>
          </a:p>
          <a:p>
            <a:pPr eaLnBrk="1" hangingPunct="1"/>
            <a:r>
              <a:rPr lang="de-DE" sz="2800" b="0" i="0" strike="noStrike" cap="none" spc="0" baseline="0">
                <a:solidFill>
                  <a:srgbClr val="808080"/>
                </a:solidFill>
                <a:effectLst/>
                <a:latin typeface="Calibri"/>
                <a:ea typeface="Calibri"/>
                <a:cs typeface="Calibri"/>
              </a:rPr>
              <a:t>Sich auf ein Ziel einigen</a:t>
            </a:r>
          </a:p>
          <a:p>
            <a:pPr eaLnBrk="1" hangingPunct="1"/>
            <a:r>
              <a:rPr lang="de-DE" sz="2800" b="0" i="0" strike="noStrike" cap="none" spc="0" baseline="0">
                <a:solidFill>
                  <a:srgbClr val="808080"/>
                </a:solidFill>
                <a:effectLst/>
                <a:latin typeface="Calibri"/>
                <a:ea typeface="Calibri"/>
                <a:cs typeface="Calibri"/>
              </a:rPr>
              <a:t>Ihm helfen, einen guten Plan zu erstellen </a:t>
            </a:r>
          </a:p>
          <a:p>
            <a:pPr lvl="1" eaLnBrk="1" hangingPunct="1"/>
            <a:r>
              <a:rPr lang="de-DE" sz="2400" b="0" i="0" strike="noStrike" cap="none" spc="0" baseline="0">
                <a:solidFill>
                  <a:srgbClr val="808080"/>
                </a:solidFill>
                <a:effectLst/>
                <a:latin typeface="Calibri"/>
                <a:ea typeface="Calibri"/>
                <a:cs typeface="Calibri"/>
              </a:rPr>
              <a:t>Möglichkeiten zur Erreichung des Ziels prüfen </a:t>
            </a:r>
          </a:p>
          <a:p>
            <a:pPr eaLnBrk="1" hangingPunct="1"/>
            <a:r>
              <a:rPr lang="de-DE" sz="2800" b="0" i="0" strike="noStrike" cap="none" spc="0" baseline="0">
                <a:solidFill>
                  <a:srgbClr val="808080"/>
                </a:solidFill>
                <a:effectLst/>
                <a:latin typeface="Calibri"/>
                <a:ea typeface="Calibri"/>
                <a:cs typeface="Calibri"/>
              </a:rPr>
              <a:t>Prüfen, ob er noch engagiert ist</a:t>
            </a:r>
          </a:p>
        </p:txBody>
      </p:sp>
      <p:sp>
        <p:nvSpPr>
          <p:cNvPr id="2" name="Text Placeholder 1">
            <a:extLst>
              <a:ext uri="{FF2B5EF4-FFF2-40B4-BE49-F238E27FC236}">
                <a16:creationId xmlns:a16="http://schemas.microsoft.com/office/drawing/2014/main" xmlns="" id="{99138AE8-6290-472A-B354-3E3D6A9F24B1}"/>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Pexels</a:t>
            </a:r>
            <a:endParaRPr lang="en-GB"/>
          </a:p>
        </p:txBody>
      </p:sp>
      <p:pic>
        <p:nvPicPr>
          <p:cNvPr id="4" name="Picture 3" descr="Text, letter&#10;&#10;Description automatically generated">
            <a:extLst>
              <a:ext uri="{FF2B5EF4-FFF2-40B4-BE49-F238E27FC236}">
                <a16:creationId xmlns:a16="http://schemas.microsoft.com/office/drawing/2014/main" xmlns="" id="{D84CC38F-983E-AA46-AB8F-7BA3BDFE9627}"/>
              </a:ext>
            </a:extLst>
          </p:cNvPr>
          <p:cNvPicPr>
            <a:picLocks noChangeAspect="1"/>
          </p:cNvPicPr>
          <p:nvPr/>
        </p:nvPicPr>
        <p:blipFill>
          <a:blip r:embed="rId3"/>
          <a:srcRect l="6172" t="792" r="25223" b="1020"/>
          <a:stretch>
            <a:fillRect/>
          </a:stretch>
        </p:blipFill>
        <p:spPr>
          <a:xfrm>
            <a:off x="5892801" y="1456266"/>
            <a:ext cx="5396088" cy="4346223"/>
          </a:xfrm>
          <a:prstGeom prst="roundRect">
            <a:avLst>
              <a:gd name="adj" fmla="val 6537"/>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48507" y="2277541"/>
            <a:ext cx="5286703" cy="771754"/>
          </a:xfrm>
        </p:spPr>
        <p:txBody>
          <a:bodyPr/>
          <a:lstStyle/>
          <a:p>
            <a:pPr eaLnBrk="1" hangingPunct="1">
              <a:lnSpc>
                <a:spcPct val="80000"/>
              </a:lnSpc>
              <a:defRPr/>
            </a:pPr>
            <a:r>
              <a:rPr lang="de-DE" sz="6000" b="0" i="0" strike="noStrike" cap="none" spc="0" baseline="0">
                <a:solidFill>
                  <a:srgbClr val="FFFFFF"/>
                </a:solidFill>
                <a:effectLst/>
                <a:latin typeface="Calibri Light"/>
                <a:ea typeface="Calibri Light"/>
                <a:cs typeface="Calibri Light"/>
              </a:rPr>
              <a:t>Ziele setzen</a:t>
            </a:r>
          </a:p>
        </p:txBody>
      </p:sp>
      <p:sp>
        <p:nvSpPr>
          <p:cNvPr id="2" name="Text Placeholder 1">
            <a:extLst>
              <a:ext uri="{FF2B5EF4-FFF2-40B4-BE49-F238E27FC236}">
                <a16:creationId xmlns:a16="http://schemas.microsoft.com/office/drawing/2014/main" xmlns="" id="{992CF54E-E9E5-42B5-9051-31DA7B5A326F}"/>
              </a:ext>
            </a:extLst>
          </p:cNvPr>
          <p:cNvSpPr>
            <a:spLocks noGrp="1"/>
          </p:cNvSpPr>
          <p:nvPr>
            <p:ph type="body" idx="1"/>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Ziele setzen</a:t>
            </a:r>
          </a:p>
        </p:txBody>
      </p:sp>
      <p:sp>
        <p:nvSpPr>
          <p:cNvPr id="24579" name="Content Placeholder 2"/>
          <p:cNvSpPr>
            <a:spLocks noGrp="1"/>
          </p:cNvSpPr>
          <p:nvPr>
            <p:ph idx="1"/>
          </p:nvPr>
        </p:nvSpPr>
        <p:spPr/>
        <p:txBody>
          <a:bodyPr/>
          <a:lstStyle/>
          <a:p>
            <a:pPr eaLnBrk="1" hangingPunct="1">
              <a:lnSpc>
                <a:spcPct val="90000"/>
              </a:lnSpc>
            </a:pPr>
            <a:r>
              <a:rPr lang="de-DE" sz="2800" b="0" i="0" strike="noStrike" cap="none" spc="0" baseline="0">
                <a:solidFill>
                  <a:srgbClr val="808080"/>
                </a:solidFill>
                <a:effectLst/>
                <a:latin typeface="Calibri"/>
                <a:ea typeface="Calibri"/>
                <a:cs typeface="Calibri"/>
              </a:rPr>
              <a:t>Häufiger Fehler: alles auf einmal machen zu wollen</a:t>
            </a:r>
          </a:p>
          <a:p>
            <a:pPr eaLnBrk="1" hangingPunct="1">
              <a:lnSpc>
                <a:spcPct val="90000"/>
              </a:lnSpc>
            </a:pPr>
            <a:r>
              <a:rPr lang="de-DE" sz="2800" b="0" i="0" strike="noStrike" cap="none" spc="0" baseline="0">
                <a:solidFill>
                  <a:srgbClr val="808080"/>
                </a:solidFill>
                <a:effectLst/>
                <a:latin typeface="Calibri"/>
                <a:ea typeface="Calibri"/>
                <a:cs typeface="Calibri"/>
              </a:rPr>
              <a:t>Möglicherweise müssen Sie Ihrem Patienten aktiv dabei helfen, sich ein realistisches Ziel zu setzen</a:t>
            </a:r>
          </a:p>
          <a:p>
            <a:pPr lvl="1" eaLnBrk="1" hangingPunct="1">
              <a:lnSpc>
                <a:spcPct val="90000"/>
              </a:lnSpc>
            </a:pPr>
            <a:r>
              <a:rPr lang="de-DE" sz="2400" b="0" i="0" strike="noStrike" cap="none" spc="0" baseline="0">
                <a:solidFill>
                  <a:srgbClr val="808080"/>
                </a:solidFill>
                <a:effectLst/>
                <a:latin typeface="Calibri"/>
                <a:ea typeface="Calibri"/>
                <a:cs typeface="Calibri"/>
              </a:rPr>
              <a:t>Kleinere und einfachere Schritte sind am Anfang am besten</a:t>
            </a:r>
          </a:p>
          <a:p>
            <a:pPr lvl="1" eaLnBrk="1" hangingPunct="1">
              <a:lnSpc>
                <a:spcPct val="90000"/>
              </a:lnSpc>
            </a:pPr>
            <a:r>
              <a:rPr lang="de-DE" sz="2400" b="0" i="0" strike="noStrike" cap="none" spc="0" baseline="0">
                <a:solidFill>
                  <a:srgbClr val="808080"/>
                </a:solidFill>
                <a:effectLst/>
                <a:latin typeface="Calibri"/>
                <a:ea typeface="Calibri"/>
                <a:cs typeface="Calibri"/>
              </a:rPr>
              <a:t>Denken Sie daran, dass Sie bei einem von Empathie geprägten Vertrauensverhältnis Ratschläge geben können, solange sie mit </a:t>
            </a:r>
            <a:r>
              <a:rPr lang="de-DE" sz="2400" b="0" i="1" strike="noStrike" cap="none" spc="0" baseline="0">
                <a:solidFill>
                  <a:srgbClr val="808080"/>
                </a:solidFill>
                <a:effectLst/>
                <a:latin typeface="Calibri"/>
                <a:ea typeface="Calibri"/>
                <a:cs typeface="Calibri"/>
              </a:rPr>
              <a:t>Erlaubnis</a:t>
            </a:r>
            <a:r>
              <a:rPr lang="de-DE" sz="2400" b="0" i="0" strike="noStrike" cap="none" spc="0" baseline="0">
                <a:solidFill>
                  <a:srgbClr val="808080"/>
                </a:solidFill>
                <a:effectLst/>
                <a:latin typeface="Calibri"/>
                <a:ea typeface="Calibri"/>
                <a:cs typeface="Calibri"/>
              </a:rPr>
              <a:t> erteilt werden</a:t>
            </a:r>
            <a:endParaRPr lang="en-US" altLang="en-US" i="1"/>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xmlns="" id="{D24F5C3A-660B-437D-A3A4-139C1697055D}"/>
              </a:ext>
            </a:extLst>
          </p:cNvPr>
          <p:cNvSpPr>
            <a:spLocks noGrp="1"/>
          </p:cNvSpPr>
          <p:nvPr>
            <p:ph type="body" sz="quarter" idx="13"/>
          </p:nvPr>
        </p:nvSpPr>
        <p:spPr/>
        <p:txBody>
          <a:bodyPr/>
          <a:lstStyle/>
          <a:p>
            <a:endParaRPr lang="en-GB"/>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Widescreen</PresentationFormat>
  <Paragraphs>218</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System Font Regular</vt:lpstr>
      <vt:lpstr>Arial</vt:lpstr>
      <vt:lpstr>Calibri</vt:lpstr>
      <vt:lpstr>Calibri Light</vt:lpstr>
      <vt:lpstr>HelveticaNeueLT Std Cn</vt:lpstr>
      <vt:lpstr>HelveticaNeueLT Std Med Cn</vt:lpstr>
      <vt:lpstr>Office Theme</vt:lpstr>
      <vt:lpstr>Techniken zur Verhaltensänderung</vt:lpstr>
      <vt:lpstr>Haftungsausschluss</vt:lpstr>
      <vt:lpstr>Einleitung</vt:lpstr>
      <vt:lpstr>Lernziele</vt:lpstr>
      <vt:lpstr>Einleitung</vt:lpstr>
      <vt:lpstr>Wenn jemand bereit ist für Veränderung ...</vt:lpstr>
      <vt:lpstr>Er will sich also ändern ...</vt:lpstr>
      <vt:lpstr>Ziele setzen</vt:lpstr>
      <vt:lpstr>Ziele setzen</vt:lpstr>
      <vt:lpstr>Ziele setzen</vt:lpstr>
      <vt:lpstr>Ziele und Teilziele</vt:lpstr>
      <vt:lpstr>Entwicklung eines Change-Plans</vt:lpstr>
      <vt:lpstr>Entwicklung eines Change-Plans</vt:lpstr>
      <vt:lpstr>Change-Plan: Beispiele</vt:lpstr>
      <vt:lpstr>Erstellung eines  Change-Plans</vt:lpstr>
      <vt:lpstr>Hinweise zur Erstellung eines Change-Plans </vt:lpstr>
      <vt:lpstr>Hinweise zur Erstellung eines Change-Plans </vt:lpstr>
      <vt:lpstr>Zwei Dinge, die schiefgehen können ...</vt:lpstr>
      <vt:lpstr>Was hilft?</vt:lpstr>
      <vt:lpstr>Techniken zur Verhaltens-änderung:</vt:lpstr>
      <vt:lpstr>Problemlösung</vt:lpstr>
      <vt:lpstr>Problemlösung</vt:lpstr>
      <vt:lpstr>Techniken zur Verhaltens-änderung:</vt:lpstr>
      <vt:lpstr>Umsetzungsabsichtspläne </vt:lpstr>
      <vt:lpstr>Was sind Umsetzungsabsichtspläne?</vt:lpstr>
      <vt:lpstr>Aufschreiben der Umsetzungsabsichtspläne </vt:lpstr>
      <vt:lpstr>Hinweise zum Aufschreiben der Umsetzungsabsichtspläne </vt:lpstr>
      <vt:lpstr>Techniken zur Verhaltens-änderung:</vt:lpstr>
      <vt:lpstr>Bekräftigung</vt:lpstr>
      <vt:lpstr>Aufbau auf Bekräftigungen</vt:lpstr>
      <vt:lpstr>Was noch?</vt:lpstr>
      <vt:lpstr>Zusammenfassung</vt:lpstr>
      <vt:lpstr>Literaturhinweise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Kimberly Slason</cp:lastModifiedBy>
  <cp:revision>52</cp:revision>
  <dcterms:created xsi:type="dcterms:W3CDTF">2021-07-06T11:43:32Z</dcterms:created>
  <dcterms:modified xsi:type="dcterms:W3CDTF">2022-07-22T15:43:53Z</dcterms:modified>
</cp:coreProperties>
</file>