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1127" r:id="rId2"/>
    <p:sldId id="1125" r:id="rId3"/>
    <p:sldId id="1126" r:id="rId4"/>
    <p:sldId id="1116" r:id="rId5"/>
    <p:sldId id="1117" r:id="rId6"/>
    <p:sldId id="1085" r:id="rId7"/>
    <p:sldId id="1087" r:id="rId8"/>
    <p:sldId id="1121" r:id="rId9"/>
    <p:sldId id="1088" r:id="rId10"/>
    <p:sldId id="1089" r:id="rId11"/>
    <p:sldId id="1090" r:id="rId12"/>
    <p:sldId id="1118" r:id="rId13"/>
    <p:sldId id="1091" r:id="rId14"/>
    <p:sldId id="1092" r:id="rId15"/>
    <p:sldId id="1119" r:id="rId16"/>
    <p:sldId id="1093" r:id="rId17"/>
    <p:sldId id="1094" r:id="rId18"/>
    <p:sldId id="1096" r:id="rId19"/>
    <p:sldId id="1097" r:id="rId20"/>
    <p:sldId id="1129" r:id="rId21"/>
    <p:sldId id="1098" r:id="rId22"/>
    <p:sldId id="1099" r:id="rId23"/>
    <p:sldId id="1130" r:id="rId24"/>
    <p:sldId id="1102" r:id="rId25"/>
    <p:sldId id="1103" r:id="rId26"/>
    <p:sldId id="1104" r:id="rId27"/>
    <p:sldId id="1106" r:id="rId28"/>
    <p:sldId id="1131" r:id="rId29"/>
    <p:sldId id="1109" r:id="rId30"/>
    <p:sldId id="1110" r:id="rId31"/>
    <p:sldId id="1115" r:id="rId32"/>
    <p:sldId id="1132" r:id="rId33"/>
    <p:sldId id="112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1V>
      <a:tcStyle>
        <a:tcBdr>
          <a:top>
            <a:lnRef idx="1">
              <a:schemeClr val="accent6"/>
            </a:lnRef>
          </a:top>
          <a:bottom>
            <a:lnRef idx="1">
              <a:schemeClr val="accent6"/>
            </a:lnRef>
          </a:bottom>
        </a:tcBdr>
        <a:fill>
          <a:solidFill>
            <a:schemeClr val="accent6">
              <a:alpha val="40000"/>
            </a:schemeClr>
          </a:solidFill>
        </a:fill>
      </a:tcStyle>
    </a:band1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1" autoAdjust="0"/>
    <p:restoredTop sz="96357" autoAdjust="0"/>
  </p:normalViewPr>
  <p:slideViewPr>
    <p:cSldViewPr snapToGrid="0" snapToObjects="1">
      <p:cViewPr varScale="1">
        <p:scale>
          <a:sx n="67" d="100"/>
          <a:sy n="67" d="100"/>
        </p:scale>
        <p:origin x="876" y="44"/>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ke Bouwman" userId="a141581f62cd8574" providerId="LiveId" clId="{B5E3B19C-AD09-4777-9F39-39C5F418B91A}"/>
    <pc:docChg chg="modSld">
      <pc:chgData name="Auke Bouwman" userId="a141581f62cd8574" providerId="LiveId" clId="{B5E3B19C-AD09-4777-9F39-39C5F418B91A}" dt="2022-04-04T21:06:54.044" v="81" actId="20577"/>
      <pc:docMkLst>
        <pc:docMk/>
      </pc:docMkLst>
      <pc:sldChg chg="modSp mod">
        <pc:chgData name="Auke Bouwman" userId="a141581f62cd8574" providerId="LiveId" clId="{B5E3B19C-AD09-4777-9F39-39C5F418B91A}" dt="2022-04-04T21:06:54.044" v="81" actId="20577"/>
        <pc:sldMkLst>
          <pc:docMk/>
          <pc:sldMk cId="0" sldId="1096"/>
        </pc:sldMkLst>
        <pc:spChg chg="mod">
          <ac:chgData name="Auke Bouwman" userId="a141581f62cd8574" providerId="LiveId" clId="{B5E3B19C-AD09-4777-9F39-39C5F418B91A}" dt="2022-04-04T21:06:54.044" v="81" actId="20577"/>
          <ac:spMkLst>
            <pc:docMk/>
            <pc:sldMk cId="0" sldId="1096"/>
            <ac:spMk id="8" creationId="{154AA2ED-36C5-4160-9DDF-29A8571A1009}"/>
          </ac:spMkLst>
        </pc:spChg>
      </pc:sldChg>
      <pc:sldChg chg="modSp mod">
        <pc:chgData name="Auke Bouwman" userId="a141581f62cd8574" providerId="LiveId" clId="{B5E3B19C-AD09-4777-9F39-39C5F418B91A}" dt="2022-04-04T20:58:42.477" v="2" actId="20577"/>
        <pc:sldMkLst>
          <pc:docMk/>
          <pc:sldMk cId="1708548530" sldId="1127"/>
        </pc:sldMkLst>
        <pc:spChg chg="mod">
          <ac:chgData name="Auke Bouwman" userId="a141581f62cd8574" providerId="LiveId" clId="{B5E3B19C-AD09-4777-9F39-39C5F418B91A}" dt="2022-04-04T20:58:42.477" v="2" actId="20577"/>
          <ac:spMkLst>
            <pc:docMk/>
            <pc:sldMk cId="1708548530" sldId="1127"/>
            <ac:spMk id="4" creationId="{A546812B-50D5-47E9-9AE0-15658DC5179C}"/>
          </ac:spMkLst>
        </pc:spChg>
      </pc:sldChg>
      <pc:sldChg chg="modSp mod">
        <pc:chgData name="Auke Bouwman" userId="a141581f62cd8574" providerId="LiveId" clId="{B5E3B19C-AD09-4777-9F39-39C5F418B91A}" dt="2022-04-04T20:59:38.901" v="35" actId="20577"/>
        <pc:sldMkLst>
          <pc:docMk/>
          <pc:sldMk cId="2745509019" sldId="1129"/>
        </pc:sldMkLst>
        <pc:spChg chg="mod">
          <ac:chgData name="Auke Bouwman" userId="a141581f62cd8574" providerId="LiveId" clId="{B5E3B19C-AD09-4777-9F39-39C5F418B91A}" dt="2022-04-04T20:59:38.901" v="35" actId="20577"/>
          <ac:spMkLst>
            <pc:docMk/>
            <pc:sldMk cId="2745509019" sldId="1129"/>
            <ac:spMk id="2" creationId="{81FE80E2-5412-4755-A59E-4ABCF7D850AD}"/>
          </ac:spMkLst>
        </pc:spChg>
      </pc:sldChg>
      <pc:sldChg chg="modSp mod">
        <pc:chgData name="Auke Bouwman" userId="a141581f62cd8574" providerId="LiveId" clId="{B5E3B19C-AD09-4777-9F39-39C5F418B91A}" dt="2022-04-04T21:00:01.938" v="37" actId="20577"/>
        <pc:sldMkLst>
          <pc:docMk/>
          <pc:sldMk cId="4223695900" sldId="1130"/>
        </pc:sldMkLst>
        <pc:spChg chg="mod">
          <ac:chgData name="Auke Bouwman" userId="a141581f62cd8574" providerId="LiveId" clId="{B5E3B19C-AD09-4777-9F39-39C5F418B91A}" dt="2022-04-04T21:00:01.938" v="37" actId="20577"/>
          <ac:spMkLst>
            <pc:docMk/>
            <pc:sldMk cId="4223695900" sldId="1130"/>
            <ac:spMk id="2" creationId="{81FE80E2-5412-4755-A59E-4ABCF7D850AD}"/>
          </ac:spMkLst>
        </pc:spChg>
      </pc:sldChg>
      <pc:sldChg chg="modSp mod">
        <pc:chgData name="Auke Bouwman" userId="a141581f62cd8574" providerId="LiveId" clId="{B5E3B19C-AD09-4777-9F39-39C5F418B91A}" dt="2022-04-04T21:00:13.511" v="39" actId="20577"/>
        <pc:sldMkLst>
          <pc:docMk/>
          <pc:sldMk cId="3622016718" sldId="1131"/>
        </pc:sldMkLst>
        <pc:spChg chg="mod">
          <ac:chgData name="Auke Bouwman" userId="a141581f62cd8574" providerId="LiveId" clId="{B5E3B19C-AD09-4777-9F39-39C5F418B91A}" dt="2022-04-04T21:00:13.511" v="39" actId="20577"/>
          <ac:spMkLst>
            <pc:docMk/>
            <pc:sldMk cId="3622016718" sldId="1131"/>
            <ac:spMk id="2" creationId="{81FE80E2-5412-4755-A59E-4ABCF7D850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638EA-F28F-4186-B0D3-2C37CEA87091}" type="datetimeFigureOut">
              <a:rPr lang="en-GB" smtClean="0"/>
              <a:t>19/04/2022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7536F-6390-4F6E-9829-0EEBE19F6454}" type="slidenum">
              <a:rPr lang="en-GB" smtClean="0"/>
              <a:t>‹#›</a:t>
            </a:fld>
            <a:endParaRPr lang="en-GB"/>
          </a:p>
        </p:txBody>
      </p:sp>
    </p:spTree>
    <p:extLst>
      <p:ext uri="{BB962C8B-B14F-4D97-AF65-F5344CB8AC3E}">
        <p14:creationId xmlns:p14="http://schemas.microsoft.com/office/powerpoint/2010/main" val="321721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1</a:t>
            </a:fld>
            <a:endParaRPr lang="en-GB"/>
          </a:p>
        </p:txBody>
      </p:sp>
    </p:spTree>
    <p:extLst>
      <p:ext uri="{BB962C8B-B14F-4D97-AF65-F5344CB8AC3E}">
        <p14:creationId xmlns:p14="http://schemas.microsoft.com/office/powerpoint/2010/main" val="424679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2140821-9CD4-4219-BA48-CAE0060C9DFF}" type="slidenum">
              <a:rPr lang="en-US" altLang="en-US" smtClean="0">
                <a:solidFill>
                  <a:schemeClr val="tx1"/>
                </a:solidFill>
                <a:latin typeface="Calibri" pitchFamily="34" charset="0"/>
              </a:rPr>
              <a:t>11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3033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BF89659-16BF-4249-AAC5-FB21DF7EFDD8}" type="slidenum">
              <a:rPr lang="en-US" altLang="en-US" smtClean="0">
                <a:solidFill>
                  <a:schemeClr val="tx1"/>
                </a:solidFill>
                <a:latin typeface="Calibri" pitchFamily="34" charset="0"/>
              </a:rPr>
              <a:t>12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12921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FF8A63F-3ADD-4A67-8F5B-6BECD6756724}" type="slidenum">
              <a:rPr lang="en-US" altLang="en-US" smtClean="0">
                <a:solidFill>
                  <a:schemeClr val="tx1"/>
                </a:solidFill>
                <a:latin typeface="Calibri" pitchFamily="34" charset="0"/>
              </a:rPr>
              <a:t>13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20183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67608BA5-FD61-4D43-AA53-510B3D6E3655}" type="slidenum">
              <a:rPr lang="en-US" altLang="en-US" smtClean="0">
                <a:solidFill>
                  <a:schemeClr val="tx1"/>
                </a:solidFill>
                <a:latin typeface="Calibri" pitchFamily="34" charset="0"/>
              </a:rPr>
              <a:t>14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5309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FFBB07C-4018-4A98-A1DC-4EE7F558FCEE}" type="slidenum">
              <a:rPr lang="en-US" altLang="en-US" smtClean="0">
                <a:solidFill>
                  <a:schemeClr val="tx1"/>
                </a:solidFill>
                <a:latin typeface="Calibri" pitchFamily="34" charset="0"/>
              </a:rPr>
              <a:t>15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68714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10460DC6-D6AD-48ED-84DC-AE572FD3BD60}" type="slidenum">
              <a:rPr lang="en-US" altLang="en-US" smtClean="0">
                <a:solidFill>
                  <a:schemeClr val="tx1"/>
                </a:solidFill>
                <a:latin typeface="Calibri" pitchFamily="34" charset="0"/>
              </a:rPr>
              <a:t>16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5896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77C8EB9-FFB7-42E0-86CB-5158F83DAF3F}" type="slidenum">
              <a:rPr lang="en-US" altLang="en-US" smtClean="0">
                <a:solidFill>
                  <a:schemeClr val="tx1"/>
                </a:solidFill>
                <a:latin typeface="Calibri" pitchFamily="34" charset="0"/>
              </a:rPr>
              <a:t>17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4769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3D017FFA-EA15-49D1-8A75-60681D775275}" type="slidenum">
              <a:rPr lang="en-US" altLang="en-US" smtClean="0">
                <a:solidFill>
                  <a:schemeClr val="tx1"/>
                </a:solidFill>
                <a:latin typeface="Calibri" pitchFamily="34" charset="0"/>
              </a:rPr>
              <a:t>18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07615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7E8C718B-7BED-4284-9724-28B76CCB33AC}" type="slidenum">
              <a:rPr lang="en-US" altLang="en-US" smtClean="0">
                <a:solidFill>
                  <a:schemeClr val="tx1"/>
                </a:solidFill>
                <a:latin typeface="Calibri" pitchFamily="34" charset="0"/>
              </a:rPr>
              <a:t>19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31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20</a:t>
            </a:fld>
            <a:endParaRPr lang="en-GB"/>
          </a:p>
        </p:txBody>
      </p:sp>
    </p:spTree>
    <p:extLst>
      <p:ext uri="{BB962C8B-B14F-4D97-AF65-F5344CB8AC3E}">
        <p14:creationId xmlns:p14="http://schemas.microsoft.com/office/powerpoint/2010/main" val="21034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95B6A2C-EA28-44CC-AC2C-02458E88B794}" type="slidenum">
              <a:rPr lang="en-US" altLang="en-US" smtClean="0">
                <a:solidFill>
                  <a:schemeClr val="tx1"/>
                </a:solidFill>
                <a:latin typeface="Calibri" pitchFamily="34" charset="0"/>
              </a:rPr>
              <a:t>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08751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E748B2F1-223C-45D9-8DE5-0EA3F432BA08}" type="slidenum">
              <a:rPr lang="en-US" altLang="en-US" smtClean="0">
                <a:solidFill>
                  <a:schemeClr val="tx1"/>
                </a:solidFill>
                <a:latin typeface="Calibri" pitchFamily="34" charset="0"/>
              </a:rPr>
              <a:t>21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4369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D4DE57F6-E9DF-4D17-BDB8-5117022A1AD8}" type="slidenum">
              <a:rPr lang="en-US" altLang="en-US" smtClean="0">
                <a:solidFill>
                  <a:schemeClr val="tx1"/>
                </a:solidFill>
                <a:latin typeface="Calibri" pitchFamily="34" charset="0"/>
              </a:rPr>
              <a:t>22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27347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23</a:t>
            </a:fld>
            <a:endParaRPr lang="en-GB"/>
          </a:p>
        </p:txBody>
      </p:sp>
    </p:spTree>
    <p:extLst>
      <p:ext uri="{BB962C8B-B14F-4D97-AF65-F5344CB8AC3E}">
        <p14:creationId xmlns:p14="http://schemas.microsoft.com/office/powerpoint/2010/main" val="97395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B018A682-67B6-4400-ADAE-4933E24BE8E6}" type="slidenum">
              <a:rPr lang="en-US" altLang="en-US" smtClean="0">
                <a:solidFill>
                  <a:schemeClr val="tx1"/>
                </a:solidFill>
                <a:latin typeface="Calibri" pitchFamily="34" charset="0"/>
              </a:rPr>
              <a:t>24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78706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76211C74-8D4C-49CC-9958-1FFD01D9180F}" type="slidenum">
              <a:rPr lang="en-US" altLang="en-US" smtClean="0">
                <a:solidFill>
                  <a:schemeClr val="tx1"/>
                </a:solidFill>
                <a:latin typeface="Calibri" pitchFamily="34" charset="0"/>
              </a:rPr>
              <a:t>25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9488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5BB0E26-15C6-424A-BC11-B1FB0FD2B0F8}" type="slidenum">
              <a:rPr lang="en-US" altLang="en-US" smtClean="0">
                <a:solidFill>
                  <a:schemeClr val="tx1"/>
                </a:solidFill>
                <a:latin typeface="Calibri" pitchFamily="34" charset="0"/>
              </a:rPr>
              <a:t>26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97962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16BF17F-4C76-4DE0-AB86-89B4E1D29CE8}" type="slidenum">
              <a:rPr lang="en-US" altLang="en-US" smtClean="0">
                <a:solidFill>
                  <a:schemeClr val="tx1"/>
                </a:solidFill>
                <a:latin typeface="Calibri" pitchFamily="34" charset="0"/>
              </a:rPr>
              <a:t>27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4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28</a:t>
            </a:fld>
            <a:endParaRPr lang="en-GB"/>
          </a:p>
        </p:txBody>
      </p:sp>
    </p:spTree>
    <p:extLst>
      <p:ext uri="{BB962C8B-B14F-4D97-AF65-F5344CB8AC3E}">
        <p14:creationId xmlns:p14="http://schemas.microsoft.com/office/powerpoint/2010/main" val="91297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CE271FF7-74CF-44DE-B8AC-A3D430FDC8E8}" type="slidenum">
              <a:rPr lang="en-US" altLang="en-US" smtClean="0">
                <a:solidFill>
                  <a:schemeClr val="tx1"/>
                </a:solidFill>
                <a:latin typeface="Calibri" pitchFamily="34" charset="0"/>
              </a:rPr>
              <a:t>29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372359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8BB52786-C073-4422-8A9E-AB38A0693E9A}" type="slidenum">
              <a:rPr lang="en-US" altLang="en-US" smtClean="0">
                <a:solidFill>
                  <a:schemeClr val="tx1"/>
                </a:solidFill>
                <a:latin typeface="Calibri" pitchFamily="34" charset="0"/>
              </a:rPr>
              <a:t>30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15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CE583626-C831-4D3C-BBB9-B81141795C9A}" type="slidenum">
              <a:rPr lang="en-US" altLang="en-US" smtClean="0">
                <a:solidFill>
                  <a:schemeClr val="tx1"/>
                </a:solidFill>
                <a:latin typeface="Calibri" pitchFamily="34" charset="0"/>
              </a:rPr>
              <a:t>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687600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AC9EE82-7B7B-4BAC-8258-4A60EAFC87D7}" type="slidenum">
              <a:rPr lang="en-US" altLang="en-US" smtClean="0">
                <a:solidFill>
                  <a:schemeClr val="tx1"/>
                </a:solidFill>
                <a:latin typeface="Calibri" pitchFamily="34" charset="0"/>
              </a:rPr>
              <a:t>31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991302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4E1C818-ACBC-45AF-BD15-9C530C56733E}" type="slidenum">
              <a:rPr lang="en-US" altLang="en-US" smtClean="0">
                <a:solidFill>
                  <a:schemeClr val="tx1"/>
                </a:solidFill>
                <a:latin typeface="Calibri" pitchFamily="34" charset="0"/>
              </a:rPr>
              <a:t>33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8111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E56FA10D-41AA-4030-A86E-435D56A41590}" type="slidenum">
              <a:rPr lang="en-US" altLang="en-US" smtClean="0">
                <a:solidFill>
                  <a:schemeClr val="tx1"/>
                </a:solidFill>
                <a:latin typeface="Calibri" pitchFamily="34" charset="0"/>
              </a:rPr>
              <a:t>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4909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A64AB0E-F05C-4533-99F2-066B830BF6E6}" type="slidenum">
              <a:rPr lang="en-US" altLang="en-US" smtClean="0">
                <a:solidFill>
                  <a:schemeClr val="tx1"/>
                </a:solidFill>
                <a:latin typeface="Calibri" pitchFamily="34" charset="0"/>
              </a:rPr>
              <a:t>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4924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59F0CB49-D7A5-433B-B6A2-A2BE1B681F3D}" type="slidenum">
              <a:rPr lang="en-US" altLang="en-US" smtClean="0">
                <a:solidFill>
                  <a:schemeClr val="tx1"/>
                </a:solidFill>
                <a:latin typeface="Calibri" pitchFamily="34" charset="0"/>
              </a:rPr>
              <a:t>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55852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77C92906-5BB1-4D66-A46C-0C93CE8FB6EB}" type="slidenum">
              <a:rPr lang="en-US" altLang="en-US" smtClean="0">
                <a:solidFill>
                  <a:schemeClr val="tx1"/>
                </a:solidFill>
                <a:latin typeface="Calibri" pitchFamily="34" charset="0"/>
              </a:rPr>
              <a:t>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1760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31B69AFA-5DE5-4DEC-8663-7CAA78FB9C9D}" type="slidenum">
              <a:rPr lang="en-US" altLang="en-US" smtClean="0">
                <a:solidFill>
                  <a:schemeClr val="tx1"/>
                </a:solidFill>
                <a:latin typeface="Calibri" pitchFamily="34" charset="0"/>
              </a:rPr>
              <a:t>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293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7E55022B-5C2F-41B2-B12D-336C9F867CF5}" type="slidenum">
              <a:rPr lang="en-US" altLang="en-US" smtClean="0">
                <a:solidFill>
                  <a:schemeClr val="tx1"/>
                </a:solidFill>
                <a:latin typeface="Calibri" pitchFamily="34" charset="0"/>
              </a:rPr>
              <a:t>10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203882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marL="685800" indent="-228600">
              <a:buClr>
                <a:schemeClr val="accent6"/>
              </a:buClr>
              <a:buFont typeface="System Font Regular"/>
              <a:buChar char="–"/>
              <a:defRPr/>
            </a:lvl2pPr>
            <a:lvl3pPr>
              <a:buClr>
                <a:schemeClr val="accent6"/>
              </a:buClr>
              <a:defRPr/>
            </a:lvl3pPr>
            <a:lvl4pPr marL="1600200" indent="-228600">
              <a:buClr>
                <a:schemeClr val="accent6"/>
              </a:buClr>
              <a:buFont typeface="System Font Regular"/>
              <a:buChar cha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170516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Vertex ppt BG.png"/>
          <p:cNvPicPr>
            <a:picLocks noChangeAspect="1"/>
          </p:cNvPicPr>
          <p:nvPr userDrawn="1"/>
        </p:nvPicPr>
        <p:blipFill>
          <a:blip r:embed="rId2">
            <a:extLst>
              <a:ext uri="{28A0092B-C50C-407E-A947-70E740481C1C}">
                <a14:useLocalDpi xmlns:a14="http://schemas.microsoft.com/office/drawing/2010/main" val="0"/>
              </a:ext>
            </a:extLst>
          </a:blip>
          <a:srcRect t="92735" b="5"/>
          <a:stretch>
            <a:fillRect/>
          </a:stretch>
        </p:blipFill>
        <p:spPr bwMode="auto">
          <a:xfrm>
            <a:off x="0" y="6367464"/>
            <a:ext cx="12192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F Care logo CMYK.png"/>
          <p:cNvPicPr>
            <a:picLocks noChangeAspect="1"/>
          </p:cNvPicPr>
          <p:nvPr userDrawn="1"/>
        </p:nvPicPr>
        <p:blipFill>
          <a:blip r:embed="rId3">
            <a:extLst>
              <a:ext uri="{28A0092B-C50C-407E-A947-70E740481C1C}">
                <a14:useLocalDpi xmlns:a14="http://schemas.microsoft.com/office/drawing/2010/main" val="0"/>
              </a:ext>
            </a:extLst>
          </a:blip>
          <a:srcRect r="31554" b="17529"/>
          <a:stretch>
            <a:fillRect/>
          </a:stretch>
        </p:blipFill>
        <p:spPr bwMode="auto">
          <a:xfrm>
            <a:off x="241301" y="6450014"/>
            <a:ext cx="10816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92870"/>
            <a:ext cx="10972800" cy="772608"/>
          </a:xfrm>
        </p:spPr>
        <p:txBody>
          <a:bodyPr>
            <a:normAutofit/>
          </a:bodyPr>
          <a:lstStyle>
            <a:lvl1pPr>
              <a:defRPr sz="2800" b="1" i="0">
                <a:solidFill>
                  <a:srgbClr val="1D2763"/>
                </a:solidFill>
                <a:latin typeface="+mj-lt"/>
                <a:cs typeface="HelveticaNeueLT Std Med Cn"/>
              </a:defRPr>
            </a:lvl1pPr>
          </a:lstStyle>
          <a:p>
            <a:r>
              <a:rPr lang="en-US"/>
              <a:t>Click to edit Master title style</a:t>
            </a:r>
          </a:p>
        </p:txBody>
      </p:sp>
      <p:sp>
        <p:nvSpPr>
          <p:cNvPr id="3" name="Content Placeholder 2"/>
          <p:cNvSpPr>
            <a:spLocks noGrp="1"/>
          </p:cNvSpPr>
          <p:nvPr>
            <p:ph idx="1"/>
          </p:nvPr>
        </p:nvSpPr>
        <p:spPr>
          <a:xfrm>
            <a:off x="609600" y="1569493"/>
            <a:ext cx="10972800" cy="4312692"/>
          </a:xfrm>
        </p:spPr>
        <p:txBody>
          <a:bodyPr/>
          <a:lstStyle>
            <a:lvl1pPr>
              <a:defRPr sz="2400" b="0" i="0">
                <a:solidFill>
                  <a:srgbClr val="1D2763"/>
                </a:solidFill>
                <a:latin typeface="+mn-lt"/>
                <a:cs typeface="HelveticaNeueLT Std Cn"/>
              </a:defRPr>
            </a:lvl1pPr>
          </a:lstStyle>
          <a:p>
            <a:pPr lvl="0"/>
            <a:r>
              <a:rPr lang="en-US"/>
              <a:t>Click to edit Master text styles</a:t>
            </a:r>
          </a:p>
        </p:txBody>
      </p:sp>
    </p:spTree>
    <p:extLst>
      <p:ext uri="{BB962C8B-B14F-4D97-AF65-F5344CB8AC3E}">
        <p14:creationId xmlns:p14="http://schemas.microsoft.com/office/powerpoint/2010/main" val="34316910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11"/>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6812B-50D5-47E9-9AE0-15658DC5179C}"/>
              </a:ext>
            </a:extLst>
          </p:cNvPr>
          <p:cNvSpPr>
            <a:spLocks noGrp="1"/>
          </p:cNvSpPr>
          <p:nvPr>
            <p:ph type="ctrTitle"/>
          </p:nvPr>
        </p:nvSpPr>
        <p:spPr>
          <a:xfrm>
            <a:off x="1623535" y="1341887"/>
            <a:ext cx="8924172" cy="2914571"/>
          </a:xfrm>
        </p:spPr>
        <p:txBody>
          <a:bodyPr/>
          <a:lstStyle/>
          <a:p>
            <a:r>
              <a:rPr lang="nl-NL" sz="6000" b="0" i="0" strike="noStrike" cap="none" spc="0" baseline="0" dirty="0">
                <a:solidFill>
                  <a:srgbClr val="7B2A84"/>
                </a:solidFill>
                <a:effectLst/>
                <a:latin typeface="Calibri Light"/>
                <a:ea typeface="Calibri Light"/>
                <a:cs typeface="Calibri Light"/>
              </a:rPr>
              <a:t>Gedragsveranderings-</a:t>
            </a:r>
            <a:br>
              <a:rPr lang="nl-NL" sz="6000" b="0" i="0" strike="noStrike" cap="none" spc="0" baseline="0" dirty="0">
                <a:solidFill>
                  <a:srgbClr val="7B2A84"/>
                </a:solidFill>
                <a:effectLst/>
                <a:latin typeface="Calibri Light"/>
                <a:ea typeface="Calibri Light"/>
                <a:cs typeface="Calibri Light"/>
              </a:rPr>
            </a:br>
            <a:br>
              <a:rPr lang="nl-NL" sz="6000" b="0" i="0" strike="noStrike" cap="none" spc="0" baseline="0" dirty="0">
                <a:solidFill>
                  <a:srgbClr val="7B2A84"/>
                </a:solidFill>
                <a:effectLst/>
                <a:latin typeface="Calibri Light"/>
                <a:ea typeface="Calibri Light"/>
                <a:cs typeface="Calibri Light"/>
              </a:rPr>
            </a:br>
            <a:r>
              <a:rPr lang="nl-NL" sz="6000" b="0" i="0" strike="noStrike" cap="none" spc="0" baseline="0" dirty="0">
                <a:solidFill>
                  <a:srgbClr val="7B2A84"/>
                </a:solidFill>
                <a:effectLst/>
                <a:latin typeface="Calibri Light"/>
                <a:ea typeface="Calibri Light"/>
                <a:cs typeface="Calibri Light"/>
              </a:rPr>
              <a:t>technieken</a:t>
            </a:r>
          </a:p>
        </p:txBody>
      </p:sp>
      <p:sp>
        <p:nvSpPr>
          <p:cNvPr id="5" name="Subtitle 4">
            <a:extLst>
              <a:ext uri="{FF2B5EF4-FFF2-40B4-BE49-F238E27FC236}">
                <a16:creationId xmlns:a16="http://schemas.microsoft.com/office/drawing/2014/main" id="{A2F90BD9-EADF-43BA-97D5-44DCAC05A193}"/>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7DA9AE0C-C9B5-4120-9DBA-D5A66E57DAE9}"/>
              </a:ext>
            </a:extLst>
          </p:cNvPr>
          <p:cNvSpPr>
            <a:spLocks noGrp="1"/>
          </p:cNvSpPr>
          <p:nvPr>
            <p:ph type="body" sz="quarter" idx="13"/>
          </p:nvPr>
        </p:nvSpPr>
        <p:spPr/>
        <p:txBody>
          <a:bodyPr/>
          <a:lstStyle/>
          <a:p>
            <a:r>
              <a:rPr lang="nl-NL" sz="1000" b="1" i="0" strike="noStrike" cap="none" spc="0" baseline="0" dirty="0">
                <a:solidFill>
                  <a:srgbClr val="7B2A84"/>
                </a:solidFill>
                <a:effectLst/>
                <a:latin typeface="Calibri"/>
                <a:ea typeface="Calibri"/>
                <a:cs typeface="Calibri"/>
              </a:rPr>
              <a:t>Taakcode:</a:t>
            </a:r>
            <a:r>
              <a:rPr lang="nl-NL" sz="1000" b="0" i="0" strike="noStrike" cap="none" spc="0" baseline="0" dirty="0">
                <a:solidFill>
                  <a:srgbClr val="7B2A84"/>
                </a:solidFill>
                <a:effectLst/>
                <a:latin typeface="Calibri"/>
                <a:ea typeface="Calibri"/>
                <a:cs typeface="Calibri"/>
              </a:rPr>
              <a:t> </a:t>
            </a:r>
            <a:r>
              <a:rPr lang="nl-NL" sz="1000" b="1" i="0" strike="noStrike" cap="none" spc="0" baseline="0" dirty="0">
                <a:solidFill>
                  <a:srgbClr val="7B2A84"/>
                </a:solidFill>
                <a:effectLst/>
                <a:latin typeface="Calibri"/>
                <a:ea typeface="Calibri"/>
                <a:cs typeface="Calibri"/>
              </a:rPr>
              <a:t>INT-20-2100154		Datum van opstelling:</a:t>
            </a:r>
            <a:r>
              <a:rPr lang="nl-NL" sz="1000" b="0" i="0" strike="noStrike" cap="none" spc="0" baseline="0" dirty="0">
                <a:solidFill>
                  <a:srgbClr val="7B2A84"/>
                </a:solidFill>
                <a:effectLst/>
                <a:latin typeface="Calibri"/>
                <a:ea typeface="Calibri"/>
                <a:cs typeface="Calibri"/>
              </a:rPr>
              <a:t>‬‬‬‬ </a:t>
            </a:r>
            <a:r>
              <a:rPr lang="nl-NL" sz="1000" b="1" i="0" strike="noStrike" cap="none" spc="0" baseline="0" dirty="0">
                <a:solidFill>
                  <a:srgbClr val="7B2A84"/>
                </a:solidFill>
                <a:effectLst/>
                <a:latin typeface="Calibri"/>
                <a:ea typeface="Calibri"/>
                <a:cs typeface="Calibri"/>
              </a:rPr>
              <a:t>april 2022</a:t>
            </a:r>
          </a:p>
        </p:txBody>
      </p:sp>
    </p:spTree>
    <p:extLst>
      <p:ext uri="{BB962C8B-B14F-4D97-AF65-F5344CB8AC3E}">
        <p14:creationId xmlns:p14="http://schemas.microsoft.com/office/powerpoint/2010/main" val="17085485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Doelen stellen</a:t>
            </a:r>
          </a:p>
        </p:txBody>
      </p:sp>
      <p:sp>
        <p:nvSpPr>
          <p:cNvPr id="25603"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Stel SMART-doelen:</a:t>
            </a:r>
          </a:p>
          <a:p>
            <a:pPr lvl="1" eaLnBrk="1" hangingPunct="1"/>
            <a:r>
              <a:rPr lang="nl-NL" sz="2400" b="1" i="0" strike="noStrike" cap="none" spc="0" baseline="0">
                <a:solidFill>
                  <a:srgbClr val="D16678"/>
                </a:solidFill>
                <a:effectLst/>
                <a:latin typeface="Calibri"/>
                <a:ea typeface="Calibri"/>
                <a:cs typeface="Calibri"/>
              </a:rPr>
              <a:t>S</a:t>
            </a:r>
            <a:r>
              <a:rPr lang="nl-NL" sz="2400" b="0" i="0" strike="noStrike" cap="none" spc="0" baseline="0">
                <a:solidFill>
                  <a:srgbClr val="808080"/>
                </a:solidFill>
                <a:effectLst/>
                <a:latin typeface="Calibri"/>
                <a:ea typeface="Calibri"/>
                <a:cs typeface="Calibri"/>
              </a:rPr>
              <a:t>pecifiek</a:t>
            </a:r>
          </a:p>
          <a:p>
            <a:pPr lvl="1" eaLnBrk="1" hangingPunct="1"/>
            <a:r>
              <a:rPr lang="nl-NL" sz="2400" b="1" i="0" strike="noStrike" cap="none" spc="0" baseline="0">
                <a:solidFill>
                  <a:srgbClr val="D16678"/>
                </a:solidFill>
                <a:effectLst/>
                <a:latin typeface="Calibri"/>
                <a:ea typeface="Calibri"/>
                <a:cs typeface="Calibri"/>
              </a:rPr>
              <a:t>M</a:t>
            </a:r>
            <a:r>
              <a:rPr lang="nl-NL" sz="2400" b="0" i="0" strike="noStrike" cap="none" spc="0" baseline="0">
                <a:solidFill>
                  <a:srgbClr val="808080"/>
                </a:solidFill>
                <a:effectLst/>
                <a:latin typeface="Calibri"/>
                <a:ea typeface="Calibri"/>
                <a:cs typeface="Calibri"/>
              </a:rPr>
              <a:t>eetbaar</a:t>
            </a:r>
          </a:p>
          <a:p>
            <a:pPr lvl="1" eaLnBrk="1" hangingPunct="1"/>
            <a:r>
              <a:rPr lang="nl-NL" sz="2400" b="1" i="0" strike="noStrike" cap="none" spc="0" baseline="0">
                <a:solidFill>
                  <a:srgbClr val="D16678"/>
                </a:solidFill>
                <a:effectLst/>
                <a:latin typeface="Calibri"/>
                <a:ea typeface="Calibri"/>
                <a:cs typeface="Calibri"/>
              </a:rPr>
              <a:t>A</a:t>
            </a:r>
            <a:r>
              <a:rPr lang="nl-NL" sz="2400" b="0" i="0" strike="noStrike" cap="none" spc="0" baseline="0">
                <a:solidFill>
                  <a:srgbClr val="808080"/>
                </a:solidFill>
                <a:effectLst/>
                <a:latin typeface="Calibri"/>
                <a:ea typeface="Calibri"/>
                <a:cs typeface="Calibri"/>
              </a:rPr>
              <a:t>cceptabel</a:t>
            </a:r>
          </a:p>
          <a:p>
            <a:pPr lvl="1" eaLnBrk="1" hangingPunct="1"/>
            <a:r>
              <a:rPr lang="nl-NL" sz="2400" b="1" i="0" strike="noStrike" cap="none" spc="0" baseline="0">
                <a:solidFill>
                  <a:srgbClr val="D16678"/>
                </a:solidFill>
                <a:effectLst/>
                <a:latin typeface="Calibri"/>
                <a:ea typeface="Calibri"/>
                <a:cs typeface="Calibri"/>
              </a:rPr>
              <a:t>R</a:t>
            </a:r>
            <a:r>
              <a:rPr lang="nl-NL" sz="2400" b="0" i="0" strike="noStrike" cap="none" spc="0" baseline="0">
                <a:solidFill>
                  <a:srgbClr val="808080"/>
                </a:solidFill>
                <a:effectLst/>
                <a:latin typeface="Calibri"/>
                <a:ea typeface="Calibri"/>
                <a:cs typeface="Calibri"/>
              </a:rPr>
              <a:t>ealistisch</a:t>
            </a:r>
          </a:p>
          <a:p>
            <a:pPr lvl="1" eaLnBrk="1" hangingPunct="1"/>
            <a:r>
              <a:rPr lang="nl-NL" sz="2400" b="1" i="0" strike="noStrike" cap="none" spc="0" baseline="0">
                <a:solidFill>
                  <a:srgbClr val="D16678"/>
                </a:solidFill>
                <a:effectLst/>
                <a:latin typeface="Calibri"/>
                <a:ea typeface="Calibri"/>
                <a:cs typeface="Calibri"/>
              </a:rPr>
              <a:t>T</a:t>
            </a:r>
            <a:r>
              <a:rPr lang="nl-NL" sz="2400" b="0" i="0" strike="noStrike" cap="none" spc="0" baseline="0">
                <a:solidFill>
                  <a:srgbClr val="808080"/>
                </a:solidFill>
                <a:effectLst/>
                <a:latin typeface="Calibri"/>
                <a:ea typeface="Calibri"/>
                <a:cs typeface="Calibri"/>
              </a:rPr>
              <a:t>ijdsgebonden</a:t>
            </a:r>
          </a:p>
        </p:txBody>
      </p:sp>
      <p:sp>
        <p:nvSpPr>
          <p:cNvPr id="2" name="Text Placeholder 1">
            <a:extLst>
              <a:ext uri="{FF2B5EF4-FFF2-40B4-BE49-F238E27FC236}">
                <a16:creationId xmlns:a16="http://schemas.microsoft.com/office/drawing/2014/main" id="{7144F075-7296-4F33-BB97-74CC2B7C4C4C}"/>
              </a:ext>
            </a:extLst>
          </p:cNvPr>
          <p:cNvSpPr>
            <a:spLocks noGrp="1"/>
          </p:cNvSpPr>
          <p:nvPr>
            <p:ph type="body" sz="quarter" idx="13"/>
          </p:nvPr>
        </p:nvSpPr>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Doelstellingen en kleinere doelen</a:t>
            </a:r>
            <a:endParaRPr lang="en-GB" altLang="en-US">
              <a:ea typeface="HelveticaNeueLT Std Med Cn"/>
            </a:endParaRPr>
          </a:p>
        </p:txBody>
      </p:sp>
      <p:sp>
        <p:nvSpPr>
          <p:cNvPr id="26627"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Dit betekent grote doelstellingen opsplitsen in kleinere doelen</a:t>
            </a:r>
          </a:p>
        </p:txBody>
      </p:sp>
      <p:sp>
        <p:nvSpPr>
          <p:cNvPr id="3" name="Text Placeholder 2">
            <a:extLst>
              <a:ext uri="{FF2B5EF4-FFF2-40B4-BE49-F238E27FC236}">
                <a16:creationId xmlns:a16="http://schemas.microsoft.com/office/drawing/2014/main" id="{6A5F66D8-5C8A-8745-9FFB-244959D31431}"/>
              </a:ext>
            </a:extLst>
          </p:cNvPr>
          <p:cNvSpPr>
            <a:spLocks noGrp="1"/>
          </p:cNvSpPr>
          <p:nvPr>
            <p:ph type="body" sz="quarter" idx="13"/>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1563944957"/>
              </p:ext>
            </p:extLst>
          </p:nvPr>
        </p:nvGraphicFramePr>
        <p:xfrm>
          <a:off x="2209800" y="2514601"/>
          <a:ext cx="7467600" cy="2365375"/>
        </p:xfrm>
        <a:graphic>
          <a:graphicData uri="http://schemas.openxmlformats.org/drawingml/2006/table">
            <a:tbl>
              <a:tblPr firstRow="1" bandRow="1">
                <a:tableStyleId>{93296810-A885-4BE3-A3E7-6D5BEEA58F35}</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685837">
                <a:tc>
                  <a:txBody>
                    <a:bodyPr/>
                    <a:lstStyle/>
                    <a:p>
                      <a:pPr algn="ctr">
                        <a:lnSpc>
                          <a:spcPct val="150000"/>
                        </a:lnSpc>
                      </a:pPr>
                      <a:r>
                        <a:rPr lang="nl-NL" sz="2400" b="1" i="0" strike="noStrike" cap="none" spc="0" baseline="0">
                          <a:solidFill>
                            <a:srgbClr val="FFFFFF"/>
                          </a:solidFill>
                          <a:effectLst/>
                          <a:latin typeface="Calibri"/>
                          <a:ea typeface="Calibri"/>
                          <a:cs typeface="Calibri"/>
                        </a:rPr>
                        <a:t>Doelstelling</a:t>
                      </a:r>
                    </a:p>
                  </a:txBody>
                  <a:tcPr marT="45722" marB="45722"/>
                </a:tc>
                <a:tc>
                  <a:txBody>
                    <a:bodyPr/>
                    <a:lstStyle/>
                    <a:p>
                      <a:pPr algn="ctr">
                        <a:lnSpc>
                          <a:spcPct val="150000"/>
                        </a:lnSpc>
                      </a:pPr>
                      <a:r>
                        <a:rPr lang="nl-NL" sz="2400" b="1" i="0" strike="noStrike" cap="none" spc="0" baseline="0">
                          <a:solidFill>
                            <a:srgbClr val="FFFFFF"/>
                          </a:solidFill>
                          <a:effectLst/>
                          <a:latin typeface="Calibri"/>
                          <a:ea typeface="Calibri"/>
                          <a:cs typeface="Calibri"/>
                        </a:rPr>
                        <a:t>Strategie</a:t>
                      </a:r>
                    </a:p>
                  </a:txBody>
                  <a:tcPr marT="45722" marB="45722"/>
                </a:tc>
                <a:tc>
                  <a:txBody>
                    <a:bodyPr/>
                    <a:lstStyle/>
                    <a:p>
                      <a:pPr algn="ctr">
                        <a:lnSpc>
                          <a:spcPct val="150000"/>
                        </a:lnSpc>
                      </a:pPr>
                      <a:r>
                        <a:rPr lang="nl-NL" sz="2400" b="1" i="0" strike="noStrike" cap="none" spc="0" baseline="0">
                          <a:solidFill>
                            <a:srgbClr val="FFFFFF"/>
                          </a:solidFill>
                          <a:effectLst/>
                          <a:latin typeface="Calibri"/>
                          <a:ea typeface="Calibri"/>
                          <a:cs typeface="Calibri"/>
                        </a:rPr>
                        <a:t>Kleiner doel</a:t>
                      </a:r>
                    </a:p>
                  </a:txBody>
                  <a:tcPr marT="45722" marB="45722"/>
                </a:tc>
                <a:extLst>
                  <a:ext uri="{0D108BD9-81ED-4DB2-BD59-A6C34878D82A}">
                    <a16:rowId xmlns:a16="http://schemas.microsoft.com/office/drawing/2014/main" val="10000"/>
                  </a:ext>
                </a:extLst>
              </a:tr>
              <a:tr h="1679538">
                <a:tc>
                  <a:txBody>
                    <a:bodyPr/>
                    <a:lstStyle/>
                    <a:p>
                      <a:r>
                        <a:rPr lang="nl-NL" sz="2400" b="0" i="0" strike="noStrike" cap="none" spc="0" baseline="0">
                          <a:solidFill>
                            <a:srgbClr val="898989"/>
                          </a:solidFill>
                          <a:effectLst/>
                          <a:latin typeface="Calibri"/>
                          <a:ea typeface="Calibri"/>
                          <a:cs typeface="Calibri"/>
                        </a:rPr>
                        <a:t>Een huis kopen</a:t>
                      </a:r>
                    </a:p>
                  </a:txBody>
                  <a:tcPr marT="45722" marB="45722"/>
                </a:tc>
                <a:tc>
                  <a:txBody>
                    <a:bodyPr/>
                    <a:lstStyle/>
                    <a:p>
                      <a:r>
                        <a:rPr lang="nl-NL" sz="2400" b="0" i="0" strike="noStrike" cap="none" spc="0" baseline="0">
                          <a:solidFill>
                            <a:srgbClr val="898989"/>
                          </a:solidFill>
                          <a:effectLst/>
                          <a:latin typeface="Calibri"/>
                          <a:ea typeface="Calibri"/>
                          <a:cs typeface="Calibri"/>
                        </a:rPr>
                        <a:t>Sparen voor een aanbetaling</a:t>
                      </a:r>
                    </a:p>
                  </a:txBody>
                  <a:tcPr marT="45722" marB="45722"/>
                </a:tc>
                <a:tc>
                  <a:txBody>
                    <a:bodyPr/>
                    <a:lstStyle/>
                    <a:p>
                      <a:r>
                        <a:rPr lang="nl-NL" sz="2400" b="0" i="0" strike="noStrike" cap="none" spc="0" baseline="0">
                          <a:solidFill>
                            <a:srgbClr val="898989"/>
                          </a:solidFill>
                          <a:effectLst/>
                          <a:latin typeface="Calibri"/>
                          <a:ea typeface="Calibri"/>
                          <a:cs typeface="Calibri"/>
                        </a:rPr>
                        <a:t>Elke maand het bedrag X opzijzetten </a:t>
                      </a:r>
                    </a:p>
                  </a:txBody>
                  <a:tcPr marT="45722" marB="45722"/>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0000"/>
              </a:lnSpc>
              <a:defRPr/>
            </a:pPr>
            <a:r>
              <a:rPr lang="nl-NL" sz="6000" b="0" i="0" strike="noStrike" cap="none" spc="0" baseline="0">
                <a:solidFill>
                  <a:srgbClr val="FFFFFF"/>
                </a:solidFill>
                <a:effectLst/>
                <a:latin typeface="Calibri Light"/>
                <a:ea typeface="Calibri Light"/>
                <a:cs typeface="Calibri Light"/>
              </a:rPr>
              <a:t>Ontwikkelen van een veranderingsplan</a:t>
            </a:r>
          </a:p>
        </p:txBody>
      </p:sp>
      <p:sp>
        <p:nvSpPr>
          <p:cNvPr id="2" name="Text Placeholder 1">
            <a:extLst>
              <a:ext uri="{FF2B5EF4-FFF2-40B4-BE49-F238E27FC236}">
                <a16:creationId xmlns:a16="http://schemas.microsoft.com/office/drawing/2014/main" id="{52E83A59-999A-4815-A1D3-2ACC58AFB61F}"/>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lnSpc>
                <a:spcPct val="80000"/>
              </a:lnSpc>
              <a:defRPr/>
            </a:pPr>
            <a:r>
              <a:rPr lang="nl-NL" sz="3600" b="0" i="0" strike="noStrike" cap="none" spc="0" baseline="0">
                <a:solidFill>
                  <a:srgbClr val="FFFFFF"/>
                </a:solidFill>
                <a:effectLst/>
                <a:latin typeface="Calibri Light"/>
                <a:ea typeface="Calibri Light"/>
                <a:cs typeface="Calibri Light"/>
              </a:rPr>
              <a:t>Ontwikkelen van een veranderingsplan</a:t>
            </a:r>
          </a:p>
        </p:txBody>
      </p:sp>
      <p:sp>
        <p:nvSpPr>
          <p:cNvPr id="28675" name="Rectangle 3"/>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Het is mogelijk dat artsen actief moeten zijn</a:t>
            </a:r>
          </a:p>
          <a:p>
            <a:pPr lvl="1" eaLnBrk="1" hangingPunct="1"/>
            <a:r>
              <a:rPr lang="nl-NL" sz="2400" b="0" i="0" strike="noStrike" cap="none" spc="0" baseline="0">
                <a:solidFill>
                  <a:srgbClr val="808080"/>
                </a:solidFill>
                <a:effectLst/>
                <a:latin typeface="Calibri"/>
                <a:ea typeface="Calibri"/>
                <a:cs typeface="Calibri"/>
              </a:rPr>
              <a:t>Begeleiding geven is op dit punt heel belangrijk</a:t>
            </a:r>
          </a:p>
          <a:p>
            <a:pPr lvl="1" eaLnBrk="1" hangingPunct="1"/>
            <a:r>
              <a:rPr lang="nl-NL" sz="2400" b="0" i="0" strike="noStrike" cap="none" spc="0" baseline="0">
                <a:solidFill>
                  <a:srgbClr val="808080"/>
                </a:solidFill>
                <a:effectLst/>
                <a:latin typeface="Calibri"/>
                <a:ea typeface="Calibri"/>
                <a:cs typeface="Calibri"/>
              </a:rPr>
              <a:t>Geef hints en tips op basis van ervaring met anderen (toestemming vereist)</a:t>
            </a:r>
          </a:p>
          <a:p>
            <a:pPr eaLnBrk="1" hangingPunct="1"/>
            <a:r>
              <a:rPr lang="nl-NL" sz="2800" b="0" i="0" strike="noStrike" cap="none" spc="0" baseline="0">
                <a:solidFill>
                  <a:srgbClr val="808080"/>
                </a:solidFill>
                <a:effectLst/>
                <a:latin typeface="Calibri"/>
                <a:ea typeface="Calibri"/>
                <a:cs typeface="Calibri"/>
              </a:rPr>
              <a:t>Dit kan veel discussie en onderhandeling inhouden</a:t>
            </a:r>
          </a:p>
          <a:p>
            <a:pPr eaLnBrk="1" hangingPunct="1"/>
            <a:r>
              <a:rPr lang="nl-NL" sz="2800" b="0" i="0" strike="noStrike" cap="none" spc="0" baseline="0">
                <a:solidFill>
                  <a:srgbClr val="808080"/>
                </a:solidFill>
                <a:effectLst/>
                <a:latin typeface="Calibri"/>
                <a:ea typeface="Calibri"/>
                <a:cs typeface="Calibri"/>
              </a:rPr>
              <a:t>Altijd een goed idee om het plan op te schrijven</a:t>
            </a:r>
          </a:p>
        </p:txBody>
      </p:sp>
      <p:sp>
        <p:nvSpPr>
          <p:cNvPr id="2" name="Text Placeholder 1">
            <a:extLst>
              <a:ext uri="{FF2B5EF4-FFF2-40B4-BE49-F238E27FC236}">
                <a16:creationId xmlns:a16="http://schemas.microsoft.com/office/drawing/2014/main" id="{FA98EDA3-B119-4D2A-BFFA-02D59852C362}"/>
              </a:ext>
            </a:extLst>
          </p:cNvPr>
          <p:cNvSpPr>
            <a:spLocks noGrp="1"/>
          </p:cNvSpPr>
          <p:nvPr>
            <p:ph type="body" sz="quarter" idx="13"/>
          </p:nvPr>
        </p:nvSpPr>
        <p:spPr/>
        <p:txBody>
          <a:bodyPr/>
          <a:lstStyle/>
          <a:p>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Veranderplan: voorbeelden</a:t>
            </a:r>
          </a:p>
        </p:txBody>
      </p:sp>
      <p:sp>
        <p:nvSpPr>
          <p:cNvPr id="29699" name="Content Placeholder 1"/>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Wat ga ik veranderen?</a:t>
            </a:r>
          </a:p>
          <a:p>
            <a:pPr eaLnBrk="1" hangingPunct="1"/>
            <a:r>
              <a:rPr lang="nl-NL" sz="2800" b="0" i="0" strike="noStrike" cap="none" spc="0" baseline="0">
                <a:solidFill>
                  <a:srgbClr val="808080"/>
                </a:solidFill>
                <a:effectLst/>
                <a:latin typeface="Calibri"/>
                <a:ea typeface="Calibri"/>
                <a:cs typeface="Calibri"/>
              </a:rPr>
              <a:t>Wat is mijn doel?</a:t>
            </a:r>
          </a:p>
          <a:p>
            <a:pPr eaLnBrk="1" hangingPunct="1"/>
            <a:r>
              <a:rPr lang="nl-NL" sz="2800" b="0" i="0" strike="noStrike" cap="none" spc="0" baseline="0">
                <a:solidFill>
                  <a:srgbClr val="808080"/>
                </a:solidFill>
                <a:effectLst/>
                <a:latin typeface="Calibri"/>
                <a:ea typeface="Calibri"/>
                <a:cs typeface="Calibri"/>
              </a:rPr>
              <a:t>Hoe ga ik dit bereiken?</a:t>
            </a:r>
          </a:p>
          <a:p>
            <a:pPr eaLnBrk="1" hangingPunct="1"/>
            <a:r>
              <a:rPr lang="nl-NL" sz="2800" b="0" i="0" strike="noStrike" cap="none" spc="0" baseline="0">
                <a:solidFill>
                  <a:srgbClr val="808080"/>
                </a:solidFill>
                <a:effectLst/>
                <a:latin typeface="Calibri"/>
                <a:ea typeface="Calibri"/>
                <a:cs typeface="Calibri"/>
              </a:rPr>
              <a:t>Actie die ik ga ondernemen</a:t>
            </a:r>
          </a:p>
          <a:p>
            <a:pPr eaLnBrk="1" hangingPunct="1"/>
            <a:r>
              <a:rPr lang="nl-NL" sz="2800" b="0" i="0" strike="noStrike" cap="none" spc="0" baseline="0">
                <a:solidFill>
                  <a:srgbClr val="808080"/>
                </a:solidFill>
                <a:effectLst/>
                <a:latin typeface="Calibri"/>
                <a:ea typeface="Calibri"/>
                <a:cs typeface="Calibri"/>
              </a:rPr>
              <a:t>Wanneer?</a:t>
            </a:r>
          </a:p>
          <a:p>
            <a:pPr eaLnBrk="1" hangingPunct="1"/>
            <a:r>
              <a:rPr lang="nl-NL" sz="2800" b="0" i="0" strike="noStrike" cap="none" spc="0" baseline="0">
                <a:solidFill>
                  <a:srgbClr val="808080"/>
                </a:solidFill>
                <a:effectLst/>
                <a:latin typeface="Calibri"/>
                <a:ea typeface="Calibri"/>
                <a:cs typeface="Calibri"/>
              </a:rPr>
              <a:t>Wat (en wie) kan helpen?</a:t>
            </a:r>
          </a:p>
          <a:p>
            <a:pPr eaLnBrk="1" hangingPunct="1"/>
            <a:r>
              <a:rPr lang="nl-NL" sz="2800" b="0" i="0" strike="noStrike" cap="none" spc="0" baseline="0">
                <a:solidFill>
                  <a:srgbClr val="808080"/>
                </a:solidFill>
                <a:effectLst/>
                <a:latin typeface="Calibri"/>
                <a:ea typeface="Calibri"/>
                <a:cs typeface="Calibri"/>
              </a:rPr>
              <a:t>Welke barrières kunnen in de weg staan?</a:t>
            </a:r>
          </a:p>
          <a:p>
            <a:pPr eaLnBrk="1" hangingPunct="1"/>
            <a:r>
              <a:rPr lang="nl-NL" sz="2800" b="0" i="0" strike="noStrike" cap="none" spc="0" baseline="0">
                <a:solidFill>
                  <a:srgbClr val="808080"/>
                </a:solidFill>
                <a:effectLst/>
                <a:latin typeface="Calibri"/>
                <a:ea typeface="Calibri"/>
                <a:cs typeface="Calibri"/>
              </a:rPr>
              <a:t>Hoe ga ik om met de barrières?</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EA9AF8EB-8DB0-44AB-8453-01167F1D9BD5}"/>
              </a:ext>
            </a:extLst>
          </p:cNvPr>
          <p:cNvSpPr>
            <a:spLocks noGrp="1"/>
          </p:cNvSpPr>
          <p:nvPr>
            <p:ph type="body" sz="quarter" idx="13"/>
          </p:nvPr>
        </p:nvSpPr>
        <p:spPr/>
        <p:txBody>
          <a:bodyPr/>
          <a:lstStyle/>
          <a:p>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0000"/>
              </a:lnSpc>
              <a:defRPr/>
            </a:pPr>
            <a:r>
              <a:rPr lang="nl-NL" sz="6000" b="0" i="0" strike="noStrike" cap="none" spc="0" baseline="0">
                <a:solidFill>
                  <a:srgbClr val="FFFFFF"/>
                </a:solidFill>
                <a:effectLst/>
                <a:latin typeface="Calibri Light"/>
                <a:ea typeface="Calibri Light"/>
                <a:cs typeface="Calibri Light"/>
              </a:rPr>
              <a:t>Een </a:t>
            </a:r>
            <a:br>
              <a:rPr sz="6000"/>
            </a:br>
            <a:r>
              <a:rPr lang="nl-NL" sz="6000" b="0" i="0" strike="noStrike" cap="none" spc="0" baseline="0">
                <a:solidFill>
                  <a:srgbClr val="FFFFFF"/>
                </a:solidFill>
                <a:effectLst/>
                <a:latin typeface="Calibri Light"/>
                <a:ea typeface="Calibri Light"/>
                <a:cs typeface="Calibri Light"/>
              </a:rPr>
              <a:t>veranderingsplan schrijven</a:t>
            </a:r>
          </a:p>
        </p:txBody>
      </p:sp>
      <p:sp>
        <p:nvSpPr>
          <p:cNvPr id="2" name="Text Placeholder 1">
            <a:extLst>
              <a:ext uri="{FF2B5EF4-FFF2-40B4-BE49-F238E27FC236}">
                <a16:creationId xmlns:a16="http://schemas.microsoft.com/office/drawing/2014/main" id="{B2DFB5B6-7B63-48A6-A232-DAE047A9FADF}"/>
              </a:ext>
            </a:extLst>
          </p:cNvPr>
          <p:cNvSpPr>
            <a:spLocks noGrp="1"/>
          </p:cNvSpPr>
          <p:nvPr>
            <p:ph type="body" idx="1"/>
          </p:nvPr>
        </p:nvSpPr>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Hints voor het schrijven van een veranderingsplan </a:t>
            </a:r>
          </a:p>
        </p:txBody>
      </p:sp>
      <p:sp>
        <p:nvSpPr>
          <p:cNvPr id="31747" name="Content Placeholder 7"/>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SMART-doelen gebruiken</a:t>
            </a:r>
          </a:p>
          <a:p>
            <a:pPr eaLnBrk="1" hangingPunct="1"/>
            <a:r>
              <a:rPr lang="nl-NL" sz="2800" b="0" i="0" strike="noStrike" cap="none" spc="0" baseline="0">
                <a:solidFill>
                  <a:srgbClr val="808080"/>
                </a:solidFill>
                <a:effectLst/>
                <a:latin typeface="Calibri"/>
                <a:ea typeface="Calibri"/>
                <a:cs typeface="Calibri"/>
              </a:rPr>
              <a:t>Strategieën gebruiken om routine/hints te creëren:</a:t>
            </a:r>
          </a:p>
          <a:p>
            <a:pPr lvl="1" eaLnBrk="1" hangingPunct="1"/>
            <a:r>
              <a:rPr lang="nl-NL" sz="2400" b="0" i="0" strike="noStrike" cap="none" spc="0" baseline="0">
                <a:solidFill>
                  <a:srgbClr val="808080"/>
                </a:solidFill>
                <a:effectLst/>
                <a:latin typeface="Calibri"/>
                <a:ea typeface="Calibri"/>
                <a:cs typeface="Calibri"/>
              </a:rPr>
              <a:t>Alarmen op mobiele telefoons, stickers, tablettenplanner, geneesmiddelen op een locatie plaatsen waar deze goed zichtbaar zijn</a:t>
            </a:r>
          </a:p>
          <a:p>
            <a:pPr lvl="1" eaLnBrk="1" hangingPunct="1"/>
            <a:r>
              <a:rPr lang="nl-NL" sz="2400" b="0" i="0" strike="noStrike" cap="none" spc="0" baseline="0">
                <a:solidFill>
                  <a:srgbClr val="808080"/>
                </a:solidFill>
                <a:effectLst/>
                <a:latin typeface="Calibri"/>
                <a:ea typeface="Calibri"/>
                <a:cs typeface="Calibri"/>
              </a:rPr>
              <a:t>Integreren in de bestaande routine en gebruiken van dagelijkse activiteiten als een hint (bijv. tandenpoetsen)</a:t>
            </a:r>
          </a:p>
          <a:p>
            <a:pPr lvl="1" eaLnBrk="1" hangingPunct="1"/>
            <a:r>
              <a:rPr lang="nl-NL" sz="2400" b="0" i="0" strike="noStrike" cap="none" spc="0" baseline="0">
                <a:solidFill>
                  <a:srgbClr val="808080"/>
                </a:solidFill>
                <a:effectLst/>
                <a:latin typeface="Calibri"/>
                <a:ea typeface="Calibri"/>
                <a:cs typeface="Calibri"/>
              </a:rPr>
              <a:t>Gebruikmaken van vrienden/familie/partner als steun en hints</a:t>
            </a:r>
            <a:endParaRPr lang="en-GB" altLang="en-US"/>
          </a:p>
        </p:txBody>
      </p:sp>
      <p:sp>
        <p:nvSpPr>
          <p:cNvPr id="2" name="Text Placeholder 1">
            <a:extLst>
              <a:ext uri="{FF2B5EF4-FFF2-40B4-BE49-F238E27FC236}">
                <a16:creationId xmlns:a16="http://schemas.microsoft.com/office/drawing/2014/main" id="{928A6A0B-A80B-4DDF-8E43-5188C073E098}"/>
              </a:ext>
            </a:extLst>
          </p:cNvPr>
          <p:cNvSpPr>
            <a:spLocks noGrp="1"/>
          </p:cNvSpPr>
          <p:nvPr>
            <p:ph type="body" sz="quarter" idx="13"/>
          </p:nvPr>
        </p:nvSpPr>
        <p:spPr/>
        <p:txBody>
          <a:bodyPr/>
          <a:lstStyle/>
          <a:p>
            <a:endParaRPr lang="en-GB"/>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Hints voor het schrijven van een veranderingsplan </a:t>
            </a:r>
          </a:p>
        </p:txBody>
      </p:sp>
      <p:sp>
        <p:nvSpPr>
          <p:cNvPr id="32771"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Als u zich zorgen maakt dat een plan te complex of niet complex genoeg is, geef dan advies (indien u hiervoor toestemming heeft)</a:t>
            </a:r>
          </a:p>
          <a:p>
            <a:pPr marL="0" indent="0" eaLnBrk="1" hangingPunct="1">
              <a:buNone/>
            </a:pPr>
            <a:endParaRPr lang="en-GB" altLang="en-US">
              <a:ea typeface="HelveticaNeueLT Std Cn"/>
            </a:endParaRPr>
          </a:p>
        </p:txBody>
      </p:sp>
      <p:sp>
        <p:nvSpPr>
          <p:cNvPr id="2" name="Text Placeholder 1">
            <a:extLst>
              <a:ext uri="{FF2B5EF4-FFF2-40B4-BE49-F238E27FC236}">
                <a16:creationId xmlns:a16="http://schemas.microsoft.com/office/drawing/2014/main" id="{FC8F6656-0F17-4B3F-A1F4-DF2032A42022}"/>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99A53FB0-9FB0-5145-8692-7C7A2AF1AFB6}"/>
              </a:ext>
            </a:extLst>
          </p:cNvPr>
          <p:cNvGrpSpPr/>
          <p:nvPr/>
        </p:nvGrpSpPr>
        <p:grpSpPr>
          <a:xfrm>
            <a:off x="5587997" y="2572133"/>
            <a:ext cx="3183465" cy="3403277"/>
            <a:chOff x="6223163" y="2077598"/>
            <a:chExt cx="2168616" cy="2318353"/>
          </a:xfrm>
          <a:solidFill>
            <a:schemeClr val="accent3"/>
          </a:solidFill>
        </p:grpSpPr>
        <p:pic>
          <p:nvPicPr>
            <p:cNvPr id="8" name="Graphic 7">
              <a:extLst>
                <a:ext uri="{FF2B5EF4-FFF2-40B4-BE49-F238E27FC236}">
                  <a16:creationId xmlns:a16="http://schemas.microsoft.com/office/drawing/2014/main" id="{B6CAA6CF-B32A-AC43-8B7F-0AE0FFAEE1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24530" y="2077598"/>
              <a:ext cx="2167249" cy="2318353"/>
            </a:xfrm>
            <a:prstGeom prst="rect">
              <a:avLst/>
            </a:prstGeom>
          </p:spPr>
        </p:pic>
        <p:sp>
          <p:nvSpPr>
            <p:cNvPr id="9" name="Rectangle 8">
              <a:extLst>
                <a:ext uri="{FF2B5EF4-FFF2-40B4-BE49-F238E27FC236}">
                  <a16:creationId xmlns:a16="http://schemas.microsoft.com/office/drawing/2014/main" id="{F59A2BDD-88B1-754F-9201-DC7025D6064E}"/>
                </a:ext>
              </a:extLst>
            </p:cNvPr>
            <p:cNvSpPr/>
            <p:nvPr/>
          </p:nvSpPr>
          <p:spPr>
            <a:xfrm>
              <a:off x="6223163" y="2128537"/>
              <a:ext cx="2153237" cy="1723357"/>
            </a:xfrm>
            <a:prstGeom prst="rect">
              <a:avLst/>
            </a:prstGeom>
            <a:noFill/>
          </p:spPr>
          <p:txBody>
            <a:bodyPr wrap="square" anchor="ctr">
              <a:spAutoFit/>
            </a:bodyPr>
            <a:lstStyle/>
            <a:p>
              <a:pPr marL="9525" lvl="1" algn="ctr"/>
              <a:r>
                <a:rPr lang="nl-NL" sz="2000" b="0" i="1" strike="noStrike" cap="none" spc="0" baseline="0">
                  <a:solidFill>
                    <a:srgbClr val="FFFFFF"/>
                  </a:solidFill>
                  <a:effectLst/>
                  <a:latin typeface="Calibri"/>
                  <a:ea typeface="Calibri"/>
                  <a:cs typeface="Calibri"/>
                </a:rPr>
                <a:t>"Ik vraag me af of het misschien nuttig zou kunnen zijn als ik een deel van de feedback deel, die ik van andere mensen in een vergelijkbare positie heb gekregen, over wat wel en wat niet heeft geholpen?"</a:t>
              </a:r>
            </a:p>
          </p:txBody>
        </p:sp>
      </p:grpSp>
      <p:grpSp>
        <p:nvGrpSpPr>
          <p:cNvPr id="10" name="Group 9">
            <a:extLst>
              <a:ext uri="{FF2B5EF4-FFF2-40B4-BE49-F238E27FC236}">
                <a16:creationId xmlns:a16="http://schemas.microsoft.com/office/drawing/2014/main" id="{BB5EADCD-2FE1-0D48-8BDD-22043E49B65D}"/>
              </a:ext>
            </a:extLst>
          </p:cNvPr>
          <p:cNvGrpSpPr/>
          <p:nvPr/>
        </p:nvGrpSpPr>
        <p:grpSpPr>
          <a:xfrm>
            <a:off x="2844800" y="2750169"/>
            <a:ext cx="2325239" cy="2325239"/>
            <a:chOff x="3461745" y="2275900"/>
            <a:chExt cx="1583981" cy="1583981"/>
          </a:xfrm>
          <a:solidFill>
            <a:schemeClr val="accent3"/>
          </a:solidFill>
        </p:grpSpPr>
        <p:pic>
          <p:nvPicPr>
            <p:cNvPr id="11" name="Graphic 10">
              <a:extLst>
                <a:ext uri="{FF2B5EF4-FFF2-40B4-BE49-F238E27FC236}">
                  <a16:creationId xmlns:a16="http://schemas.microsoft.com/office/drawing/2014/main" id="{8B9C1F9A-6E2D-0442-BBB8-09B7C3FB76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461745" y="2275900"/>
              <a:ext cx="1583981" cy="1583981"/>
            </a:xfrm>
            <a:prstGeom prst="rect">
              <a:avLst/>
            </a:prstGeom>
          </p:spPr>
        </p:pic>
        <p:sp>
          <p:nvSpPr>
            <p:cNvPr id="12" name="Rectangle 11">
              <a:extLst>
                <a:ext uri="{FF2B5EF4-FFF2-40B4-BE49-F238E27FC236}">
                  <a16:creationId xmlns:a16="http://schemas.microsoft.com/office/drawing/2014/main" id="{EB841F43-4BA4-7944-96DE-2BA275EA8FA9}"/>
                </a:ext>
              </a:extLst>
            </p:cNvPr>
            <p:cNvSpPr/>
            <p:nvPr/>
          </p:nvSpPr>
          <p:spPr>
            <a:xfrm>
              <a:off x="3556611" y="2743047"/>
              <a:ext cx="1373024" cy="685190"/>
            </a:xfrm>
            <a:prstGeom prst="rect">
              <a:avLst/>
            </a:prstGeom>
            <a:grpFill/>
          </p:spPr>
          <p:txBody>
            <a:bodyPr wrap="square" anchor="ctr">
              <a:spAutoFit/>
            </a:bodyPr>
            <a:lstStyle/>
            <a:p>
              <a:pPr marL="9525" lvl="1" algn="ctr"/>
              <a:r>
                <a:rPr lang="nl-NL" sz="2000" b="0" i="1" strike="noStrike" cap="none" spc="0" baseline="0">
                  <a:solidFill>
                    <a:srgbClr val="FFFFFF"/>
                  </a:solidFill>
                  <a:effectLst/>
                  <a:latin typeface="Calibri"/>
                  <a:ea typeface="Calibri"/>
                  <a:cs typeface="Calibri"/>
                </a:rPr>
                <a:t>"Het voelt alsof het een echt goed plan is "</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Twee dingen die fout kunnen gaan...</a:t>
            </a:r>
          </a:p>
        </p:txBody>
      </p:sp>
      <p:sp>
        <p:nvSpPr>
          <p:cNvPr id="33802" name="Content Placeholder 2"/>
          <p:cNvSpPr>
            <a:spLocks noGrp="1"/>
          </p:cNvSpPr>
          <p:nvPr>
            <p:ph idx="1"/>
          </p:nvPr>
        </p:nvSpPr>
        <p:spPr>
          <a:ln>
            <a:solidFill>
              <a:schemeClr val="tx1">
                <a:lumMod val="50000"/>
                <a:lumOff val="50000"/>
              </a:schemeClr>
            </a:solidFill>
          </a:ln>
        </p:spPr>
        <p:txBody>
          <a:bodyPr vert="horz" lIns="0" tIns="0" rIns="0" bIns="0" rtlCol="0">
            <a:normAutofit/>
          </a:bodyPr>
          <a:lstStyle/>
          <a:p>
            <a:pPr marL="0" indent="0">
              <a:buNone/>
            </a:pPr>
            <a:r>
              <a:rPr lang="en-GB" altLang="en-US"/>
              <a:t> </a:t>
            </a:r>
          </a:p>
        </p:txBody>
      </p:sp>
      <p:sp>
        <p:nvSpPr>
          <p:cNvPr id="2" name="Text Placeholder 1">
            <a:extLst>
              <a:ext uri="{FF2B5EF4-FFF2-40B4-BE49-F238E27FC236}">
                <a16:creationId xmlns:a16="http://schemas.microsoft.com/office/drawing/2014/main" id="{5AF6103B-224D-4B56-B4DC-8C2A56CFD5FC}"/>
              </a:ext>
            </a:extLst>
          </p:cNvPr>
          <p:cNvSpPr>
            <a:spLocks noGrp="1"/>
          </p:cNvSpPr>
          <p:nvPr>
            <p:ph type="body" sz="quarter" idx="13"/>
          </p:nvPr>
        </p:nvSpPr>
        <p:spPr/>
        <p:txBody>
          <a:bodyPr/>
          <a:lstStyle/>
          <a:p>
            <a:endParaRPr lang="en-GB"/>
          </a:p>
        </p:txBody>
      </p:sp>
      <p:grpSp>
        <p:nvGrpSpPr>
          <p:cNvPr id="5" name="Group 4">
            <a:extLst>
              <a:ext uri="{FF2B5EF4-FFF2-40B4-BE49-F238E27FC236}">
                <a16:creationId xmlns:a16="http://schemas.microsoft.com/office/drawing/2014/main" id="{3E92EB65-762E-454A-A8A5-44164FCB2B73}"/>
              </a:ext>
            </a:extLst>
          </p:cNvPr>
          <p:cNvGrpSpPr/>
          <p:nvPr/>
        </p:nvGrpSpPr>
        <p:grpSpPr>
          <a:xfrm>
            <a:off x="1919111" y="2497121"/>
            <a:ext cx="3276600" cy="2057400"/>
            <a:chOff x="1919111" y="2497121"/>
            <a:chExt cx="3276600" cy="2057400"/>
          </a:xfrm>
        </p:grpSpPr>
        <p:sp>
          <p:nvSpPr>
            <p:cNvPr id="3" name="Oval 2"/>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8" name="Content Placeholder 2">
              <a:extLst>
                <a:ext uri="{FF2B5EF4-FFF2-40B4-BE49-F238E27FC236}">
                  <a16:creationId xmlns:a16="http://schemas.microsoft.com/office/drawing/2014/main" id="{154AA2ED-36C5-4160-9DDF-29A8571A1009}"/>
                </a:ext>
              </a:extLst>
            </p:cNvPr>
            <p:cNvSpPr txBox="1"/>
            <p:nvPr/>
          </p:nvSpPr>
          <p:spPr bwMode="auto">
            <a:xfrm>
              <a:off x="2037998" y="3061406"/>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indent="0" algn="ctr">
                <a:buNone/>
                <a:defRPr/>
              </a:pPr>
              <a:r>
                <a:rPr lang="nl-NL" sz="2600" b="1" i="0" strike="noStrike" cap="none" spc="0" baseline="0" dirty="0">
                  <a:solidFill>
                    <a:srgbClr val="FFFFFF"/>
                  </a:solidFill>
                  <a:effectLst/>
                  <a:latin typeface="Calibri"/>
                  <a:ea typeface="Calibri"/>
                  <a:cs typeface="Calibri"/>
                </a:rPr>
                <a:t>Het lukt u niet om  aan de slag te gaan</a:t>
              </a:r>
            </a:p>
          </p:txBody>
        </p:sp>
      </p:grpSp>
      <p:grpSp>
        <p:nvGrpSpPr>
          <p:cNvPr id="13" name="Group 12">
            <a:extLst>
              <a:ext uri="{FF2B5EF4-FFF2-40B4-BE49-F238E27FC236}">
                <a16:creationId xmlns:a16="http://schemas.microsoft.com/office/drawing/2014/main" id="{455CA659-01CF-6B45-8888-8A36022206D7}"/>
              </a:ext>
            </a:extLst>
          </p:cNvPr>
          <p:cNvGrpSpPr/>
          <p:nvPr/>
        </p:nvGrpSpPr>
        <p:grpSpPr>
          <a:xfrm>
            <a:off x="6672064" y="2497121"/>
            <a:ext cx="3276600" cy="2057400"/>
            <a:chOff x="1919111" y="2497121"/>
            <a:chExt cx="3276600" cy="2057400"/>
          </a:xfrm>
        </p:grpSpPr>
        <p:sp>
          <p:nvSpPr>
            <p:cNvPr id="14" name="Oval 13">
              <a:extLst>
                <a:ext uri="{FF2B5EF4-FFF2-40B4-BE49-F238E27FC236}">
                  <a16:creationId xmlns:a16="http://schemas.microsoft.com/office/drawing/2014/main" id="{9C03F001-778F-574C-9422-4CAF893C929F}"/>
                </a:ext>
              </a:extLst>
            </p:cNvPr>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15" name="Content Placeholder 2">
              <a:extLst>
                <a:ext uri="{FF2B5EF4-FFF2-40B4-BE49-F238E27FC236}">
                  <a16:creationId xmlns:a16="http://schemas.microsoft.com/office/drawing/2014/main" id="{FDEDD41F-0E60-E841-A11B-A690E537410E}"/>
                </a:ext>
              </a:extLst>
            </p:cNvPr>
            <p:cNvSpPr txBox="1"/>
            <p:nvPr/>
          </p:nvSpPr>
          <p:spPr bwMode="auto">
            <a:xfrm>
              <a:off x="2037998" y="3061406"/>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indent="0" algn="ctr">
                <a:buNone/>
                <a:defRPr/>
              </a:pPr>
              <a:r>
                <a:rPr lang="nl-NL" sz="2600" b="1" i="0" strike="noStrike" cap="none" spc="0" baseline="0">
                  <a:solidFill>
                    <a:srgbClr val="FFFFFF"/>
                  </a:solidFill>
                  <a:effectLst/>
                  <a:latin typeface="Calibri"/>
                  <a:ea typeface="Calibri"/>
                  <a:cs typeface="Calibri"/>
                </a:rPr>
                <a:t>U stopt ermee zodra u eraan bent begonnen</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nl-NL" sz="3600" b="1" i="0" strike="noStrike" cap="none" spc="0" baseline="0">
                <a:solidFill>
                  <a:srgbClr val="FFFFFF"/>
                </a:solidFill>
                <a:effectLst/>
                <a:latin typeface="Calibri Light"/>
                <a:ea typeface="Calibri Light"/>
                <a:cs typeface="Calibri Light"/>
              </a:rPr>
              <a:t>Wat helpt er?</a:t>
            </a:r>
          </a:p>
        </p:txBody>
      </p:sp>
      <p:sp>
        <p:nvSpPr>
          <p:cNvPr id="34819" name="Content Placeholder 2"/>
          <p:cNvSpPr>
            <a:spLocks noGrp="1"/>
          </p:cNvSpPr>
          <p:nvPr>
            <p:ph idx="1"/>
          </p:nvPr>
        </p:nvSpPr>
        <p:spPr/>
        <p:txBody>
          <a:bodyPr/>
          <a:lstStyle/>
          <a:p>
            <a:pPr eaLnBrk="1" hangingPunct="1">
              <a:lnSpc>
                <a:spcPct val="80000"/>
              </a:lnSpc>
            </a:pPr>
            <a:r>
              <a:rPr lang="nl-NL" sz="2800" b="0" i="0" strike="noStrike" cap="none" spc="0" baseline="0">
                <a:solidFill>
                  <a:srgbClr val="898989"/>
                </a:solidFill>
                <a:effectLst/>
                <a:latin typeface="Calibri"/>
                <a:ea typeface="Calibri"/>
                <a:cs typeface="Calibri"/>
              </a:rPr>
              <a:t>Stel voor elke patiënt een ander plan op</a:t>
            </a:r>
          </a:p>
          <a:p>
            <a:pPr eaLnBrk="1" hangingPunct="1">
              <a:lnSpc>
                <a:spcPct val="80000"/>
              </a:lnSpc>
            </a:pPr>
            <a:endParaRPr lang="en-GB" altLang="en-US">
              <a:solidFill>
                <a:srgbClr val="898989"/>
              </a:solidFill>
              <a:ea typeface="HelveticaNeueLT Std Cn"/>
            </a:endParaRPr>
          </a:p>
          <a:p>
            <a:pPr eaLnBrk="1" hangingPunct="1">
              <a:lnSpc>
                <a:spcPct val="80000"/>
              </a:lnSpc>
            </a:pPr>
            <a:r>
              <a:rPr lang="nl-NL" sz="2800" b="0" i="0" strike="noStrike" cap="none" spc="0" baseline="0">
                <a:solidFill>
                  <a:srgbClr val="898989"/>
                </a:solidFill>
                <a:effectLst/>
                <a:latin typeface="Calibri"/>
                <a:ea typeface="Calibri"/>
                <a:cs typeface="Calibri"/>
              </a:rPr>
              <a:t>Voer een eerlijk gesprek over wat er gaat gebeuren:</a:t>
            </a:r>
          </a:p>
          <a:p>
            <a:pPr lvl="1" eaLnBrk="1" hangingPunct="1">
              <a:lnSpc>
                <a:spcPct val="80000"/>
              </a:lnSpc>
            </a:pPr>
            <a:r>
              <a:rPr lang="nl-NL" sz="2400" b="0" i="0" strike="noStrike" cap="none" spc="0" baseline="0">
                <a:solidFill>
                  <a:srgbClr val="898989"/>
                </a:solidFill>
                <a:effectLst/>
                <a:latin typeface="Calibri"/>
                <a:ea typeface="Calibri"/>
                <a:cs typeface="Calibri"/>
              </a:rPr>
              <a:t>Hulp (gelijkgestemden, middelen, motivatie, enz.)</a:t>
            </a:r>
          </a:p>
          <a:p>
            <a:pPr lvl="1" eaLnBrk="1" hangingPunct="1">
              <a:lnSpc>
                <a:spcPct val="80000"/>
              </a:lnSpc>
            </a:pPr>
            <a:r>
              <a:rPr lang="nl-NL" sz="2400" b="0" i="0" strike="noStrike" cap="none" spc="0" baseline="0">
                <a:solidFill>
                  <a:srgbClr val="898989"/>
                </a:solidFill>
                <a:effectLst/>
                <a:latin typeface="Calibri"/>
                <a:ea typeface="Calibri"/>
                <a:cs typeface="Calibri"/>
              </a:rPr>
              <a:t>Hinder (mogelijke obstakels)</a:t>
            </a:r>
          </a:p>
          <a:p>
            <a:pPr lvl="1" eaLnBrk="1" hangingPunct="1">
              <a:lnSpc>
                <a:spcPct val="80000"/>
              </a:lnSpc>
            </a:pPr>
            <a:endParaRPr lang="en-GB" altLang="en-US" sz="3200">
              <a:solidFill>
                <a:srgbClr val="898989"/>
              </a:solidFill>
            </a:endParaRPr>
          </a:p>
          <a:p>
            <a:pPr eaLnBrk="1" hangingPunct="1">
              <a:lnSpc>
                <a:spcPct val="80000"/>
              </a:lnSpc>
            </a:pPr>
            <a:r>
              <a:rPr lang="nl-NL" sz="2800" b="0" i="0" strike="noStrike" cap="none" spc="0" baseline="0">
                <a:solidFill>
                  <a:srgbClr val="898989"/>
                </a:solidFill>
                <a:effectLst/>
                <a:latin typeface="Calibri"/>
                <a:ea typeface="Calibri"/>
                <a:cs typeface="Calibri"/>
              </a:rPr>
              <a:t>Drie nuttige technieken:</a:t>
            </a:r>
            <a:endParaRPr lang="en-GB" altLang="en-US" baseline="30000">
              <a:solidFill>
                <a:srgbClr val="898989"/>
              </a:solidFill>
              <a:ea typeface="HelveticaNeueLT Std Cn"/>
            </a:endParaRPr>
          </a:p>
          <a:p>
            <a:pPr lvl="1" eaLnBrk="1" hangingPunct="1">
              <a:lnSpc>
                <a:spcPct val="80000"/>
              </a:lnSpc>
            </a:pPr>
            <a:r>
              <a:rPr lang="nl-NL" sz="2400" b="0" i="0" strike="noStrike" cap="none" spc="0" baseline="0">
                <a:solidFill>
                  <a:srgbClr val="898989"/>
                </a:solidFill>
                <a:effectLst/>
                <a:latin typeface="Calibri"/>
                <a:ea typeface="Calibri"/>
                <a:cs typeface="Calibri"/>
              </a:rPr>
              <a:t>Probleemoplossingstherapie</a:t>
            </a:r>
            <a:r>
              <a:rPr lang="nl-NL" sz="2400" b="0" i="0" strike="noStrike" cap="none" spc="0" baseline="30000">
                <a:solidFill>
                  <a:srgbClr val="898989"/>
                </a:solidFill>
                <a:effectLst/>
                <a:latin typeface="Calibri"/>
                <a:ea typeface="Calibri"/>
                <a:cs typeface="Calibri"/>
              </a:rPr>
              <a:t>1</a:t>
            </a:r>
          </a:p>
          <a:p>
            <a:pPr lvl="1" eaLnBrk="1" hangingPunct="1">
              <a:lnSpc>
                <a:spcPct val="80000"/>
              </a:lnSpc>
            </a:pPr>
            <a:r>
              <a:rPr lang="nl-NL" sz="2400" b="0" i="0" strike="noStrike" cap="none" spc="0" baseline="0">
                <a:solidFill>
                  <a:srgbClr val="898989"/>
                </a:solidFill>
                <a:effectLst/>
                <a:latin typeface="Calibri"/>
                <a:ea typeface="Calibri"/>
                <a:cs typeface="Calibri"/>
              </a:rPr>
              <a:t>Implementatie van intentieplannen</a:t>
            </a:r>
            <a:r>
              <a:rPr lang="nl-NL" sz="2400" b="0" i="0" strike="noStrike" cap="none" spc="0" baseline="30000">
                <a:solidFill>
                  <a:srgbClr val="898989"/>
                </a:solidFill>
                <a:effectLst/>
                <a:latin typeface="Calibri"/>
                <a:ea typeface="Calibri"/>
                <a:cs typeface="Calibri"/>
              </a:rPr>
              <a:t>1</a:t>
            </a:r>
          </a:p>
          <a:p>
            <a:pPr lvl="1" eaLnBrk="1" hangingPunct="1">
              <a:lnSpc>
                <a:spcPct val="80000"/>
              </a:lnSpc>
            </a:pPr>
            <a:r>
              <a:rPr lang="nl-NL" sz="2400" b="0" i="0" strike="noStrike" cap="none" spc="0" baseline="0">
                <a:solidFill>
                  <a:srgbClr val="898989"/>
                </a:solidFill>
                <a:effectLst/>
                <a:latin typeface="Calibri"/>
                <a:ea typeface="Calibri"/>
                <a:cs typeface="Calibri"/>
              </a:rPr>
              <a:t>Versterking</a:t>
            </a:r>
            <a:r>
              <a:rPr lang="nl-NL" sz="2400" b="0" i="0" strike="noStrike" cap="none" spc="0" baseline="30000">
                <a:solidFill>
                  <a:srgbClr val="898989"/>
                </a:solidFill>
                <a:effectLst/>
                <a:latin typeface="Calibri"/>
                <a:ea typeface="Calibri"/>
                <a:cs typeface="Calibri"/>
              </a:rPr>
              <a:t>2,3</a:t>
            </a:r>
          </a:p>
          <a:p>
            <a:pPr lvl="1" eaLnBrk="1" hangingPunct="1">
              <a:lnSpc>
                <a:spcPct val="80000"/>
              </a:lnSpc>
            </a:pPr>
            <a:endParaRPr lang="en-GB" altLang="en-US">
              <a:solidFill>
                <a:srgbClr val="FFFFFF"/>
              </a:solidFill>
            </a:endParaRPr>
          </a:p>
        </p:txBody>
      </p:sp>
      <p:sp>
        <p:nvSpPr>
          <p:cNvPr id="3" name="Text Placeholder 2">
            <a:extLst>
              <a:ext uri="{FF2B5EF4-FFF2-40B4-BE49-F238E27FC236}">
                <a16:creationId xmlns:a16="http://schemas.microsoft.com/office/drawing/2014/main" id="{353F7B67-34BD-455C-B297-C77656EFD01B}"/>
              </a:ext>
            </a:extLst>
          </p:cNvPr>
          <p:cNvSpPr>
            <a:spLocks noGrp="1"/>
          </p:cNvSpPr>
          <p:nvPr>
            <p:ph type="body" sz="quarter" idx="13"/>
          </p:nvPr>
        </p:nvSpPr>
        <p:spPr/>
        <p:txBody>
          <a:bodyPr/>
          <a:lstStyle/>
          <a:p>
            <a:pPr>
              <a:defRPr/>
            </a:pPr>
            <a:r>
              <a:rPr lang="nl-NL" sz="1000" b="0" i="0" strike="noStrike" cap="none" spc="0" baseline="0">
                <a:solidFill>
                  <a:srgbClr val="898989"/>
                </a:solidFill>
                <a:effectLst/>
                <a:latin typeface="Calibri"/>
                <a:ea typeface="Calibri"/>
                <a:cs typeface="Calibri"/>
              </a:rPr>
              <a:t>1. Arden MA, et al. </a:t>
            </a:r>
            <a:r>
              <a:rPr lang="nl-NL" sz="1000" b="0" i="1" strike="noStrike" cap="none" spc="0" baseline="0">
                <a:solidFill>
                  <a:srgbClr val="898989"/>
                </a:solidFill>
                <a:effectLst/>
                <a:latin typeface="Calibri"/>
                <a:ea typeface="Calibri"/>
                <a:cs typeface="Calibri"/>
              </a:rPr>
              <a:t>Pilot Feasibility Stud. </a:t>
            </a:r>
            <a:r>
              <a:rPr lang="nl-NL" sz="1000" b="0" i="0" strike="noStrike" cap="none" spc="0" baseline="0">
                <a:solidFill>
                  <a:srgbClr val="898989"/>
                </a:solidFill>
                <a:effectLst/>
                <a:latin typeface="Calibri"/>
                <a:ea typeface="Calibri"/>
                <a:cs typeface="Calibri"/>
              </a:rPr>
              <a:t>2021;7:1; 2. Skinner BF. </a:t>
            </a:r>
            <a:r>
              <a:rPr lang="nl-NL" sz="1000" b="0" i="1" strike="noStrike" cap="none" spc="0" baseline="0">
                <a:solidFill>
                  <a:srgbClr val="898989"/>
                </a:solidFill>
                <a:effectLst/>
                <a:latin typeface="Calibri"/>
                <a:ea typeface="Calibri"/>
                <a:cs typeface="Calibri"/>
              </a:rPr>
              <a:t>Science and Human Behavior</a:t>
            </a:r>
            <a:r>
              <a:rPr lang="nl-NL" sz="1000" b="0" i="0" strike="noStrike" cap="none" spc="0" baseline="0">
                <a:solidFill>
                  <a:srgbClr val="898989"/>
                </a:solidFill>
                <a:effectLst/>
                <a:latin typeface="Calibri"/>
                <a:ea typeface="Calibri"/>
                <a:cs typeface="Calibri"/>
              </a:rPr>
              <a:t>. 1953:59–77; </a:t>
            </a:r>
            <a:br>
              <a:rPr sz="1000"/>
            </a:br>
            <a:r>
              <a:rPr lang="nl-NL" sz="1000" b="0" i="0" strike="noStrike" cap="none" spc="0" baseline="0">
                <a:solidFill>
                  <a:srgbClr val="898989"/>
                </a:solidFill>
                <a:effectLst/>
                <a:latin typeface="Calibri"/>
                <a:ea typeface="Calibri"/>
                <a:cs typeface="Calibri"/>
              </a:rPr>
              <a:t>3. Ernst MM, et al. </a:t>
            </a:r>
            <a:r>
              <a:rPr lang="nl-NL" sz="1000" b="0" i="1" strike="noStrike" cap="none" spc="0" baseline="0">
                <a:solidFill>
                  <a:srgbClr val="898989"/>
                </a:solidFill>
                <a:effectLst/>
                <a:latin typeface="Calibri"/>
                <a:ea typeface="Calibri"/>
                <a:cs typeface="Calibri"/>
              </a:rPr>
              <a:t>Child Adolesc Psychiatr Clin N Am. </a:t>
            </a:r>
            <a:r>
              <a:rPr lang="nl-NL" sz="1000" b="0" i="0" strike="noStrike" cap="none" spc="0" baseline="0">
                <a:solidFill>
                  <a:srgbClr val="898989"/>
                </a:solidFill>
                <a:effectLst/>
                <a:latin typeface="Calibri"/>
                <a:ea typeface="Calibri"/>
                <a:cs typeface="Calibri"/>
              </a:rPr>
              <a:t>2010;19:263–283.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Disclaimer</a:t>
            </a:r>
          </a:p>
        </p:txBody>
      </p:sp>
      <p:sp>
        <p:nvSpPr>
          <p:cNvPr id="18435" name="Content Placeholder 2"/>
          <p:cNvSpPr>
            <a:spLocks noGrp="1"/>
          </p:cNvSpPr>
          <p:nvPr>
            <p:ph idx="1"/>
          </p:nvPr>
        </p:nvSpPr>
        <p:spPr/>
        <p:txBody>
          <a:bodyPr/>
          <a:lstStyle/>
          <a:p>
            <a:pPr marL="0" indent="0">
              <a:buNone/>
            </a:pPr>
            <a:endParaRPr lang="en-GB" altLang="en-US" sz="2000" i="1">
              <a:ea typeface="HelveticaNeueLT Std Cn"/>
            </a:endParaRPr>
          </a:p>
          <a:p>
            <a:pPr marL="0" indent="0">
              <a:buNone/>
            </a:pPr>
            <a:endParaRPr lang="en-GB" altLang="en-US" sz="2000" i="1">
              <a:ea typeface="HelveticaNeueLT Std Cn"/>
            </a:endParaRPr>
          </a:p>
          <a:p>
            <a:pPr marL="0" indent="0">
              <a:buNone/>
            </a:pPr>
            <a:endParaRPr lang="en-GB" altLang="en-US" sz="2400" i="1">
              <a:ea typeface="HelveticaNeueLT Std Cn"/>
            </a:endParaRPr>
          </a:p>
          <a:p>
            <a:pPr marL="0" indent="0">
              <a:buNone/>
            </a:pPr>
            <a:r>
              <a:rPr lang="nl-NL" sz="2400" b="0" i="1" strike="noStrike" cap="none" spc="0" baseline="0">
                <a:solidFill>
                  <a:srgbClr val="808080"/>
                </a:solidFill>
                <a:effectLst/>
                <a:latin typeface="Calibri"/>
                <a:ea typeface="Calibri"/>
                <a:cs typeface="Calibri"/>
              </a:rPr>
              <a:t>CF CARE wordt volledig gefinancierd door Vertex Pharmaceuticals (Europe) Limited. De inhoud is opgesteld en ontwikkeld door de stuurgroep, met logistieke en redactionele ondersteuning van het CF CARE-secretariaat, ApotheCom. Vertex heeft de mogelijkheid gehad om de inhoud en hulpmiddelen op juistheid te controleren.</a:t>
            </a:r>
          </a:p>
        </p:txBody>
      </p:sp>
      <p:sp>
        <p:nvSpPr>
          <p:cNvPr id="2" name="Text Placeholder 1">
            <a:extLst>
              <a:ext uri="{FF2B5EF4-FFF2-40B4-BE49-F238E27FC236}">
                <a16:creationId xmlns:a16="http://schemas.microsoft.com/office/drawing/2014/main" id="{DE7B3D74-A104-4745-9ACD-EF9BD5E374CD}"/>
              </a:ext>
            </a:extLst>
          </p:cNvPr>
          <p:cNvSpPr>
            <a:spLocks noGrp="1"/>
          </p:cNvSpPr>
          <p:nvPr>
            <p:ph type="body" sz="quarter" idx="13"/>
          </p:nvPr>
        </p:nvSpPr>
        <p:spPr/>
        <p:txBody>
          <a:bodyPr/>
          <a:lstStyle/>
          <a:p>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546189"/>
            <a:ext cx="5286703" cy="2234458"/>
          </a:xfrm>
        </p:spPr>
        <p:txBody>
          <a:bodyPr/>
          <a:lstStyle/>
          <a:p>
            <a:r>
              <a:rPr lang="nl-NL" sz="6000" b="0" i="0" strike="noStrike" cap="none" spc="0" baseline="0" dirty="0">
                <a:solidFill>
                  <a:srgbClr val="FFFFFF"/>
                </a:solidFill>
                <a:effectLst/>
                <a:latin typeface="Calibri Light"/>
                <a:ea typeface="Calibri Light"/>
                <a:cs typeface="Calibri Light"/>
              </a:rPr>
              <a:t>Gedrags-veranderings-technieken:</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nl-NL" sz="2400" b="1" i="0" strike="noStrike" cap="none" spc="0" baseline="0">
                <a:solidFill>
                  <a:srgbClr val="808080"/>
                </a:solidFill>
                <a:effectLst/>
                <a:latin typeface="Calibri"/>
                <a:ea typeface="Calibri"/>
                <a:cs typeface="Calibri"/>
              </a:rPr>
              <a:t>1.  Probleemoplossing</a:t>
            </a:r>
          </a:p>
        </p:txBody>
      </p:sp>
    </p:spTree>
    <p:extLst>
      <p:ext uri="{BB962C8B-B14F-4D97-AF65-F5344CB8AC3E}">
        <p14:creationId xmlns:p14="http://schemas.microsoft.com/office/powerpoint/2010/main" val="2745509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Probleemoplossing</a:t>
            </a:r>
          </a:p>
        </p:txBody>
      </p:sp>
      <p:sp>
        <p:nvSpPr>
          <p:cNvPr id="36867" name="Rectangle 5"/>
          <p:cNvSpPr>
            <a:spLocks noGrp="1"/>
          </p:cNvSpPr>
          <p:nvPr>
            <p:ph idx="1"/>
          </p:nvPr>
        </p:nvSpPr>
        <p:spPr>
          <a:xfrm>
            <a:off x="838200" y="1473201"/>
            <a:ext cx="4761089" cy="4317999"/>
          </a:xfrm>
        </p:spPr>
        <p:txBody>
          <a:bodyPr/>
          <a:lstStyle/>
          <a:p>
            <a:pPr eaLnBrk="1" hangingPunct="1"/>
            <a:r>
              <a:rPr lang="nl-NL" sz="2800" b="0" i="0" strike="noStrike" cap="none" spc="0" baseline="0">
                <a:solidFill>
                  <a:srgbClr val="808080"/>
                </a:solidFill>
                <a:effectLst/>
                <a:latin typeface="Calibri"/>
                <a:ea typeface="Calibri"/>
                <a:cs typeface="Calibri"/>
              </a:rPr>
              <a:t>Beschouwd als een therapie op zich</a:t>
            </a:r>
            <a:r>
              <a:rPr lang="nl-NL" sz="2800" b="0" i="0" strike="noStrike" cap="none" spc="0" baseline="30000">
                <a:solidFill>
                  <a:srgbClr val="808080"/>
                </a:solidFill>
                <a:effectLst/>
                <a:latin typeface="Calibri"/>
                <a:ea typeface="Calibri"/>
                <a:cs typeface="Calibri"/>
              </a:rPr>
              <a:t>1</a:t>
            </a:r>
          </a:p>
          <a:p>
            <a:pPr eaLnBrk="1" hangingPunct="1">
              <a:buFont typeface="Arial" panose="020B0604020202020204" pitchFamily="34" charset="0"/>
              <a:buNone/>
            </a:pPr>
            <a:endParaRPr lang="en-GB" altLang="en-US">
              <a:ea typeface="HelveticaNeueLT Std Cn"/>
            </a:endParaRPr>
          </a:p>
          <a:p>
            <a:pPr eaLnBrk="1" hangingPunct="1"/>
            <a:r>
              <a:rPr lang="nl-NL" sz="2800" b="0" i="0" strike="noStrike" cap="none" spc="0" baseline="0">
                <a:solidFill>
                  <a:srgbClr val="808080"/>
                </a:solidFill>
                <a:effectLst/>
                <a:latin typeface="Calibri"/>
                <a:ea typeface="Calibri"/>
                <a:cs typeface="Calibri"/>
              </a:rPr>
              <a:t>Gebruikt als een strategie voor het verbeteren van therapietrouw</a:t>
            </a:r>
            <a:r>
              <a:rPr lang="nl-NL" sz="2800" b="0" i="0" strike="noStrike" cap="none" spc="0" baseline="30000">
                <a:solidFill>
                  <a:srgbClr val="808080"/>
                </a:solidFill>
                <a:effectLst/>
                <a:latin typeface="Calibri"/>
                <a:ea typeface="Calibri"/>
                <a:cs typeface="Calibri"/>
              </a:rPr>
              <a:t>1,2</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C3535A17-A92D-4197-919B-3430D42D11CF}"/>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Pexels</a:t>
            </a:r>
            <a:endParaRPr lang="en-GB"/>
          </a:p>
          <a:p>
            <a:r>
              <a:rPr lang="nl-NL" sz="1000" b="0" i="0" strike="noStrike" cap="none" spc="0" baseline="0">
                <a:solidFill>
                  <a:srgbClr val="898989"/>
                </a:solidFill>
                <a:effectLst/>
                <a:latin typeface="Calibri"/>
                <a:ea typeface="Calibri"/>
                <a:cs typeface="Calibri"/>
              </a:rPr>
              <a:t>1. Nezu AM, et al. </a:t>
            </a:r>
            <a:r>
              <a:rPr lang="nl-NL" sz="1000" b="0" i="1" strike="noStrike" cap="none" spc="0" baseline="0">
                <a:solidFill>
                  <a:srgbClr val="898989"/>
                </a:solidFill>
                <a:effectLst/>
                <a:latin typeface="Calibri"/>
                <a:ea typeface="Calibri"/>
                <a:cs typeface="Calibri"/>
              </a:rPr>
              <a:t>Problem-Solving Therapy: A Treatment Manual.</a:t>
            </a:r>
            <a:r>
              <a:rPr lang="nl-NL" sz="1000" b="0" i="0" strike="noStrike" cap="none" spc="0" baseline="0">
                <a:solidFill>
                  <a:srgbClr val="898989"/>
                </a:solidFill>
                <a:effectLst/>
                <a:latin typeface="Calibri"/>
                <a:ea typeface="Calibri"/>
                <a:cs typeface="Calibri"/>
              </a:rPr>
              <a:t> 2013:3; 2. Arden MA, et al. </a:t>
            </a:r>
            <a:r>
              <a:rPr lang="nl-NL" sz="1000" b="0" i="1" strike="noStrike" cap="none" spc="0" baseline="0">
                <a:solidFill>
                  <a:srgbClr val="898989"/>
                </a:solidFill>
                <a:effectLst/>
                <a:latin typeface="Calibri"/>
                <a:ea typeface="Calibri"/>
                <a:cs typeface="Calibri"/>
              </a:rPr>
              <a:t>Pilot Feasibility Stud. </a:t>
            </a:r>
            <a:r>
              <a:rPr lang="nl-NL" sz="1000" b="0" i="0" strike="noStrike" cap="none" spc="0" baseline="0">
                <a:solidFill>
                  <a:srgbClr val="898989"/>
                </a:solidFill>
                <a:effectLst/>
                <a:latin typeface="Calibri"/>
                <a:ea typeface="Calibri"/>
                <a:cs typeface="Calibri"/>
              </a:rPr>
              <a:t>2021;7:1.</a:t>
            </a:r>
          </a:p>
        </p:txBody>
      </p:sp>
      <p:pic>
        <p:nvPicPr>
          <p:cNvPr id="4" name="Picture 3">
            <a:extLst>
              <a:ext uri="{FF2B5EF4-FFF2-40B4-BE49-F238E27FC236}">
                <a16:creationId xmlns:a16="http://schemas.microsoft.com/office/drawing/2014/main" id="{E6A0E20F-B9EE-6746-8844-342D5FC251F5}"/>
              </a:ext>
            </a:extLst>
          </p:cNvPr>
          <p:cNvPicPr>
            <a:picLocks noChangeAspect="1"/>
          </p:cNvPicPr>
          <p:nvPr/>
        </p:nvPicPr>
        <p:blipFill>
          <a:blip r:embed="rId3"/>
          <a:srcRect l="8372" t="-63" r="4027" b="5655"/>
          <a:stretch>
            <a:fillRect/>
          </a:stretch>
        </p:blipFill>
        <p:spPr>
          <a:xfrm>
            <a:off x="5779911" y="1467556"/>
            <a:ext cx="5542845" cy="4334933"/>
          </a:xfrm>
          <a:prstGeom prst="roundRect">
            <a:avLst>
              <a:gd name="adj" fmla="val 8073"/>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Probleemoplossing</a:t>
            </a:r>
          </a:p>
        </p:txBody>
      </p:sp>
      <p:sp>
        <p:nvSpPr>
          <p:cNvPr id="37891"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Verduidelijk en definieer het probleem dat moet worden opgelost</a:t>
            </a:r>
          </a:p>
          <a:p>
            <a:pPr eaLnBrk="1" hangingPunct="1"/>
            <a:r>
              <a:rPr lang="nl-NL" sz="2800" b="0" i="0" strike="noStrike" cap="none" spc="0" baseline="0">
                <a:solidFill>
                  <a:srgbClr val="808080"/>
                </a:solidFill>
                <a:effectLst/>
                <a:latin typeface="Calibri"/>
                <a:ea typeface="Calibri"/>
                <a:cs typeface="Calibri"/>
              </a:rPr>
              <a:t>Stel een realistisch doel</a:t>
            </a:r>
          </a:p>
          <a:p>
            <a:pPr eaLnBrk="1" hangingPunct="1"/>
            <a:r>
              <a:rPr lang="nl-NL" sz="2800" b="0" i="0" strike="noStrike" cap="none" spc="0" baseline="0">
                <a:solidFill>
                  <a:srgbClr val="808080"/>
                </a:solidFill>
                <a:effectLst/>
                <a:latin typeface="Calibri"/>
                <a:ea typeface="Calibri"/>
                <a:cs typeface="Calibri"/>
              </a:rPr>
              <a:t>Brainstormen: bedenk meerdere mogelijke oplossingen</a:t>
            </a:r>
          </a:p>
          <a:p>
            <a:pPr eaLnBrk="1" hangingPunct="1"/>
            <a:r>
              <a:rPr lang="nl-NL" sz="2800" b="0" i="0" strike="noStrike" cap="none" spc="0" baseline="0">
                <a:solidFill>
                  <a:srgbClr val="808080"/>
                </a:solidFill>
                <a:effectLst/>
                <a:latin typeface="Calibri"/>
                <a:ea typeface="Calibri"/>
                <a:cs typeface="Calibri"/>
              </a:rPr>
              <a:t>Noem de voor- en nadelen voor elke oplossing</a:t>
            </a:r>
          </a:p>
          <a:p>
            <a:pPr eaLnBrk="1" hangingPunct="1"/>
            <a:r>
              <a:rPr lang="nl-NL" sz="2800" b="0" i="0" strike="noStrike" cap="none" spc="0" baseline="0">
                <a:solidFill>
                  <a:srgbClr val="808080"/>
                </a:solidFill>
                <a:effectLst/>
                <a:latin typeface="Calibri"/>
                <a:ea typeface="Calibri"/>
                <a:cs typeface="Calibri"/>
              </a:rPr>
              <a:t>Selecteer de beste en meest haalbare oplossing</a:t>
            </a:r>
          </a:p>
          <a:p>
            <a:pPr eaLnBrk="1" hangingPunct="1"/>
            <a:r>
              <a:rPr lang="nl-NL" sz="2800" b="0" i="0" strike="noStrike" cap="none" spc="0" baseline="0">
                <a:solidFill>
                  <a:srgbClr val="808080"/>
                </a:solidFill>
                <a:effectLst/>
                <a:latin typeface="Calibri"/>
                <a:ea typeface="Calibri"/>
                <a:cs typeface="Calibri"/>
              </a:rPr>
              <a:t>Probeer het eens</a:t>
            </a:r>
          </a:p>
          <a:p>
            <a:pPr eaLnBrk="1" hangingPunct="1"/>
            <a:r>
              <a:rPr lang="nl-NL" sz="2800" b="0" i="0" strike="noStrike" cap="none" spc="0" baseline="0">
                <a:solidFill>
                  <a:srgbClr val="808080"/>
                </a:solidFill>
                <a:effectLst/>
                <a:latin typeface="Calibri"/>
                <a:ea typeface="Calibri"/>
                <a:cs typeface="Calibri"/>
              </a:rPr>
              <a:t>Evalueer het resultaat</a:t>
            </a:r>
          </a:p>
        </p:txBody>
      </p:sp>
      <p:sp>
        <p:nvSpPr>
          <p:cNvPr id="2" name="Text Placeholder 1">
            <a:extLst>
              <a:ext uri="{FF2B5EF4-FFF2-40B4-BE49-F238E27FC236}">
                <a16:creationId xmlns:a16="http://schemas.microsoft.com/office/drawing/2014/main" id="{3097E2C9-B435-464E-A3EF-243B0001EF4E}"/>
              </a:ext>
            </a:extLst>
          </p:cNvPr>
          <p:cNvSpPr>
            <a:spLocks noGrp="1"/>
          </p:cNvSpPr>
          <p:nvPr>
            <p:ph type="body" sz="quarter" idx="13"/>
          </p:nvPr>
        </p:nvSpPr>
        <p:spPr/>
        <p:txBody>
          <a:bodyPr/>
          <a:lstStyle/>
          <a:p>
            <a:endParaRPr lang="en-GB"/>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546189"/>
            <a:ext cx="5286703" cy="2234458"/>
          </a:xfrm>
        </p:spPr>
        <p:txBody>
          <a:bodyPr/>
          <a:lstStyle/>
          <a:p>
            <a:r>
              <a:rPr lang="nl-NL" sz="6000" b="0" i="0" strike="noStrike" cap="none" spc="0" baseline="0" dirty="0">
                <a:solidFill>
                  <a:srgbClr val="FFFFFF"/>
                </a:solidFill>
                <a:effectLst/>
                <a:latin typeface="Calibri Light"/>
                <a:ea typeface="Calibri Light"/>
                <a:cs typeface="Calibri Light"/>
              </a:rPr>
              <a:t>Gedrags-veranderings-technieken:</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nl-NL" sz="2400" b="1" i="0" strike="noStrike" cap="none" spc="0" baseline="0">
                <a:solidFill>
                  <a:srgbClr val="FFFFFF"/>
                </a:solidFill>
                <a:effectLst/>
                <a:latin typeface="Calibri"/>
                <a:ea typeface="Calibri"/>
                <a:cs typeface="Calibri"/>
              </a:rPr>
              <a:t>2.  Implementatie van intentieplannen </a:t>
            </a:r>
          </a:p>
        </p:txBody>
      </p:sp>
    </p:spTree>
    <p:extLst>
      <p:ext uri="{BB962C8B-B14F-4D97-AF65-F5344CB8AC3E}">
        <p14:creationId xmlns:p14="http://schemas.microsoft.com/office/powerpoint/2010/main" val="4223695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pPr>
              <a:defRPr/>
            </a:pPr>
            <a:r>
              <a:rPr lang="nl-NL" sz="3600" b="0" i="0" strike="noStrike" cap="none" spc="0" baseline="0">
                <a:solidFill>
                  <a:srgbClr val="FFFFFF"/>
                </a:solidFill>
                <a:effectLst/>
                <a:latin typeface="Calibri Light"/>
                <a:ea typeface="Calibri Light"/>
                <a:cs typeface="Calibri Light"/>
              </a:rPr>
              <a:t>Implementatie van intentieplannen </a:t>
            </a:r>
            <a:endParaRPr lang="en-GB" altLang="en-US">
              <a:ea typeface="HelveticaNeueLT Std Med Cn"/>
            </a:endParaRPr>
          </a:p>
        </p:txBody>
      </p:sp>
      <p:sp>
        <p:nvSpPr>
          <p:cNvPr id="39939" name="Rectangle 3"/>
          <p:cNvSpPr>
            <a:spLocks noGrp="1"/>
          </p:cNvSpPr>
          <p:nvPr>
            <p:ph idx="1"/>
          </p:nvPr>
        </p:nvSpPr>
        <p:spPr/>
        <p:txBody>
          <a:bodyPr/>
          <a:lstStyle/>
          <a:p>
            <a:pPr eaLnBrk="1" hangingPunct="1">
              <a:lnSpc>
                <a:spcPct val="90000"/>
              </a:lnSpc>
            </a:pPr>
            <a:r>
              <a:rPr lang="nl-NL" sz="2800" b="0" i="0" strike="noStrike" cap="none" spc="0" baseline="0">
                <a:solidFill>
                  <a:srgbClr val="808080"/>
                </a:solidFill>
                <a:effectLst/>
                <a:latin typeface="Calibri"/>
                <a:ea typeface="Calibri"/>
                <a:cs typeface="Calibri"/>
              </a:rPr>
              <a:t>Veel mensen vinden het moeilijk om hun oplossingen uit te voeren</a:t>
            </a:r>
            <a:endParaRPr lang="en-GB" altLang="en-US" baseline="30000">
              <a:ea typeface="HelveticaNeueLT Std Cn"/>
            </a:endParaRPr>
          </a:p>
          <a:p>
            <a:pPr lvl="1" eaLnBrk="1" hangingPunct="1">
              <a:lnSpc>
                <a:spcPct val="90000"/>
              </a:lnSpc>
            </a:pPr>
            <a:r>
              <a:rPr lang="nl-NL" sz="2400" b="0" i="0" strike="noStrike" cap="none" spc="0" baseline="0">
                <a:solidFill>
                  <a:srgbClr val="808080"/>
                </a:solidFill>
                <a:effectLst/>
                <a:latin typeface="Calibri"/>
                <a:ea typeface="Calibri"/>
                <a:cs typeface="Calibri"/>
              </a:rPr>
              <a:t>Uit een meta-analyse bleek bijvoorbeeld dat 36% van de mensen er niet in slaagde om actief te blijven</a:t>
            </a:r>
            <a:r>
              <a:rPr lang="nl-NL" sz="2400" b="0" i="0" strike="noStrike" cap="none" spc="0" baseline="30000">
                <a:solidFill>
                  <a:srgbClr val="808080"/>
                </a:solidFill>
                <a:effectLst/>
                <a:latin typeface="Calibri"/>
                <a:ea typeface="Calibri"/>
                <a:cs typeface="Calibri"/>
              </a:rPr>
              <a:t>1</a:t>
            </a:r>
            <a:endParaRPr lang="en-GB" altLang="en-US" baseline="30000">
              <a:solidFill>
                <a:srgbClr val="FF0000"/>
              </a:solidFill>
              <a:ea typeface="HelveticaNeueLT Std Cn"/>
            </a:endParaRPr>
          </a:p>
          <a:p>
            <a:pPr marL="457200" lvl="1" indent="0">
              <a:buNone/>
            </a:pPr>
            <a:endParaRPr lang="en-GB" altLang="en-US" b="1" i="1">
              <a:ea typeface="HelveticaNeueLT Std Cn"/>
            </a:endParaRPr>
          </a:p>
          <a:p>
            <a:pPr eaLnBrk="1" hangingPunct="1">
              <a:lnSpc>
                <a:spcPct val="90000"/>
              </a:lnSpc>
            </a:pPr>
            <a:r>
              <a:rPr lang="nl-NL" sz="2800" b="0" i="0" strike="noStrike" cap="none" spc="0" baseline="0">
                <a:solidFill>
                  <a:srgbClr val="808080"/>
                </a:solidFill>
                <a:effectLst/>
                <a:latin typeface="Calibri"/>
                <a:ea typeface="Calibri"/>
                <a:cs typeface="Calibri"/>
              </a:rPr>
              <a:t>Hoe kunt u dit cijfer verhogen?</a:t>
            </a:r>
          </a:p>
          <a:p>
            <a:pPr eaLnBrk="1" hangingPunct="1">
              <a:lnSpc>
                <a:spcPct val="90000"/>
              </a:lnSpc>
            </a:pPr>
            <a:endParaRPr lang="en-GB" altLang="en-US">
              <a:ea typeface="HelveticaNeueLT Std Cn"/>
            </a:endParaRPr>
          </a:p>
          <a:p>
            <a:pPr eaLnBrk="1" hangingPunct="1">
              <a:lnSpc>
                <a:spcPct val="90000"/>
              </a:lnSpc>
            </a:pPr>
            <a:r>
              <a:rPr lang="nl-NL" sz="2800" b="0" i="0" strike="noStrike" cap="none" spc="0" baseline="0">
                <a:solidFill>
                  <a:srgbClr val="808080"/>
                </a:solidFill>
                <a:effectLst/>
                <a:latin typeface="Calibri"/>
                <a:ea typeface="Calibri"/>
                <a:cs typeface="Calibri"/>
              </a:rPr>
              <a:t>Implementatie-intenties</a:t>
            </a:r>
            <a:r>
              <a:rPr lang="nl-NL" sz="2800" b="0" i="0" strike="noStrike" cap="none" spc="0" baseline="30000">
                <a:solidFill>
                  <a:srgbClr val="808080"/>
                </a:solidFill>
                <a:effectLst/>
                <a:latin typeface="Calibri"/>
                <a:ea typeface="Calibri"/>
                <a:cs typeface="Calibri"/>
              </a:rPr>
              <a:t>2</a:t>
            </a:r>
            <a:endParaRPr lang="en-GB" altLang="en-US" b="1" i="1">
              <a:ea typeface="HelveticaNeueLT Std Cn"/>
            </a:endParaRPr>
          </a:p>
          <a:p>
            <a:pPr lvl="1" eaLnBrk="1" hangingPunct="1">
              <a:lnSpc>
                <a:spcPct val="90000"/>
              </a:lnSpc>
            </a:pPr>
            <a:r>
              <a:rPr lang="nl-NL" sz="2400" b="0" i="0" strike="noStrike" cap="none" spc="0" baseline="0">
                <a:solidFill>
                  <a:srgbClr val="808080"/>
                </a:solidFill>
                <a:effectLst/>
                <a:latin typeface="Calibri"/>
                <a:ea typeface="Calibri"/>
                <a:cs typeface="Calibri"/>
              </a:rPr>
              <a:t>Het ontwikkelen van implementatie-intenties kan doelgerichtheid ter plekke aanzienlijk verbeteren</a:t>
            </a:r>
          </a:p>
        </p:txBody>
      </p:sp>
      <p:sp>
        <p:nvSpPr>
          <p:cNvPr id="2" name="Text Placeholder 1">
            <a:extLst>
              <a:ext uri="{FF2B5EF4-FFF2-40B4-BE49-F238E27FC236}">
                <a16:creationId xmlns:a16="http://schemas.microsoft.com/office/drawing/2014/main" id="{B8B1D9C9-7EE5-464C-8F75-4D681178F37C}"/>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1. Rhodes RE, de Bruijn GJ. </a:t>
            </a:r>
            <a:r>
              <a:rPr lang="nl-NL" sz="1000" b="0" i="1" strike="noStrike" cap="none" spc="0" baseline="0">
                <a:solidFill>
                  <a:srgbClr val="898989"/>
                </a:solidFill>
                <a:effectLst/>
                <a:latin typeface="Calibri"/>
                <a:ea typeface="Calibri"/>
                <a:cs typeface="Calibri"/>
              </a:rPr>
              <a:t>Br J Health Psychol. </a:t>
            </a:r>
            <a:r>
              <a:rPr lang="nl-NL" sz="1000" b="0" i="0" strike="noStrike" cap="none" spc="0" baseline="0">
                <a:solidFill>
                  <a:srgbClr val="898989"/>
                </a:solidFill>
                <a:effectLst/>
                <a:latin typeface="Calibri"/>
                <a:ea typeface="Calibri"/>
                <a:cs typeface="Calibri"/>
              </a:rPr>
              <a:t>2013;18:296-309; 2. Gollwitzer PM. </a:t>
            </a:r>
            <a:r>
              <a:rPr lang="nl-NL" sz="1000" b="0" i="1" strike="noStrike" cap="none" spc="0" baseline="0">
                <a:solidFill>
                  <a:srgbClr val="898989"/>
                </a:solidFill>
                <a:effectLst/>
                <a:latin typeface="Calibri"/>
                <a:ea typeface="Calibri"/>
                <a:cs typeface="Calibri"/>
              </a:rPr>
              <a:t>Motiv Emot. </a:t>
            </a:r>
            <a:r>
              <a:rPr lang="nl-NL" sz="1000" b="0" i="0" strike="noStrike" cap="none" spc="0" baseline="0">
                <a:solidFill>
                  <a:srgbClr val="898989"/>
                </a:solidFill>
                <a:effectLst/>
                <a:latin typeface="Calibri"/>
                <a:ea typeface="Calibri"/>
                <a:cs typeface="Calibri"/>
              </a:rPr>
              <a:t>2014;38:305–322.</a:t>
            </a:r>
            <a:endParaRPr lang="en-GB" altLang="en-US" sz="1000">
              <a:latin typeface="+mn-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defRPr/>
            </a:pPr>
            <a:r>
              <a:rPr lang="nl-NL" sz="3600" b="0" i="0" strike="noStrike" cap="none" spc="0" baseline="0">
                <a:solidFill>
                  <a:srgbClr val="FFFFFF"/>
                </a:solidFill>
                <a:effectLst/>
                <a:latin typeface="Calibri Light"/>
                <a:ea typeface="Calibri Light"/>
                <a:cs typeface="Calibri Light"/>
              </a:rPr>
              <a:t>Wat zijn implementatie-intentieplannen?</a:t>
            </a:r>
          </a:p>
        </p:txBody>
      </p:sp>
      <p:sp>
        <p:nvSpPr>
          <p:cNvPr id="40963"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Ze 'vertalen doelen in acties'</a:t>
            </a:r>
          </a:p>
          <a:p>
            <a:pPr eaLnBrk="1" hangingPunct="1"/>
            <a:r>
              <a:rPr lang="nl-NL" sz="2800" b="0" i="0" strike="noStrike" cap="none" spc="0" baseline="0">
                <a:solidFill>
                  <a:srgbClr val="808080"/>
                </a:solidFill>
                <a:effectLst/>
                <a:latin typeface="Calibri"/>
                <a:ea typeface="Calibri"/>
                <a:cs typeface="Calibri"/>
              </a:rPr>
              <a:t>U anticipeert op obstakels</a:t>
            </a:r>
          </a:p>
          <a:p>
            <a:pPr eaLnBrk="1" hangingPunct="1"/>
            <a:r>
              <a:rPr lang="nl-NL" sz="2800" b="0" i="0" strike="noStrike" cap="none" spc="0" baseline="0">
                <a:solidFill>
                  <a:srgbClr val="808080"/>
                </a:solidFill>
                <a:effectLst/>
                <a:latin typeface="Calibri"/>
                <a:ea typeface="Calibri"/>
                <a:cs typeface="Calibri"/>
              </a:rPr>
              <a:t>Ontdek hoe u kunt weten of u een obstakel gaat raken</a:t>
            </a:r>
          </a:p>
          <a:p>
            <a:pPr eaLnBrk="1" hangingPunct="1"/>
            <a:r>
              <a:rPr lang="nl-NL" sz="2800" b="0" i="0" strike="noStrike" cap="none" spc="0" baseline="0">
                <a:solidFill>
                  <a:srgbClr val="808080"/>
                </a:solidFill>
                <a:effectLst/>
                <a:latin typeface="Calibri"/>
                <a:ea typeface="Calibri"/>
                <a:cs typeface="Calibri"/>
              </a:rPr>
              <a:t>Bedenk een realistisch en effectief actieplan voor elk ervan</a:t>
            </a:r>
          </a:p>
          <a:p>
            <a:pPr eaLnBrk="1" hangingPunct="1"/>
            <a:r>
              <a:rPr lang="nl-NL" sz="2800" b="0" i="0" strike="noStrike" cap="none" spc="0" baseline="0">
                <a:solidFill>
                  <a:srgbClr val="808080"/>
                </a:solidFill>
                <a:effectLst/>
                <a:latin typeface="Calibri"/>
                <a:ea typeface="Calibri"/>
                <a:cs typeface="Calibri"/>
              </a:rPr>
              <a:t>En </a:t>
            </a:r>
            <a:r>
              <a:rPr lang="nl-NL" sz="2800" b="1" i="0" strike="noStrike" cap="none" spc="0" baseline="0">
                <a:solidFill>
                  <a:srgbClr val="D16678"/>
                </a:solidFill>
                <a:effectLst/>
                <a:latin typeface="Calibri"/>
                <a:ea typeface="Calibri"/>
                <a:cs typeface="Calibri"/>
              </a:rPr>
              <a:t>schrijf het op!</a:t>
            </a:r>
          </a:p>
        </p:txBody>
      </p:sp>
      <p:sp>
        <p:nvSpPr>
          <p:cNvPr id="2" name="Text Placeholder 1">
            <a:extLst>
              <a:ext uri="{FF2B5EF4-FFF2-40B4-BE49-F238E27FC236}">
                <a16:creationId xmlns:a16="http://schemas.microsoft.com/office/drawing/2014/main" id="{ABE196AB-6D55-4E24-BE3C-72E54A71F8B5}"/>
              </a:ext>
            </a:extLst>
          </p:cNvPr>
          <p:cNvSpPr>
            <a:spLocks noGrp="1"/>
          </p:cNvSpPr>
          <p:nvPr>
            <p:ph type="body" sz="quarter" idx="13"/>
          </p:nvPr>
        </p:nvSpPr>
        <p:spPr/>
        <p:txBody>
          <a:bodyPr/>
          <a:lstStyle/>
          <a:p>
            <a:endParaRPr lang="en-GB"/>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pPr>
              <a:defRPr/>
            </a:pPr>
            <a:r>
              <a:rPr lang="nl-NL" sz="3600" b="0" i="0" strike="noStrike" cap="none" spc="0" baseline="0">
                <a:solidFill>
                  <a:srgbClr val="FFFFFF"/>
                </a:solidFill>
                <a:effectLst/>
                <a:latin typeface="Calibri Light"/>
                <a:ea typeface="Calibri Light"/>
                <a:cs typeface="Calibri Light"/>
              </a:rPr>
              <a:t>Opschrijven van de implementatie-intentieplannen </a:t>
            </a:r>
            <a:endParaRPr lang="en-GB" altLang="en-US">
              <a:ea typeface="HelveticaNeueLT Std Med Cn"/>
            </a:endParaRPr>
          </a:p>
        </p:txBody>
      </p:sp>
      <p:sp>
        <p:nvSpPr>
          <p:cNvPr id="41987" name="Rectangle 3"/>
          <p:cNvSpPr>
            <a:spLocks noGrp="1"/>
          </p:cNvSpPr>
          <p:nvPr>
            <p:ph idx="1"/>
          </p:nvPr>
        </p:nvSpPr>
        <p:spPr/>
        <p:txBody>
          <a:bodyPr/>
          <a:lstStyle/>
          <a:p>
            <a:pPr eaLnBrk="1" hangingPunct="1">
              <a:lnSpc>
                <a:spcPct val="90000"/>
              </a:lnSpc>
            </a:pPr>
            <a:r>
              <a:rPr lang="nl-NL" sz="2800" b="0" i="0" strike="noStrike" cap="none" spc="0" baseline="0">
                <a:solidFill>
                  <a:srgbClr val="808080"/>
                </a:solidFill>
                <a:effectLst/>
                <a:latin typeface="Calibri"/>
                <a:ea typeface="Calibri"/>
                <a:cs typeface="Calibri"/>
              </a:rPr>
              <a:t>Noteer deze in het volgende formaat:</a:t>
            </a:r>
          </a:p>
          <a:p>
            <a:pPr eaLnBrk="1" hangingPunct="1">
              <a:lnSpc>
                <a:spcPct val="90000"/>
              </a:lnSpc>
            </a:pPr>
            <a:endParaRPr lang="en-GB" altLang="en-US">
              <a:ea typeface="HelveticaNeueLT Std Cn"/>
            </a:endParaRPr>
          </a:p>
          <a:p>
            <a:pPr eaLnBrk="1" hangingPunct="1">
              <a:lnSpc>
                <a:spcPct val="90000"/>
              </a:lnSpc>
            </a:pPr>
            <a:r>
              <a:rPr lang="nl-NL" sz="2800" b="0" i="0" strike="noStrike" cap="none" spc="0" baseline="0">
                <a:solidFill>
                  <a:srgbClr val="808080"/>
                </a:solidFill>
                <a:effectLst/>
                <a:latin typeface="Calibri"/>
                <a:ea typeface="Calibri"/>
                <a:cs typeface="Calibri"/>
              </a:rPr>
              <a:t>Als x gebeurt, dan doe ik Y</a:t>
            </a:r>
          </a:p>
          <a:p>
            <a:pPr lvl="1" eaLnBrk="1" hangingPunct="1">
              <a:lnSpc>
                <a:spcPct val="80000"/>
              </a:lnSpc>
            </a:pPr>
            <a:r>
              <a:rPr lang="nl-NL" sz="2400" b="0" i="0" strike="noStrike" cap="none" spc="0" baseline="0">
                <a:solidFill>
                  <a:srgbClr val="808080"/>
                </a:solidFill>
                <a:effectLst/>
                <a:latin typeface="Calibri"/>
                <a:ea typeface="Calibri"/>
                <a:cs typeface="Calibri"/>
              </a:rPr>
              <a:t>bijv. "</a:t>
            </a:r>
            <a:r>
              <a:rPr lang="nl-NL" sz="2400" b="1" i="0" strike="noStrike" cap="none" spc="0" baseline="0">
                <a:solidFill>
                  <a:srgbClr val="D16678"/>
                </a:solidFill>
                <a:effectLst/>
                <a:latin typeface="Calibri"/>
                <a:ea typeface="Calibri"/>
                <a:cs typeface="Calibri"/>
              </a:rPr>
              <a:t>Als</a:t>
            </a:r>
            <a:r>
              <a:rPr lang="nl-NL" sz="2400" b="0" i="0" strike="noStrike" cap="none" spc="0" baseline="0">
                <a:solidFill>
                  <a:srgbClr val="808080"/>
                </a:solidFill>
                <a:effectLst/>
                <a:latin typeface="Calibri"/>
                <a:ea typeface="Calibri"/>
                <a:cs typeface="Calibri"/>
              </a:rPr>
              <a:t> ik een dag heb waarop ik mijn vernevelingen niet doe, </a:t>
            </a:r>
            <a:r>
              <a:rPr lang="nl-NL" sz="2400" b="1" i="0" strike="noStrike" cap="none" spc="0" baseline="0">
                <a:solidFill>
                  <a:srgbClr val="D16678"/>
                </a:solidFill>
                <a:effectLst/>
                <a:latin typeface="Calibri"/>
                <a:ea typeface="Calibri"/>
                <a:cs typeface="Calibri"/>
              </a:rPr>
              <a:t>dan zal ik mezelf </a:t>
            </a:r>
            <a:r>
              <a:rPr lang="nl-NL" sz="2400" b="0" i="0" strike="noStrike" cap="none" spc="0" baseline="0">
                <a:solidFill>
                  <a:srgbClr val="808080"/>
                </a:solidFill>
                <a:effectLst/>
                <a:latin typeface="Calibri"/>
                <a:ea typeface="Calibri"/>
                <a:cs typeface="Calibri"/>
              </a:rPr>
              <a:t>eraan herinneren dat niemand perfect is, dan kan ik die dag als ervaring gebruiken (misschien zelfs ervan leren) en doorgaan. Het betekent niet dat ik heb gefaald"</a:t>
            </a:r>
          </a:p>
        </p:txBody>
      </p:sp>
      <p:sp>
        <p:nvSpPr>
          <p:cNvPr id="2" name="Text Placeholder 1">
            <a:extLst>
              <a:ext uri="{FF2B5EF4-FFF2-40B4-BE49-F238E27FC236}">
                <a16:creationId xmlns:a16="http://schemas.microsoft.com/office/drawing/2014/main" id="{D5B283F3-A64B-401E-914C-9936625AA9B9}"/>
              </a:ext>
            </a:extLst>
          </p:cNvPr>
          <p:cNvSpPr>
            <a:spLocks noGrp="1"/>
          </p:cNvSpPr>
          <p:nvPr>
            <p:ph type="body" sz="quarter" idx="13"/>
          </p:nvPr>
        </p:nvSpPr>
        <p:spPr/>
        <p:txBody>
          <a:bodyPr/>
          <a:lstStyle/>
          <a:p>
            <a:endParaRPr lang="en-GB"/>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normAutofit fontScale="90000"/>
          </a:bodyPr>
          <a:lstStyle/>
          <a:p>
            <a:pPr eaLnBrk="1" hangingPunct="1">
              <a:defRPr/>
            </a:pPr>
            <a:r>
              <a:rPr lang="nl-NL" sz="3600" b="0" i="0" strike="noStrike" cap="none" spc="0" baseline="0">
                <a:solidFill>
                  <a:srgbClr val="FFFFFF"/>
                </a:solidFill>
                <a:effectLst/>
                <a:latin typeface="Calibri Light"/>
                <a:ea typeface="Calibri Light"/>
                <a:cs typeface="Calibri Light"/>
              </a:rPr>
              <a:t>Hints bij het schrijven van implementatie-intentieplannen </a:t>
            </a:r>
            <a:endParaRPr lang="en-GB" altLang="en-US">
              <a:ea typeface="HelveticaNeueLT Std Med Cn"/>
            </a:endParaRPr>
          </a:p>
        </p:txBody>
      </p:sp>
      <p:sp>
        <p:nvSpPr>
          <p:cNvPr id="161795" name="Rectangle 3"/>
          <p:cNvSpPr>
            <a:spLocks noGrp="1"/>
          </p:cNvSpPr>
          <p:nvPr>
            <p:ph idx="1"/>
          </p:nvPr>
        </p:nvSpPr>
        <p:spPr/>
        <p:txBody>
          <a:bodyPr rtlCol="0">
            <a:normAutofit/>
          </a:bodyPr>
          <a:lstStyle/>
          <a:p>
            <a:pPr eaLnBrk="1" hangingPunct="1">
              <a:lnSpc>
                <a:spcPct val="90000"/>
              </a:lnSpc>
              <a:defRPr/>
            </a:pPr>
            <a:r>
              <a:rPr lang="nl-NL" sz="2800" b="0" i="0" strike="noStrike" cap="none" spc="0" baseline="0">
                <a:solidFill>
                  <a:srgbClr val="808080"/>
                </a:solidFill>
                <a:effectLst/>
                <a:latin typeface="Calibri"/>
                <a:ea typeface="Calibri"/>
                <a:cs typeface="Calibri"/>
              </a:rPr>
              <a:t>Obstakels ontdekken</a:t>
            </a:r>
          </a:p>
          <a:p>
            <a:pPr lvl="1" eaLnBrk="1" hangingPunct="1">
              <a:lnSpc>
                <a:spcPct val="80000"/>
              </a:lnSpc>
              <a:defRPr/>
            </a:pPr>
            <a:r>
              <a:rPr lang="nl-NL" sz="2400" b="0" i="0" strike="noStrike" cap="none" spc="0" baseline="0">
                <a:solidFill>
                  <a:srgbClr val="808080"/>
                </a:solidFill>
                <a:effectLst/>
                <a:latin typeface="Calibri"/>
                <a:ea typeface="Calibri"/>
                <a:cs typeface="Calibri"/>
              </a:rPr>
              <a:t>Bespreek wat er gebeurde toen u probeerde te veranderen</a:t>
            </a:r>
          </a:p>
          <a:p>
            <a:pPr lvl="1" eaLnBrk="1" hangingPunct="1">
              <a:lnSpc>
                <a:spcPct val="80000"/>
              </a:lnSpc>
              <a:defRPr/>
            </a:pPr>
            <a:r>
              <a:rPr lang="nl-NL" sz="2400" b="0" i="0" strike="noStrike" cap="none" spc="0" baseline="0">
                <a:solidFill>
                  <a:srgbClr val="808080"/>
                </a:solidFill>
                <a:effectLst/>
                <a:latin typeface="Calibri"/>
                <a:ea typeface="Calibri"/>
                <a:cs typeface="Calibri"/>
              </a:rPr>
              <a:t>Stel u voor dat u iets verandert, zoek dan naar blokkades onderweg</a:t>
            </a:r>
          </a:p>
          <a:p>
            <a:pPr lvl="1" eaLnBrk="1" hangingPunct="1">
              <a:lnSpc>
                <a:spcPct val="80000"/>
              </a:lnSpc>
              <a:defRPr/>
            </a:pPr>
            <a:r>
              <a:rPr lang="nl-NL" sz="2400" b="0" i="0" strike="noStrike" cap="none" spc="0" baseline="0">
                <a:solidFill>
                  <a:srgbClr val="808080"/>
                </a:solidFill>
                <a:effectLst/>
                <a:latin typeface="Calibri"/>
                <a:ea typeface="Calibri"/>
                <a:cs typeface="Calibri"/>
              </a:rPr>
              <a:t>Stel u een typische dag/week voor na het veranderen</a:t>
            </a:r>
          </a:p>
          <a:p>
            <a:pPr marL="990600" lvl="1" indent="-533400">
              <a:buFont typeface="Arial"/>
              <a:buChar char="–"/>
              <a:defRPr/>
            </a:pPr>
            <a:endParaRPr lang="en-GB"/>
          </a:p>
          <a:p>
            <a:pPr eaLnBrk="1" hangingPunct="1">
              <a:lnSpc>
                <a:spcPct val="90000"/>
              </a:lnSpc>
              <a:defRPr/>
            </a:pPr>
            <a:r>
              <a:rPr lang="nl-NL" sz="2800" b="0" i="0" strike="noStrike" cap="none" spc="0" baseline="0">
                <a:solidFill>
                  <a:srgbClr val="808080"/>
                </a:solidFill>
                <a:effectLst/>
                <a:latin typeface="Calibri"/>
                <a:ea typeface="Calibri"/>
                <a:cs typeface="Calibri"/>
              </a:rPr>
              <a:t>Toenemende effectiviteit</a:t>
            </a:r>
          </a:p>
          <a:p>
            <a:pPr lvl="1" eaLnBrk="1" hangingPunct="1">
              <a:lnSpc>
                <a:spcPct val="80000"/>
              </a:lnSpc>
              <a:defRPr/>
            </a:pPr>
            <a:r>
              <a:rPr lang="nl-NL" sz="2400" b="0" i="0" strike="noStrike" cap="none" spc="0" baseline="0">
                <a:solidFill>
                  <a:srgbClr val="808080"/>
                </a:solidFill>
                <a:effectLst/>
                <a:latin typeface="Calibri"/>
                <a:ea typeface="Calibri"/>
                <a:cs typeface="Calibri"/>
              </a:rPr>
              <a:t>Cruciaal dat deze worden opgeschreven, maar u kunt ze elke dag herschrijven/doornemen</a:t>
            </a:r>
          </a:p>
          <a:p>
            <a:pPr lvl="1" eaLnBrk="1" hangingPunct="1">
              <a:lnSpc>
                <a:spcPct val="80000"/>
              </a:lnSpc>
              <a:defRPr/>
            </a:pPr>
            <a:r>
              <a:rPr lang="nl-NL" sz="2400" b="0" i="0" strike="noStrike" cap="none" spc="0" baseline="0">
                <a:solidFill>
                  <a:srgbClr val="808080"/>
                </a:solidFill>
                <a:effectLst/>
                <a:latin typeface="Calibri"/>
                <a:ea typeface="Calibri"/>
                <a:cs typeface="Calibri"/>
              </a:rPr>
              <a:t>Zet ze op een zichtbare plaats</a:t>
            </a:r>
          </a:p>
          <a:p>
            <a:pPr lvl="1" eaLnBrk="1" hangingPunct="1">
              <a:lnSpc>
                <a:spcPct val="80000"/>
              </a:lnSpc>
              <a:defRPr/>
            </a:pPr>
            <a:r>
              <a:rPr lang="nl-NL" sz="2400" b="0" i="0" strike="noStrike" cap="none" spc="0" baseline="0">
                <a:solidFill>
                  <a:srgbClr val="808080"/>
                </a:solidFill>
                <a:effectLst/>
                <a:latin typeface="Calibri"/>
                <a:ea typeface="Calibri"/>
                <a:cs typeface="Calibri"/>
              </a:rPr>
              <a:t>Moedig de patiënt aan om te oefenen in eraan te denken zodat het </a:t>
            </a:r>
            <a:br>
              <a:rPr sz="2400"/>
            </a:br>
            <a:r>
              <a:rPr lang="nl-NL" sz="2400" b="0" i="0" strike="noStrike" cap="none" spc="0" baseline="0">
                <a:solidFill>
                  <a:srgbClr val="808080"/>
                </a:solidFill>
                <a:effectLst/>
                <a:latin typeface="Calibri"/>
                <a:ea typeface="Calibri"/>
                <a:cs typeface="Calibri"/>
              </a:rPr>
              <a:t>semi-automatische gewoontes worden</a:t>
            </a:r>
          </a:p>
          <a:p>
            <a:pPr marL="990600" lvl="1" indent="-533400">
              <a:lnSpc>
                <a:spcPct val="80000"/>
              </a:lnSpc>
              <a:buNone/>
              <a:defRPr/>
            </a:pPr>
            <a:endParaRPr lang="en-GB" sz="2000"/>
          </a:p>
          <a:p>
            <a:pPr marL="590550" indent="-533400">
              <a:buFont typeface="Arial"/>
              <a:buChar char="•"/>
              <a:defRPr/>
            </a:pPr>
            <a:endParaRPr lang="en-GB"/>
          </a:p>
        </p:txBody>
      </p:sp>
      <p:sp>
        <p:nvSpPr>
          <p:cNvPr id="2" name="Text Placeholder 1">
            <a:extLst>
              <a:ext uri="{FF2B5EF4-FFF2-40B4-BE49-F238E27FC236}">
                <a16:creationId xmlns:a16="http://schemas.microsoft.com/office/drawing/2014/main" id="{259FAD55-23A6-4900-ABFF-8F005AD5C537}"/>
              </a:ext>
            </a:extLst>
          </p:cNvPr>
          <p:cNvSpPr>
            <a:spLocks noGrp="1"/>
          </p:cNvSpPr>
          <p:nvPr>
            <p:ph type="body" sz="quarter" idx="13"/>
          </p:nvPr>
        </p:nvSpPr>
        <p:spPr/>
        <p:txBody>
          <a:bodyPr/>
          <a:lstStyle/>
          <a:p>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546189"/>
            <a:ext cx="5286703" cy="2234458"/>
          </a:xfrm>
        </p:spPr>
        <p:txBody>
          <a:bodyPr/>
          <a:lstStyle/>
          <a:p>
            <a:r>
              <a:rPr lang="nl-NL" sz="6000" b="0" i="0" strike="noStrike" cap="none" spc="0" baseline="0" dirty="0">
                <a:solidFill>
                  <a:srgbClr val="FFFFFF"/>
                </a:solidFill>
                <a:effectLst/>
                <a:latin typeface="Calibri Light"/>
                <a:ea typeface="Calibri Light"/>
                <a:cs typeface="Calibri Light"/>
              </a:rPr>
              <a:t>Gedrags-veranderings-technieken:</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nl-NL" sz="2400" b="1" i="0" strike="noStrike" cap="none" spc="0" baseline="0">
                <a:solidFill>
                  <a:srgbClr val="FFFFFF"/>
                </a:solidFill>
                <a:effectLst/>
                <a:latin typeface="Calibri"/>
                <a:ea typeface="Calibri"/>
                <a:cs typeface="Calibri"/>
              </a:rPr>
              <a:t>3. Versterking</a:t>
            </a:r>
          </a:p>
        </p:txBody>
      </p:sp>
    </p:spTree>
    <p:extLst>
      <p:ext uri="{BB962C8B-B14F-4D97-AF65-F5344CB8AC3E}">
        <p14:creationId xmlns:p14="http://schemas.microsoft.com/office/powerpoint/2010/main" val="36220167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Versterking</a:t>
            </a:r>
          </a:p>
        </p:txBody>
      </p:sp>
      <p:sp>
        <p:nvSpPr>
          <p:cNvPr id="45059"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Versterking is krachtiger dan straf, rolmodellen, enz.</a:t>
            </a:r>
          </a:p>
          <a:p>
            <a:pPr eaLnBrk="1" hangingPunct="1"/>
            <a:r>
              <a:rPr lang="nl-NL" sz="2800" b="0" i="0" strike="noStrike" cap="none" spc="0" baseline="0">
                <a:solidFill>
                  <a:srgbClr val="808080"/>
                </a:solidFill>
                <a:effectLst/>
                <a:latin typeface="Calibri"/>
                <a:ea typeface="Calibri"/>
                <a:cs typeface="Calibri"/>
              </a:rPr>
              <a:t>Gezonder zijn is misschien niet genoeg voor een beloning (en het kan even duren voordat dit tot uitdrukking komt), dus... </a:t>
            </a:r>
          </a:p>
          <a:p>
            <a:pPr lvl="1"/>
            <a:r>
              <a:rPr lang="nl-NL" sz="2400" b="0" i="0" strike="noStrike" cap="none" spc="0" baseline="0">
                <a:solidFill>
                  <a:srgbClr val="808080"/>
                </a:solidFill>
                <a:effectLst/>
                <a:latin typeface="Calibri"/>
                <a:ea typeface="Calibri"/>
                <a:cs typeface="Calibri"/>
              </a:rPr>
              <a:t>Kleinere of materialistische versterkingen werken goed, d.w.z. een week afmaken en dan gaan winkelen</a:t>
            </a:r>
            <a:endParaRPr lang="en-GB" altLang="en-US">
              <a:ea typeface="HelveticaNeueLT Std Cn"/>
            </a:endParaRPr>
          </a:p>
        </p:txBody>
      </p:sp>
      <p:sp>
        <p:nvSpPr>
          <p:cNvPr id="2" name="Text Placeholder 1">
            <a:extLst>
              <a:ext uri="{FF2B5EF4-FFF2-40B4-BE49-F238E27FC236}">
                <a16:creationId xmlns:a16="http://schemas.microsoft.com/office/drawing/2014/main" id="{85753E4A-554F-4D12-8120-1F3CFE137C85}"/>
              </a:ext>
            </a:extLst>
          </p:cNvPr>
          <p:cNvSpPr>
            <a:spLocks noGrp="1"/>
          </p:cNvSpPr>
          <p:nvPr>
            <p:ph type="body" sz="quarter" idx="13"/>
          </p:nvPr>
        </p:nvSpPr>
        <p:spPr/>
        <p:txBody>
          <a:bodyPr/>
          <a:lstStyle/>
          <a:p>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B316-EAB7-41A6-BDCB-799FD607DE24}"/>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Inleiding</a:t>
            </a:r>
          </a:p>
        </p:txBody>
      </p:sp>
      <p:sp>
        <p:nvSpPr>
          <p:cNvPr id="3" name="Content Placeholder 2">
            <a:extLst>
              <a:ext uri="{FF2B5EF4-FFF2-40B4-BE49-F238E27FC236}">
                <a16:creationId xmlns:a16="http://schemas.microsoft.com/office/drawing/2014/main" id="{BC6EBE85-B218-4948-B932-61C47DCCAD18}"/>
              </a:ext>
            </a:extLst>
          </p:cNvPr>
          <p:cNvSpPr>
            <a:spLocks noGrp="1"/>
          </p:cNvSpPr>
          <p:nvPr>
            <p:ph idx="1"/>
          </p:nvPr>
        </p:nvSpPr>
        <p:spPr/>
        <p:txBody>
          <a:bodyPr/>
          <a:lstStyle/>
          <a:p>
            <a:r>
              <a:rPr lang="nl-NL" sz="2200" b="0" i="0" strike="noStrike" cap="none" spc="0" baseline="0">
                <a:solidFill>
                  <a:srgbClr val="808080"/>
                </a:solidFill>
                <a:effectLst/>
                <a:latin typeface="Calibri"/>
                <a:ea typeface="Calibri"/>
                <a:cs typeface="Calibri"/>
              </a:rPr>
              <a:t>Deze modules zijn door een stuurgroep van internationale deskundigen op het gebied van cystische fibrose ontwikkeld voor het behandelen van motiverende gespreksvoering (motivational interviewing, MI), die een effectief kader kunnen vormen voor het verbeteren van de openheid van patiënten voor gedragsverandering.</a:t>
            </a:r>
          </a:p>
          <a:p>
            <a:pPr marL="0" indent="0">
              <a:buNone/>
            </a:pPr>
            <a:endParaRPr lang="en-GB" sz="2200"/>
          </a:p>
          <a:p>
            <a:r>
              <a:rPr lang="nl-NL" sz="2200" b="0" i="0" strike="noStrike" cap="none" spc="0" baseline="0">
                <a:solidFill>
                  <a:srgbClr val="808080"/>
                </a:solidFill>
                <a:effectLst/>
                <a:latin typeface="Calibri"/>
                <a:ea typeface="Calibri"/>
                <a:cs typeface="Calibri"/>
              </a:rPr>
              <a:t>De MI-inhoud is georganiseerd in vijf modules, die zijn ontworpen om u de kennis en vaardigheden te bieden om uw individuele praktijk van MI te verbeteren. Alle modules kunnen worden gedownload van www.cfcare.net</a:t>
            </a:r>
          </a:p>
          <a:p>
            <a:pPr marL="0" indent="0">
              <a:buNone/>
            </a:pPr>
            <a:endParaRPr lang="en-GB" sz="2200"/>
          </a:p>
          <a:p>
            <a:r>
              <a:rPr lang="nl-NL" sz="2200" b="0" i="0" strike="noStrike" cap="none" spc="0" baseline="0">
                <a:solidFill>
                  <a:srgbClr val="808080"/>
                </a:solidFill>
                <a:effectLst/>
                <a:latin typeface="Calibri"/>
                <a:ea typeface="Calibri"/>
                <a:cs typeface="Calibri"/>
              </a:rPr>
              <a:t>Deze module verkent technieken voor gedragsverandering</a:t>
            </a:r>
          </a:p>
          <a:p>
            <a:endParaRPr lang="en-GB"/>
          </a:p>
        </p:txBody>
      </p:sp>
      <p:sp>
        <p:nvSpPr>
          <p:cNvPr id="4" name="Text Placeholder 3">
            <a:extLst>
              <a:ext uri="{FF2B5EF4-FFF2-40B4-BE49-F238E27FC236}">
                <a16:creationId xmlns:a16="http://schemas.microsoft.com/office/drawing/2014/main" id="{877E501F-8E05-422D-9763-D73045F89E8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0152370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Bouwen aan versterking</a:t>
            </a:r>
          </a:p>
        </p:txBody>
      </p:sp>
      <p:sp>
        <p:nvSpPr>
          <p:cNvPr id="46083" name="Content Placeholder 2"/>
          <p:cNvSpPr>
            <a:spLocks noGrp="1"/>
          </p:cNvSpPr>
          <p:nvPr>
            <p:ph idx="1"/>
          </p:nvPr>
        </p:nvSpPr>
        <p:spPr>
          <a:xfrm>
            <a:off x="838200" y="1473201"/>
            <a:ext cx="4964289" cy="4317999"/>
          </a:xfrm>
        </p:spPr>
        <p:txBody>
          <a:bodyPr/>
          <a:lstStyle/>
          <a:p>
            <a:pPr eaLnBrk="1" hangingPunct="1"/>
            <a:r>
              <a:rPr lang="nl-NL" sz="2800" b="0" i="0" strike="noStrike" cap="none" spc="0" baseline="0">
                <a:solidFill>
                  <a:srgbClr val="808080"/>
                </a:solidFill>
                <a:effectLst/>
                <a:latin typeface="Calibri"/>
                <a:ea typeface="Calibri"/>
                <a:cs typeface="Calibri"/>
              </a:rPr>
              <a:t>Moedig uw patiënt aan om te noteren hoe goed hij/zij het doet</a:t>
            </a:r>
          </a:p>
          <a:p>
            <a:pPr eaLnBrk="1" hangingPunct="1"/>
            <a:r>
              <a:rPr lang="nl-NL" sz="2800" b="0" i="0" strike="noStrike" cap="none" spc="0" baseline="0">
                <a:solidFill>
                  <a:srgbClr val="808080"/>
                </a:solidFill>
                <a:effectLst/>
                <a:latin typeface="Calibri"/>
                <a:ea typeface="Calibri"/>
                <a:cs typeface="Calibri"/>
              </a:rPr>
              <a:t>Gebruik beloningen om de verandering te versterken:</a:t>
            </a:r>
          </a:p>
          <a:p>
            <a:pPr lvl="1" eaLnBrk="1" hangingPunct="1"/>
            <a:r>
              <a:rPr lang="nl-NL" sz="2400" b="0" i="0" strike="noStrike" cap="none" spc="0" baseline="0">
                <a:solidFill>
                  <a:srgbClr val="808080"/>
                </a:solidFill>
                <a:effectLst/>
                <a:latin typeface="Calibri"/>
                <a:ea typeface="Calibri"/>
                <a:cs typeface="Calibri"/>
              </a:rPr>
              <a:t>Maak duidelijk wat dit moet zijn en wanneer dit wordt verdiend </a:t>
            </a:r>
          </a:p>
          <a:p>
            <a:pPr lvl="1" eaLnBrk="1" hangingPunct="1"/>
            <a:r>
              <a:rPr lang="nl-NL" sz="2400" b="0" i="0" strike="noStrike" cap="none" spc="0" baseline="0">
                <a:solidFill>
                  <a:srgbClr val="808080"/>
                </a:solidFill>
                <a:effectLst/>
                <a:latin typeface="Calibri"/>
                <a:ea typeface="Calibri"/>
                <a:cs typeface="Calibri"/>
              </a:rPr>
              <a:t>Houd een dossier bij!</a:t>
            </a:r>
          </a:p>
          <a:p>
            <a:pPr eaLnBrk="1" hangingPunct="1"/>
            <a:endParaRPr lang="en-GB" altLang="en-US" sz="2800">
              <a:ea typeface="HelveticaNeueLT Std Cn"/>
            </a:endParaRPr>
          </a:p>
        </p:txBody>
      </p:sp>
      <p:sp>
        <p:nvSpPr>
          <p:cNvPr id="2" name="Text Placeholder 1">
            <a:extLst>
              <a:ext uri="{FF2B5EF4-FFF2-40B4-BE49-F238E27FC236}">
                <a16:creationId xmlns:a16="http://schemas.microsoft.com/office/drawing/2014/main" id="{384641DD-5326-4910-90DC-15E1890F00CC}"/>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Pexels</a:t>
            </a:r>
            <a:endParaRPr lang="en-GB"/>
          </a:p>
        </p:txBody>
      </p:sp>
      <p:pic>
        <p:nvPicPr>
          <p:cNvPr id="1026" name="Picture 2" descr="Person Holding Blue Ballpoint Pen Writing in Notebook">
            <a:extLst>
              <a:ext uri="{FF2B5EF4-FFF2-40B4-BE49-F238E27FC236}">
                <a16:creationId xmlns:a16="http://schemas.microsoft.com/office/drawing/2014/main" id="{35177FA5-A2FB-0743-91F8-DD21C8C3A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6" t="541" r="16126" b="774"/>
          <a:stretch>
            <a:fillRect/>
          </a:stretch>
        </p:blipFill>
        <p:spPr bwMode="auto">
          <a:xfrm>
            <a:off x="6005688" y="1467556"/>
            <a:ext cx="5317067" cy="4312355"/>
          </a:xfrm>
          <a:prstGeom prst="roundRect">
            <a:avLst>
              <a:gd name="adj" fmla="val 7505"/>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Wat nog meer?</a:t>
            </a:r>
          </a:p>
        </p:txBody>
      </p:sp>
      <p:sp>
        <p:nvSpPr>
          <p:cNvPr id="47107" name="Content Placeholder 2"/>
          <p:cNvSpPr>
            <a:spLocks noGrp="1"/>
          </p:cNvSpPr>
          <p:nvPr>
            <p:ph idx="1"/>
          </p:nvPr>
        </p:nvSpPr>
        <p:spPr/>
        <p:txBody>
          <a:bodyPr/>
          <a:lstStyle/>
          <a:p>
            <a:pPr eaLnBrk="1" hangingPunct="1"/>
            <a:r>
              <a:rPr lang="nl-NL" sz="2800" b="0" i="0" strike="noStrike" cap="none" spc="0" baseline="0">
                <a:solidFill>
                  <a:srgbClr val="808080"/>
                </a:solidFill>
                <a:effectLst/>
                <a:latin typeface="Calibri"/>
                <a:ea typeface="Calibri"/>
                <a:cs typeface="Calibri"/>
              </a:rPr>
              <a:t>Gebruik dagboeken om veranderingen bij te houden. Ontwerp het dagboek en bespreek de beloning samen</a:t>
            </a:r>
          </a:p>
          <a:p>
            <a:pPr eaLnBrk="1" hangingPunct="1"/>
            <a:r>
              <a:rPr lang="nl-NL" sz="2800" b="0" i="0" strike="noStrike" cap="none" spc="0" baseline="0">
                <a:solidFill>
                  <a:srgbClr val="808080"/>
                </a:solidFill>
                <a:effectLst/>
                <a:latin typeface="Calibri"/>
                <a:ea typeface="Calibri"/>
                <a:cs typeface="Calibri"/>
              </a:rPr>
              <a:t>Gebruik versterking. Geef uzelf een traktatie als u doet wat u wilt gaan doen (we reageren hier allemaal op)</a:t>
            </a:r>
          </a:p>
          <a:p>
            <a:pPr eaLnBrk="1" hangingPunct="1"/>
            <a:r>
              <a:rPr lang="nl-NL" sz="2800" b="0" i="0" strike="noStrike" cap="none" spc="0" baseline="0">
                <a:solidFill>
                  <a:srgbClr val="808080"/>
                </a:solidFill>
                <a:effectLst/>
                <a:latin typeface="Calibri"/>
                <a:ea typeface="Calibri"/>
                <a:cs typeface="Calibri"/>
              </a:rPr>
              <a:t>Zoek naar manieren om het nieuwe gedrag onderdeel te maken van een routine</a:t>
            </a:r>
          </a:p>
          <a:p>
            <a:pPr lvl="1" eaLnBrk="1" hangingPunct="1"/>
            <a:r>
              <a:rPr lang="nl-NL" sz="2400" b="0" i="0" strike="noStrike" cap="none" spc="0" baseline="0">
                <a:solidFill>
                  <a:srgbClr val="808080"/>
                </a:solidFill>
                <a:effectLst/>
                <a:latin typeface="Calibri"/>
                <a:ea typeface="Calibri"/>
                <a:cs typeface="Calibri"/>
              </a:rPr>
              <a:t>Koppel het aan iets dat al is vastgesteld</a:t>
            </a:r>
          </a:p>
          <a:p>
            <a:pPr lvl="1" eaLnBrk="1" hangingPunct="1"/>
            <a:r>
              <a:rPr lang="nl-NL" sz="2400" b="0" i="0" strike="noStrike" cap="none" spc="0" baseline="0">
                <a:solidFill>
                  <a:srgbClr val="808080"/>
                </a:solidFill>
                <a:effectLst/>
                <a:latin typeface="Calibri"/>
                <a:ea typeface="Calibri"/>
                <a:cs typeface="Calibri"/>
              </a:rPr>
              <a:t>Betrek anderen erbij, enz.</a:t>
            </a:r>
          </a:p>
        </p:txBody>
      </p:sp>
      <p:sp>
        <p:nvSpPr>
          <p:cNvPr id="2" name="Text Placeholder 1">
            <a:extLst>
              <a:ext uri="{FF2B5EF4-FFF2-40B4-BE49-F238E27FC236}">
                <a16:creationId xmlns:a16="http://schemas.microsoft.com/office/drawing/2014/main" id="{0A2192E1-71B1-41CB-97AB-22B19759F6A1}"/>
              </a:ext>
            </a:extLst>
          </p:cNvPr>
          <p:cNvSpPr>
            <a:spLocks noGrp="1"/>
          </p:cNvSpPr>
          <p:nvPr>
            <p:ph type="body" sz="quarter" idx="13"/>
          </p:nvPr>
        </p:nvSpPr>
        <p:spPr/>
        <p:txBody>
          <a:bodyPr/>
          <a:lstStyle/>
          <a:p>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53D1-803A-4AE0-AF04-E7F0E06FC5F2}"/>
              </a:ext>
            </a:extLst>
          </p:cNvPr>
          <p:cNvSpPr>
            <a:spLocks noGrp="1"/>
          </p:cNvSpPr>
          <p:nvPr>
            <p:ph type="title"/>
          </p:nvPr>
        </p:nvSpPr>
        <p:spPr/>
        <p:txBody>
          <a:bodyPr/>
          <a:lstStyle/>
          <a:p>
            <a:r>
              <a:rPr lang="nl-NL" sz="3600" b="0" i="0" strike="noStrike" cap="none" spc="0" baseline="0">
                <a:solidFill>
                  <a:srgbClr val="FFFFFF"/>
                </a:solidFill>
                <a:effectLst/>
                <a:latin typeface="Calibri Light"/>
                <a:ea typeface="Calibri Light"/>
                <a:cs typeface="Calibri Light"/>
              </a:rPr>
              <a:t>Samenvatting</a:t>
            </a:r>
          </a:p>
        </p:txBody>
      </p:sp>
      <p:sp>
        <p:nvSpPr>
          <p:cNvPr id="3" name="Content Placeholder 2">
            <a:extLst>
              <a:ext uri="{FF2B5EF4-FFF2-40B4-BE49-F238E27FC236}">
                <a16:creationId xmlns:a16="http://schemas.microsoft.com/office/drawing/2014/main" id="{EC7EEE31-E332-487B-999F-B4634B938D9B}"/>
              </a:ext>
            </a:extLst>
          </p:cNvPr>
          <p:cNvSpPr>
            <a:spLocks noGrp="1"/>
          </p:cNvSpPr>
          <p:nvPr>
            <p:ph idx="1"/>
          </p:nvPr>
        </p:nvSpPr>
        <p:spPr/>
        <p:txBody>
          <a:bodyPr>
            <a:normAutofit lnSpcReduction="10000"/>
          </a:bodyPr>
          <a:lstStyle/>
          <a:p>
            <a:r>
              <a:rPr lang="nl-NL" sz="2400" b="0" i="0" strike="noStrike" cap="none" spc="0" baseline="0">
                <a:solidFill>
                  <a:srgbClr val="808080"/>
                </a:solidFill>
                <a:effectLst/>
                <a:latin typeface="Calibri"/>
                <a:ea typeface="Calibri"/>
                <a:cs typeface="Calibri"/>
              </a:rPr>
              <a:t>Doelen stellen bevestigt de bereidheid van een patiënt om te veranderen en markeert een duidelijk pad om personen te helpen om hun doelen te bereiken</a:t>
            </a:r>
          </a:p>
          <a:p>
            <a:r>
              <a:rPr lang="nl-NL" sz="2400" b="0" i="0" strike="noStrike" cap="none" spc="0" baseline="0">
                <a:solidFill>
                  <a:srgbClr val="808080"/>
                </a:solidFill>
                <a:effectLst/>
                <a:latin typeface="Calibri"/>
                <a:ea typeface="Calibri"/>
                <a:cs typeface="Calibri"/>
              </a:rPr>
              <a:t>Doelen kunnen in twee fasen worden opgesplitst:</a:t>
            </a:r>
          </a:p>
          <a:p>
            <a:pPr lvl="1"/>
            <a:r>
              <a:rPr lang="nl-NL" sz="2000" b="0" i="0" strike="noStrike" cap="none" spc="0" baseline="0">
                <a:solidFill>
                  <a:srgbClr val="808080"/>
                </a:solidFill>
                <a:effectLst/>
                <a:latin typeface="Calibri"/>
                <a:ea typeface="Calibri"/>
                <a:cs typeface="Calibri"/>
              </a:rPr>
              <a:t>Fase 1: het belang van verandering vergroten en het vertrouwen van een persoon in verandering vergroten</a:t>
            </a:r>
          </a:p>
          <a:p>
            <a:pPr lvl="1"/>
            <a:r>
              <a:rPr lang="nl-NL" sz="2000" b="0" i="0" strike="noStrike" cap="none" spc="0" baseline="0">
                <a:solidFill>
                  <a:srgbClr val="808080"/>
                </a:solidFill>
                <a:effectLst/>
                <a:latin typeface="Calibri"/>
                <a:ea typeface="Calibri"/>
                <a:cs typeface="Calibri"/>
              </a:rPr>
              <a:t>Fase 2: de toewijding van een patiënt aan verandering bevestigen en een veranderingsplan overeenkomen </a:t>
            </a:r>
          </a:p>
          <a:p>
            <a:r>
              <a:rPr lang="nl-NL" sz="2400" b="0" i="0" strike="noStrike" cap="none" spc="0" baseline="0">
                <a:solidFill>
                  <a:srgbClr val="808080"/>
                </a:solidFill>
                <a:effectLst/>
                <a:latin typeface="Calibri"/>
                <a:ea typeface="Calibri"/>
                <a:cs typeface="Calibri"/>
              </a:rPr>
              <a:t>Het schrijven van een veranderingsplan helpt het veranderingsproces tussen een patiënt en zijn/haar arts te beheren</a:t>
            </a:r>
          </a:p>
          <a:p>
            <a:r>
              <a:rPr lang="nl-NL" sz="2400" b="0" i="0" strike="noStrike" cap="none" spc="0" baseline="0">
                <a:solidFill>
                  <a:srgbClr val="808080"/>
                </a:solidFill>
                <a:effectLst/>
                <a:latin typeface="Calibri"/>
                <a:ea typeface="Calibri"/>
                <a:cs typeface="Calibri"/>
              </a:rPr>
              <a:t>Gedragsveranderingstechnieken, zoals probleemoplossing, implementatieplannen en versterking, kunnen worden geïntegreerd in een veranderingsplan om het doel van een patiënt te helpen bereiken</a:t>
            </a:r>
          </a:p>
        </p:txBody>
      </p:sp>
      <p:sp>
        <p:nvSpPr>
          <p:cNvPr id="4" name="Text Placeholder 3">
            <a:extLst>
              <a:ext uri="{FF2B5EF4-FFF2-40B4-BE49-F238E27FC236}">
                <a16:creationId xmlns:a16="http://schemas.microsoft.com/office/drawing/2014/main" id="{C32564DE-F4AD-457B-916E-CAF1267CDB7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761403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Referenties</a:t>
            </a:r>
          </a:p>
        </p:txBody>
      </p:sp>
      <p:sp>
        <p:nvSpPr>
          <p:cNvPr id="48131" name="Content Placeholder 2"/>
          <p:cNvSpPr>
            <a:spLocks noGrp="1"/>
          </p:cNvSpPr>
          <p:nvPr>
            <p:ph idx="1"/>
          </p:nvPr>
        </p:nvSpPr>
        <p:spPr/>
        <p:txBody>
          <a:bodyPr/>
          <a:lstStyle/>
          <a:p>
            <a:pPr eaLnBrk="1" hangingPunct="1"/>
            <a:r>
              <a:rPr lang="nl-NL" sz="1600" b="0" i="0" strike="noStrike" cap="none" spc="0" baseline="0">
                <a:solidFill>
                  <a:srgbClr val="808080"/>
                </a:solidFill>
                <a:effectLst/>
                <a:latin typeface="Calibri"/>
                <a:ea typeface="Calibri"/>
                <a:cs typeface="Calibri"/>
              </a:rPr>
              <a:t>Arden MA, Hutchings M, Whelan P, et al. Development of an intervention to increase adherence to nebuliser treatment in adults with cystic fibrosis: CFHealthHub. </a:t>
            </a:r>
            <a:r>
              <a:rPr lang="nl-NL" sz="1600" b="0" i="1" strike="noStrike" cap="none" spc="0" baseline="0">
                <a:solidFill>
                  <a:srgbClr val="808080"/>
                </a:solidFill>
                <a:effectLst/>
                <a:latin typeface="Calibri"/>
                <a:ea typeface="Calibri"/>
                <a:cs typeface="Calibri"/>
              </a:rPr>
              <a:t>Pilot Feasibility Stud. </a:t>
            </a:r>
            <a:r>
              <a:rPr lang="nl-NL" sz="1600" b="0" i="0" strike="noStrike" cap="none" spc="0" baseline="0">
                <a:solidFill>
                  <a:srgbClr val="808080"/>
                </a:solidFill>
                <a:effectLst/>
                <a:latin typeface="Calibri"/>
                <a:ea typeface="Calibri"/>
                <a:cs typeface="Calibri"/>
              </a:rPr>
              <a:t>2021;7:1. </a:t>
            </a:r>
          </a:p>
          <a:p>
            <a:pPr eaLnBrk="1" hangingPunct="1"/>
            <a:r>
              <a:rPr lang="nl-NL" sz="1600" b="0" i="0" strike="noStrike" cap="none" spc="0" baseline="0">
                <a:solidFill>
                  <a:srgbClr val="808080"/>
                </a:solidFill>
                <a:effectLst/>
                <a:latin typeface="Calibri"/>
                <a:ea typeface="Calibri"/>
                <a:cs typeface="Calibri"/>
              </a:rPr>
              <a:t>Ernst MM, Johnson MC, Stark LJ. Developmental and psychosocial issues in cystic fibrosis. </a:t>
            </a:r>
            <a:r>
              <a:rPr lang="nl-NL" sz="1600" b="0" i="1" strike="noStrike" cap="none" spc="0" baseline="0">
                <a:solidFill>
                  <a:srgbClr val="808080"/>
                </a:solidFill>
                <a:effectLst/>
                <a:latin typeface="Calibri"/>
                <a:ea typeface="Calibri"/>
                <a:cs typeface="Calibri"/>
              </a:rPr>
              <a:t>Child Adolesc Psychiatr Clin N Am. </a:t>
            </a:r>
            <a:r>
              <a:rPr lang="nl-NL" sz="1600" b="0" i="0" strike="noStrike" cap="none" spc="0" baseline="0">
                <a:solidFill>
                  <a:srgbClr val="808080"/>
                </a:solidFill>
                <a:effectLst/>
                <a:latin typeface="Calibri"/>
                <a:ea typeface="Calibri"/>
                <a:cs typeface="Calibri"/>
              </a:rPr>
              <a:t>2010;19:263–283. </a:t>
            </a:r>
          </a:p>
          <a:p>
            <a:pPr eaLnBrk="1" hangingPunct="1"/>
            <a:r>
              <a:rPr lang="nl-NL" sz="1600" b="0" i="0" strike="noStrike" cap="none" spc="0" baseline="0">
                <a:solidFill>
                  <a:srgbClr val="808080"/>
                </a:solidFill>
                <a:effectLst/>
                <a:latin typeface="Calibri"/>
                <a:ea typeface="Calibri"/>
                <a:cs typeface="Calibri"/>
              </a:rPr>
              <a:t>Gollwitzer P. Weakness of the will: Is a quick fix possible? </a:t>
            </a:r>
            <a:r>
              <a:rPr lang="nl-NL" sz="1600" b="0" i="1" strike="noStrike" cap="none" spc="0" baseline="0">
                <a:solidFill>
                  <a:srgbClr val="808080"/>
                </a:solidFill>
                <a:effectLst/>
                <a:latin typeface="Calibri"/>
                <a:ea typeface="Calibri"/>
                <a:cs typeface="Calibri"/>
              </a:rPr>
              <a:t>Motiv Emot. </a:t>
            </a:r>
            <a:r>
              <a:rPr lang="nl-NL" sz="1600" b="0" i="0" strike="noStrike" cap="none" spc="0" baseline="0">
                <a:solidFill>
                  <a:srgbClr val="808080"/>
                </a:solidFill>
                <a:effectLst/>
                <a:latin typeface="Calibri"/>
                <a:ea typeface="Calibri"/>
                <a:cs typeface="Calibri"/>
              </a:rPr>
              <a:t>2014;38:305−322.</a:t>
            </a:r>
          </a:p>
          <a:p>
            <a:pPr eaLnBrk="1" hangingPunct="1"/>
            <a:r>
              <a:rPr lang="nl-NL" sz="1600" b="0" i="0" strike="noStrike" cap="none" spc="0" baseline="0">
                <a:solidFill>
                  <a:srgbClr val="808080"/>
                </a:solidFill>
                <a:effectLst/>
                <a:latin typeface="Calibri"/>
                <a:ea typeface="Calibri"/>
                <a:cs typeface="Calibri"/>
              </a:rPr>
              <a:t>Nezu AM, Nezu CM, D'Zurilla TJ. </a:t>
            </a:r>
            <a:r>
              <a:rPr lang="nl-NL" sz="1600" b="0" i="1" strike="noStrike" cap="none" spc="0" baseline="0">
                <a:solidFill>
                  <a:srgbClr val="808080"/>
                </a:solidFill>
                <a:effectLst/>
                <a:latin typeface="Calibri"/>
                <a:ea typeface="Calibri"/>
                <a:cs typeface="Calibri"/>
              </a:rPr>
              <a:t>Problem-Solving Therapy: A Treatment Manual</a:t>
            </a:r>
            <a:r>
              <a:rPr lang="nl-NL" sz="1600" b="0" i="0" strike="noStrike" cap="none" spc="0" baseline="0">
                <a:solidFill>
                  <a:srgbClr val="808080"/>
                </a:solidFill>
                <a:effectLst/>
                <a:latin typeface="Calibri"/>
                <a:ea typeface="Calibri"/>
                <a:cs typeface="Calibri"/>
              </a:rPr>
              <a:t>. New York: Springer Publication Company. 2013.</a:t>
            </a:r>
          </a:p>
          <a:p>
            <a:pPr eaLnBrk="1" hangingPunct="1"/>
            <a:r>
              <a:rPr lang="nl-NL" sz="1600" b="0" i="0" strike="noStrike" cap="none" spc="0" baseline="0">
                <a:solidFill>
                  <a:srgbClr val="808080"/>
                </a:solidFill>
                <a:effectLst/>
                <a:latin typeface="Calibri"/>
                <a:ea typeface="Calibri"/>
                <a:cs typeface="Calibri"/>
              </a:rPr>
              <a:t>Rhodes RE, de Bruijn GJ. How big is the physical activity intention-behaviour gap? A meta-analysis using the action control framework. </a:t>
            </a:r>
            <a:r>
              <a:rPr lang="nl-NL" sz="1600" b="0" i="1" strike="noStrike" cap="none" spc="0" baseline="0">
                <a:solidFill>
                  <a:srgbClr val="808080"/>
                </a:solidFill>
                <a:effectLst/>
                <a:latin typeface="Calibri"/>
                <a:ea typeface="Calibri"/>
                <a:cs typeface="Calibri"/>
              </a:rPr>
              <a:t>Br J Health Psychol. </a:t>
            </a:r>
            <a:r>
              <a:rPr lang="nl-NL" sz="1600" b="0" i="0" strike="noStrike" cap="none" spc="0" baseline="0">
                <a:solidFill>
                  <a:srgbClr val="808080"/>
                </a:solidFill>
                <a:effectLst/>
                <a:latin typeface="Calibri"/>
                <a:ea typeface="Calibri"/>
                <a:cs typeface="Calibri"/>
              </a:rPr>
              <a:t>2013;18:296-309. </a:t>
            </a:r>
          </a:p>
          <a:p>
            <a:pPr eaLnBrk="1" hangingPunct="1"/>
            <a:r>
              <a:rPr lang="nl-NL" sz="1600" b="0" i="0" strike="noStrike" cap="none" spc="0" baseline="0">
                <a:solidFill>
                  <a:srgbClr val="808080"/>
                </a:solidFill>
                <a:effectLst/>
                <a:latin typeface="Calibri"/>
                <a:ea typeface="Calibri"/>
                <a:cs typeface="Calibri"/>
              </a:rPr>
              <a:t>Skinner BF. </a:t>
            </a:r>
            <a:r>
              <a:rPr lang="nl-NL" sz="1600" b="0" i="1" strike="noStrike" cap="none" spc="0" baseline="0">
                <a:solidFill>
                  <a:srgbClr val="808080"/>
                </a:solidFill>
                <a:effectLst/>
                <a:latin typeface="Calibri"/>
                <a:ea typeface="Calibri"/>
                <a:cs typeface="Calibri"/>
              </a:rPr>
              <a:t>Science and Human Behavior</a:t>
            </a:r>
            <a:r>
              <a:rPr lang="nl-NL" sz="1600" b="0" i="0" strike="noStrike" cap="none" spc="0" baseline="0">
                <a:solidFill>
                  <a:srgbClr val="808080"/>
                </a:solidFill>
                <a:effectLst/>
                <a:latin typeface="Calibri"/>
                <a:ea typeface="Calibri"/>
                <a:cs typeface="Calibri"/>
              </a:rPr>
              <a:t>. New York: Macmillan. 1953.</a:t>
            </a:r>
          </a:p>
          <a:p>
            <a:pPr eaLnBrk="1" hangingPunct="1"/>
            <a:endParaRPr lang="en-GB" altLang="en-US" sz="1600">
              <a:ea typeface="HelveticaNeueLT Std Cn"/>
            </a:endParaRP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985D7E79-2550-42CE-B62B-E2498FEB6AF0}"/>
              </a:ext>
            </a:extLst>
          </p:cNvPr>
          <p:cNvSpPr>
            <a:spLocks noGrp="1"/>
          </p:cNvSpPr>
          <p:nvPr>
            <p:ph type="body" sz="quarter" idx="13"/>
          </p:nvPr>
        </p:nvSpPr>
        <p:spPr/>
        <p:txBody>
          <a:bodyPr/>
          <a:lstStyle/>
          <a:p>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Leerdoelen</a:t>
            </a:r>
          </a:p>
        </p:txBody>
      </p:sp>
      <p:sp>
        <p:nvSpPr>
          <p:cNvPr id="13315" name="Rectangle 3"/>
          <p:cNvSpPr>
            <a:spLocks noGrp="1"/>
          </p:cNvSpPr>
          <p:nvPr>
            <p:ph idx="1"/>
          </p:nvPr>
        </p:nvSpPr>
        <p:spPr/>
        <p:txBody>
          <a:bodyPr rtlCol="0">
            <a:normAutofit lnSpcReduction="10000"/>
          </a:bodyPr>
          <a:lstStyle/>
          <a:p>
            <a:pPr>
              <a:lnSpc>
                <a:spcPct val="80000"/>
              </a:lnSpc>
              <a:spcBef>
                <a:spcPct val="0"/>
              </a:spcBef>
              <a:buFont typeface="Arial"/>
              <a:buChar char="•"/>
              <a:defRPr/>
            </a:pPr>
            <a:r>
              <a:rPr lang="nl-NL" sz="2600" b="0" i="0" strike="noStrike" cap="none" spc="0" baseline="0">
                <a:solidFill>
                  <a:srgbClr val="808080"/>
                </a:solidFill>
                <a:effectLst/>
                <a:latin typeface="Calibri"/>
                <a:ea typeface="Calibri"/>
                <a:cs typeface="Calibri"/>
              </a:rPr>
              <a:t>Herken het belang van het stellen van doelen om patiënten te helpen bij het bereiken van voor hen belangrijke persoonlijke resultaten </a:t>
            </a:r>
          </a:p>
          <a:p>
            <a:pPr marL="0" indent="0">
              <a:lnSpc>
                <a:spcPct val="80000"/>
              </a:lnSpc>
              <a:spcBef>
                <a:spcPct val="0"/>
              </a:spcBef>
              <a:buNone/>
              <a:defRPr/>
            </a:pPr>
            <a:endParaRPr lang="en-GB" altLang="en-US" sz="2600"/>
          </a:p>
          <a:p>
            <a:pPr>
              <a:lnSpc>
                <a:spcPct val="80000"/>
              </a:lnSpc>
              <a:spcBef>
                <a:spcPct val="0"/>
              </a:spcBef>
              <a:buFont typeface="Arial"/>
              <a:buChar char="•"/>
              <a:defRPr/>
            </a:pPr>
            <a:r>
              <a:rPr lang="nl-NL" sz="2600" b="0" i="0" strike="noStrike" cap="none" spc="0" baseline="0">
                <a:solidFill>
                  <a:srgbClr val="808080"/>
                </a:solidFill>
                <a:effectLst/>
                <a:latin typeface="Calibri"/>
                <a:ea typeface="Calibri"/>
                <a:cs typeface="Calibri"/>
              </a:rPr>
              <a:t>Begrijp hoe veranderingsplannen kunnen helpen bij het beheer van het veranderingsproces </a:t>
            </a:r>
          </a:p>
          <a:p>
            <a:pPr>
              <a:lnSpc>
                <a:spcPct val="80000"/>
              </a:lnSpc>
              <a:spcBef>
                <a:spcPct val="0"/>
              </a:spcBef>
              <a:buFont typeface="Arial"/>
              <a:buChar char="•"/>
              <a:defRPr/>
            </a:pPr>
            <a:endParaRPr lang="en-GB" altLang="en-US" sz="2600"/>
          </a:p>
          <a:p>
            <a:pPr>
              <a:lnSpc>
                <a:spcPct val="80000"/>
              </a:lnSpc>
              <a:spcBef>
                <a:spcPct val="0"/>
              </a:spcBef>
              <a:buFont typeface="Arial"/>
              <a:buChar char="•"/>
              <a:defRPr/>
            </a:pPr>
            <a:r>
              <a:rPr lang="nl-NL" sz="2600" b="0" i="0" strike="noStrike" cap="none" spc="0" baseline="0">
                <a:solidFill>
                  <a:srgbClr val="808080"/>
                </a:solidFill>
                <a:effectLst/>
                <a:latin typeface="Calibri"/>
                <a:ea typeface="Calibri"/>
                <a:cs typeface="Calibri"/>
              </a:rPr>
              <a:t>Identificeer samenwerkingsmethoden om een effectief veranderingsplan te schrijven dat persoonlijk is voor de patiënt </a:t>
            </a:r>
          </a:p>
          <a:p>
            <a:pPr>
              <a:lnSpc>
                <a:spcPct val="80000"/>
              </a:lnSpc>
              <a:spcBef>
                <a:spcPct val="0"/>
              </a:spcBef>
              <a:buFont typeface="Arial"/>
              <a:buChar char="•"/>
              <a:defRPr/>
            </a:pPr>
            <a:endParaRPr lang="en-GB" altLang="en-US" sz="2600"/>
          </a:p>
          <a:p>
            <a:pPr>
              <a:lnSpc>
                <a:spcPct val="80000"/>
              </a:lnSpc>
              <a:spcBef>
                <a:spcPct val="0"/>
              </a:spcBef>
              <a:buFont typeface="Arial"/>
              <a:buChar char="•"/>
              <a:defRPr/>
            </a:pPr>
            <a:r>
              <a:rPr lang="nl-NL" sz="2600" b="0" i="0" strike="noStrike" cap="none" spc="0" baseline="0">
                <a:solidFill>
                  <a:srgbClr val="808080"/>
                </a:solidFill>
                <a:effectLst/>
                <a:latin typeface="Calibri"/>
                <a:ea typeface="Calibri"/>
                <a:cs typeface="Calibri"/>
              </a:rPr>
              <a:t>Benadruk de verschillende technieken voor gedragsverandering die een patiënt kunnen helpen om zijn/haar doelen te bereiken:</a:t>
            </a:r>
          </a:p>
          <a:p>
            <a:pPr lvl="1">
              <a:lnSpc>
                <a:spcPct val="80000"/>
              </a:lnSpc>
              <a:spcBef>
                <a:spcPct val="0"/>
              </a:spcBef>
              <a:buFont typeface="Arial"/>
              <a:buChar char="–"/>
              <a:defRPr/>
            </a:pPr>
            <a:r>
              <a:rPr lang="nl-NL" sz="2400" b="0" i="0" strike="noStrike" cap="none" spc="0" baseline="0">
                <a:solidFill>
                  <a:srgbClr val="808080"/>
                </a:solidFill>
                <a:effectLst/>
                <a:latin typeface="Calibri"/>
                <a:ea typeface="Calibri"/>
                <a:cs typeface="Calibri"/>
              </a:rPr>
              <a:t>Probleemoplossing</a:t>
            </a:r>
          </a:p>
          <a:p>
            <a:pPr lvl="1">
              <a:lnSpc>
                <a:spcPct val="80000"/>
              </a:lnSpc>
              <a:spcBef>
                <a:spcPct val="0"/>
              </a:spcBef>
              <a:buFont typeface="Arial"/>
              <a:buChar char="–"/>
              <a:defRPr/>
            </a:pPr>
            <a:r>
              <a:rPr lang="nl-NL" sz="2400" b="0" i="0" strike="noStrike" cap="none" spc="0" baseline="0">
                <a:solidFill>
                  <a:srgbClr val="808080"/>
                </a:solidFill>
                <a:effectLst/>
                <a:latin typeface="Calibri"/>
                <a:ea typeface="Calibri"/>
                <a:cs typeface="Calibri"/>
              </a:rPr>
              <a:t>Implementatie van intentieplannen </a:t>
            </a:r>
          </a:p>
          <a:p>
            <a:pPr lvl="1">
              <a:lnSpc>
                <a:spcPct val="80000"/>
              </a:lnSpc>
              <a:spcBef>
                <a:spcPct val="0"/>
              </a:spcBef>
              <a:buFont typeface="Arial"/>
              <a:buChar char="–"/>
              <a:defRPr/>
            </a:pPr>
            <a:r>
              <a:rPr lang="nl-NL" sz="2400" b="0" i="0" strike="noStrike" cap="none" spc="0" baseline="0">
                <a:solidFill>
                  <a:srgbClr val="808080"/>
                </a:solidFill>
                <a:effectLst/>
                <a:latin typeface="Calibri"/>
                <a:ea typeface="Calibri"/>
                <a:cs typeface="Calibri"/>
              </a:rPr>
              <a:t>Versterking</a:t>
            </a:r>
          </a:p>
        </p:txBody>
      </p:sp>
      <p:sp>
        <p:nvSpPr>
          <p:cNvPr id="2" name="Text Placeholder 1">
            <a:extLst>
              <a:ext uri="{FF2B5EF4-FFF2-40B4-BE49-F238E27FC236}">
                <a16:creationId xmlns:a16="http://schemas.microsoft.com/office/drawing/2014/main" id="{9E49A28F-3DCA-44D0-AC00-F4DC863858C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48507" y="2277541"/>
            <a:ext cx="5286703" cy="771754"/>
          </a:xfrm>
        </p:spPr>
        <p:txBody>
          <a:bodyPr/>
          <a:lstStyle/>
          <a:p>
            <a:pPr eaLnBrk="1" hangingPunct="1">
              <a:lnSpc>
                <a:spcPct val="80000"/>
              </a:lnSpc>
              <a:defRPr/>
            </a:pPr>
            <a:r>
              <a:rPr lang="nl-NL" sz="6000" b="0" i="0" strike="noStrike" cap="none" spc="0" baseline="0">
                <a:solidFill>
                  <a:srgbClr val="FFFFFF"/>
                </a:solidFill>
                <a:effectLst/>
                <a:latin typeface="Calibri Light"/>
                <a:ea typeface="Calibri Light"/>
                <a:cs typeface="Calibri Light"/>
              </a:rPr>
              <a:t>Inleiding</a:t>
            </a:r>
          </a:p>
        </p:txBody>
      </p:sp>
      <p:sp>
        <p:nvSpPr>
          <p:cNvPr id="2" name="Text Placeholder 1">
            <a:extLst>
              <a:ext uri="{FF2B5EF4-FFF2-40B4-BE49-F238E27FC236}">
                <a16:creationId xmlns:a16="http://schemas.microsoft.com/office/drawing/2014/main" id="{CF15D1AB-7620-4349-AF5C-7BE370C431FF}"/>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Als iemand klaar is om te veranderen...</a:t>
            </a:r>
          </a:p>
        </p:txBody>
      </p:sp>
      <p:sp>
        <p:nvSpPr>
          <p:cNvPr id="21507" name="Rectangle 3"/>
          <p:cNvSpPr>
            <a:spLocks noGrp="1"/>
          </p:cNvSpPr>
          <p:nvPr>
            <p:ph idx="1"/>
          </p:nvPr>
        </p:nvSpPr>
        <p:spPr/>
        <p:txBody>
          <a:bodyPr>
            <a:normAutofit lnSpcReduction="10000"/>
          </a:bodyPr>
          <a:lstStyle/>
          <a:p>
            <a:pPr eaLnBrk="1" hangingPunct="1">
              <a:lnSpc>
                <a:spcPct val="90000"/>
              </a:lnSpc>
            </a:pPr>
            <a:r>
              <a:rPr lang="nl-NL" sz="2800" b="0" i="0" strike="noStrike" cap="none" spc="0" baseline="0">
                <a:solidFill>
                  <a:srgbClr val="808080"/>
                </a:solidFill>
                <a:effectLst/>
                <a:latin typeface="Calibri"/>
                <a:ea typeface="Calibri"/>
                <a:cs typeface="Calibri"/>
              </a:rPr>
              <a:t>Fase 1-doelen</a:t>
            </a:r>
          </a:p>
          <a:p>
            <a:pPr lvl="1" eaLnBrk="1" hangingPunct="1">
              <a:lnSpc>
                <a:spcPct val="90000"/>
              </a:lnSpc>
            </a:pPr>
            <a:r>
              <a:rPr lang="nl-NL" sz="2400" b="0" i="0" strike="noStrike" cap="none" spc="0" baseline="0">
                <a:solidFill>
                  <a:srgbClr val="808080"/>
                </a:solidFill>
                <a:effectLst/>
                <a:latin typeface="Calibri"/>
                <a:ea typeface="Calibri"/>
                <a:cs typeface="Calibri"/>
              </a:rPr>
              <a:t>Het belang van verandering vergroten</a:t>
            </a:r>
          </a:p>
          <a:p>
            <a:pPr lvl="1" eaLnBrk="1" hangingPunct="1">
              <a:lnSpc>
                <a:spcPct val="90000"/>
              </a:lnSpc>
            </a:pPr>
            <a:r>
              <a:rPr lang="nl-NL" sz="2400" b="0" i="0" strike="noStrike" cap="none" spc="0" baseline="0">
                <a:solidFill>
                  <a:srgbClr val="808080"/>
                </a:solidFill>
                <a:effectLst/>
                <a:latin typeface="Calibri"/>
                <a:ea typeface="Calibri"/>
                <a:cs typeface="Calibri"/>
              </a:rPr>
              <a:t>Vertrouwen vergroten</a:t>
            </a:r>
          </a:p>
          <a:p>
            <a:pPr lvl="1" eaLnBrk="1" hangingPunct="1">
              <a:lnSpc>
                <a:spcPct val="90000"/>
              </a:lnSpc>
            </a:pPr>
            <a:r>
              <a:rPr lang="nl-NL" sz="2400" b="0" i="0" strike="noStrike" cap="none" spc="0" baseline="0">
                <a:solidFill>
                  <a:srgbClr val="808080"/>
                </a:solidFill>
                <a:effectLst/>
                <a:latin typeface="Calibri"/>
                <a:ea typeface="Calibri"/>
                <a:cs typeface="Calibri"/>
              </a:rPr>
              <a:t>Ambivalentie oplossen</a:t>
            </a:r>
          </a:p>
          <a:p>
            <a:pPr eaLnBrk="1" hangingPunct="1">
              <a:lnSpc>
                <a:spcPct val="90000"/>
              </a:lnSpc>
            </a:pPr>
            <a:endParaRPr lang="en-GB" altLang="en-US" sz="2800">
              <a:solidFill>
                <a:srgbClr val="FFFF00"/>
              </a:solidFill>
              <a:ea typeface="HelveticaNeueLT Std Cn"/>
            </a:endParaRPr>
          </a:p>
          <a:p>
            <a:pPr eaLnBrk="1" hangingPunct="1">
              <a:lnSpc>
                <a:spcPct val="90000"/>
              </a:lnSpc>
            </a:pPr>
            <a:r>
              <a:rPr lang="nl-NL" sz="2800" b="0" i="0" strike="noStrike" cap="none" spc="0" baseline="0">
                <a:solidFill>
                  <a:srgbClr val="808080"/>
                </a:solidFill>
                <a:effectLst/>
                <a:latin typeface="Calibri"/>
                <a:ea typeface="Calibri"/>
                <a:cs typeface="Calibri"/>
              </a:rPr>
              <a:t>De belangrijkste vraag: </a:t>
            </a:r>
            <a:r>
              <a:rPr lang="nl-NL" sz="2800" b="1" i="0" strike="noStrike" cap="none" spc="0" baseline="0">
                <a:solidFill>
                  <a:srgbClr val="D16678"/>
                </a:solidFill>
                <a:effectLst/>
                <a:latin typeface="Calibri"/>
                <a:ea typeface="Calibri"/>
                <a:cs typeface="Calibri"/>
              </a:rPr>
              <a:t>wat gaat u nu doen?</a:t>
            </a:r>
          </a:p>
          <a:p>
            <a:pPr eaLnBrk="1" hangingPunct="1">
              <a:lnSpc>
                <a:spcPct val="90000"/>
              </a:lnSpc>
            </a:pPr>
            <a:endParaRPr lang="en-GB" altLang="en-US" sz="2800">
              <a:ea typeface="HelveticaNeueLT Std Cn"/>
            </a:endParaRPr>
          </a:p>
          <a:p>
            <a:pPr eaLnBrk="1" hangingPunct="1">
              <a:lnSpc>
                <a:spcPct val="90000"/>
              </a:lnSpc>
            </a:pPr>
            <a:r>
              <a:rPr lang="nl-NL" sz="2800" b="0" i="0" strike="noStrike" cap="none" spc="0" baseline="0">
                <a:solidFill>
                  <a:srgbClr val="808080"/>
                </a:solidFill>
                <a:effectLst/>
                <a:latin typeface="Calibri"/>
                <a:ea typeface="Calibri"/>
                <a:cs typeface="Calibri"/>
              </a:rPr>
              <a:t>Fase 2-doelen</a:t>
            </a:r>
          </a:p>
          <a:p>
            <a:pPr lvl="1" eaLnBrk="1" hangingPunct="1">
              <a:lnSpc>
                <a:spcPct val="90000"/>
              </a:lnSpc>
            </a:pPr>
            <a:r>
              <a:rPr lang="nl-NL" sz="2400" b="0" i="0" strike="noStrike" cap="none" spc="0" baseline="0">
                <a:solidFill>
                  <a:srgbClr val="808080"/>
                </a:solidFill>
                <a:effectLst/>
                <a:latin typeface="Calibri"/>
                <a:ea typeface="Calibri"/>
                <a:cs typeface="Calibri"/>
              </a:rPr>
              <a:t>De verbintenis van de patiënt om te veranderen versterken</a:t>
            </a:r>
          </a:p>
          <a:p>
            <a:pPr lvl="1" eaLnBrk="1" hangingPunct="1">
              <a:lnSpc>
                <a:spcPct val="90000"/>
              </a:lnSpc>
            </a:pPr>
            <a:r>
              <a:rPr lang="nl-NL" sz="2400" b="0" i="0" strike="noStrike" cap="none" spc="0" baseline="0">
                <a:solidFill>
                  <a:srgbClr val="808080"/>
                </a:solidFill>
                <a:effectLst/>
                <a:latin typeface="Calibri"/>
                <a:ea typeface="Calibri"/>
                <a:cs typeface="Calibri"/>
              </a:rPr>
              <a:t>Onderhandelen over een veranderingsplan</a:t>
            </a:r>
          </a:p>
        </p:txBody>
      </p:sp>
      <p:sp>
        <p:nvSpPr>
          <p:cNvPr id="3" name="Text Placeholder 2">
            <a:extLst>
              <a:ext uri="{FF2B5EF4-FFF2-40B4-BE49-F238E27FC236}">
                <a16:creationId xmlns:a16="http://schemas.microsoft.com/office/drawing/2014/main" id="{872D90E8-9816-D441-880C-7C27CA300A55}"/>
              </a:ext>
            </a:extLst>
          </p:cNvPr>
          <p:cNvSpPr>
            <a:spLocks noGrp="1"/>
          </p:cNvSpPr>
          <p:nvPr>
            <p:ph type="body" sz="quarter" idx="13"/>
          </p:nvPr>
        </p:nvSpPr>
        <p:spPr/>
        <p:txBody>
          <a:bodyPr/>
          <a:lstStyle/>
          <a:p>
            <a:endParaRPr lang="en-GB"/>
          </a:p>
        </p:txBody>
      </p:sp>
      <p:sp>
        <p:nvSpPr>
          <p:cNvPr id="15364" name="Line 5"/>
          <p:cNvSpPr>
            <a:spLocks noChangeShapeType="1"/>
          </p:cNvSpPr>
          <p:nvPr/>
        </p:nvSpPr>
        <p:spPr bwMode="auto">
          <a:xfrm flipH="1">
            <a:off x="10276628" y="1790788"/>
            <a:ext cx="0" cy="3600000"/>
          </a:xfrm>
          <a:prstGeom prst="line">
            <a:avLst/>
          </a:prstGeom>
          <a:noFill/>
          <a:ln w="190500">
            <a:solidFill>
              <a:schemeClr val="accent6"/>
            </a:solidFill>
            <a:round/>
            <a:tailEnd type="triangle" w="med" len="med"/>
          </a:ln>
          <a:effectLst/>
          <a:extLst>
            <a:ext uri="{909E8E84-426E-40DD-AFC4-6F175D3DCCD1}">
              <a14:hiddenFill xmlns:a14="http://schemas.microsoft.com/office/drawing/2010/main">
                <a:noFill/>
              </a14:hiddenFill>
            </a:ext>
          </a:extLst>
        </p:spPr>
        <p:txBody>
          <a:bodyPr wrap="none">
            <a:spAutoFit/>
          </a:bodyPr>
          <a:lstStyle/>
          <a:p>
            <a:pPr>
              <a:defRPr/>
            </a:pPr>
            <a:endParaRPr lang="en-GB">
              <a:latin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Dus hij/zij wil veranderen...</a:t>
            </a:r>
          </a:p>
        </p:txBody>
      </p:sp>
      <p:sp>
        <p:nvSpPr>
          <p:cNvPr id="22531" name="Content Placeholder 2"/>
          <p:cNvSpPr>
            <a:spLocks noGrp="1"/>
          </p:cNvSpPr>
          <p:nvPr>
            <p:ph idx="1"/>
          </p:nvPr>
        </p:nvSpPr>
        <p:spPr>
          <a:xfrm>
            <a:off x="838200" y="1473201"/>
            <a:ext cx="4828822" cy="4317999"/>
          </a:xfrm>
        </p:spPr>
        <p:txBody>
          <a:bodyPr/>
          <a:lstStyle/>
          <a:p>
            <a:pPr eaLnBrk="1" hangingPunct="1"/>
            <a:r>
              <a:rPr lang="nl-NL" sz="2800" b="0" i="0" strike="noStrike" cap="none" spc="0" baseline="0">
                <a:solidFill>
                  <a:srgbClr val="808080"/>
                </a:solidFill>
                <a:effectLst/>
                <a:latin typeface="Calibri"/>
                <a:ea typeface="Calibri"/>
                <a:cs typeface="Calibri"/>
              </a:rPr>
              <a:t>Wat doet u?</a:t>
            </a:r>
          </a:p>
          <a:p>
            <a:pPr eaLnBrk="1" hangingPunct="1"/>
            <a:r>
              <a:rPr lang="nl-NL" sz="2800" b="0" i="0" strike="noStrike" cap="none" spc="0" baseline="0">
                <a:solidFill>
                  <a:srgbClr val="808080"/>
                </a:solidFill>
                <a:effectLst/>
                <a:latin typeface="Calibri"/>
                <a:ea typeface="Calibri"/>
                <a:cs typeface="Calibri"/>
              </a:rPr>
              <a:t>Een doel afspreken</a:t>
            </a:r>
          </a:p>
          <a:p>
            <a:pPr eaLnBrk="1" hangingPunct="1"/>
            <a:r>
              <a:rPr lang="nl-NL" sz="2800" b="0" i="0" strike="noStrike" cap="none" spc="0" baseline="0">
                <a:solidFill>
                  <a:srgbClr val="808080"/>
                </a:solidFill>
                <a:effectLst/>
                <a:latin typeface="Calibri"/>
                <a:ea typeface="Calibri"/>
                <a:cs typeface="Calibri"/>
              </a:rPr>
              <a:t>Hem/haar een goed plan helpen maken </a:t>
            </a:r>
          </a:p>
          <a:p>
            <a:pPr lvl="1" eaLnBrk="1" hangingPunct="1"/>
            <a:r>
              <a:rPr lang="nl-NL" sz="2400" b="0" i="0" strike="noStrike" cap="none" spc="0" baseline="0">
                <a:solidFill>
                  <a:srgbClr val="808080"/>
                </a:solidFill>
                <a:effectLst/>
                <a:latin typeface="Calibri"/>
                <a:ea typeface="Calibri"/>
                <a:cs typeface="Calibri"/>
              </a:rPr>
              <a:t>De opties voor het bereiken van het doel bekijken </a:t>
            </a:r>
          </a:p>
          <a:p>
            <a:pPr eaLnBrk="1" hangingPunct="1"/>
            <a:r>
              <a:rPr lang="nl-NL" sz="2800" b="0" i="0" strike="noStrike" cap="none" spc="0" baseline="0">
                <a:solidFill>
                  <a:srgbClr val="808080"/>
                </a:solidFill>
                <a:effectLst/>
                <a:latin typeface="Calibri"/>
                <a:ea typeface="Calibri"/>
                <a:cs typeface="Calibri"/>
              </a:rPr>
              <a:t>Controleren of hij/zij nog steeds toegewijd is</a:t>
            </a:r>
          </a:p>
        </p:txBody>
      </p:sp>
      <p:sp>
        <p:nvSpPr>
          <p:cNvPr id="2" name="Text Placeholder 1">
            <a:extLst>
              <a:ext uri="{FF2B5EF4-FFF2-40B4-BE49-F238E27FC236}">
                <a16:creationId xmlns:a16="http://schemas.microsoft.com/office/drawing/2014/main" id="{99138AE8-6290-472A-B354-3E3D6A9F24B1}"/>
              </a:ext>
            </a:extLst>
          </p:cNvPr>
          <p:cNvSpPr>
            <a:spLocks noGrp="1"/>
          </p:cNvSpPr>
          <p:nvPr>
            <p:ph type="body" sz="quarter" idx="13"/>
          </p:nvPr>
        </p:nvSpPr>
        <p:spPr/>
        <p:txBody>
          <a:bodyPr/>
          <a:lstStyle/>
          <a:p>
            <a:r>
              <a:rPr lang="nl-NL" sz="1000" b="0" i="0" strike="noStrike" cap="none" spc="0" baseline="0">
                <a:solidFill>
                  <a:srgbClr val="898989"/>
                </a:solidFill>
                <a:effectLst/>
                <a:latin typeface="Calibri"/>
                <a:ea typeface="Calibri"/>
                <a:cs typeface="Calibri"/>
              </a:rPr>
              <a:t>Beeldbron: Pexels</a:t>
            </a:r>
            <a:endParaRPr lang="en-GB"/>
          </a:p>
        </p:txBody>
      </p:sp>
      <p:pic>
        <p:nvPicPr>
          <p:cNvPr id="4" name="Picture 3" descr="Text, letter&#10;&#10;Description automatically generated">
            <a:extLst>
              <a:ext uri="{FF2B5EF4-FFF2-40B4-BE49-F238E27FC236}">
                <a16:creationId xmlns:a16="http://schemas.microsoft.com/office/drawing/2014/main" id="{D84CC38F-983E-AA46-AB8F-7BA3BDFE9627}"/>
              </a:ext>
            </a:extLst>
          </p:cNvPr>
          <p:cNvPicPr>
            <a:picLocks noChangeAspect="1"/>
          </p:cNvPicPr>
          <p:nvPr/>
        </p:nvPicPr>
        <p:blipFill>
          <a:blip r:embed="rId3"/>
          <a:srcRect l="6172" t="792" r="25223" b="1020"/>
          <a:stretch>
            <a:fillRect/>
          </a:stretch>
        </p:blipFill>
        <p:spPr>
          <a:xfrm>
            <a:off x="5892801" y="1456266"/>
            <a:ext cx="5396088" cy="4346223"/>
          </a:xfrm>
          <a:prstGeom prst="roundRect">
            <a:avLst>
              <a:gd name="adj" fmla="val 6537"/>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48507" y="2277541"/>
            <a:ext cx="5286703" cy="771754"/>
          </a:xfrm>
        </p:spPr>
        <p:txBody>
          <a:bodyPr/>
          <a:lstStyle/>
          <a:p>
            <a:pPr eaLnBrk="1" hangingPunct="1">
              <a:lnSpc>
                <a:spcPct val="80000"/>
              </a:lnSpc>
              <a:defRPr/>
            </a:pPr>
            <a:r>
              <a:rPr lang="nl-NL" sz="6000" b="0" i="0" strike="noStrike" cap="none" spc="0" baseline="0">
                <a:solidFill>
                  <a:srgbClr val="FFFFFF"/>
                </a:solidFill>
                <a:effectLst/>
                <a:latin typeface="Calibri Light"/>
                <a:ea typeface="Calibri Light"/>
                <a:cs typeface="Calibri Light"/>
              </a:rPr>
              <a:t>Doelen stellen</a:t>
            </a:r>
          </a:p>
        </p:txBody>
      </p:sp>
      <p:sp>
        <p:nvSpPr>
          <p:cNvPr id="2" name="Text Placeholder 1">
            <a:extLst>
              <a:ext uri="{FF2B5EF4-FFF2-40B4-BE49-F238E27FC236}">
                <a16:creationId xmlns:a16="http://schemas.microsoft.com/office/drawing/2014/main" id="{992CF54E-E9E5-42B5-9051-31DA7B5A326F}"/>
              </a:ext>
            </a:extLst>
          </p:cNvPr>
          <p:cNvSpPr>
            <a:spLocks noGrp="1"/>
          </p:cNvSpPr>
          <p:nvPr>
            <p:ph type="body" idx="1"/>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nl-NL" sz="3600" b="0" i="0" strike="noStrike" cap="none" spc="0" baseline="0">
                <a:solidFill>
                  <a:srgbClr val="FFFFFF"/>
                </a:solidFill>
                <a:effectLst/>
                <a:latin typeface="Calibri Light"/>
                <a:ea typeface="Calibri Light"/>
                <a:cs typeface="Calibri Light"/>
              </a:rPr>
              <a:t>Doelen stellen</a:t>
            </a:r>
          </a:p>
        </p:txBody>
      </p:sp>
      <p:sp>
        <p:nvSpPr>
          <p:cNvPr id="24579" name="Content Placeholder 2"/>
          <p:cNvSpPr>
            <a:spLocks noGrp="1"/>
          </p:cNvSpPr>
          <p:nvPr>
            <p:ph idx="1"/>
          </p:nvPr>
        </p:nvSpPr>
        <p:spPr/>
        <p:txBody>
          <a:bodyPr/>
          <a:lstStyle/>
          <a:p>
            <a:pPr eaLnBrk="1" hangingPunct="1">
              <a:lnSpc>
                <a:spcPct val="90000"/>
              </a:lnSpc>
            </a:pPr>
            <a:r>
              <a:rPr lang="nl-NL" sz="2800" b="0" i="0" strike="noStrike" cap="none" spc="0" baseline="0">
                <a:solidFill>
                  <a:srgbClr val="808080"/>
                </a:solidFill>
                <a:effectLst/>
                <a:latin typeface="Calibri"/>
                <a:ea typeface="Calibri"/>
                <a:cs typeface="Calibri"/>
              </a:rPr>
              <a:t>Veelvoorkomende fout: alles in één keer willen doen</a:t>
            </a:r>
          </a:p>
          <a:p>
            <a:pPr eaLnBrk="1" hangingPunct="1">
              <a:lnSpc>
                <a:spcPct val="90000"/>
              </a:lnSpc>
            </a:pPr>
            <a:r>
              <a:rPr lang="nl-NL" sz="2800" b="0" i="0" strike="noStrike" cap="none" spc="0" baseline="0">
                <a:solidFill>
                  <a:srgbClr val="808080"/>
                </a:solidFill>
                <a:effectLst/>
                <a:latin typeface="Calibri"/>
                <a:ea typeface="Calibri"/>
                <a:cs typeface="Calibri"/>
              </a:rPr>
              <a:t>Misschien moet u uw patiënt actief helpen een realistisch doel te stellen</a:t>
            </a:r>
          </a:p>
          <a:p>
            <a:pPr lvl="1" eaLnBrk="1" hangingPunct="1">
              <a:lnSpc>
                <a:spcPct val="90000"/>
              </a:lnSpc>
            </a:pPr>
            <a:r>
              <a:rPr lang="nl-NL" sz="2400" b="0" i="0" strike="noStrike" cap="none" spc="0" baseline="0">
                <a:solidFill>
                  <a:srgbClr val="808080"/>
                </a:solidFill>
                <a:effectLst/>
                <a:latin typeface="Calibri"/>
                <a:ea typeface="Calibri"/>
                <a:cs typeface="Calibri"/>
              </a:rPr>
              <a:t>In het begin is kleiner en gemakkelijker het beste</a:t>
            </a:r>
          </a:p>
          <a:p>
            <a:pPr lvl="1" eaLnBrk="1" hangingPunct="1">
              <a:lnSpc>
                <a:spcPct val="90000"/>
              </a:lnSpc>
            </a:pPr>
            <a:r>
              <a:rPr lang="nl-NL" sz="2400" b="0" i="0" strike="noStrike" cap="none" spc="0" baseline="0">
                <a:solidFill>
                  <a:srgbClr val="808080"/>
                </a:solidFill>
                <a:effectLst/>
                <a:latin typeface="Calibri"/>
                <a:ea typeface="Calibri"/>
                <a:cs typeface="Calibri"/>
              </a:rPr>
              <a:t>Denk eraan dat u binnen een empathische relatie advies kunt geven zolang u daar </a:t>
            </a:r>
            <a:r>
              <a:rPr lang="nl-NL" sz="2400" b="0" i="1" strike="noStrike" cap="none" spc="0" baseline="0">
                <a:solidFill>
                  <a:srgbClr val="808080"/>
                </a:solidFill>
                <a:effectLst/>
                <a:latin typeface="Calibri"/>
                <a:ea typeface="Calibri"/>
                <a:cs typeface="Calibri"/>
              </a:rPr>
              <a:t>toestemming</a:t>
            </a:r>
            <a:r>
              <a:rPr lang="nl-NL" sz="2400" b="0" i="0" strike="noStrike" cap="none" spc="0" baseline="0">
                <a:solidFill>
                  <a:srgbClr val="808080"/>
                </a:solidFill>
                <a:effectLst/>
                <a:latin typeface="Calibri"/>
                <a:ea typeface="Calibri"/>
                <a:cs typeface="Calibri"/>
              </a:rPr>
              <a:t> voor hebt gekregen</a:t>
            </a:r>
            <a:endParaRPr lang="en-US" altLang="en-US" i="1"/>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D24F5C3A-660B-437D-A3A4-139C1697055D}"/>
              </a:ext>
            </a:extLst>
          </p:cNvPr>
          <p:cNvSpPr>
            <a:spLocks noGrp="1"/>
          </p:cNvSpPr>
          <p:nvPr>
            <p:ph type="body" sz="quarter" idx="13"/>
          </p:nvPr>
        </p:nvSpPr>
        <p:spPr/>
        <p:txBody>
          <a:bodyPr/>
          <a:lstStyle/>
          <a:p>
            <a:endParaRPr lang="en-GB"/>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1621</Words>
  <Application>Microsoft Office PowerPoint</Application>
  <PresentationFormat>Widescreen</PresentationFormat>
  <Paragraphs>218</Paragraphs>
  <Slides>33</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System Font Regular</vt:lpstr>
      <vt:lpstr>Office Theme</vt:lpstr>
      <vt:lpstr>Gedragsveranderings-  technieken</vt:lpstr>
      <vt:lpstr>Disclaimer</vt:lpstr>
      <vt:lpstr>Inleiding</vt:lpstr>
      <vt:lpstr>Leerdoelen</vt:lpstr>
      <vt:lpstr>Inleiding</vt:lpstr>
      <vt:lpstr>Als iemand klaar is om te veranderen...</vt:lpstr>
      <vt:lpstr>Dus hij/zij wil veranderen...</vt:lpstr>
      <vt:lpstr>Doelen stellen</vt:lpstr>
      <vt:lpstr>Doelen stellen</vt:lpstr>
      <vt:lpstr>Doelen stellen</vt:lpstr>
      <vt:lpstr>Doelstellingen en kleinere doelen</vt:lpstr>
      <vt:lpstr>Ontwikkelen van een veranderingsplan</vt:lpstr>
      <vt:lpstr>Ontwikkelen van een veranderingsplan</vt:lpstr>
      <vt:lpstr>Veranderplan: voorbeelden</vt:lpstr>
      <vt:lpstr>Een  veranderingsplan schrijven</vt:lpstr>
      <vt:lpstr>Hints voor het schrijven van een veranderingsplan </vt:lpstr>
      <vt:lpstr>Hints voor het schrijven van een veranderingsplan </vt:lpstr>
      <vt:lpstr>Twee dingen die fout kunnen gaan...</vt:lpstr>
      <vt:lpstr>Wat helpt er?</vt:lpstr>
      <vt:lpstr>Gedrags-veranderings-technieken:</vt:lpstr>
      <vt:lpstr>Probleemoplossing</vt:lpstr>
      <vt:lpstr>Probleemoplossing</vt:lpstr>
      <vt:lpstr>Gedrags-veranderings-technieken:</vt:lpstr>
      <vt:lpstr>Implementatie van intentieplannen </vt:lpstr>
      <vt:lpstr>Wat zijn implementatie-intentieplannen?</vt:lpstr>
      <vt:lpstr>Opschrijven van de implementatie-intentieplannen </vt:lpstr>
      <vt:lpstr>Hints bij het schrijven van implementatie-intentieplannen </vt:lpstr>
      <vt:lpstr>Gedrags-veranderings-technieken:</vt:lpstr>
      <vt:lpstr>Versterking</vt:lpstr>
      <vt:lpstr>Bouwen aan versterking</vt:lpstr>
      <vt:lpstr>Wat nog meer?</vt:lpstr>
      <vt:lpstr>Samenvatting</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Victoria Iljas</cp:lastModifiedBy>
  <cp:revision>53</cp:revision>
  <dcterms:created xsi:type="dcterms:W3CDTF">2021-07-06T11:43:32Z</dcterms:created>
  <dcterms:modified xsi:type="dcterms:W3CDTF">2022-04-19T15:38:38Z</dcterms:modified>
  <cp:category>UK0122905</cp:category>
</cp:coreProperties>
</file>