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5" r:id="rId2"/>
    <p:sldId id="288" r:id="rId3"/>
    <p:sldId id="289" r:id="rId4"/>
    <p:sldId id="271" r:id="rId5"/>
    <p:sldId id="257" r:id="rId6"/>
    <p:sldId id="273" r:id="rId7"/>
    <p:sldId id="284" r:id="rId8"/>
    <p:sldId id="268" r:id="rId9"/>
    <p:sldId id="291" r:id="rId10"/>
    <p:sldId id="258" r:id="rId11"/>
    <p:sldId id="261" r:id="rId12"/>
    <p:sldId id="285" r:id="rId13"/>
    <p:sldId id="274" r:id="rId14"/>
    <p:sldId id="262" r:id="rId15"/>
    <p:sldId id="286" r:id="rId16"/>
    <p:sldId id="266" r:id="rId17"/>
    <p:sldId id="287" r:id="rId18"/>
    <p:sldId id="292" r:id="rId19"/>
    <p:sldId id="293" r:id="rId20"/>
    <p:sldId id="279" r:id="rId21"/>
    <p:sldId id="277" r:id="rId22"/>
    <p:sldId id="280" r:id="rId23"/>
    <p:sldId id="281" r:id="rId24"/>
    <p:sldId id="282" r:id="rId25"/>
    <p:sldId id="294" r:id="rId26"/>
    <p:sldId id="27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9" autoAdjust="0"/>
    <p:restoredTop sz="96357" autoAdjust="0"/>
  </p:normalViewPr>
  <p:slideViewPr>
    <p:cSldViewPr snapToGrid="0" snapToObjects="1">
      <p:cViewPr varScale="1">
        <p:scale>
          <a:sx n="86" d="100"/>
          <a:sy n="86" d="100"/>
        </p:scale>
        <p:origin x="869" y="67"/>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3D3DA-3A5B-4EEE-8AA5-D2758EF14C30}" type="datetimeFigureOut">
              <a:rPr lang="en-GB" smtClean="0"/>
              <a:t>04/02/2022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D9B09-7857-46C5-A37D-2315D06FCC98}" type="slidenum">
              <a:rPr lang="en-GB" smtClean="0"/>
              <a:t>‹#›</a:t>
            </a:fld>
            <a:endParaRPr lang="en-GB"/>
          </a:p>
        </p:txBody>
      </p:sp>
    </p:spTree>
    <p:extLst>
      <p:ext uri="{BB962C8B-B14F-4D97-AF65-F5344CB8AC3E}">
        <p14:creationId xmlns:p14="http://schemas.microsoft.com/office/powerpoint/2010/main" val="89990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ED9B09-7857-46C5-A37D-2315D06FCC98}" type="slidenum">
              <a:rPr lang="en-GB" smtClean="0"/>
              <a:t>8</a:t>
            </a:fld>
            <a:endParaRPr lang="en-GB"/>
          </a:p>
        </p:txBody>
      </p:sp>
    </p:spTree>
    <p:extLst>
      <p:ext uri="{BB962C8B-B14F-4D97-AF65-F5344CB8AC3E}">
        <p14:creationId xmlns:p14="http://schemas.microsoft.com/office/powerpoint/2010/main" val="195475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54CB6FD4-9C8C-46D6-9870-18CFCA0A50DF}" type="slidenum">
              <a:rPr lang="en-GB" altLang="en-US" sz="1300" smtClean="0">
                <a:latin typeface="Arial" panose="020B0604020202020204" pitchFamily="34" charset="0"/>
              </a:rPr>
              <a:t>21</a:t>
            </a:fld>
            <a:endParaRPr lang="en-GB" altLang="en-US" sz="1300">
              <a:latin typeface="Arial" panose="020B0604020202020204" pitchFamily="34" charset="0"/>
            </a:endParaRPr>
          </a:p>
        </p:txBody>
      </p:sp>
    </p:spTree>
    <p:extLst>
      <p:ext uri="{BB962C8B-B14F-4D97-AF65-F5344CB8AC3E}">
        <p14:creationId xmlns:p14="http://schemas.microsoft.com/office/powerpoint/2010/main" val="255224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356FC19B-CBE6-4262-84ED-F06CB543269C}" type="slidenum">
              <a:rPr lang="en-GB" altLang="en-US" sz="1300" smtClean="0">
                <a:latin typeface="Arial" panose="020B0604020202020204" pitchFamily="34" charset="0"/>
              </a:rPr>
              <a:t>22</a:t>
            </a:fld>
            <a:endParaRPr lang="en-GB" altLang="en-US" sz="1300">
              <a:latin typeface="Arial" panose="020B0604020202020204" pitchFamily="34" charset="0"/>
            </a:endParaRPr>
          </a:p>
        </p:txBody>
      </p:sp>
    </p:spTree>
    <p:extLst>
      <p:ext uri="{BB962C8B-B14F-4D97-AF65-F5344CB8AC3E}">
        <p14:creationId xmlns:p14="http://schemas.microsoft.com/office/powerpoint/2010/main" val="66381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A90A8D00-9FCB-4A65-995D-3099A6E11B34}" type="slidenum">
              <a:rPr lang="en-GB" altLang="en-US" sz="1300" smtClean="0">
                <a:latin typeface="Arial" panose="020B0604020202020204" pitchFamily="34" charset="0"/>
              </a:rPr>
              <a:t>23</a:t>
            </a:fld>
            <a:endParaRPr lang="en-GB" altLang="en-US" sz="1300">
              <a:latin typeface="Arial" panose="020B0604020202020204" pitchFamily="34" charset="0"/>
            </a:endParaRPr>
          </a:p>
        </p:txBody>
      </p:sp>
    </p:spTree>
    <p:extLst>
      <p:ext uri="{BB962C8B-B14F-4D97-AF65-F5344CB8AC3E}">
        <p14:creationId xmlns:p14="http://schemas.microsoft.com/office/powerpoint/2010/main" val="306055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EA70EA6-232C-4C54-8AE5-6A35EB8A4030}" type="slidenum">
              <a:rPr lang="en-GB" altLang="en-US" sz="1300" smtClean="0">
                <a:latin typeface="Arial" panose="020B0604020202020204" pitchFamily="34" charset="0"/>
              </a:rPr>
              <a:t>24</a:t>
            </a:fld>
            <a:endParaRPr lang="en-GB" altLang="en-US" sz="1300">
              <a:latin typeface="Arial" panose="020B0604020202020204" pitchFamily="34" charset="0"/>
            </a:endParaRPr>
          </a:p>
        </p:txBody>
      </p:sp>
    </p:spTree>
    <p:extLst>
      <p:ext uri="{BB962C8B-B14F-4D97-AF65-F5344CB8AC3E}">
        <p14:creationId xmlns:p14="http://schemas.microsoft.com/office/powerpoint/2010/main" val="144784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ED9B09-7857-46C5-A37D-2315D06FCC98}" type="slidenum">
              <a:rPr lang="en-GB" smtClean="0"/>
              <a:t>26</a:t>
            </a:fld>
            <a:endParaRPr lang="en-GB"/>
          </a:p>
        </p:txBody>
      </p:sp>
    </p:spTree>
    <p:extLst>
      <p:ext uri="{BB962C8B-B14F-4D97-AF65-F5344CB8AC3E}">
        <p14:creationId xmlns:p14="http://schemas.microsoft.com/office/powerpoint/2010/main" val="40691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ED9B09-7857-46C5-A37D-2315D06FCC98}" type="slidenum">
              <a:rPr lang="en-GB" smtClean="0"/>
              <a:t>10</a:t>
            </a:fld>
            <a:endParaRPr lang="en-GB"/>
          </a:p>
        </p:txBody>
      </p:sp>
    </p:spTree>
    <p:extLst>
      <p:ext uri="{BB962C8B-B14F-4D97-AF65-F5344CB8AC3E}">
        <p14:creationId xmlns:p14="http://schemas.microsoft.com/office/powerpoint/2010/main" val="269608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73BECF74-6A3F-4557-B9CA-D4CB19B854E3}" type="slidenum">
              <a:rPr lang="en-GB" altLang="en-US" sz="1300" smtClean="0">
                <a:latin typeface="Arial" panose="020B0604020202020204" pitchFamily="34" charset="0"/>
              </a:rPr>
              <a:t>11</a:t>
            </a:fld>
            <a:endParaRPr lang="en-GB" altLang="en-US" sz="1300">
              <a:latin typeface="Arial" panose="020B0604020202020204" pitchFamily="34" charset="0"/>
            </a:endParaRPr>
          </a:p>
        </p:txBody>
      </p:sp>
    </p:spTree>
    <p:extLst>
      <p:ext uri="{BB962C8B-B14F-4D97-AF65-F5344CB8AC3E}">
        <p14:creationId xmlns:p14="http://schemas.microsoft.com/office/powerpoint/2010/main" val="216654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AD71DC3E-C2E5-45A7-B972-51DEFA25464A}" type="slidenum">
              <a:rPr lang="en-GB" altLang="en-US" sz="1300" smtClean="0">
                <a:latin typeface="Arial" panose="020B0604020202020204" pitchFamily="34" charset="0"/>
              </a:rPr>
              <a:t>13</a:t>
            </a:fld>
            <a:endParaRPr lang="en-GB" altLang="en-US" sz="1300">
              <a:latin typeface="Arial" panose="020B0604020202020204" pitchFamily="34" charset="0"/>
            </a:endParaRPr>
          </a:p>
        </p:txBody>
      </p:sp>
    </p:spTree>
    <p:extLst>
      <p:ext uri="{BB962C8B-B14F-4D97-AF65-F5344CB8AC3E}">
        <p14:creationId xmlns:p14="http://schemas.microsoft.com/office/powerpoint/2010/main" val="290290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37D3B9F0-A12E-4D0D-88E3-B70EFAC7C4FD}" type="slidenum">
              <a:rPr lang="en-GB" altLang="en-US" sz="1300" smtClean="0">
                <a:latin typeface="Arial" panose="020B0604020202020204" pitchFamily="34" charset="0"/>
              </a:rPr>
              <a:t>14</a:t>
            </a:fld>
            <a:endParaRPr lang="en-GB" altLang="en-US" sz="1300">
              <a:latin typeface="Arial" panose="020B0604020202020204" pitchFamily="34" charset="0"/>
            </a:endParaRPr>
          </a:p>
        </p:txBody>
      </p:sp>
    </p:spTree>
    <p:extLst>
      <p:ext uri="{BB962C8B-B14F-4D97-AF65-F5344CB8AC3E}">
        <p14:creationId xmlns:p14="http://schemas.microsoft.com/office/powerpoint/2010/main" val="251635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FE2534F3-B121-4623-A977-14CCCB335F65}" type="slidenum">
              <a:rPr lang="en-GB" altLang="en-US" sz="1300" smtClean="0">
                <a:latin typeface="Arial" panose="020B0604020202020204" pitchFamily="34" charset="0"/>
              </a:rPr>
              <a:t>16</a:t>
            </a:fld>
            <a:endParaRPr lang="en-GB" altLang="en-US" sz="1300">
              <a:latin typeface="Arial" panose="020B0604020202020204" pitchFamily="34" charset="0"/>
            </a:endParaRPr>
          </a:p>
        </p:txBody>
      </p:sp>
    </p:spTree>
    <p:extLst>
      <p:ext uri="{BB962C8B-B14F-4D97-AF65-F5344CB8AC3E}">
        <p14:creationId xmlns:p14="http://schemas.microsoft.com/office/powerpoint/2010/main" val="76840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2FBEFAC1-2EF6-4321-9ADE-FC6B394625F5}" type="slidenum">
              <a:rPr lang="en-GB" altLang="en-US" sz="1300" smtClean="0">
                <a:latin typeface="Arial" panose="020B0604020202020204" pitchFamily="34" charset="0"/>
              </a:rPr>
              <a:t>18</a:t>
            </a:fld>
            <a:endParaRPr lang="en-GB" altLang="en-US" sz="1300">
              <a:latin typeface="Arial" panose="020B0604020202020204" pitchFamily="34" charset="0"/>
            </a:endParaRPr>
          </a:p>
        </p:txBody>
      </p:sp>
    </p:spTree>
    <p:extLst>
      <p:ext uri="{BB962C8B-B14F-4D97-AF65-F5344CB8AC3E}">
        <p14:creationId xmlns:p14="http://schemas.microsoft.com/office/powerpoint/2010/main" val="120684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F47D863D-D453-4B97-94CB-F04A32548B6F}" type="slidenum">
              <a:rPr lang="en-GB" altLang="en-US" sz="1300" smtClean="0">
                <a:latin typeface="Arial" panose="020B0604020202020204" pitchFamily="34" charset="0"/>
              </a:rPr>
              <a:t>19</a:t>
            </a:fld>
            <a:endParaRPr lang="en-GB" altLang="en-US" sz="1300">
              <a:latin typeface="Arial" panose="020B0604020202020204" pitchFamily="34" charset="0"/>
            </a:endParaRPr>
          </a:p>
        </p:txBody>
      </p:sp>
    </p:spTree>
    <p:extLst>
      <p:ext uri="{BB962C8B-B14F-4D97-AF65-F5344CB8AC3E}">
        <p14:creationId xmlns:p14="http://schemas.microsoft.com/office/powerpoint/2010/main" val="87411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6FF4535B-9A30-4114-8048-0E42B5BA4155}" type="slidenum">
              <a:rPr lang="en-GB" altLang="en-US" sz="1300" smtClean="0">
                <a:latin typeface="Arial" panose="020B0604020202020204" pitchFamily="34" charset="0"/>
              </a:rPr>
              <a:t>20</a:t>
            </a:fld>
            <a:endParaRPr lang="en-GB" altLang="en-US" sz="1300">
              <a:latin typeface="Arial" panose="020B0604020202020204" pitchFamily="34" charset="0"/>
            </a:endParaRPr>
          </a:p>
        </p:txBody>
      </p:sp>
    </p:spTree>
    <p:extLst>
      <p:ext uri="{BB962C8B-B14F-4D97-AF65-F5344CB8AC3E}">
        <p14:creationId xmlns:p14="http://schemas.microsoft.com/office/powerpoint/2010/main" val="138382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Vertex ppt BG.png"/>
          <p:cNvPicPr>
            <a:picLocks noChangeAspect="1"/>
          </p:cNvPicPr>
          <p:nvPr userDrawn="1"/>
        </p:nvPicPr>
        <p:blipFill>
          <a:blip r:embed="rId2">
            <a:extLst>
              <a:ext uri="{28A0092B-C50C-407E-A947-70E740481C1C}">
                <a14:useLocalDpi xmlns:a14="http://schemas.microsoft.com/office/drawing/2010/main" val="0"/>
              </a:ext>
            </a:extLst>
          </a:blip>
          <a:srcRect t="92735" b="5"/>
          <a:stretch>
            <a:fillRect/>
          </a:stretch>
        </p:blipFill>
        <p:spPr bwMode="auto">
          <a:xfrm>
            <a:off x="0" y="6367464"/>
            <a:ext cx="12192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F Care logo CMYK.png"/>
          <p:cNvPicPr>
            <a:picLocks noChangeAspect="1"/>
          </p:cNvPicPr>
          <p:nvPr userDrawn="1"/>
        </p:nvPicPr>
        <p:blipFill>
          <a:blip r:embed="rId3">
            <a:extLst>
              <a:ext uri="{28A0092B-C50C-407E-A947-70E740481C1C}">
                <a14:useLocalDpi xmlns:a14="http://schemas.microsoft.com/office/drawing/2010/main" val="0"/>
              </a:ext>
            </a:extLst>
          </a:blip>
          <a:srcRect r="31554" b="17529"/>
          <a:stretch>
            <a:fillRect/>
          </a:stretch>
        </p:blipFill>
        <p:spPr bwMode="auto">
          <a:xfrm>
            <a:off x="241301" y="6450014"/>
            <a:ext cx="10816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92870"/>
            <a:ext cx="10972800" cy="772608"/>
          </a:xfrm>
        </p:spPr>
        <p:txBody>
          <a:bodyPr>
            <a:normAutofit/>
          </a:bodyPr>
          <a:lstStyle>
            <a:lvl1pPr>
              <a:defRPr sz="2800" b="1" i="0">
                <a:solidFill>
                  <a:srgbClr val="1D2763"/>
                </a:solidFill>
                <a:latin typeface="+mj-lt"/>
                <a:cs typeface="HelveticaNeueLT Std Med Cn"/>
              </a:defRPr>
            </a:lvl1pPr>
          </a:lstStyle>
          <a:p>
            <a:r>
              <a:rPr lang="en-US"/>
              <a:t>Click to edit Master title style</a:t>
            </a:r>
          </a:p>
        </p:txBody>
      </p:sp>
      <p:sp>
        <p:nvSpPr>
          <p:cNvPr id="3" name="Content Placeholder 2"/>
          <p:cNvSpPr>
            <a:spLocks noGrp="1"/>
          </p:cNvSpPr>
          <p:nvPr>
            <p:ph idx="1"/>
          </p:nvPr>
        </p:nvSpPr>
        <p:spPr>
          <a:xfrm>
            <a:off x="609600" y="1569493"/>
            <a:ext cx="10972800" cy="4312692"/>
          </a:xfrm>
        </p:spPr>
        <p:txBody>
          <a:bodyPr/>
          <a:lstStyle>
            <a:lvl1pPr>
              <a:defRPr sz="2400" b="0" i="0">
                <a:solidFill>
                  <a:srgbClr val="1D2763"/>
                </a:solidFill>
                <a:latin typeface="+mn-lt"/>
                <a:cs typeface="HelveticaNeueLT Std Cn"/>
              </a:defRPr>
            </a:lvl1pPr>
          </a:lstStyle>
          <a:p>
            <a:pPr lvl="0"/>
            <a:r>
              <a:rPr lang="en-US"/>
              <a:t>Click to edit Master text styles</a:t>
            </a:r>
          </a:p>
        </p:txBody>
      </p:sp>
    </p:spTree>
    <p:extLst>
      <p:ext uri="{BB962C8B-B14F-4D97-AF65-F5344CB8AC3E}">
        <p14:creationId xmlns:p14="http://schemas.microsoft.com/office/powerpoint/2010/main" val="3905504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10"/>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6A4FF-A864-4D2B-82E7-0FE8F95431D9}"/>
              </a:ext>
            </a:extLst>
          </p:cNvPr>
          <p:cNvSpPr>
            <a:spLocks noGrp="1"/>
          </p:cNvSpPr>
          <p:nvPr>
            <p:ph type="ctrTitle"/>
          </p:nvPr>
        </p:nvSpPr>
        <p:spPr>
          <a:xfrm>
            <a:off x="1583090" y="2981145"/>
            <a:ext cx="9009830" cy="1280081"/>
          </a:xfrm>
        </p:spPr>
        <p:txBody>
          <a:bodyPr/>
          <a:lstStyle/>
          <a:p>
            <a:r>
              <a:rPr lang="es-ES" sz="6000" b="0" i="0" strike="noStrike" cap="none" spc="0" baseline="0">
                <a:solidFill>
                  <a:srgbClr val="7B2A84"/>
                </a:solidFill>
                <a:effectLst/>
                <a:latin typeface="Calibri Light"/>
                <a:ea typeface="Calibri Light"/>
                <a:cs typeface="Calibri Light"/>
              </a:rPr>
              <a:t>Desarrollar discrepancias</a:t>
            </a:r>
          </a:p>
        </p:txBody>
      </p:sp>
      <p:sp>
        <p:nvSpPr>
          <p:cNvPr id="5" name="Subtitle 4">
            <a:extLst>
              <a:ext uri="{FF2B5EF4-FFF2-40B4-BE49-F238E27FC236}">
                <a16:creationId xmlns:a16="http://schemas.microsoft.com/office/drawing/2014/main" id="{F1EE87A6-A0D8-4521-A152-E54B21035EC8}"/>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E73DDB39-BD74-4290-AD7B-780FAF8CE8A3}"/>
              </a:ext>
            </a:extLst>
          </p:cNvPr>
          <p:cNvSpPr>
            <a:spLocks noGrp="1"/>
          </p:cNvSpPr>
          <p:nvPr>
            <p:ph type="body" sz="quarter" idx="13"/>
          </p:nvPr>
        </p:nvSpPr>
        <p:spPr/>
        <p:txBody>
          <a:bodyPr/>
          <a:lstStyle/>
          <a:p>
            <a:r>
              <a:rPr lang="es-ES" sz="1000" b="1" i="0" strike="noStrike" cap="none" spc="0" baseline="0" dirty="0">
                <a:solidFill>
                  <a:srgbClr val="803388"/>
                </a:solidFill>
                <a:effectLst/>
                <a:latin typeface="Calibri"/>
                <a:ea typeface="Calibri"/>
                <a:cs typeface="Calibri"/>
              </a:rPr>
              <a:t>Código del </a:t>
            </a:r>
            <a:r>
              <a:rPr lang="es-ES" b="1" dirty="0">
                <a:solidFill>
                  <a:srgbClr val="803388"/>
                </a:solidFill>
                <a:ea typeface="Calibri"/>
                <a:cs typeface="Calibri"/>
              </a:rPr>
              <a:t>trabajo: INT-20-2100138</a:t>
            </a:r>
            <a:r>
              <a:rPr lang="es-ES" sz="1000" b="1" i="0" strike="noStrike" cap="none" spc="0" baseline="0" dirty="0">
                <a:solidFill>
                  <a:srgbClr val="803388"/>
                </a:solidFill>
                <a:effectLst/>
                <a:latin typeface="Calibri"/>
                <a:ea typeface="Calibri"/>
                <a:cs typeface="Calibri"/>
              </a:rPr>
              <a:t>	Fecha de actualización</a:t>
            </a:r>
            <a:r>
              <a:rPr lang="es-ES" sz="1000" b="1" i="0" strike="noStrike" cap="none" spc="0" baseline="0">
                <a:solidFill>
                  <a:srgbClr val="803388"/>
                </a:solidFill>
                <a:effectLst/>
                <a:latin typeface="Calibri"/>
                <a:ea typeface="Calibri"/>
                <a:cs typeface="Calibri"/>
              </a:rPr>
              <a:t>: </a:t>
            </a:r>
            <a:r>
              <a:rPr lang="es-ES" sz="1000" b="1" i="0" strike="noStrike" cap="none" spc="0" baseline="0">
                <a:solidFill>
                  <a:srgbClr val="7B2A84"/>
                </a:solidFill>
                <a:effectLst/>
                <a:latin typeface="Calibri"/>
                <a:ea typeface="Calibri"/>
                <a:cs typeface="Calibri"/>
              </a:rPr>
              <a:t>enero</a:t>
            </a:r>
            <a:r>
              <a:rPr lang="es-ES" sz="1000" b="1" i="0" strike="noStrike" cap="none" spc="0" baseline="0">
                <a:solidFill>
                  <a:srgbClr val="803388"/>
                </a:solidFill>
                <a:effectLst/>
                <a:latin typeface="Calibri"/>
                <a:ea typeface="Calibri"/>
                <a:cs typeface="Calibri"/>
              </a:rPr>
              <a:t> </a:t>
            </a:r>
            <a:r>
              <a:rPr lang="es-ES" sz="1000" b="1" i="0" strike="noStrike" cap="none" spc="0" baseline="0" dirty="0">
                <a:solidFill>
                  <a:srgbClr val="803388"/>
                </a:solidFill>
                <a:effectLst/>
                <a:latin typeface="Calibri"/>
                <a:ea typeface="Calibri"/>
                <a:cs typeface="Calibri"/>
              </a:rPr>
              <a:t>de 2022</a:t>
            </a:r>
          </a:p>
        </p:txBody>
      </p:sp>
      <p:sp>
        <p:nvSpPr>
          <p:cNvPr id="7" name="TextBox 6">
            <a:extLst>
              <a:ext uri="{FF2B5EF4-FFF2-40B4-BE49-F238E27FC236}">
                <a16:creationId xmlns:a16="http://schemas.microsoft.com/office/drawing/2014/main" id="{B7C411DB-1CD6-4164-B97C-C23BB1FD3ADF}"/>
              </a:ext>
            </a:extLst>
          </p:cNvPr>
          <p:cNvSpPr txBox="1"/>
          <p:nvPr/>
        </p:nvSpPr>
        <p:spPr>
          <a:xfrm>
            <a:off x="3057896" y="3247303"/>
            <a:ext cx="6115792" cy="369332"/>
          </a:xfrm>
          <a:prstGeom prst="rect">
            <a:avLst/>
          </a:prstGeom>
          <a:noFill/>
        </p:spPr>
        <p:txBody>
          <a:bodyPr wrap="square">
            <a:spAutoFit/>
          </a:bodyPr>
          <a:lstStyle/>
          <a:p>
            <a:endParaRPr lang="en-GB"/>
          </a:p>
        </p:txBody>
      </p:sp>
    </p:spTree>
    <p:extLst>
      <p:ext uri="{BB962C8B-B14F-4D97-AF65-F5344CB8AC3E}">
        <p14:creationId xmlns:p14="http://schemas.microsoft.com/office/powerpoint/2010/main" val="25640518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Disonancia cognitiva</a:t>
            </a:r>
            <a:endParaRPr lang="en-GB" altLang="en-US" sz="1600" baseline="30000">
              <a:ea typeface="HelveticaNeueLT Std Med Cn"/>
            </a:endParaRPr>
          </a:p>
        </p:txBody>
      </p:sp>
      <p:sp>
        <p:nvSpPr>
          <p:cNvPr id="25603" name="Rectangle 3"/>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Cuando las dos creencias son incompatibles, ambas no pueden ser verdaderas y, por lo tanto, crean “disonancia” (malestar)</a:t>
            </a:r>
            <a:r>
              <a:rPr lang="es-ES" sz="2800" b="0" i="0" strike="noStrike" cap="none" spc="0" baseline="30000">
                <a:solidFill>
                  <a:srgbClr val="808080"/>
                </a:solidFill>
                <a:effectLst/>
                <a:latin typeface="Calibri"/>
                <a:ea typeface="Calibri"/>
                <a:cs typeface="Calibri"/>
              </a:rPr>
              <a:t>1,2</a:t>
            </a:r>
            <a:endParaRPr lang="en-US" altLang="en-US" baseline="30000">
              <a:ea typeface="HelveticaNeueLT Std Cn"/>
            </a:endParaRPr>
          </a:p>
          <a:p>
            <a:pPr eaLnBrk="1" hangingPunct="1"/>
            <a:endParaRPr lang="en-US"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Las personas suelen restar importancia a una de las creencias opuestas de una de estas dos maneras</a:t>
            </a:r>
            <a:endParaRPr lang="en-US" altLang="en-US" baseline="30000">
              <a:ea typeface="HelveticaNeueLT Std Cn"/>
            </a:endParaRPr>
          </a:p>
          <a:p>
            <a:pPr lvl="1" eaLnBrk="1" hangingPunct="1"/>
            <a:r>
              <a:rPr lang="es-ES" sz="2400" b="0" i="0" strike="noStrike" cap="none" spc="0" baseline="0">
                <a:solidFill>
                  <a:srgbClr val="808080"/>
                </a:solidFill>
                <a:effectLst/>
                <a:latin typeface="Calibri"/>
                <a:ea typeface="Calibri"/>
                <a:cs typeface="Calibri"/>
              </a:rPr>
              <a:t>cambiar el comportamiento/pensamiento</a:t>
            </a:r>
            <a:endParaRPr lang="en-GB" altLang="en-US"/>
          </a:p>
          <a:p>
            <a:pPr lvl="1" eaLnBrk="1" hangingPunct="1"/>
            <a:r>
              <a:rPr lang="es-ES" sz="2400" b="0" i="0" strike="noStrike" cap="none" spc="0" baseline="0">
                <a:solidFill>
                  <a:srgbClr val="808080"/>
                </a:solidFill>
                <a:effectLst/>
                <a:latin typeface="Calibri"/>
                <a:ea typeface="Calibri"/>
                <a:cs typeface="Calibri"/>
              </a:rPr>
              <a:t>buscar evidencias para seguir igual</a:t>
            </a:r>
            <a:endParaRPr lang="en-GB" altLang="en-US"/>
          </a:p>
        </p:txBody>
      </p:sp>
      <p:sp>
        <p:nvSpPr>
          <p:cNvPr id="2" name="Text Placeholder 1">
            <a:extLst>
              <a:ext uri="{FF2B5EF4-FFF2-40B4-BE49-F238E27FC236}">
                <a16:creationId xmlns:a16="http://schemas.microsoft.com/office/drawing/2014/main" id="{79BC8E34-BBA1-49C4-AC32-949EE4DC05D3}"/>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Festinger L. </a:t>
            </a:r>
            <a:r>
              <a:rPr lang="es-ES" sz="1000" b="0" i="1" strike="noStrike" cap="none" spc="0" baseline="0">
                <a:solidFill>
                  <a:srgbClr val="898989"/>
                </a:solidFill>
                <a:effectLst/>
                <a:latin typeface="Calibri"/>
                <a:ea typeface="Calibri"/>
                <a:cs typeface="Calibri"/>
              </a:rPr>
              <a:t>A theory of cognitive dissonance</a:t>
            </a:r>
            <a:r>
              <a:rPr lang="es-ES" sz="1000" b="0" i="0" strike="noStrike" cap="none" spc="0" baseline="0">
                <a:solidFill>
                  <a:srgbClr val="898989"/>
                </a:solidFill>
                <a:effectLst/>
                <a:latin typeface="Calibri"/>
                <a:ea typeface="Calibri"/>
                <a:cs typeface="Calibri"/>
              </a:rPr>
              <a:t>. Stanford University Press, Stanford. 1957;. 2. Kaaronen RO. </a:t>
            </a:r>
            <a:r>
              <a:rPr lang="es-ES" sz="1000" b="0" i="1" strike="noStrike" cap="none" spc="0" baseline="0">
                <a:solidFill>
                  <a:srgbClr val="898989"/>
                </a:solidFill>
                <a:effectLst/>
                <a:latin typeface="Calibri"/>
                <a:ea typeface="Calibri"/>
                <a:cs typeface="Calibri"/>
              </a:rPr>
              <a:t>Front Psychol</a:t>
            </a:r>
            <a:r>
              <a:rPr lang="es-ES" sz="1000" b="0" i="0" strike="noStrike" cap="none" spc="0" baseline="0">
                <a:solidFill>
                  <a:srgbClr val="898989"/>
                </a:solidFill>
                <a:effectLst/>
                <a:latin typeface="Calibri"/>
                <a:ea typeface="Calibri"/>
                <a:cs typeface="Calibri"/>
              </a:rPr>
              <a:t>. 2018;9:2218.</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Disonancia cognitiva</a:t>
            </a:r>
          </a:p>
        </p:txBody>
      </p:sp>
      <p:sp>
        <p:nvSpPr>
          <p:cNvPr id="2" name="Content Placeholder 1">
            <a:extLst>
              <a:ext uri="{FF2B5EF4-FFF2-40B4-BE49-F238E27FC236}">
                <a16:creationId xmlns:a16="http://schemas.microsoft.com/office/drawing/2014/main" id="{BE309CA6-FECF-46E4-AC24-2BB00C289FAA}"/>
              </a:ext>
            </a:extLst>
          </p:cNvPr>
          <p:cNvSpPr>
            <a:spLocks noGrp="1"/>
          </p:cNvSpPr>
          <p:nvPr>
            <p:ph idx="1"/>
          </p:nvPr>
        </p:nvSpPr>
        <p:spPr/>
        <p:txBody>
          <a:bodyPr/>
          <a:lstStyle/>
          <a:p>
            <a:pPr marL="0" indent="0">
              <a:buNone/>
            </a:pPr>
            <a:r>
              <a:rPr lang="en-GB" dirty="0"/>
              <a:t> </a:t>
            </a:r>
          </a:p>
        </p:txBody>
      </p:sp>
      <p:sp>
        <p:nvSpPr>
          <p:cNvPr id="3" name="Text Placeholder 2">
            <a:extLst>
              <a:ext uri="{FF2B5EF4-FFF2-40B4-BE49-F238E27FC236}">
                <a16:creationId xmlns:a16="http://schemas.microsoft.com/office/drawing/2014/main" id="{56C3E060-3F36-4A6C-9465-92A0EB6A8F68}"/>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www.pixabay.com</a:t>
            </a:r>
          </a:p>
        </p:txBody>
      </p:sp>
      <p:pic>
        <p:nvPicPr>
          <p:cNvPr id="11" name="Picture 1">
            <a:extLst>
              <a:ext uri="{FF2B5EF4-FFF2-40B4-BE49-F238E27FC236}">
                <a16:creationId xmlns:a16="http://schemas.microsoft.com/office/drawing/2014/main" id="{7360DF18-4E38-3845-8964-28D59A975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89808" y="1761253"/>
            <a:ext cx="2800850" cy="36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
            <a:extLst>
              <a:ext uri="{FF2B5EF4-FFF2-40B4-BE49-F238E27FC236}">
                <a16:creationId xmlns:a16="http://schemas.microsoft.com/office/drawing/2014/main" id="{12144055-B81A-834A-AF6F-7CA6B5FCAD08}"/>
              </a:ext>
            </a:extLst>
          </p:cNvPr>
          <p:cNvSpPr>
            <a:spLocks noChangeArrowheads="1"/>
          </p:cNvSpPr>
          <p:nvPr/>
        </p:nvSpPr>
        <p:spPr bwMode="auto">
          <a:xfrm>
            <a:off x="7237141" y="3326543"/>
            <a:ext cx="4003288" cy="2364353"/>
          </a:xfrm>
          <a:prstGeom prst="cloudCallout">
            <a:avLst>
              <a:gd name="adj1" fmla="val -68159"/>
              <a:gd name="adj2" fmla="val -79640"/>
            </a:avLst>
          </a:prstGeom>
          <a:solidFill>
            <a:schemeClr val="accent6"/>
          </a:solidFill>
          <a:ln w="12700">
            <a:noFill/>
            <a:miter lim="800000"/>
            <a:headEnd type="none" w="sm" len="sm"/>
            <a:tailEnd type="none" w="sm" len="sm"/>
          </a:ln>
        </p:spPr>
        <p:txBody>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s-ES" sz="2400" b="1" i="0" strike="noStrike" cap="none" spc="0" baseline="0" dirty="0">
                <a:solidFill>
                  <a:srgbClr val="FFFFFF"/>
                </a:solidFill>
                <a:effectLst/>
                <a:latin typeface="Calibri"/>
                <a:ea typeface="Calibri"/>
                <a:cs typeface="Calibri"/>
              </a:rPr>
              <a:t>No pasa nada, porque el tío Fred fumaba mucho y vivió hasta los 82 años</a:t>
            </a:r>
          </a:p>
        </p:txBody>
      </p:sp>
      <p:sp>
        <p:nvSpPr>
          <p:cNvPr id="13" name="AutoShape 4">
            <a:extLst>
              <a:ext uri="{FF2B5EF4-FFF2-40B4-BE49-F238E27FC236}">
                <a16:creationId xmlns:a16="http://schemas.microsoft.com/office/drawing/2014/main" id="{184BB78C-3563-4E4B-9DCF-EA63074C44A3}"/>
              </a:ext>
            </a:extLst>
          </p:cNvPr>
          <p:cNvSpPr>
            <a:spLocks noChangeArrowheads="1"/>
          </p:cNvSpPr>
          <p:nvPr/>
        </p:nvSpPr>
        <p:spPr bwMode="auto">
          <a:xfrm>
            <a:off x="1137828" y="3315647"/>
            <a:ext cx="2952750" cy="1620337"/>
          </a:xfrm>
          <a:prstGeom prst="cloudCallout">
            <a:avLst>
              <a:gd name="adj1" fmla="val 68052"/>
              <a:gd name="adj2" fmla="val -124271"/>
            </a:avLst>
          </a:prstGeom>
          <a:solidFill>
            <a:schemeClr val="accent6"/>
          </a:solidFill>
          <a:ln w="12700">
            <a:noFill/>
            <a:miter lim="800000"/>
            <a:headEnd type="none" w="sm" len="sm"/>
            <a:tailEnd type="none" w="sm" len="sm"/>
          </a:ln>
        </p:spPr>
        <p:txBody>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s-ES" sz="2400" b="1" i="0" strike="noStrike" cap="none" spc="0" baseline="0" dirty="0">
                <a:solidFill>
                  <a:srgbClr val="FFFFFF"/>
                </a:solidFill>
                <a:effectLst/>
                <a:latin typeface="Calibri"/>
                <a:ea typeface="Calibri"/>
                <a:cs typeface="Calibri"/>
              </a:rPr>
              <a:t>Soy una persona sana y activa</a:t>
            </a:r>
          </a:p>
        </p:txBody>
      </p:sp>
      <p:sp>
        <p:nvSpPr>
          <p:cNvPr id="14" name="AutoShape 4">
            <a:extLst>
              <a:ext uri="{FF2B5EF4-FFF2-40B4-BE49-F238E27FC236}">
                <a16:creationId xmlns:a16="http://schemas.microsoft.com/office/drawing/2014/main" id="{51DE80F1-EF9F-674C-A096-3AF610FE6365}"/>
              </a:ext>
            </a:extLst>
          </p:cNvPr>
          <p:cNvSpPr>
            <a:spLocks noChangeArrowheads="1"/>
          </p:cNvSpPr>
          <p:nvPr/>
        </p:nvSpPr>
        <p:spPr bwMode="auto">
          <a:xfrm>
            <a:off x="8094073" y="1774716"/>
            <a:ext cx="2952750" cy="1436214"/>
          </a:xfrm>
          <a:prstGeom prst="cloudCallout">
            <a:avLst>
              <a:gd name="adj1" fmla="val -112845"/>
              <a:gd name="adj2" fmla="val -23677"/>
            </a:avLst>
          </a:prstGeom>
          <a:solidFill>
            <a:schemeClr val="accent6"/>
          </a:solidFill>
          <a:ln w="12700">
            <a:noFill/>
            <a:miter lim="800000"/>
            <a:headEnd type="none" w="sm" len="sm"/>
            <a:tailEnd type="none" w="sm" len="sm"/>
          </a:ln>
        </p:spPr>
        <p:txBody>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s-ES" sz="2400" b="1" i="0" strike="noStrike" cap="none" spc="0" baseline="0" dirty="0">
                <a:solidFill>
                  <a:srgbClr val="FFFFFF"/>
                </a:solidFill>
                <a:effectLst/>
                <a:latin typeface="Calibri"/>
                <a:ea typeface="Calibri"/>
                <a:cs typeface="Calibri"/>
              </a:rPr>
              <a:t>Voy a </a:t>
            </a:r>
            <a:br>
              <a:rPr sz="2400" dirty="0"/>
            </a:br>
            <a:r>
              <a:rPr lang="es-ES" sz="2400" b="1" i="0" strike="noStrike" cap="none" spc="0" baseline="0" dirty="0">
                <a:solidFill>
                  <a:srgbClr val="FFFFFF"/>
                </a:solidFill>
                <a:effectLst/>
                <a:latin typeface="Calibri"/>
                <a:ea typeface="Calibri"/>
                <a:cs typeface="Calibri"/>
              </a:rPr>
              <a:t>dejar de fumar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448507" y="1200378"/>
            <a:ext cx="5286703" cy="2926080"/>
          </a:xfrm>
        </p:spPr>
        <p:txBody>
          <a:bodyPr/>
          <a:lstStyle/>
          <a:p>
            <a:pPr eaLnBrk="1" hangingPunct="1">
              <a:lnSpc>
                <a:spcPct val="80000"/>
              </a:lnSpc>
              <a:defRPr/>
            </a:pPr>
            <a:r>
              <a:rPr lang="es-ES" sz="6000" b="0" i="0" strike="noStrike" cap="none" spc="0" baseline="0">
                <a:solidFill>
                  <a:srgbClr val="FFFFFF"/>
                </a:solidFill>
                <a:effectLst/>
                <a:latin typeface="Calibri Light"/>
                <a:ea typeface="Calibri Light"/>
                <a:cs typeface="Calibri Light"/>
              </a:rPr>
              <a:t>Escuchar pensamientos y comportamientos discrepantes </a:t>
            </a:r>
          </a:p>
        </p:txBody>
      </p:sp>
      <p:sp>
        <p:nvSpPr>
          <p:cNvPr id="2" name="Text Placeholder 1">
            <a:extLst>
              <a:ext uri="{FF2B5EF4-FFF2-40B4-BE49-F238E27FC236}">
                <a16:creationId xmlns:a16="http://schemas.microsoft.com/office/drawing/2014/main" id="{F908DA05-5F9C-4271-A277-FCCC03DC0DC2}"/>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rtlCol="0">
            <a:normAutofit fontScale="90000"/>
          </a:bodyPr>
          <a:lstStyle/>
          <a:p>
            <a:pPr>
              <a:defRPr/>
            </a:pPr>
            <a:r>
              <a:rPr lang="es-ES" sz="3600" b="0" i="0" strike="noStrike" cap="none" spc="0" baseline="0">
                <a:solidFill>
                  <a:srgbClr val="FFFFFF"/>
                </a:solidFill>
                <a:effectLst/>
                <a:latin typeface="Calibri Light"/>
                <a:ea typeface="Calibri Light"/>
                <a:cs typeface="Calibri Light"/>
              </a:rPr>
              <a:t>Escuchar pensamientos y comportamientos discrepantes</a:t>
            </a:r>
            <a:endParaRPr lang="en-GB" altLang="en-US"/>
          </a:p>
        </p:txBody>
      </p:sp>
      <p:sp>
        <p:nvSpPr>
          <p:cNvPr id="28675" name="Rectangle 3"/>
          <p:cNvSpPr>
            <a:spLocks noGrp="1"/>
          </p:cNvSpPr>
          <p:nvPr>
            <p:ph idx="1"/>
          </p:nvPr>
        </p:nvSpPr>
        <p:spPr/>
        <p:txBody>
          <a:bodyPr>
            <a:normAutofit lnSpcReduction="10000"/>
          </a:bodyPr>
          <a:lstStyle/>
          <a:p>
            <a:pPr eaLnBrk="1" hangingPunct="1"/>
            <a:r>
              <a:rPr lang="es-ES" sz="2400" b="0" i="0" strike="noStrike" cap="none" spc="0" baseline="0" dirty="0">
                <a:solidFill>
                  <a:srgbClr val="808080"/>
                </a:solidFill>
                <a:effectLst/>
                <a:latin typeface="Calibri"/>
                <a:ea typeface="Calibri"/>
                <a:cs typeface="Calibri"/>
              </a:rPr>
              <a:t>Utilice habilidades de escucha activa para escuchar ejemplos de “charlas sobre el cambio”:</a:t>
            </a:r>
          </a:p>
          <a:p>
            <a:pPr eaLnBrk="1" hangingPunct="1"/>
            <a:endParaRPr lang="en-GB" altLang="en-US" sz="2400" dirty="0">
              <a:ea typeface="HelveticaNeueLT Std Cn"/>
            </a:endParaRPr>
          </a:p>
          <a:p>
            <a:pPr eaLnBrk="1" hangingPunct="1"/>
            <a:endParaRPr lang="en-GB" altLang="en-US" sz="2400" dirty="0">
              <a:ea typeface="HelveticaNeueLT Std Cn"/>
            </a:endParaRPr>
          </a:p>
          <a:p>
            <a:pPr eaLnBrk="1" hangingPunct="1"/>
            <a:endParaRPr lang="en-GB" altLang="en-US" sz="2400" dirty="0">
              <a:ea typeface="HelveticaNeueLT Std Cn"/>
            </a:endParaRPr>
          </a:p>
          <a:p>
            <a:pPr eaLnBrk="1" hangingPunct="1"/>
            <a:endParaRPr lang="en-GB" altLang="en-US" sz="2400" dirty="0">
              <a:ea typeface="HelveticaNeueLT Std Cn"/>
            </a:endParaRPr>
          </a:p>
          <a:p>
            <a:pPr eaLnBrk="1" hangingPunct="1"/>
            <a:endParaRPr lang="en-GB" altLang="en-US" sz="2400" dirty="0">
              <a:ea typeface="HelveticaNeueLT Std Cn"/>
            </a:endParaRPr>
          </a:p>
          <a:p>
            <a:pPr marL="0" indent="0" eaLnBrk="1" hangingPunct="1">
              <a:buNone/>
            </a:pPr>
            <a:endParaRPr lang="en-GB" altLang="en-US" sz="2400" dirty="0">
              <a:ea typeface="HelveticaNeueLT Std Cn"/>
            </a:endParaRPr>
          </a:p>
          <a:p>
            <a:r>
              <a:rPr lang="es-ES" sz="2400" b="0" i="0" strike="noStrike" cap="none" spc="0" baseline="0" dirty="0">
                <a:solidFill>
                  <a:srgbClr val="808080"/>
                </a:solidFill>
                <a:effectLst/>
                <a:latin typeface="Calibri"/>
                <a:ea typeface="Calibri"/>
                <a:cs typeface="Calibri"/>
              </a:rPr>
              <a:t>En otras palabras, identifique las expresiones sobre las que la persona tiene una posición ambivalente actualmente y expresa alguna forma de necesidad de cambio, incluso si todavía no existe intención de hacer nada sobre el cambio</a:t>
            </a:r>
            <a:endParaRPr lang="en-GB" altLang="en-US" sz="2400" i="1" dirty="0"/>
          </a:p>
          <a:p>
            <a:pPr lvl="1" eaLnBrk="1" hangingPunct="1"/>
            <a:endParaRPr lang="en-GB" altLang="en-US" i="1" dirty="0"/>
          </a:p>
        </p:txBody>
      </p:sp>
      <p:sp>
        <p:nvSpPr>
          <p:cNvPr id="3" name="Text Placeholder 2">
            <a:extLst>
              <a:ext uri="{FF2B5EF4-FFF2-40B4-BE49-F238E27FC236}">
                <a16:creationId xmlns:a16="http://schemas.microsoft.com/office/drawing/2014/main" id="{2E1B9FCD-C4E1-EA44-8B38-1A7A28293F0F}"/>
              </a:ext>
            </a:extLst>
          </p:cNvPr>
          <p:cNvSpPr>
            <a:spLocks noGrp="1"/>
          </p:cNvSpPr>
          <p:nvPr>
            <p:ph type="body" sz="quarter" idx="13"/>
          </p:nvPr>
        </p:nvSpPr>
        <p:spPr/>
        <p:txBody>
          <a:bodyPr/>
          <a:lstStyle/>
          <a:p>
            <a:endParaRPr lang="en-GB"/>
          </a:p>
        </p:txBody>
      </p:sp>
      <p:grpSp>
        <p:nvGrpSpPr>
          <p:cNvPr id="19" name="Group 18">
            <a:extLst>
              <a:ext uri="{FF2B5EF4-FFF2-40B4-BE49-F238E27FC236}">
                <a16:creationId xmlns:a16="http://schemas.microsoft.com/office/drawing/2014/main" id="{9D569B7B-CB35-A045-AE38-849747CFE0E9}"/>
              </a:ext>
            </a:extLst>
          </p:cNvPr>
          <p:cNvGrpSpPr/>
          <p:nvPr/>
        </p:nvGrpSpPr>
        <p:grpSpPr>
          <a:xfrm>
            <a:off x="1311007" y="2049138"/>
            <a:ext cx="1570822" cy="1570822"/>
            <a:chOff x="1432193" y="2467778"/>
            <a:chExt cx="1570822" cy="1570822"/>
          </a:xfrm>
        </p:grpSpPr>
        <p:pic>
          <p:nvPicPr>
            <p:cNvPr id="10" name="Graphic 9">
              <a:extLst>
                <a:ext uri="{FF2B5EF4-FFF2-40B4-BE49-F238E27FC236}">
                  <a16:creationId xmlns:a16="http://schemas.microsoft.com/office/drawing/2014/main" id="{C1B168F3-A19D-7D40-904E-84D0662A76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2193" y="2467778"/>
              <a:ext cx="1570822" cy="1570822"/>
            </a:xfrm>
            <a:prstGeom prst="rect">
              <a:avLst/>
            </a:prstGeom>
          </p:spPr>
        </p:pic>
        <p:sp>
          <p:nvSpPr>
            <p:cNvPr id="11" name="Rectangle 10">
              <a:extLst>
                <a:ext uri="{FF2B5EF4-FFF2-40B4-BE49-F238E27FC236}">
                  <a16:creationId xmlns:a16="http://schemas.microsoft.com/office/drawing/2014/main" id="{C5F993B1-224C-1C42-BB2D-7DF4B524B44C}"/>
                </a:ext>
              </a:extLst>
            </p:cNvPr>
            <p:cNvSpPr/>
            <p:nvPr/>
          </p:nvSpPr>
          <p:spPr>
            <a:xfrm>
              <a:off x="1531344" y="3036800"/>
              <a:ext cx="1373024" cy="365760"/>
            </a:xfrm>
            <a:prstGeom prst="rect">
              <a:avLst/>
            </a:prstGeom>
          </p:spPr>
          <p:txBody>
            <a:bodyPr wrap="square" anchor="ctr">
              <a:spAutoFit/>
            </a:bodyPr>
            <a:lstStyle/>
            <a:p>
              <a:pPr marL="9525" lvl="1" algn="ctr"/>
              <a:r>
                <a:rPr lang="es-ES" sz="1800" b="0" i="1" strike="noStrike" cap="none" spc="0" baseline="0">
                  <a:solidFill>
                    <a:srgbClr val="FFFFFF"/>
                  </a:solidFill>
                  <a:effectLst/>
                  <a:latin typeface="Calibri"/>
                  <a:ea typeface="Calibri"/>
                  <a:cs typeface="Calibri"/>
                </a:rPr>
                <a:t>“Debería...”</a:t>
              </a:r>
            </a:p>
          </p:txBody>
        </p:sp>
      </p:grpSp>
      <p:grpSp>
        <p:nvGrpSpPr>
          <p:cNvPr id="18" name="Group 17">
            <a:extLst>
              <a:ext uri="{FF2B5EF4-FFF2-40B4-BE49-F238E27FC236}">
                <a16:creationId xmlns:a16="http://schemas.microsoft.com/office/drawing/2014/main" id="{406064B6-8E31-FB41-94CA-7DED097F6FC2}"/>
              </a:ext>
            </a:extLst>
          </p:cNvPr>
          <p:cNvGrpSpPr/>
          <p:nvPr/>
        </p:nvGrpSpPr>
        <p:grpSpPr>
          <a:xfrm>
            <a:off x="7084763" y="2617424"/>
            <a:ext cx="1849916" cy="1849916"/>
            <a:chOff x="9354238" y="2088614"/>
            <a:chExt cx="1849916" cy="1849916"/>
          </a:xfrm>
        </p:grpSpPr>
        <p:pic>
          <p:nvPicPr>
            <p:cNvPr id="8" name="Graphic 7">
              <a:extLst>
                <a:ext uri="{FF2B5EF4-FFF2-40B4-BE49-F238E27FC236}">
                  <a16:creationId xmlns:a16="http://schemas.microsoft.com/office/drawing/2014/main" id="{BD7217BA-886F-454E-9484-18B80AABE3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4238" y="2088614"/>
              <a:ext cx="1849916" cy="1849916"/>
            </a:xfrm>
            <a:prstGeom prst="rect">
              <a:avLst/>
            </a:prstGeom>
          </p:spPr>
        </p:pic>
        <p:sp>
          <p:nvSpPr>
            <p:cNvPr id="14" name="Rectangle 13">
              <a:extLst>
                <a:ext uri="{FF2B5EF4-FFF2-40B4-BE49-F238E27FC236}">
                  <a16:creationId xmlns:a16="http://schemas.microsoft.com/office/drawing/2014/main" id="{B7A48996-7C99-7048-B2CF-8F8536085E98}"/>
                </a:ext>
              </a:extLst>
            </p:cNvPr>
            <p:cNvSpPr/>
            <p:nvPr/>
          </p:nvSpPr>
          <p:spPr>
            <a:xfrm>
              <a:off x="9459933" y="2469436"/>
              <a:ext cx="1612017" cy="914400"/>
            </a:xfrm>
            <a:prstGeom prst="rect">
              <a:avLst/>
            </a:prstGeom>
          </p:spPr>
          <p:txBody>
            <a:bodyPr wrap="square" anchor="ctr">
              <a:spAutoFit/>
            </a:bodyPr>
            <a:lstStyle/>
            <a:p>
              <a:pPr marL="9525" lvl="1" algn="ctr"/>
              <a:r>
                <a:rPr lang="es-ES" sz="1800" b="0" i="1" strike="noStrike" cap="none" spc="0" baseline="0">
                  <a:solidFill>
                    <a:srgbClr val="FFFFFF"/>
                  </a:solidFill>
                  <a:effectLst/>
                  <a:latin typeface="Calibri"/>
                  <a:ea typeface="Calibri"/>
                  <a:cs typeface="Calibri"/>
                </a:rPr>
                <a:t>“Sé que no me es bueno para mí, pero...”</a:t>
              </a:r>
            </a:p>
          </p:txBody>
        </p:sp>
      </p:grpSp>
      <p:grpSp>
        <p:nvGrpSpPr>
          <p:cNvPr id="12" name="Group 11">
            <a:extLst>
              <a:ext uri="{FF2B5EF4-FFF2-40B4-BE49-F238E27FC236}">
                <a16:creationId xmlns:a16="http://schemas.microsoft.com/office/drawing/2014/main" id="{872A1CCA-E0BC-0241-B118-6D7D18EA4440}"/>
              </a:ext>
            </a:extLst>
          </p:cNvPr>
          <p:cNvGrpSpPr/>
          <p:nvPr/>
        </p:nvGrpSpPr>
        <p:grpSpPr>
          <a:xfrm>
            <a:off x="4825389" y="2165733"/>
            <a:ext cx="1839816" cy="1968090"/>
            <a:chOff x="6224531" y="2077598"/>
            <a:chExt cx="1839816" cy="1968090"/>
          </a:xfrm>
        </p:grpSpPr>
        <p:pic>
          <p:nvPicPr>
            <p:cNvPr id="6" name="Graphic 5">
              <a:extLst>
                <a:ext uri="{FF2B5EF4-FFF2-40B4-BE49-F238E27FC236}">
                  <a16:creationId xmlns:a16="http://schemas.microsoft.com/office/drawing/2014/main" id="{53CBB178-2A12-4D4A-857B-ED706C1E6B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24531" y="2077598"/>
              <a:ext cx="1839816" cy="1968090"/>
            </a:xfrm>
            <a:prstGeom prst="rect">
              <a:avLst/>
            </a:prstGeom>
          </p:spPr>
        </p:pic>
        <p:sp>
          <p:nvSpPr>
            <p:cNvPr id="15" name="Rectangle 14">
              <a:extLst>
                <a:ext uri="{FF2B5EF4-FFF2-40B4-BE49-F238E27FC236}">
                  <a16:creationId xmlns:a16="http://schemas.microsoft.com/office/drawing/2014/main" id="{68A3CB74-AC35-3748-9D75-DE30E4677A63}"/>
                </a:ext>
              </a:extLst>
            </p:cNvPr>
            <p:cNvSpPr/>
            <p:nvPr/>
          </p:nvSpPr>
          <p:spPr>
            <a:xfrm>
              <a:off x="6312024" y="2425354"/>
              <a:ext cx="1612017" cy="914400"/>
            </a:xfrm>
            <a:prstGeom prst="rect">
              <a:avLst/>
            </a:prstGeom>
          </p:spPr>
          <p:txBody>
            <a:bodyPr wrap="square" anchor="ctr">
              <a:spAutoFit/>
            </a:bodyPr>
            <a:lstStyle/>
            <a:p>
              <a:pPr marL="9525" lvl="1" algn="ctr"/>
              <a:r>
                <a:rPr lang="es-ES" sz="1800" b="0" i="1" strike="noStrike" cap="none" spc="0" baseline="0">
                  <a:solidFill>
                    <a:srgbClr val="FFFFFF"/>
                  </a:solidFill>
                  <a:effectLst/>
                  <a:latin typeface="Calibri"/>
                  <a:ea typeface="Calibri"/>
                  <a:cs typeface="Calibri"/>
                </a:rPr>
                <a:t>“Sé lo que está diciendo, pero...”</a:t>
              </a:r>
            </a:p>
          </p:txBody>
        </p:sp>
      </p:grpSp>
      <p:grpSp>
        <p:nvGrpSpPr>
          <p:cNvPr id="13" name="Group 12">
            <a:extLst>
              <a:ext uri="{FF2B5EF4-FFF2-40B4-BE49-F238E27FC236}">
                <a16:creationId xmlns:a16="http://schemas.microsoft.com/office/drawing/2014/main" id="{B45977BD-301C-0840-8703-AA1DB337C5AD}"/>
              </a:ext>
            </a:extLst>
          </p:cNvPr>
          <p:cNvGrpSpPr/>
          <p:nvPr/>
        </p:nvGrpSpPr>
        <p:grpSpPr>
          <a:xfrm>
            <a:off x="9146217" y="2247338"/>
            <a:ext cx="1570822" cy="1570822"/>
            <a:chOff x="7824192" y="1916832"/>
            <a:chExt cx="1570822" cy="1570822"/>
          </a:xfrm>
        </p:grpSpPr>
        <p:pic>
          <p:nvPicPr>
            <p:cNvPr id="16" name="Graphic 15">
              <a:extLst>
                <a:ext uri="{FF2B5EF4-FFF2-40B4-BE49-F238E27FC236}">
                  <a16:creationId xmlns:a16="http://schemas.microsoft.com/office/drawing/2014/main" id="{03969C81-7D28-914F-84D9-7315B4568F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824192" y="1916832"/>
              <a:ext cx="1570822" cy="1570822"/>
            </a:xfrm>
            <a:prstGeom prst="rect">
              <a:avLst/>
            </a:prstGeom>
          </p:spPr>
        </p:pic>
        <p:sp>
          <p:nvSpPr>
            <p:cNvPr id="17" name="Rectangle 16">
              <a:extLst>
                <a:ext uri="{FF2B5EF4-FFF2-40B4-BE49-F238E27FC236}">
                  <a16:creationId xmlns:a16="http://schemas.microsoft.com/office/drawing/2014/main" id="{FE88E301-F8A8-B541-8C49-154C375CB31C}"/>
                </a:ext>
              </a:extLst>
            </p:cNvPr>
            <p:cNvSpPr/>
            <p:nvPr/>
          </p:nvSpPr>
          <p:spPr>
            <a:xfrm>
              <a:off x="7923343" y="2485854"/>
              <a:ext cx="1373024" cy="365760"/>
            </a:xfrm>
            <a:prstGeom prst="rect">
              <a:avLst/>
            </a:prstGeom>
          </p:spPr>
          <p:txBody>
            <a:bodyPr wrap="square" anchor="ctr">
              <a:spAutoFit/>
            </a:bodyPr>
            <a:lstStyle/>
            <a:p>
              <a:pPr marL="9525" lvl="1" algn="ctr"/>
              <a:r>
                <a:rPr lang="es-ES" sz="1800" b="0" i="1" strike="noStrike" cap="none" spc="0" baseline="0">
                  <a:solidFill>
                    <a:srgbClr val="FFFFFF"/>
                  </a:solidFill>
                  <a:effectLst/>
                  <a:latin typeface="Calibri"/>
                  <a:ea typeface="Calibri"/>
                  <a:cs typeface="Calibri"/>
                </a:rPr>
                <a:t>“Debería...”</a:t>
              </a:r>
            </a:p>
          </p:txBody>
        </p:sp>
      </p:grpSp>
      <p:grpSp>
        <p:nvGrpSpPr>
          <p:cNvPr id="22" name="Group 21">
            <a:extLst>
              <a:ext uri="{FF2B5EF4-FFF2-40B4-BE49-F238E27FC236}">
                <a16:creationId xmlns:a16="http://schemas.microsoft.com/office/drawing/2014/main" id="{363F35A6-2836-374B-A557-DE7CE20F44BF}"/>
              </a:ext>
            </a:extLst>
          </p:cNvPr>
          <p:cNvGrpSpPr/>
          <p:nvPr/>
        </p:nvGrpSpPr>
        <p:grpSpPr>
          <a:xfrm>
            <a:off x="2999036" y="2727591"/>
            <a:ext cx="1583981" cy="1583981"/>
            <a:chOff x="3461745" y="2275900"/>
            <a:chExt cx="1583981" cy="1583981"/>
          </a:xfrm>
        </p:grpSpPr>
        <p:pic>
          <p:nvPicPr>
            <p:cNvPr id="21" name="Graphic 20">
              <a:extLst>
                <a:ext uri="{FF2B5EF4-FFF2-40B4-BE49-F238E27FC236}">
                  <a16:creationId xmlns:a16="http://schemas.microsoft.com/office/drawing/2014/main" id="{06D1346D-1F9D-644F-BD11-D99CA35516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61745" y="2275900"/>
              <a:ext cx="1583981" cy="1583981"/>
            </a:xfrm>
            <a:prstGeom prst="rect">
              <a:avLst/>
            </a:prstGeom>
          </p:spPr>
        </p:pic>
        <p:sp>
          <p:nvSpPr>
            <p:cNvPr id="24" name="Rectangle 23">
              <a:extLst>
                <a:ext uri="{FF2B5EF4-FFF2-40B4-BE49-F238E27FC236}">
                  <a16:creationId xmlns:a16="http://schemas.microsoft.com/office/drawing/2014/main" id="{AD68B12C-BF16-6242-B341-CF90767961EC}"/>
                </a:ext>
              </a:extLst>
            </p:cNvPr>
            <p:cNvSpPr/>
            <p:nvPr/>
          </p:nvSpPr>
          <p:spPr>
            <a:xfrm>
              <a:off x="3556611" y="2628441"/>
              <a:ext cx="1373024" cy="914400"/>
            </a:xfrm>
            <a:prstGeom prst="rect">
              <a:avLst/>
            </a:prstGeom>
          </p:spPr>
          <p:txBody>
            <a:bodyPr wrap="square" anchor="ctr">
              <a:spAutoFit/>
            </a:bodyPr>
            <a:lstStyle/>
            <a:p>
              <a:pPr marL="9525" lvl="1" algn="ctr"/>
              <a:r>
                <a:rPr lang="es-ES" sz="1800" b="0" i="1" strike="noStrike" cap="none" spc="0" baseline="0">
                  <a:solidFill>
                    <a:srgbClr val="FFFFFF"/>
                  </a:solidFill>
                  <a:effectLst/>
                  <a:latin typeface="Calibri"/>
                  <a:ea typeface="Calibri"/>
                  <a:cs typeface="Calibri"/>
                </a:rPr>
                <a:t>“La gente dice que necesito...”</a:t>
              </a: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fontScale="90000"/>
          </a:bodyPr>
          <a:lstStyle/>
          <a:p>
            <a:pPr>
              <a:defRPr/>
            </a:pPr>
            <a:r>
              <a:rPr lang="es-ES" sz="3600" b="0" i="0" strike="noStrike" cap="none" spc="0" baseline="0">
                <a:solidFill>
                  <a:srgbClr val="FFFFFF"/>
                </a:solidFill>
                <a:effectLst/>
                <a:latin typeface="Calibri Light"/>
                <a:ea typeface="Calibri Light"/>
                <a:cs typeface="Calibri Light"/>
              </a:rPr>
              <a:t>Escuchar pensamientos y comportamientos discrepantes</a:t>
            </a:r>
            <a:endParaRPr lang="en-US" altLang="en-US"/>
          </a:p>
        </p:txBody>
      </p:sp>
      <p:sp>
        <p:nvSpPr>
          <p:cNvPr id="29699" name="Rectangle 3"/>
          <p:cNvSpPr>
            <a:spLocks noGrp="1" noChangeArrowheads="1"/>
          </p:cNvSpPr>
          <p:nvPr>
            <p:ph idx="1"/>
          </p:nvPr>
        </p:nvSpPr>
        <p:spPr>
          <a:xfrm>
            <a:off x="838200" y="1473201"/>
            <a:ext cx="10515600" cy="4433613"/>
          </a:xfrm>
        </p:spPr>
        <p:txBody>
          <a:bodyPr>
            <a:normAutofit lnSpcReduction="10000"/>
          </a:bodyPr>
          <a:lstStyle/>
          <a:p>
            <a:pPr eaLnBrk="1" hangingPunct="1"/>
            <a:r>
              <a:rPr lang="es-ES" sz="2800" b="0" i="0" strike="noStrike" cap="none" spc="0" baseline="0" dirty="0">
                <a:solidFill>
                  <a:srgbClr val="808080"/>
                </a:solidFill>
                <a:effectLst/>
                <a:latin typeface="Calibri"/>
                <a:ea typeface="Calibri"/>
                <a:cs typeface="Calibri"/>
              </a:rPr>
              <a:t>La gente conoce a menudo sus problemas, pero los mantiene alejados de la concienciación consciente o “pública”</a:t>
            </a:r>
          </a:p>
          <a:p>
            <a:pPr eaLnBrk="1" hangingPunct="1"/>
            <a:endParaRPr lang="en-US" altLang="en-US" dirty="0">
              <a:ea typeface="HelveticaNeueLT Std Cn"/>
            </a:endParaRPr>
          </a:p>
          <a:p>
            <a:pPr eaLnBrk="1" hangingPunct="1"/>
            <a:r>
              <a:rPr lang="es-ES" sz="2800" b="0" i="0" strike="noStrike" cap="none" spc="0" baseline="0" dirty="0">
                <a:solidFill>
                  <a:srgbClr val="808080"/>
                </a:solidFill>
                <a:effectLst/>
                <a:latin typeface="Calibri"/>
                <a:ea typeface="Calibri"/>
                <a:cs typeface="Calibri"/>
              </a:rPr>
              <a:t>Por lo general, están bien entrenados para ocultar sus verdaderos sentimientos (defensas psicológicas), ya que a menudo aumentan el malestar </a:t>
            </a:r>
          </a:p>
          <a:p>
            <a:pPr eaLnBrk="1" hangingPunct="1"/>
            <a:endParaRPr lang="en-US" altLang="en-US" dirty="0">
              <a:ea typeface="HelveticaNeueLT Std Cn"/>
            </a:endParaRPr>
          </a:p>
          <a:p>
            <a:r>
              <a:rPr lang="es-ES" sz="2800" b="0" i="0" strike="noStrike" cap="none" spc="0" baseline="0" dirty="0">
                <a:solidFill>
                  <a:srgbClr val="808080"/>
                </a:solidFill>
                <a:effectLst/>
                <a:latin typeface="Calibri"/>
                <a:ea typeface="Calibri"/>
                <a:cs typeface="Calibri"/>
              </a:rPr>
              <a:t>Hay un gran número de mecanismos de defensa, que pueden incluir la represión, la negación, la proyección, el desplazamiento, la regresión y la sublimación</a:t>
            </a:r>
            <a:endParaRPr lang="en-GB" altLang="en-US" baseline="30000" dirty="0"/>
          </a:p>
          <a:p>
            <a:pPr eaLnBrk="1" hangingPunct="1"/>
            <a:endParaRPr lang="en-US" altLang="en-US" dirty="0">
              <a:ea typeface="HelveticaNeueLT Std Cn"/>
            </a:endParaRPr>
          </a:p>
        </p:txBody>
      </p:sp>
      <p:sp>
        <p:nvSpPr>
          <p:cNvPr id="2" name="Text Placeholder 1">
            <a:extLst>
              <a:ext uri="{FF2B5EF4-FFF2-40B4-BE49-F238E27FC236}">
                <a16:creationId xmlns:a16="http://schemas.microsoft.com/office/drawing/2014/main" id="{1C2905BE-C180-4300-872D-603982A4EEC2}"/>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Bowins B. </a:t>
            </a:r>
            <a:r>
              <a:rPr lang="es-ES" sz="1000" b="0" i="1" strike="noStrike" cap="none" spc="0" baseline="0">
                <a:solidFill>
                  <a:srgbClr val="898989"/>
                </a:solidFill>
                <a:effectLst/>
                <a:latin typeface="Calibri"/>
                <a:ea typeface="Calibri"/>
                <a:cs typeface="Calibri"/>
              </a:rPr>
              <a:t>Am J Psychoanal. </a:t>
            </a:r>
            <a:r>
              <a:rPr lang="es-ES" sz="1000" b="0" i="0" strike="noStrike" cap="none" spc="0" baseline="0">
                <a:solidFill>
                  <a:srgbClr val="898989"/>
                </a:solidFill>
                <a:effectLst/>
                <a:latin typeface="Calibri"/>
                <a:ea typeface="Calibri"/>
                <a:cs typeface="Calibri"/>
              </a:rPr>
              <a:t>2004;64:1–26.</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129853" y="908667"/>
            <a:ext cx="6569476" cy="3340594"/>
          </a:xfrm>
        </p:spPr>
        <p:txBody>
          <a:bodyPr/>
          <a:lstStyle/>
          <a:p>
            <a:pPr eaLnBrk="1" hangingPunct="1">
              <a:lnSpc>
                <a:spcPct val="80000"/>
              </a:lnSpc>
              <a:defRPr/>
            </a:pPr>
            <a:r>
              <a:rPr lang="es-ES" sz="5400" b="0" i="0" strike="noStrike" cap="none" spc="0" baseline="0" dirty="0">
                <a:solidFill>
                  <a:srgbClr val="FFFFFF"/>
                </a:solidFill>
                <a:effectLst/>
                <a:latin typeface="Calibri Light"/>
                <a:ea typeface="Calibri Light"/>
                <a:cs typeface="Calibri Light"/>
              </a:rPr>
              <a:t>Aumentar la concienciación sobre pensamientos y comportamientos discrepantes </a:t>
            </a:r>
          </a:p>
        </p:txBody>
      </p:sp>
      <p:sp>
        <p:nvSpPr>
          <p:cNvPr id="2" name="Text Placeholder 1">
            <a:extLst>
              <a:ext uri="{FF2B5EF4-FFF2-40B4-BE49-F238E27FC236}">
                <a16:creationId xmlns:a16="http://schemas.microsoft.com/office/drawing/2014/main" id="{E62DF085-C82D-4871-9611-3D3B50F9D1C8}"/>
              </a:ext>
            </a:extLst>
          </p:cNvPr>
          <p:cNvSpPr>
            <a:spLocks noGrp="1"/>
          </p:cNvSpPr>
          <p:nvPr>
            <p:ph type="body" idx="1"/>
          </p:nvPr>
        </p:nvSpPr>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defRPr/>
            </a:pPr>
            <a:r>
              <a:rPr lang="es-ES" sz="3500" b="0" i="0" strike="noStrike" cap="none" spc="0" baseline="0">
                <a:solidFill>
                  <a:srgbClr val="FFFFFF"/>
                </a:solidFill>
                <a:effectLst/>
                <a:latin typeface="Calibri Light"/>
                <a:ea typeface="Calibri Light"/>
                <a:cs typeface="Calibri Light"/>
              </a:rPr>
              <a:t>Aumentar la concienciación sobre pensamientos y comportamientos discrepantes</a:t>
            </a:r>
            <a:endParaRPr lang="en-US" altLang="en-US" sz="3500">
              <a:ea typeface="HelveticaNeueLT Std Med Cn"/>
            </a:endParaRPr>
          </a:p>
        </p:txBody>
      </p:sp>
      <p:sp>
        <p:nvSpPr>
          <p:cNvPr id="31747" name="Rectangle 3"/>
          <p:cNvSpPr>
            <a:spLocks noGrp="1" noChangeArrowheads="1"/>
          </p:cNvSpPr>
          <p:nvPr>
            <p:ph idx="1"/>
          </p:nvPr>
        </p:nvSpPr>
        <p:spPr/>
        <p:txBody>
          <a:bodyPr>
            <a:normAutofit lnSpcReduction="10000"/>
          </a:bodyPr>
          <a:lstStyle/>
          <a:p>
            <a:pPr eaLnBrk="1" hangingPunct="1"/>
            <a:r>
              <a:rPr lang="es-ES" sz="2800" b="0" i="0" strike="noStrike" cap="none" spc="0" baseline="0">
                <a:solidFill>
                  <a:srgbClr val="808080"/>
                </a:solidFill>
                <a:effectLst/>
                <a:latin typeface="Calibri"/>
                <a:ea typeface="Calibri"/>
                <a:cs typeface="Calibri"/>
              </a:rPr>
              <a:t>Revisar criterios de valoración objetivos de salud (p. ej., espirometría, crecimiento, días en el hospital) durante la consulta (esto probablemente sucedería de todas formas)</a:t>
            </a:r>
            <a:endParaRPr lang="en-GB" altLang="en-US">
              <a:cs typeface="Times New Roman" pitchFamily="18" charset="0"/>
            </a:endParaRPr>
          </a:p>
          <a:p>
            <a:pPr lvl="1" eaLnBrk="1" hangingPunct="1"/>
            <a:endParaRPr lang="en-GB" altLang="en-US">
              <a:cs typeface="Times New Roman" pitchFamily="18" charset="0"/>
            </a:endParaRPr>
          </a:p>
          <a:p>
            <a:pPr eaLnBrk="1" hangingPunct="1"/>
            <a:r>
              <a:rPr lang="es-ES" sz="2800" b="0" i="0" strike="noStrike" cap="none" spc="0" baseline="0">
                <a:solidFill>
                  <a:srgbClr val="808080"/>
                </a:solidFill>
                <a:effectLst/>
                <a:latin typeface="Calibri"/>
                <a:ea typeface="Calibri"/>
                <a:cs typeface="Calibri"/>
              </a:rPr>
              <a:t>Preguntar la opinión del paciente por estos resultados suele aumentar la concienciación y reconocer esto puede aumentar la concienciación</a:t>
            </a:r>
            <a:endParaRPr lang="en-GB" altLang="en-US">
              <a:cs typeface="Times New Roman" pitchFamily="18" charset="0"/>
            </a:endParaRPr>
          </a:p>
          <a:p>
            <a:pPr eaLnBrk="1" hangingPunct="1"/>
            <a:endParaRPr lang="en-GB" altLang="en-US">
              <a:cs typeface="Times New Roman" pitchFamily="18" charset="0"/>
            </a:endParaRPr>
          </a:p>
          <a:p>
            <a:pPr eaLnBrk="1" hangingPunct="1"/>
            <a:r>
              <a:rPr lang="es-ES" sz="2800" b="0" i="0" strike="noStrike" cap="none" spc="0" baseline="0">
                <a:solidFill>
                  <a:srgbClr val="808080"/>
                </a:solidFill>
                <a:effectLst/>
                <a:latin typeface="Calibri"/>
                <a:ea typeface="Calibri"/>
                <a:cs typeface="Calibri"/>
              </a:rPr>
              <a:t>El marco de entrevistas motivacionales hace referencia a esta fase de la contemplación del cambio como “desarrollar discrepancias”</a:t>
            </a:r>
            <a:r>
              <a:rPr lang="es-ES" sz="2800" b="0" i="0" strike="noStrike" cap="none" spc="0" baseline="30000">
                <a:solidFill>
                  <a:srgbClr val="808080"/>
                </a:solidFill>
                <a:effectLst/>
                <a:latin typeface="Calibri"/>
                <a:ea typeface="Calibri"/>
                <a:cs typeface="Calibri"/>
              </a:rPr>
              <a:t>1</a:t>
            </a:r>
            <a:endParaRPr lang="en-US" altLang="en-US" baseline="30000">
              <a:cs typeface="Courier New" pitchFamily="49" charset="0"/>
            </a:endParaRPr>
          </a:p>
        </p:txBody>
      </p:sp>
      <p:sp>
        <p:nvSpPr>
          <p:cNvPr id="2" name="Text Placeholder 1">
            <a:extLst>
              <a:ext uri="{FF2B5EF4-FFF2-40B4-BE49-F238E27FC236}">
                <a16:creationId xmlns:a16="http://schemas.microsoft.com/office/drawing/2014/main" id="{D2F27573-902D-42B1-9EBA-FC09152356A2}"/>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Miller W, et al. </a:t>
            </a:r>
            <a:r>
              <a:rPr lang="es-ES" sz="1000" b="0" i="1" strike="noStrike" cap="none" spc="0" baseline="0">
                <a:solidFill>
                  <a:srgbClr val="898989"/>
                </a:solidFill>
                <a:effectLst/>
                <a:latin typeface="Calibri"/>
                <a:ea typeface="Calibri"/>
                <a:cs typeface="Calibri"/>
              </a:rPr>
              <a:t>Behav Cogn Psychother. </a:t>
            </a:r>
            <a:r>
              <a:rPr lang="es-ES" sz="1000" b="0" i="0" strike="noStrike" cap="none" spc="0" baseline="0">
                <a:solidFill>
                  <a:srgbClr val="898989"/>
                </a:solidFill>
                <a:effectLst/>
                <a:latin typeface="Calibri"/>
                <a:ea typeface="Calibri"/>
                <a:cs typeface="Calibri"/>
              </a:rPr>
              <a:t>2015;43:129–141.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0000"/>
              </a:lnSpc>
              <a:defRPr/>
            </a:pPr>
            <a:r>
              <a:rPr lang="es-ES" sz="6000" b="0" i="0" strike="noStrike" cap="none" spc="0" baseline="0">
                <a:solidFill>
                  <a:srgbClr val="FFFFFF"/>
                </a:solidFill>
                <a:effectLst/>
                <a:latin typeface="Calibri Light"/>
                <a:ea typeface="Calibri Light"/>
                <a:cs typeface="Calibri Light"/>
              </a:rPr>
              <a:t>Desarrollar discrepancias</a:t>
            </a:r>
          </a:p>
        </p:txBody>
      </p:sp>
      <p:sp>
        <p:nvSpPr>
          <p:cNvPr id="2" name="Text Placeholder 1">
            <a:extLst>
              <a:ext uri="{FF2B5EF4-FFF2-40B4-BE49-F238E27FC236}">
                <a16:creationId xmlns:a16="http://schemas.microsoft.com/office/drawing/2014/main" id="{C6FF85F8-20BC-47A2-8742-F18EB326DAC1}"/>
              </a:ext>
            </a:extLst>
          </p:cNvPr>
          <p:cNvSpPr>
            <a:spLocks noGrp="1"/>
          </p:cNvSpPr>
          <p:nvPr>
            <p:ph type="body" idx="1"/>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Desarrollar discrepancias</a:t>
            </a:r>
            <a:r>
              <a:rPr lang="es-ES" sz="3600" b="0" i="0" strike="noStrike" cap="none" spc="0" baseline="30000">
                <a:solidFill>
                  <a:srgbClr val="FFFFFF"/>
                </a:solidFill>
                <a:effectLst/>
                <a:latin typeface="Calibri Light"/>
                <a:ea typeface="Calibri Light"/>
                <a:cs typeface="Calibri Light"/>
              </a:rPr>
              <a:t>1,2</a:t>
            </a:r>
          </a:p>
        </p:txBody>
      </p:sp>
      <p:sp>
        <p:nvSpPr>
          <p:cNvPr id="33795" name="Rectangle 3"/>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Para que se produzca el cambio, debe haber dos cosas presentes:</a:t>
            </a:r>
          </a:p>
          <a:p>
            <a:pPr lvl="1" eaLnBrk="1" hangingPunct="1"/>
            <a:r>
              <a:rPr lang="es-ES" sz="2400" b="0" i="0" strike="noStrike" cap="none" spc="0" baseline="0">
                <a:solidFill>
                  <a:srgbClr val="808080"/>
                </a:solidFill>
                <a:effectLst/>
                <a:latin typeface="Calibri"/>
                <a:ea typeface="Calibri"/>
                <a:cs typeface="Calibri"/>
              </a:rPr>
              <a:t>importancia (</a:t>
            </a:r>
            <a:r>
              <a:rPr lang="es-ES" sz="2400" b="0" i="1" strike="noStrike" cap="none" spc="0" baseline="0">
                <a:solidFill>
                  <a:srgbClr val="808080"/>
                </a:solidFill>
                <a:effectLst/>
                <a:latin typeface="Calibri"/>
                <a:ea typeface="Calibri"/>
                <a:cs typeface="Calibri"/>
              </a:rPr>
              <a:t>“sé que </a:t>
            </a:r>
            <a:r>
              <a:rPr lang="es-ES" sz="2400" b="1" i="1" strike="noStrike" cap="none" spc="0" baseline="0">
                <a:solidFill>
                  <a:srgbClr val="9BBB59"/>
                </a:solidFill>
                <a:effectLst/>
                <a:latin typeface="Calibri"/>
                <a:ea typeface="Calibri"/>
                <a:cs typeface="Calibri"/>
              </a:rPr>
              <a:t>debo</a:t>
            </a:r>
            <a:r>
              <a:rPr lang="es-ES" sz="2400" b="0" i="1" strike="noStrike" cap="none" spc="0" baseline="0">
                <a:solidFill>
                  <a:srgbClr val="808080"/>
                </a:solidFill>
                <a:effectLst/>
                <a:latin typeface="Calibri"/>
                <a:ea typeface="Calibri"/>
                <a:cs typeface="Calibri"/>
              </a:rPr>
              <a:t> cambiar”)</a:t>
            </a:r>
          </a:p>
          <a:p>
            <a:pPr lvl="1" eaLnBrk="1" hangingPunct="1"/>
            <a:r>
              <a:rPr lang="es-ES" sz="2400" b="0" i="0" strike="noStrike" cap="none" spc="0" baseline="0">
                <a:solidFill>
                  <a:srgbClr val="808080"/>
                </a:solidFill>
                <a:effectLst/>
                <a:latin typeface="Calibri"/>
                <a:ea typeface="Calibri"/>
                <a:cs typeface="Calibri"/>
              </a:rPr>
              <a:t>confianza (</a:t>
            </a:r>
            <a:r>
              <a:rPr lang="es-ES" sz="2400" b="0" i="1" strike="noStrike" cap="none" spc="0" baseline="0">
                <a:solidFill>
                  <a:srgbClr val="808080"/>
                </a:solidFill>
                <a:effectLst/>
                <a:latin typeface="Calibri"/>
                <a:ea typeface="Calibri"/>
                <a:cs typeface="Calibri"/>
              </a:rPr>
              <a:t>“sé que </a:t>
            </a:r>
            <a:r>
              <a:rPr lang="es-ES" sz="2400" b="1" i="1" strike="noStrike" cap="none" spc="0" baseline="0">
                <a:solidFill>
                  <a:srgbClr val="9BBB59"/>
                </a:solidFill>
                <a:effectLst/>
                <a:latin typeface="Calibri"/>
                <a:ea typeface="Calibri"/>
                <a:cs typeface="Calibri"/>
              </a:rPr>
              <a:t>puedo</a:t>
            </a:r>
            <a:r>
              <a:rPr lang="es-ES" sz="2400" b="0" i="1" strike="noStrike" cap="none" spc="0" baseline="0">
                <a:solidFill>
                  <a:srgbClr val="808080"/>
                </a:solidFill>
                <a:effectLst/>
                <a:latin typeface="Calibri"/>
                <a:ea typeface="Calibri"/>
                <a:cs typeface="Calibri"/>
              </a:rPr>
              <a:t> cambiar”)</a:t>
            </a:r>
          </a:p>
          <a:p>
            <a:pPr eaLnBrk="1" hangingPunct="1"/>
            <a:endParaRPr lang="en-US" altLang="en-US" sz="2800">
              <a:ea typeface="HelveticaNeueLT Std Cn"/>
            </a:endParaRPr>
          </a:p>
          <a:p>
            <a:pPr eaLnBrk="1" hangingPunct="1"/>
            <a:r>
              <a:rPr lang="es-ES" sz="2800" b="0" i="0" strike="noStrike" cap="none" spc="0" baseline="0">
                <a:solidFill>
                  <a:srgbClr val="808080"/>
                </a:solidFill>
                <a:effectLst/>
                <a:latin typeface="Calibri"/>
                <a:ea typeface="Calibri"/>
                <a:cs typeface="Calibri"/>
              </a:rPr>
              <a:t>Juntos producen “preparación”</a:t>
            </a:r>
            <a:endParaRPr lang="en-US" altLang="en-US" i="1">
              <a:ea typeface="HelveticaNeueLT Std Cn"/>
            </a:endParaRPr>
          </a:p>
        </p:txBody>
      </p:sp>
      <p:sp>
        <p:nvSpPr>
          <p:cNvPr id="2" name="Text Placeholder 1">
            <a:extLst>
              <a:ext uri="{FF2B5EF4-FFF2-40B4-BE49-F238E27FC236}">
                <a16:creationId xmlns:a16="http://schemas.microsoft.com/office/drawing/2014/main" id="{3B24A88A-25C9-4D83-96BD-D32635F386C9}"/>
              </a:ext>
            </a:extLst>
          </p:cNvPr>
          <p:cNvSpPr>
            <a:spLocks noGrp="1"/>
          </p:cNvSpPr>
          <p:nvPr>
            <p:ph type="body" sz="quarter" idx="13"/>
          </p:nvPr>
        </p:nvSpPr>
        <p:spPr/>
        <p:txBody>
          <a:bodyPr/>
          <a:lstStyle/>
          <a:p>
            <a:pPr eaLnBrk="1" hangingPunct="1">
              <a:spcBef>
                <a:spcPct val="0"/>
              </a:spcBef>
              <a:buNone/>
              <a:defRPr/>
            </a:pPr>
            <a:r>
              <a:rPr lang="es-ES" sz="1000" b="0" i="0" strike="noStrike" cap="none" spc="0" baseline="0">
                <a:solidFill>
                  <a:srgbClr val="898989"/>
                </a:solidFill>
                <a:effectLst/>
                <a:latin typeface="Calibri"/>
                <a:ea typeface="Calibri"/>
                <a:cs typeface="Calibri"/>
              </a:rPr>
              <a:t>1. Treasure J. </a:t>
            </a:r>
            <a:r>
              <a:rPr lang="es-ES" sz="1000" b="0" i="1" strike="noStrike" cap="none" spc="0" baseline="0">
                <a:solidFill>
                  <a:srgbClr val="898989"/>
                </a:solidFill>
                <a:effectLst/>
                <a:latin typeface="Calibri"/>
                <a:ea typeface="Calibri"/>
                <a:cs typeface="Calibri"/>
              </a:rPr>
              <a:t>Adv Psychiatr Treat. </a:t>
            </a:r>
            <a:r>
              <a:rPr lang="es-ES" sz="1000" b="0" i="0" strike="noStrike" cap="none" spc="0" baseline="0">
                <a:solidFill>
                  <a:srgbClr val="898989"/>
                </a:solidFill>
                <a:effectLst/>
                <a:latin typeface="Calibri"/>
                <a:ea typeface="Calibri"/>
                <a:cs typeface="Calibri"/>
              </a:rPr>
              <a:t>2004;10:331–337; 2. Resnicow K, et al. </a:t>
            </a:r>
            <a:r>
              <a:rPr lang="es-ES" sz="1000" b="0" i="1" strike="noStrike" cap="none" spc="0" baseline="0">
                <a:solidFill>
                  <a:srgbClr val="898989"/>
                </a:solidFill>
                <a:effectLst/>
                <a:latin typeface="Calibri"/>
                <a:ea typeface="Calibri"/>
                <a:cs typeface="Calibri"/>
              </a:rPr>
              <a:t>Int J Behav Nutr Phys Act.</a:t>
            </a:r>
            <a:r>
              <a:rPr lang="es-ES" sz="1000" b="0" i="0" strike="noStrike" cap="none" spc="0" baseline="0">
                <a:solidFill>
                  <a:srgbClr val="898989"/>
                </a:solidFill>
                <a:effectLst/>
                <a:latin typeface="Calibri"/>
                <a:ea typeface="Calibri"/>
                <a:cs typeface="Calibri"/>
              </a:rPr>
              <a:t> 2012;9:19.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La “regla de la preparación”</a:t>
            </a:r>
          </a:p>
        </p:txBody>
      </p:sp>
      <p:sp>
        <p:nvSpPr>
          <p:cNvPr id="2" name="Content Placeholder 1">
            <a:extLst>
              <a:ext uri="{FF2B5EF4-FFF2-40B4-BE49-F238E27FC236}">
                <a16:creationId xmlns:a16="http://schemas.microsoft.com/office/drawing/2014/main" id="{85B453C9-D485-AA4A-A696-54B2A0339F7B}"/>
              </a:ext>
            </a:extLst>
          </p:cNvPr>
          <p:cNvSpPr>
            <a:spLocks noGrp="1"/>
          </p:cNvSpPr>
          <p:nvPr>
            <p:ph idx="1"/>
          </p:nvPr>
        </p:nvSpPr>
        <p:spPr/>
        <p:txBody>
          <a:bodyPr/>
          <a:lstStyle/>
          <a:p>
            <a:pPr marL="0" indent="0">
              <a:buNone/>
            </a:pPr>
            <a:r>
              <a:rPr lang="en-GB"/>
              <a:t> </a:t>
            </a:r>
          </a:p>
        </p:txBody>
      </p:sp>
      <p:sp>
        <p:nvSpPr>
          <p:cNvPr id="3" name="Text Placeholder 2">
            <a:extLst>
              <a:ext uri="{FF2B5EF4-FFF2-40B4-BE49-F238E27FC236}">
                <a16:creationId xmlns:a16="http://schemas.microsoft.com/office/drawing/2014/main" id="{5B96B4E6-41BF-4538-89DB-30C3EA9DA542}"/>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Adaptado de Treasure J. </a:t>
            </a:r>
            <a:r>
              <a:rPr lang="es-ES" sz="1000" b="0" i="1" strike="noStrike" cap="none" spc="0" baseline="0">
                <a:solidFill>
                  <a:srgbClr val="898989"/>
                </a:solidFill>
                <a:effectLst/>
                <a:latin typeface="Calibri"/>
                <a:ea typeface="Calibri"/>
                <a:cs typeface="Calibri"/>
              </a:rPr>
              <a:t>Adv Psychiatr Treat.</a:t>
            </a:r>
            <a:r>
              <a:rPr lang="es-ES" sz="1000" b="0" i="0" strike="noStrike" cap="none" spc="0" baseline="0">
                <a:solidFill>
                  <a:srgbClr val="898989"/>
                </a:solidFill>
                <a:effectLst/>
                <a:latin typeface="Calibri"/>
                <a:ea typeface="Calibri"/>
                <a:cs typeface="Calibri"/>
              </a:rPr>
              <a:t> 2004;10:331–337.</a:t>
            </a:r>
          </a:p>
        </p:txBody>
      </p:sp>
      <p:sp>
        <p:nvSpPr>
          <p:cNvPr id="34819" name="Line 4"/>
          <p:cNvSpPr>
            <a:spLocks noChangeShapeType="1"/>
          </p:cNvSpPr>
          <p:nvPr/>
        </p:nvSpPr>
        <p:spPr bwMode="auto">
          <a:xfrm flipH="1">
            <a:off x="2428781" y="2337992"/>
            <a:ext cx="6699177" cy="3168083"/>
          </a:xfrm>
          <a:prstGeom prst="line">
            <a:avLst/>
          </a:prstGeom>
          <a:noFill/>
          <a:ln w="44450">
            <a:solidFill>
              <a:schemeClr val="accent3"/>
            </a:solidFill>
            <a:miter lim="800000"/>
            <a:headEnd type="triangle" w="lg" len="lg"/>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34820" name="Line 5"/>
          <p:cNvSpPr>
            <a:spLocks noChangeShapeType="1"/>
          </p:cNvSpPr>
          <p:nvPr/>
        </p:nvSpPr>
        <p:spPr bwMode="auto">
          <a:xfrm>
            <a:off x="2395781" y="5531903"/>
            <a:ext cx="6732177" cy="20087"/>
          </a:xfrm>
          <a:prstGeom prst="line">
            <a:avLst/>
          </a:prstGeom>
          <a:noFill/>
          <a:ln w="44450">
            <a:solidFill>
              <a:schemeClr val="accent6"/>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34821" name="Line 6"/>
          <p:cNvSpPr>
            <a:spLocks noChangeShapeType="1"/>
          </p:cNvSpPr>
          <p:nvPr/>
        </p:nvSpPr>
        <p:spPr bwMode="auto">
          <a:xfrm flipH="1">
            <a:off x="2415868" y="1712410"/>
            <a:ext cx="0" cy="3822361"/>
          </a:xfrm>
          <a:prstGeom prst="line">
            <a:avLst/>
          </a:prstGeom>
          <a:noFill/>
          <a:ln w="44450">
            <a:solidFill>
              <a:schemeClr val="accent2"/>
            </a:solidFill>
            <a:miter lim="800000"/>
            <a:headEnd type="triangle" w="lg" len="lg"/>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34822" name="Text Box 7"/>
          <p:cNvSpPr txBox="1">
            <a:spLocks noChangeArrowheads="1"/>
          </p:cNvSpPr>
          <p:nvPr/>
        </p:nvSpPr>
        <p:spPr bwMode="auto">
          <a:xfrm>
            <a:off x="2338388" y="2858832"/>
            <a:ext cx="2018792"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lgn="ctr">
              <a:spcBef>
                <a:spcPct val="50000"/>
              </a:spcBef>
            </a:pPr>
            <a:r>
              <a:rPr lang="es-ES" sz="2800" b="0" i="0" strike="noStrike" cap="none" spc="0" baseline="0">
                <a:solidFill>
                  <a:srgbClr val="7B2A84"/>
                </a:solidFill>
                <a:effectLst/>
                <a:latin typeface="Calibri"/>
                <a:ea typeface="Calibri"/>
                <a:cs typeface="Calibri"/>
              </a:rPr>
              <a:t>Importancia</a:t>
            </a:r>
          </a:p>
        </p:txBody>
      </p:sp>
      <p:sp>
        <p:nvSpPr>
          <p:cNvPr id="34823" name="Text Box 8"/>
          <p:cNvSpPr txBox="1">
            <a:spLocks noChangeArrowheads="1"/>
          </p:cNvSpPr>
          <p:nvPr/>
        </p:nvSpPr>
        <p:spPr bwMode="auto">
          <a:xfrm>
            <a:off x="6010094" y="5031150"/>
            <a:ext cx="2213928"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lgn="ctr">
              <a:spcBef>
                <a:spcPct val="50000"/>
              </a:spcBef>
            </a:pPr>
            <a:r>
              <a:rPr lang="es-ES" sz="2800" b="0" i="0" strike="noStrike" cap="none" spc="0" baseline="0">
                <a:solidFill>
                  <a:srgbClr val="D16678"/>
                </a:solidFill>
                <a:effectLst/>
                <a:latin typeface="Calibri"/>
                <a:ea typeface="Calibri"/>
                <a:cs typeface="Calibri"/>
              </a:rPr>
              <a:t>Confianza</a:t>
            </a:r>
          </a:p>
        </p:txBody>
      </p:sp>
      <p:sp>
        <p:nvSpPr>
          <p:cNvPr id="34824" name="Text Box 9"/>
          <p:cNvSpPr txBox="1">
            <a:spLocks noChangeArrowheads="1"/>
          </p:cNvSpPr>
          <p:nvPr/>
        </p:nvSpPr>
        <p:spPr bwMode="auto">
          <a:xfrm>
            <a:off x="6905422" y="2089768"/>
            <a:ext cx="2018793"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lgn="ctr">
              <a:spcBef>
                <a:spcPct val="50000"/>
              </a:spcBef>
            </a:pPr>
            <a:r>
              <a:rPr lang="es-ES" sz="2800" b="0" i="0" strike="noStrike" cap="none" spc="0" baseline="0">
                <a:solidFill>
                  <a:srgbClr val="9BBB59"/>
                </a:solidFill>
                <a:effectLst/>
                <a:latin typeface="Calibri"/>
                <a:ea typeface="Calibri"/>
                <a:cs typeface="Calibri"/>
              </a:rPr>
              <a:t>Preparación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Descargo de responsabilidad</a:t>
            </a:r>
          </a:p>
        </p:txBody>
      </p:sp>
      <p:sp>
        <p:nvSpPr>
          <p:cNvPr id="18435" name="Content Placeholder 2"/>
          <p:cNvSpPr>
            <a:spLocks noGrp="1"/>
          </p:cNvSpPr>
          <p:nvPr>
            <p:ph idx="1"/>
          </p:nvPr>
        </p:nvSpPr>
        <p:spPr/>
        <p:txBody>
          <a:bodyPr>
            <a:normAutofit/>
          </a:bodyPr>
          <a:lstStyle/>
          <a:p>
            <a:pPr marL="0" indent="0">
              <a:buNone/>
            </a:pPr>
            <a:endParaRPr lang="en-GB" altLang="en-US" sz="2400" i="1">
              <a:ea typeface="HelveticaNeueLT Std Cn"/>
            </a:endParaRPr>
          </a:p>
          <a:p>
            <a:pPr marL="0" indent="0">
              <a:buNone/>
            </a:pPr>
            <a:endParaRPr lang="en-GB" altLang="en-US" sz="2400" i="1">
              <a:ea typeface="HelveticaNeueLT Std Cn"/>
            </a:endParaRPr>
          </a:p>
          <a:p>
            <a:pPr marL="0" indent="0">
              <a:buNone/>
            </a:pPr>
            <a:r>
              <a:rPr lang="es-ES" sz="2400" b="0" i="1" strike="noStrike" cap="none" spc="0" baseline="0">
                <a:solidFill>
                  <a:srgbClr val="808080"/>
                </a:solidFill>
                <a:effectLst/>
                <a:latin typeface="Calibri"/>
                <a:ea typeface="Calibri"/>
                <a:cs typeface="Calibri"/>
              </a:rPr>
              <a:t>CF CARE está financiado íntegramente por Vertex Pharmaceuticals (Europe) Limited. El contenido ha sido preparado y desarrollado por el comité de dirección con el apoyo logístico y editorial del secretario de CF CARE, ApotheCom. Vertex ha tenido la oportunidad de revisar el contenido y las herramientas para comprobar su exactitud.</a:t>
            </a:r>
          </a:p>
        </p:txBody>
      </p:sp>
      <p:sp>
        <p:nvSpPr>
          <p:cNvPr id="3" name="Text Placeholder 2">
            <a:extLst>
              <a:ext uri="{FF2B5EF4-FFF2-40B4-BE49-F238E27FC236}">
                <a16:creationId xmlns:a16="http://schemas.microsoft.com/office/drawing/2014/main" id="{EC93E97B-E78E-D845-B602-365F0D753444}"/>
              </a:ext>
            </a:extLst>
          </p:cNvPr>
          <p:cNvSpPr>
            <a:spLocks noGrp="1"/>
          </p:cNvSpPr>
          <p:nvPr>
            <p:ph type="body" sz="quarter" idx="13"/>
          </p:nvPr>
        </p:nvSpPr>
        <p:spPr/>
        <p:txBody>
          <a:bodyPr/>
          <a:lstStyle/>
          <a:p>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normAutofit/>
          </a:bodyPr>
          <a:lstStyle/>
          <a:p>
            <a:pPr eaLnBrk="1" hangingPunct="1">
              <a:defRPr/>
            </a:pPr>
            <a:r>
              <a:rPr lang="es-ES" sz="3600" b="0" i="0" strike="noStrike" cap="none" spc="0" baseline="0">
                <a:solidFill>
                  <a:srgbClr val="FFFFFF"/>
                </a:solidFill>
                <a:effectLst/>
                <a:latin typeface="Calibri Light"/>
                <a:ea typeface="Calibri Light"/>
                <a:cs typeface="Calibri Light"/>
              </a:rPr>
              <a:t>Desarrollar discrepancias: equilibrio decisional</a:t>
            </a:r>
            <a:endParaRPr lang="en-GB" altLang="en-US" baseline="30000">
              <a:ea typeface="HelveticaNeueLT Std Med Cn"/>
            </a:endParaRPr>
          </a:p>
        </p:txBody>
      </p:sp>
      <p:sp>
        <p:nvSpPr>
          <p:cNvPr id="37891" name="Rectangle 3"/>
          <p:cNvSpPr>
            <a:spLocks noGrp="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Liderar un debate sobre los pros y los contras del cambio puede ser una forma increíblemente útil para que los pacientes sean más conscientes de su propia necesidad de cambiar</a:t>
            </a:r>
            <a:r>
              <a:rPr lang="es-ES" sz="2800" b="0" i="0" strike="noStrike" cap="none" spc="0" baseline="30000">
                <a:solidFill>
                  <a:srgbClr val="808080"/>
                </a:solidFill>
                <a:effectLst/>
                <a:latin typeface="Calibri"/>
                <a:ea typeface="Calibri"/>
                <a:cs typeface="Calibri"/>
              </a:rPr>
              <a:t>1</a:t>
            </a:r>
          </a:p>
          <a:p>
            <a:pPr eaLnBrk="1" hangingPunct="1">
              <a:lnSpc>
                <a:spcPct val="90000"/>
              </a:lnSpc>
            </a:pPr>
            <a:endParaRPr lang="en-GB"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Es importante que haya tiempo para reflexionar sobre esta conversación, en lugar de ser una “tarea que completar”</a:t>
            </a:r>
          </a:p>
          <a:p>
            <a:pPr eaLnBrk="1" hangingPunct="1">
              <a:lnSpc>
                <a:spcPct val="90000"/>
              </a:lnSpc>
            </a:pPr>
            <a:endParaRPr lang="en-GB"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Recuerde que el cambio o el aumento de la necesidad percibida de cambio tendrá lugar fuera de la consulta</a:t>
            </a:r>
          </a:p>
        </p:txBody>
      </p:sp>
      <p:sp>
        <p:nvSpPr>
          <p:cNvPr id="2" name="Text Placeholder 1">
            <a:extLst>
              <a:ext uri="{FF2B5EF4-FFF2-40B4-BE49-F238E27FC236}">
                <a16:creationId xmlns:a16="http://schemas.microsoft.com/office/drawing/2014/main" id="{8A90AE0B-592E-430E-93C5-2D055605B866}"/>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Miller W, et al. </a:t>
            </a:r>
            <a:r>
              <a:rPr lang="es-ES" sz="1000" b="0" i="1" strike="noStrike" cap="none" spc="0" baseline="0">
                <a:solidFill>
                  <a:srgbClr val="898989"/>
                </a:solidFill>
                <a:effectLst/>
                <a:latin typeface="Calibri"/>
                <a:ea typeface="Calibri"/>
                <a:cs typeface="Calibri"/>
              </a:rPr>
              <a:t>Behav Cogn Psychother. </a:t>
            </a:r>
            <a:r>
              <a:rPr lang="es-ES" sz="1000" b="0" i="0" strike="noStrike" cap="none" spc="0" baseline="0">
                <a:solidFill>
                  <a:srgbClr val="898989"/>
                </a:solidFill>
                <a:effectLst/>
                <a:latin typeface="Calibri"/>
                <a:ea typeface="Calibri"/>
                <a:cs typeface="Calibri"/>
              </a:rPr>
              <a:t>2015;43:129–141.</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a:extLst>
              <a:ext uri="{FF2B5EF4-FFF2-40B4-BE49-F238E27FC236}">
                <a16:creationId xmlns:a16="http://schemas.microsoft.com/office/drawing/2014/main" id="{7DFDCEA8-9058-4182-9CCB-569FDB634042}"/>
              </a:ext>
            </a:extLst>
          </p:cNvPr>
          <p:cNvSpPr txBox="1">
            <a:spLocks noChangeArrowheads="1"/>
          </p:cNvSpPr>
          <p:nvPr/>
        </p:nvSpPr>
        <p:spPr bwMode="auto">
          <a:xfrm>
            <a:off x="4520535" y="2176451"/>
            <a:ext cx="2823905"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lgn="ctr">
              <a:spcBef>
                <a:spcPct val="50000"/>
              </a:spcBef>
            </a:pPr>
            <a:r>
              <a:rPr lang="es-ES" sz="2800" b="0" i="0" strike="noStrike" cap="none" spc="0" baseline="0">
                <a:solidFill>
                  <a:srgbClr val="808080"/>
                </a:solidFill>
                <a:effectLst/>
                <a:latin typeface="Calibri"/>
                <a:ea typeface="Calibri"/>
                <a:cs typeface="Calibri"/>
              </a:rPr>
              <a:t>Mantenerse igual</a:t>
            </a:r>
          </a:p>
        </p:txBody>
      </p:sp>
      <p:sp>
        <p:nvSpPr>
          <p:cNvPr id="15" name="Text Box 7">
            <a:extLst>
              <a:ext uri="{FF2B5EF4-FFF2-40B4-BE49-F238E27FC236}">
                <a16:creationId xmlns:a16="http://schemas.microsoft.com/office/drawing/2014/main" id="{AE7E7874-429C-44F5-BC26-323CF3A103AA}"/>
              </a:ext>
            </a:extLst>
          </p:cNvPr>
          <p:cNvSpPr txBox="1">
            <a:spLocks noChangeArrowheads="1"/>
          </p:cNvSpPr>
          <p:nvPr/>
        </p:nvSpPr>
        <p:spPr bwMode="auto">
          <a:xfrm>
            <a:off x="7547896" y="2176451"/>
            <a:ext cx="2823905"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lgn="ctr">
              <a:spcBef>
                <a:spcPct val="50000"/>
              </a:spcBef>
            </a:pPr>
            <a:r>
              <a:rPr lang="es-ES" sz="2800" b="0" i="0" strike="noStrike" cap="none" spc="0" baseline="0">
                <a:solidFill>
                  <a:srgbClr val="808080"/>
                </a:solidFill>
                <a:effectLst/>
                <a:latin typeface="Calibri"/>
                <a:ea typeface="Calibri"/>
                <a:cs typeface="Calibri"/>
              </a:rPr>
              <a:t>Cambiar</a:t>
            </a:r>
          </a:p>
        </p:txBody>
      </p:sp>
      <p:sp>
        <p:nvSpPr>
          <p:cNvPr id="16" name="Text Box 7">
            <a:extLst>
              <a:ext uri="{FF2B5EF4-FFF2-40B4-BE49-F238E27FC236}">
                <a16:creationId xmlns:a16="http://schemas.microsoft.com/office/drawing/2014/main" id="{1D1E199F-4110-4BBA-ABE7-CE2E68790066}"/>
              </a:ext>
            </a:extLst>
          </p:cNvPr>
          <p:cNvSpPr txBox="1">
            <a:spLocks noChangeArrowheads="1"/>
          </p:cNvSpPr>
          <p:nvPr/>
        </p:nvSpPr>
        <p:spPr bwMode="auto">
          <a:xfrm>
            <a:off x="1989222" y="2941282"/>
            <a:ext cx="2823905"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spcBef>
                <a:spcPct val="50000"/>
              </a:spcBef>
            </a:pPr>
            <a:r>
              <a:rPr lang="es-ES" sz="2800" b="0" i="0" strike="noStrike" cap="none" spc="0" baseline="0">
                <a:solidFill>
                  <a:srgbClr val="808080"/>
                </a:solidFill>
                <a:effectLst/>
                <a:latin typeface="Calibri"/>
                <a:ea typeface="Calibri"/>
                <a:cs typeface="Calibri"/>
              </a:rPr>
              <a:t>Beneficios de</a:t>
            </a:r>
          </a:p>
        </p:txBody>
      </p:sp>
      <p:sp>
        <p:nvSpPr>
          <p:cNvPr id="17" name="Text Box 7">
            <a:extLst>
              <a:ext uri="{FF2B5EF4-FFF2-40B4-BE49-F238E27FC236}">
                <a16:creationId xmlns:a16="http://schemas.microsoft.com/office/drawing/2014/main" id="{14F50B0F-3191-4497-8671-8FE44521541C}"/>
              </a:ext>
            </a:extLst>
          </p:cNvPr>
          <p:cNvSpPr txBox="1">
            <a:spLocks noChangeArrowheads="1"/>
          </p:cNvSpPr>
          <p:nvPr/>
        </p:nvSpPr>
        <p:spPr bwMode="auto">
          <a:xfrm>
            <a:off x="1989221" y="3739311"/>
            <a:ext cx="2823905"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spcBef>
                <a:spcPct val="50000"/>
              </a:spcBef>
            </a:pPr>
            <a:r>
              <a:rPr lang="es-ES" sz="2800" b="0" i="0" strike="noStrike" cap="none" spc="0" baseline="0">
                <a:solidFill>
                  <a:srgbClr val="808080"/>
                </a:solidFill>
                <a:effectLst/>
                <a:latin typeface="Calibri"/>
                <a:ea typeface="Calibri"/>
                <a:cs typeface="Calibri"/>
              </a:rPr>
              <a:t>Costes de</a:t>
            </a:r>
          </a:p>
        </p:txBody>
      </p:sp>
      <p:sp>
        <p:nvSpPr>
          <p:cNvPr id="28674" name="Rectangle 2"/>
          <p:cNvSpPr>
            <a:spLocks noGrp="1"/>
          </p:cNvSpPr>
          <p:nvPr>
            <p:ph type="title"/>
          </p:nvPr>
        </p:nvSpPr>
        <p:spPr/>
        <p:txBody>
          <a:bodyPr>
            <a:normAutofit/>
          </a:bodyPr>
          <a:lstStyle/>
          <a:p>
            <a:pPr eaLnBrk="1" hangingPunct="1">
              <a:defRPr/>
            </a:pPr>
            <a:r>
              <a:rPr lang="es-ES" sz="3600" b="0" i="0" strike="noStrike" cap="none" spc="0" baseline="0">
                <a:solidFill>
                  <a:srgbClr val="FFFFFF"/>
                </a:solidFill>
                <a:effectLst/>
                <a:latin typeface="Calibri Light"/>
                <a:ea typeface="Calibri Light"/>
                <a:cs typeface="Calibri Light"/>
              </a:rPr>
              <a:t>Desarrollar discrepancias: equilibrio decisional</a:t>
            </a:r>
            <a:endParaRPr lang="en-GB" altLang="en-US" baseline="30000">
              <a:ea typeface="HelveticaNeueLT Std Med Cn"/>
            </a:endParaRPr>
          </a:p>
        </p:txBody>
      </p:sp>
      <p:sp>
        <p:nvSpPr>
          <p:cNvPr id="38915" name="Rectangle 3"/>
          <p:cNvSpPr>
            <a:spLocks noGrp="1"/>
          </p:cNvSpPr>
          <p:nvPr>
            <p:ph idx="1"/>
          </p:nvPr>
        </p:nvSpPr>
        <p:spPr/>
        <p:txBody>
          <a:bodyPr/>
          <a:lstStyle/>
          <a:p>
            <a:pPr eaLnBrk="1" hangingPunct="1">
              <a:buFont typeface="Arial" panose="020B0604020202020204" pitchFamily="34" charset="0"/>
              <a:buNone/>
            </a:pPr>
            <a:r>
              <a:rPr lang="en-GB" altLang="en-US">
                <a:ea typeface="HelveticaNeueLT Std Cn"/>
              </a:rPr>
              <a:t>                                         </a:t>
            </a:r>
          </a:p>
        </p:txBody>
      </p:sp>
      <p:sp>
        <p:nvSpPr>
          <p:cNvPr id="2" name="Text Placeholder 1">
            <a:extLst>
              <a:ext uri="{FF2B5EF4-FFF2-40B4-BE49-F238E27FC236}">
                <a16:creationId xmlns:a16="http://schemas.microsoft.com/office/drawing/2014/main" id="{7B49F221-AC7E-4E97-9FD6-6C83BEDA4E3A}"/>
              </a:ext>
            </a:extLst>
          </p:cNvPr>
          <p:cNvSpPr>
            <a:spLocks noGrp="1"/>
          </p:cNvSpPr>
          <p:nvPr>
            <p:ph type="body" sz="quarter" idx="13"/>
          </p:nvPr>
        </p:nvSpPr>
        <p:spPr/>
        <p:txBody>
          <a:bodyPr/>
          <a:lstStyle/>
          <a:p>
            <a:pPr>
              <a:spcBef>
                <a:spcPct val="0"/>
              </a:spcBef>
              <a:defRPr/>
            </a:pPr>
            <a:r>
              <a:rPr lang="es-ES" sz="1000" b="0" i="0" strike="noStrike" cap="none" spc="0" baseline="0">
                <a:solidFill>
                  <a:srgbClr val="898989"/>
                </a:solidFill>
                <a:effectLst/>
                <a:latin typeface="Calibri"/>
                <a:ea typeface="Calibri"/>
                <a:cs typeface="Calibri"/>
              </a:rPr>
              <a:t>Adaptado de Miller W, et al. </a:t>
            </a:r>
            <a:r>
              <a:rPr lang="es-ES" sz="1000" b="0" i="1" strike="noStrike" cap="none" spc="0" baseline="0">
                <a:solidFill>
                  <a:srgbClr val="898989"/>
                </a:solidFill>
                <a:effectLst/>
                <a:latin typeface="Calibri"/>
                <a:ea typeface="Calibri"/>
                <a:cs typeface="Calibri"/>
              </a:rPr>
              <a:t>Behav Cogn Psychother. </a:t>
            </a:r>
            <a:r>
              <a:rPr lang="es-ES" sz="1000" b="0" i="0" strike="noStrike" cap="none" spc="0" baseline="0">
                <a:solidFill>
                  <a:srgbClr val="898989"/>
                </a:solidFill>
                <a:effectLst/>
                <a:latin typeface="Calibri"/>
                <a:ea typeface="Calibri"/>
                <a:cs typeface="Calibri"/>
              </a:rPr>
              <a:t>2015;43:129–141.</a:t>
            </a:r>
          </a:p>
        </p:txBody>
      </p:sp>
      <p:grpSp>
        <p:nvGrpSpPr>
          <p:cNvPr id="3" name="Group 2">
            <a:extLst>
              <a:ext uri="{FF2B5EF4-FFF2-40B4-BE49-F238E27FC236}">
                <a16:creationId xmlns:a16="http://schemas.microsoft.com/office/drawing/2014/main" id="{B447F03A-3CA9-49DE-A3BB-752E5C33C81A}"/>
              </a:ext>
            </a:extLst>
          </p:cNvPr>
          <p:cNvGrpSpPr/>
          <p:nvPr/>
        </p:nvGrpSpPr>
        <p:grpSpPr>
          <a:xfrm>
            <a:off x="2060574" y="2044700"/>
            <a:ext cx="8437213" cy="2217830"/>
            <a:chOff x="2024062" y="1681163"/>
            <a:chExt cx="8437213" cy="2217830"/>
          </a:xfrm>
        </p:grpSpPr>
        <p:sp>
          <p:nvSpPr>
            <p:cNvPr id="38916" name="Line 4"/>
            <p:cNvSpPr>
              <a:spLocks noChangeShapeType="1"/>
            </p:cNvSpPr>
            <p:nvPr/>
          </p:nvSpPr>
          <p:spPr bwMode="auto">
            <a:xfrm flipH="1">
              <a:off x="4256088" y="1681163"/>
              <a:ext cx="0" cy="221783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17" name="Line 5"/>
            <p:cNvSpPr>
              <a:spLocks noChangeShapeType="1"/>
            </p:cNvSpPr>
            <p:nvPr/>
          </p:nvSpPr>
          <p:spPr bwMode="auto">
            <a:xfrm>
              <a:off x="2024063" y="2443163"/>
              <a:ext cx="8437212" cy="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18" name="Line 6"/>
            <p:cNvSpPr>
              <a:spLocks noChangeShapeType="1"/>
            </p:cNvSpPr>
            <p:nvPr/>
          </p:nvSpPr>
          <p:spPr bwMode="auto">
            <a:xfrm>
              <a:off x="2024062" y="3282296"/>
              <a:ext cx="8311227" cy="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19" name="Line 7"/>
            <p:cNvSpPr>
              <a:spLocks noChangeShapeType="1"/>
            </p:cNvSpPr>
            <p:nvPr/>
          </p:nvSpPr>
          <p:spPr bwMode="auto">
            <a:xfrm flipH="1">
              <a:off x="7535863" y="1681163"/>
              <a:ext cx="0" cy="221783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38922" name="Text Box 10"/>
          <p:cNvSpPr txBox="1">
            <a:spLocks noChangeArrowheads="1"/>
          </p:cNvSpPr>
          <p:nvPr/>
        </p:nvSpPr>
        <p:spPr bwMode="auto">
          <a:xfrm>
            <a:off x="5216524" y="4315934"/>
            <a:ext cx="518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anose="020B0604020202020204" pitchFamily="34" charset="0"/>
              <a:buChar char="»"/>
              <a:defRPr sz="1600">
                <a:solidFill>
                  <a:schemeClr val="tx1"/>
                </a:solidFill>
                <a:latin typeface="Calibri" pitchFamily="34" charset="0"/>
              </a:defRPr>
            </a:lvl6pPr>
            <a:lvl7pPr eaLnBrk="0" fontAlgn="base" hangingPunct="0">
              <a:spcAft>
                <a:spcPct val="0"/>
              </a:spcAft>
              <a:buFont typeface="Arial" panose="020B0604020202020204" pitchFamily="34" charset="0"/>
              <a:buChar char="»"/>
              <a:defRPr sz="1600">
                <a:solidFill>
                  <a:schemeClr val="tx1"/>
                </a:solidFill>
                <a:latin typeface="Calibri" pitchFamily="34" charset="0"/>
              </a:defRPr>
            </a:lvl7pPr>
            <a:lvl8pPr eaLnBrk="0" fontAlgn="base" hangingPunct="0">
              <a:spcAft>
                <a:spcPct val="0"/>
              </a:spcAft>
              <a:buFont typeface="Arial" panose="020B0604020202020204" pitchFamily="34" charset="0"/>
              <a:buChar char="»"/>
              <a:defRPr sz="1600">
                <a:solidFill>
                  <a:schemeClr val="tx1"/>
                </a:solidFill>
                <a:latin typeface="Calibri" pitchFamily="34" charset="0"/>
              </a:defRPr>
            </a:lvl8pPr>
            <a:lvl9pPr eaLnBrk="0" fontAlgn="base" hangingPunct="0">
              <a:spcAft>
                <a:spcPct val="0"/>
              </a:spcAft>
              <a:buFont typeface="Arial" panose="020B0604020202020204" pitchFamily="34" charset="0"/>
              <a:buChar char="»"/>
              <a:defRPr sz="1600">
                <a:solidFill>
                  <a:schemeClr val="tx1"/>
                </a:solidFill>
                <a:latin typeface="Calibri" pitchFamily="34" charset="0"/>
              </a:defRPr>
            </a:lvl9pPr>
          </a:lstStyle>
          <a:p>
            <a:pPr algn="ctr">
              <a:spcBef>
                <a:spcPct val="50000"/>
              </a:spcBef>
            </a:pPr>
            <a:r>
              <a:rPr lang="es-ES" sz="2400" b="0" i="0" strike="noStrike" cap="none" spc="0" baseline="0">
                <a:solidFill>
                  <a:srgbClr val="898989"/>
                </a:solidFill>
                <a:effectLst/>
                <a:latin typeface="Calibri"/>
                <a:ea typeface="Calibri"/>
                <a:cs typeface="Calibri"/>
              </a:rPr>
              <a:t>Trabaje normalmente en esta dirección</a:t>
            </a:r>
          </a:p>
        </p:txBody>
      </p:sp>
      <p:sp>
        <p:nvSpPr>
          <p:cNvPr id="18" name="TextBox 17">
            <a:extLst>
              <a:ext uri="{FF2B5EF4-FFF2-40B4-BE49-F238E27FC236}">
                <a16:creationId xmlns:a16="http://schemas.microsoft.com/office/drawing/2014/main" id="{1D55AA9C-7084-4EAD-A414-067D510E7B19}"/>
              </a:ext>
            </a:extLst>
          </p:cNvPr>
          <p:cNvSpPr txBox="1"/>
          <p:nvPr/>
        </p:nvSpPr>
        <p:spPr>
          <a:xfrm>
            <a:off x="990600" y="1559754"/>
            <a:ext cx="6097978" cy="518160"/>
          </a:xfrm>
          <a:prstGeom prst="rect">
            <a:avLst/>
          </a:prstGeom>
          <a:noFill/>
        </p:spPr>
        <p:txBody>
          <a:bodyPr wrap="square">
            <a:spAutoFit/>
          </a:bodyPr>
          <a:lstStyle/>
          <a:p>
            <a:r>
              <a:rPr lang="es-ES" sz="2800" b="0" i="0" strike="noStrike" cap="none" spc="0" baseline="0">
                <a:solidFill>
                  <a:srgbClr val="808080"/>
                </a:solidFill>
                <a:effectLst/>
                <a:latin typeface="Calibri"/>
                <a:ea typeface="Calibri"/>
                <a:cs typeface="Calibri"/>
              </a:rPr>
              <a:t>Matriz de toma</a:t>
            </a:r>
            <a:r>
              <a:rPr lang="es-ES" sz="1800" b="0" i="0" strike="noStrike" cap="none" spc="0" baseline="0">
                <a:solidFill>
                  <a:srgbClr val="000000"/>
                </a:solidFill>
                <a:effectLst/>
                <a:latin typeface="Calibri"/>
                <a:ea typeface="Calibri"/>
                <a:cs typeface="Calibri"/>
              </a:rPr>
              <a:t> </a:t>
            </a:r>
            <a:r>
              <a:rPr lang="es-ES" sz="2800" b="0" i="0" strike="noStrike" cap="none" spc="0" baseline="0">
                <a:solidFill>
                  <a:srgbClr val="808080"/>
                </a:solidFill>
                <a:effectLst/>
                <a:latin typeface="Calibri"/>
                <a:ea typeface="Calibri"/>
                <a:cs typeface="Calibri"/>
              </a:rPr>
              <a:t>de decisiones</a:t>
            </a:r>
            <a:endParaRPr lang="en-GB" sz="2800">
              <a:solidFill>
                <a:schemeClr val="tx1">
                  <a:lumMod val="50000"/>
                  <a:lumOff val="50000"/>
                </a:schemeClr>
              </a:solidFill>
            </a:endParaRPr>
          </a:p>
        </p:txBody>
      </p:sp>
      <p:sp>
        <p:nvSpPr>
          <p:cNvPr id="7" name="Freeform: Shape 6">
            <a:extLst>
              <a:ext uri="{FF2B5EF4-FFF2-40B4-BE49-F238E27FC236}">
                <a16:creationId xmlns:a16="http://schemas.microsoft.com/office/drawing/2014/main" id="{E2AEE040-1562-437C-BBCE-2A5AAF8690CB}"/>
              </a:ext>
            </a:extLst>
          </p:cNvPr>
          <p:cNvSpPr/>
          <p:nvPr/>
        </p:nvSpPr>
        <p:spPr>
          <a:xfrm>
            <a:off x="5759527" y="3178258"/>
            <a:ext cx="3503215" cy="850804"/>
          </a:xfrm>
          <a:custGeom>
            <a:avLst/>
            <a:gdLst>
              <a:gd name="connsiteX0" fmla="*/ 0 w 3016332"/>
              <a:gd name="connsiteY0" fmla="*/ 0 h 1555667"/>
              <a:gd name="connsiteX1" fmla="*/ 0 w 3016332"/>
              <a:gd name="connsiteY1" fmla="*/ 1555667 h 1555667"/>
              <a:gd name="connsiteX2" fmla="*/ 3016332 w 3016332"/>
              <a:gd name="connsiteY2" fmla="*/ 1555667 h 1555667"/>
              <a:gd name="connsiteX3" fmla="*/ 3016332 w 3016332"/>
              <a:gd name="connsiteY3" fmla="*/ 0 h 1555667"/>
            </a:gdLst>
            <a:ahLst/>
            <a:cxnLst>
              <a:cxn ang="0">
                <a:pos x="connsiteX0" y="connsiteY0"/>
              </a:cxn>
              <a:cxn ang="0">
                <a:pos x="connsiteX1" y="connsiteY1"/>
              </a:cxn>
              <a:cxn ang="0">
                <a:pos x="connsiteX2" y="connsiteY2"/>
              </a:cxn>
              <a:cxn ang="0">
                <a:pos x="connsiteX3" y="connsiteY3"/>
              </a:cxn>
            </a:cxnLst>
            <a:rect l="l" t="t" r="r" b="b"/>
            <a:pathLst>
              <a:path w="3016332" h="1555667">
                <a:moveTo>
                  <a:pt x="0" y="0"/>
                </a:moveTo>
                <a:lnTo>
                  <a:pt x="0" y="1555667"/>
                </a:lnTo>
                <a:lnTo>
                  <a:pt x="3016332" y="1555667"/>
                </a:lnTo>
                <a:lnTo>
                  <a:pt x="3016332" y="0"/>
                </a:lnTo>
              </a:path>
            </a:pathLst>
          </a:custGeom>
          <a:noFill/>
          <a:ln w="76200">
            <a:solidFill>
              <a:schemeClr val="accent3"/>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90F9164-F1D3-474D-AD9D-2ACAEA59C11F}"/>
              </a:ext>
            </a:extLst>
          </p:cNvPr>
          <p:cNvSpPr txBox="1"/>
          <p:nvPr/>
        </p:nvSpPr>
        <p:spPr>
          <a:xfrm>
            <a:off x="1019180" y="4837668"/>
            <a:ext cx="10515600" cy="830997"/>
          </a:xfrm>
          <a:prstGeom prst="rect">
            <a:avLst/>
          </a:prstGeom>
          <a:noFill/>
        </p:spPr>
        <p:txBody>
          <a:bodyPr wrap="square">
            <a:spAutoFit/>
          </a:bodyPr>
          <a:lstStyle/>
          <a:p>
            <a:pPr>
              <a:spcBef>
                <a:spcPct val="50000"/>
              </a:spcBef>
            </a:pPr>
            <a:r>
              <a:rPr lang="es-ES" sz="2400" b="0" i="0" strike="noStrike" cap="none" spc="0" baseline="0" dirty="0">
                <a:solidFill>
                  <a:srgbClr val="898989"/>
                </a:solidFill>
                <a:effectLst/>
                <a:latin typeface="Calibri"/>
                <a:ea typeface="Calibri"/>
                <a:cs typeface="Calibri"/>
              </a:rPr>
              <a:t>La conversación puede “quedar pendiente” entre sesiones/citas, con la esperanza de que el paciente continúe desarrollando su pensamiento y reflexionando</a:t>
            </a:r>
            <a:endParaRPr lang="en-GB" sz="2400" dirty="0">
              <a:solidFill>
                <a:srgbClr val="898989"/>
              </a:solidFill>
              <a:latin typeface="Calibri"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Cambiar: ¿de quién es la responsabilidad?</a:t>
            </a:r>
          </a:p>
        </p:txBody>
      </p:sp>
      <p:sp>
        <p:nvSpPr>
          <p:cNvPr id="41987" name="Rectangle 3"/>
          <p:cNvSpPr>
            <a:spLocks noGrp="1" noChangeArrowheads="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Los pacientes deciden qué hacer</a:t>
            </a:r>
          </a:p>
          <a:p>
            <a:pPr eaLnBrk="1" hangingPunct="1">
              <a:lnSpc>
                <a:spcPct val="90000"/>
              </a:lnSpc>
            </a:pPr>
            <a:endParaRPr lang="en-US"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El equipo está ahí para ayudar, pero no </a:t>
            </a:r>
            <a:r>
              <a:rPr lang="es-ES" sz="2800" b="0" i="1" strike="noStrike" cap="none" spc="0" baseline="0">
                <a:solidFill>
                  <a:srgbClr val="808080"/>
                </a:solidFill>
                <a:effectLst/>
                <a:latin typeface="Calibri"/>
                <a:ea typeface="Calibri"/>
                <a:cs typeface="Calibri"/>
              </a:rPr>
              <a:t>puede cambiar por el paciente</a:t>
            </a:r>
          </a:p>
          <a:p>
            <a:pPr lvl="1"/>
            <a:r>
              <a:rPr lang="es-ES" sz="2400" b="0" i="0" strike="noStrike" cap="none" spc="0" baseline="0">
                <a:solidFill>
                  <a:srgbClr val="808080"/>
                </a:solidFill>
                <a:effectLst/>
                <a:latin typeface="Calibri"/>
                <a:ea typeface="Calibri"/>
                <a:cs typeface="Calibri"/>
              </a:rPr>
              <a:t>Los equipos deben actuar de forma responsable, pero no pueden responsabilizarse </a:t>
            </a:r>
            <a:r>
              <a:rPr lang="es-ES" sz="2400" b="0" i="1" strike="noStrike" cap="none" spc="0" baseline="0">
                <a:solidFill>
                  <a:srgbClr val="808080"/>
                </a:solidFill>
                <a:effectLst/>
                <a:latin typeface="Calibri"/>
                <a:ea typeface="Calibri"/>
                <a:cs typeface="Calibri"/>
              </a:rPr>
              <a:t>DE LA</a:t>
            </a:r>
            <a:r>
              <a:rPr lang="es-ES" sz="2400" b="0" i="0" strike="noStrike" cap="none" spc="0" baseline="0">
                <a:solidFill>
                  <a:srgbClr val="808080"/>
                </a:solidFill>
                <a:effectLst/>
                <a:latin typeface="Calibri"/>
                <a:ea typeface="Calibri"/>
                <a:cs typeface="Calibri"/>
              </a:rPr>
              <a:t> adherencia del paciente</a:t>
            </a:r>
            <a:endParaRPr lang="en-US" altLang="en-US" i="1">
              <a:ea typeface="HelveticaNeueLT Std Cn"/>
            </a:endParaRPr>
          </a:p>
          <a:p>
            <a:pPr eaLnBrk="1" hangingPunct="1">
              <a:lnSpc>
                <a:spcPct val="90000"/>
              </a:lnSpc>
            </a:pPr>
            <a:endParaRPr lang="en-US" altLang="en-US" i="1">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¿Qué sucede cuando alguien participa en un debate sobre un cambio, pero sigue mostrando resistencia a realizar cualquier cambio?</a:t>
            </a:r>
          </a:p>
        </p:txBody>
      </p:sp>
      <p:sp>
        <p:nvSpPr>
          <p:cNvPr id="3" name="Text Placeholder 2">
            <a:extLst>
              <a:ext uri="{FF2B5EF4-FFF2-40B4-BE49-F238E27FC236}">
                <a16:creationId xmlns:a16="http://schemas.microsoft.com/office/drawing/2014/main" id="{1E5FCD99-52E6-0F4F-BDCF-0DA6E3D9D86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Una respuesta frecuente: el reflejo de corrección</a:t>
            </a:r>
            <a:endParaRPr lang="en-GB" altLang="en-US" baseline="30000">
              <a:ea typeface="HelveticaNeueLT Std Med Cn"/>
            </a:endParaRPr>
          </a:p>
        </p:txBody>
      </p:sp>
      <p:sp>
        <p:nvSpPr>
          <p:cNvPr id="43011" name="Rectangle 3"/>
          <p:cNvSpPr>
            <a:spLocks noGrp="1" noChangeArrowheads="1"/>
          </p:cNvSpPr>
          <p:nvPr>
            <p:ph idx="1"/>
          </p:nvPr>
        </p:nvSpPr>
        <p:spPr/>
        <p:txBody>
          <a:bodyPr/>
          <a:lstStyle/>
          <a:p>
            <a:pPr eaLnBrk="1" hangingPunct="1">
              <a:lnSpc>
                <a:spcPct val="110000"/>
              </a:lnSpc>
              <a:spcBef>
                <a:spcPct val="0"/>
              </a:spcBef>
            </a:pPr>
            <a:r>
              <a:rPr lang="es-ES" sz="2800" b="1" i="0" strike="noStrike" cap="none" spc="0" baseline="0">
                <a:solidFill>
                  <a:srgbClr val="9BBB59"/>
                </a:solidFill>
                <a:effectLst/>
                <a:latin typeface="Calibri"/>
                <a:ea typeface="Calibri"/>
                <a:cs typeface="Calibri"/>
              </a:rPr>
              <a:t>¿Por qué? </a:t>
            </a:r>
            <a:r>
              <a:rPr lang="es-ES" sz="2800" b="0" i="0" strike="noStrike" cap="none" spc="0" baseline="0">
                <a:solidFill>
                  <a:srgbClr val="808080"/>
                </a:solidFill>
                <a:effectLst/>
                <a:latin typeface="Calibri"/>
                <a:ea typeface="Calibri"/>
                <a:cs typeface="Calibri"/>
              </a:rPr>
              <a:t>Nuestro deseo de arreglar las cosas, </a:t>
            </a:r>
            <a:r>
              <a:rPr lang="es-ES" sz="2800" b="0" i="1" strike="noStrike" cap="none" spc="0" baseline="0">
                <a:solidFill>
                  <a:srgbClr val="808080"/>
                </a:solidFill>
                <a:effectLst/>
                <a:latin typeface="Calibri"/>
                <a:ea typeface="Calibri"/>
                <a:cs typeface="Calibri"/>
              </a:rPr>
              <a:t>“corregirlas”</a:t>
            </a:r>
            <a:endParaRPr lang="en-US" altLang="en-US" baseline="30000">
              <a:ea typeface="HelveticaNeueLT Std Cn"/>
            </a:endParaRPr>
          </a:p>
          <a:p>
            <a:pPr eaLnBrk="1" hangingPunct="1">
              <a:lnSpc>
                <a:spcPct val="110000"/>
              </a:lnSpc>
              <a:spcBef>
                <a:spcPct val="0"/>
              </a:spcBef>
            </a:pPr>
            <a:endParaRPr lang="en-GB" altLang="en-US" sz="2800">
              <a:solidFill>
                <a:srgbClr val="FFFF00"/>
              </a:solidFill>
              <a:ea typeface="HelveticaNeueLT Std Cn"/>
            </a:endParaRPr>
          </a:p>
          <a:p>
            <a:pPr eaLnBrk="1" hangingPunct="1">
              <a:lnSpc>
                <a:spcPct val="110000"/>
              </a:lnSpc>
              <a:spcBef>
                <a:spcPct val="0"/>
              </a:spcBef>
            </a:pPr>
            <a:r>
              <a:rPr lang="es-ES" sz="2800" b="1" i="0" strike="noStrike" cap="none" spc="0" baseline="0">
                <a:solidFill>
                  <a:srgbClr val="9BBB59"/>
                </a:solidFill>
                <a:effectLst/>
                <a:latin typeface="Calibri"/>
                <a:ea typeface="Calibri"/>
                <a:cs typeface="Calibri"/>
              </a:rPr>
              <a:t>¿Qué sucede? </a:t>
            </a:r>
            <a:r>
              <a:rPr lang="es-ES" sz="2800" b="0" i="0" strike="noStrike" cap="none" spc="0" baseline="0">
                <a:solidFill>
                  <a:srgbClr val="808080"/>
                </a:solidFill>
                <a:effectLst/>
                <a:latin typeface="Calibri"/>
                <a:ea typeface="Calibri"/>
                <a:cs typeface="Calibri"/>
              </a:rPr>
              <a:t>La resistencia aumenta</a:t>
            </a:r>
          </a:p>
          <a:p>
            <a:pPr lvl="1" eaLnBrk="1" hangingPunct="1">
              <a:lnSpc>
                <a:spcPct val="90000"/>
              </a:lnSpc>
            </a:pPr>
            <a:r>
              <a:rPr lang="es-ES" sz="2400" b="0" i="0" strike="noStrike" cap="none" spc="0" baseline="0">
                <a:solidFill>
                  <a:srgbClr val="808080"/>
                </a:solidFill>
                <a:effectLst/>
                <a:latin typeface="Calibri"/>
                <a:ea typeface="Calibri"/>
                <a:cs typeface="Calibri"/>
              </a:rPr>
              <a:t>las personas pueden sentirse justificadas por su reacción (de usted)</a:t>
            </a:r>
          </a:p>
          <a:p>
            <a:pPr lvl="1" eaLnBrk="1" hangingPunct="1">
              <a:lnSpc>
                <a:spcPct val="90000"/>
              </a:lnSpc>
            </a:pPr>
            <a:r>
              <a:rPr lang="es-ES" sz="2400" b="0" i="0" strike="noStrike" cap="none" spc="0" baseline="0">
                <a:solidFill>
                  <a:srgbClr val="808080"/>
                </a:solidFill>
                <a:effectLst/>
                <a:latin typeface="Calibri"/>
                <a:ea typeface="Calibri"/>
                <a:cs typeface="Calibri"/>
              </a:rPr>
              <a:t>de esa forma, ya no tienen que pensar más en ello</a:t>
            </a:r>
          </a:p>
          <a:p>
            <a:pPr eaLnBrk="1" hangingPunct="1">
              <a:lnSpc>
                <a:spcPct val="110000"/>
              </a:lnSpc>
              <a:spcBef>
                <a:spcPct val="0"/>
              </a:spcBef>
            </a:pPr>
            <a:endParaRPr lang="en-US" altLang="en-US" sz="2800">
              <a:ea typeface="HelveticaNeueLT Std Cn"/>
            </a:endParaRPr>
          </a:p>
          <a:p>
            <a:pPr eaLnBrk="1" hangingPunct="1">
              <a:lnSpc>
                <a:spcPct val="110000"/>
              </a:lnSpc>
              <a:spcBef>
                <a:spcPct val="0"/>
              </a:spcBef>
            </a:pPr>
            <a:r>
              <a:rPr lang="es-ES" sz="2800" b="0" i="0" strike="noStrike" cap="none" spc="0" baseline="0">
                <a:solidFill>
                  <a:srgbClr val="808080"/>
                </a:solidFill>
                <a:effectLst/>
                <a:latin typeface="Calibri"/>
                <a:ea typeface="Calibri"/>
                <a:cs typeface="Calibri"/>
              </a:rPr>
              <a:t>Sugerencia: Si le empiezan a decir </a:t>
            </a:r>
            <a:r>
              <a:rPr lang="es-ES" sz="2800" b="0" i="1" strike="noStrike" cap="none" spc="0" baseline="0">
                <a:solidFill>
                  <a:srgbClr val="808080"/>
                </a:solidFill>
                <a:effectLst/>
                <a:latin typeface="Calibri"/>
                <a:ea typeface="Calibri"/>
                <a:cs typeface="Calibri"/>
              </a:rPr>
              <a:t>“sí, pero...” </a:t>
            </a:r>
            <a:r>
              <a:rPr lang="es-ES" sz="2800" b="0" i="0" strike="noStrike" cap="none" spc="0" baseline="0">
                <a:solidFill>
                  <a:srgbClr val="808080"/>
                </a:solidFill>
                <a:effectLst/>
                <a:latin typeface="Calibri"/>
                <a:ea typeface="Calibri"/>
                <a:cs typeface="Calibri"/>
              </a:rPr>
              <a:t>o </a:t>
            </a:r>
            <a:r>
              <a:rPr lang="es-ES" sz="2800" b="0" i="1" strike="noStrike" cap="none" spc="0" baseline="0">
                <a:solidFill>
                  <a:srgbClr val="808080"/>
                </a:solidFill>
                <a:effectLst/>
                <a:latin typeface="Calibri"/>
                <a:ea typeface="Calibri"/>
                <a:cs typeface="Calibri"/>
              </a:rPr>
              <a:t>“ya lo he intentado”,</a:t>
            </a:r>
            <a:r>
              <a:rPr lang="es-ES" sz="2800" b="0" i="0" strike="noStrike" cap="none" spc="0" baseline="0">
                <a:solidFill>
                  <a:srgbClr val="808080"/>
                </a:solidFill>
                <a:effectLst/>
                <a:latin typeface="Calibri"/>
                <a:ea typeface="Calibri"/>
                <a:cs typeface="Calibri"/>
              </a:rPr>
              <a:t> ¡usted ha cedido al reflejo de corrección!</a:t>
            </a:r>
            <a:endParaRPr lang="en-GB" altLang="en-US">
              <a:ea typeface="HelveticaNeueLT Std Cn"/>
            </a:endParaRPr>
          </a:p>
        </p:txBody>
      </p:sp>
      <p:sp>
        <p:nvSpPr>
          <p:cNvPr id="2" name="Text Placeholder 1">
            <a:extLst>
              <a:ext uri="{FF2B5EF4-FFF2-40B4-BE49-F238E27FC236}">
                <a16:creationId xmlns:a16="http://schemas.microsoft.com/office/drawing/2014/main" id="{4534C89A-7599-43A8-A7A6-869B2621FAE0}"/>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Pollack K, et al. </a:t>
            </a:r>
            <a:r>
              <a:rPr lang="es-ES" sz="1000" b="0" i="1" strike="noStrike" cap="none" spc="0" baseline="0">
                <a:solidFill>
                  <a:srgbClr val="898989"/>
                </a:solidFill>
                <a:effectLst/>
                <a:latin typeface="Calibri"/>
                <a:ea typeface="Calibri"/>
                <a:cs typeface="Calibri"/>
              </a:rPr>
              <a:t>J Palliat Med. </a:t>
            </a:r>
            <a:r>
              <a:rPr lang="es-ES" sz="1000" b="0" i="0" strike="noStrike" cap="none" spc="0" baseline="0">
                <a:solidFill>
                  <a:srgbClr val="898989"/>
                </a:solidFill>
                <a:effectLst/>
                <a:latin typeface="Calibri"/>
                <a:ea typeface="Calibri"/>
                <a:cs typeface="Calibri"/>
              </a:rPr>
              <a:t>2011;14:587–592.</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Una mejor respuesta: rodar con la resistencia</a:t>
            </a:r>
          </a:p>
        </p:txBody>
      </p:sp>
      <p:sp>
        <p:nvSpPr>
          <p:cNvPr id="44035" name="Rectangle 3"/>
          <p:cNvSpPr>
            <a:spLocks noGrp="1" noChangeArrowheads="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¡Nunca responda a la resistencia con la confrontación; no importa su grado de frustración!</a:t>
            </a:r>
          </a:p>
          <a:p>
            <a:pPr eaLnBrk="1" hangingPunct="1">
              <a:lnSpc>
                <a:spcPct val="90000"/>
              </a:lnSpc>
            </a:pPr>
            <a:endParaRPr lang="en-US"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Utilice habilidades de escucha activa y muestre empatía</a:t>
            </a:r>
          </a:p>
          <a:p>
            <a:pPr eaLnBrk="1" hangingPunct="1">
              <a:lnSpc>
                <a:spcPct val="90000"/>
              </a:lnSpc>
            </a:pPr>
            <a:endParaRPr lang="en-GB"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Reconozca la ambivalencia como normal</a:t>
            </a:r>
          </a:p>
          <a:p>
            <a:pPr eaLnBrk="1" hangingPunct="1">
              <a:lnSpc>
                <a:spcPct val="90000"/>
              </a:lnSpc>
            </a:pPr>
            <a:endParaRPr lang="en-GB"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Ruede con la resistencia</a:t>
            </a:r>
          </a:p>
        </p:txBody>
      </p:sp>
      <p:sp>
        <p:nvSpPr>
          <p:cNvPr id="2" name="Text Placeholder 1">
            <a:extLst>
              <a:ext uri="{FF2B5EF4-FFF2-40B4-BE49-F238E27FC236}">
                <a16:creationId xmlns:a16="http://schemas.microsoft.com/office/drawing/2014/main" id="{8FEC34A0-D031-4309-8531-7CF832F86056}"/>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Pollack K, et al. </a:t>
            </a:r>
            <a:r>
              <a:rPr lang="es-ES" sz="1000" b="0" i="1" strike="noStrike" cap="none" spc="0" baseline="0">
                <a:solidFill>
                  <a:srgbClr val="898989"/>
                </a:solidFill>
                <a:effectLst/>
                <a:latin typeface="Calibri"/>
                <a:ea typeface="Calibri"/>
                <a:cs typeface="Calibri"/>
              </a:rPr>
              <a:t>J Palliat Med. </a:t>
            </a:r>
            <a:r>
              <a:rPr lang="es-ES" sz="1000" b="0" i="0" strike="noStrike" cap="none" spc="0" baseline="0">
                <a:solidFill>
                  <a:srgbClr val="898989"/>
                </a:solidFill>
                <a:effectLst/>
                <a:latin typeface="Calibri"/>
                <a:ea typeface="Calibri"/>
                <a:cs typeface="Calibri"/>
              </a:rPr>
              <a:t>2011;14:587–592.</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8BD8-6043-471A-B50F-F2441895DE29}"/>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Resumen</a:t>
            </a:r>
          </a:p>
        </p:txBody>
      </p:sp>
      <p:sp>
        <p:nvSpPr>
          <p:cNvPr id="3" name="Content Placeholder 2">
            <a:extLst>
              <a:ext uri="{FF2B5EF4-FFF2-40B4-BE49-F238E27FC236}">
                <a16:creationId xmlns:a16="http://schemas.microsoft.com/office/drawing/2014/main" id="{3D97468B-395D-419D-8E31-0AFCD5341596}"/>
              </a:ext>
            </a:extLst>
          </p:cNvPr>
          <p:cNvSpPr>
            <a:spLocks noGrp="1"/>
          </p:cNvSpPr>
          <p:nvPr>
            <p:ph idx="1"/>
          </p:nvPr>
        </p:nvSpPr>
        <p:spPr/>
        <p:txBody>
          <a:bodyPr>
            <a:normAutofit fontScale="92500" lnSpcReduction="20000"/>
          </a:bodyPr>
          <a:lstStyle/>
          <a:p>
            <a:pPr>
              <a:spcBef>
                <a:spcPct val="0"/>
              </a:spcBef>
            </a:pPr>
            <a:r>
              <a:rPr lang="es-ES" sz="2800" b="0" i="0" strike="noStrike" cap="none" spc="0" baseline="0">
                <a:solidFill>
                  <a:srgbClr val="808080"/>
                </a:solidFill>
                <a:effectLst/>
                <a:latin typeface="Calibri"/>
                <a:ea typeface="Calibri"/>
                <a:cs typeface="Calibri"/>
              </a:rPr>
              <a:t>Las personas con FQ a menudo muestran comportamientos frecuentes, como la ambivalencia, la disonancia cognitiva y los pensamientos discrepantes a la hora de tratar su enfermedad</a:t>
            </a:r>
            <a:endParaRPr lang="en-GB" strike="sngStrike">
              <a:highlight>
                <a:srgbClr val="FFFF00"/>
              </a:highlight>
            </a:endParaRPr>
          </a:p>
          <a:p>
            <a:pPr lvl="1">
              <a:spcBef>
                <a:spcPct val="0"/>
              </a:spcBef>
            </a:pPr>
            <a:endParaRPr lang="en-GB" altLang="en-US">
              <a:ea typeface="HelveticaNeueLT Std Cn"/>
            </a:endParaRPr>
          </a:p>
          <a:p>
            <a:pPr>
              <a:spcBef>
                <a:spcPct val="0"/>
              </a:spcBef>
            </a:pPr>
            <a:r>
              <a:rPr lang="es-ES" sz="2800" b="0" i="0" strike="noStrike" cap="none" spc="0" baseline="0">
                <a:solidFill>
                  <a:srgbClr val="808080"/>
                </a:solidFill>
                <a:effectLst/>
                <a:latin typeface="Calibri"/>
                <a:ea typeface="Calibri"/>
                <a:cs typeface="Calibri"/>
              </a:rPr>
              <a:t>Es importante escuchar y reconocer estos comportamientos durante las consultas para crear un entorno abierto en el que los pacientes se sientan cómodos para explorar y comentar sus pensamientos libremente</a:t>
            </a:r>
          </a:p>
          <a:p>
            <a:pPr>
              <a:spcBef>
                <a:spcPct val="0"/>
              </a:spcBef>
            </a:pPr>
            <a:endParaRPr lang="en-GB" altLang="en-US">
              <a:ea typeface="HelveticaNeueLT Std Cn"/>
            </a:endParaRPr>
          </a:p>
          <a:p>
            <a:pPr>
              <a:spcBef>
                <a:spcPct val="0"/>
              </a:spcBef>
            </a:pPr>
            <a:r>
              <a:rPr lang="es-ES" sz="2800" b="0" i="0" strike="noStrike" cap="none" spc="0" baseline="0">
                <a:solidFill>
                  <a:srgbClr val="808080"/>
                </a:solidFill>
                <a:effectLst/>
                <a:latin typeface="Calibri"/>
                <a:ea typeface="Calibri"/>
                <a:cs typeface="Calibri"/>
              </a:rPr>
              <a:t>Pedir la opinión de un paciente sobre sus resultados de salud aumenta la concienciación sobre sus discrepancias, ya que le permite entender los datos y comprender su efecto sobre su salud </a:t>
            </a:r>
          </a:p>
          <a:p>
            <a:pPr marL="0" indent="0">
              <a:spcBef>
                <a:spcPct val="0"/>
              </a:spcBef>
              <a:buNone/>
            </a:pPr>
            <a:endParaRPr lang="en-GB" altLang="en-US">
              <a:ea typeface="HelveticaNeueLT Std Cn"/>
            </a:endParaRPr>
          </a:p>
          <a:p>
            <a:pPr>
              <a:spcBef>
                <a:spcPct val="0"/>
              </a:spcBef>
            </a:pPr>
            <a:r>
              <a:rPr lang="es-ES" sz="2800" b="0" i="0" strike="noStrike" cap="none" spc="0" baseline="0">
                <a:solidFill>
                  <a:srgbClr val="808080"/>
                </a:solidFill>
                <a:effectLst/>
                <a:latin typeface="Calibri"/>
                <a:ea typeface="Calibri"/>
                <a:cs typeface="Calibri"/>
              </a:rPr>
              <a:t>Liderar un debate sobre los pros y los contras del cambio puede ser una forma útil para que los pacientes sean más conscientes de su propia necesidad de cambiar</a:t>
            </a:r>
            <a:endParaRPr lang="en-GB" altLang="en-US" baseline="30000">
              <a:ea typeface="HelveticaNeueLT Std Cn"/>
            </a:endParaRPr>
          </a:p>
        </p:txBody>
      </p:sp>
      <p:sp>
        <p:nvSpPr>
          <p:cNvPr id="4" name="Text Placeholder 3">
            <a:extLst>
              <a:ext uri="{FF2B5EF4-FFF2-40B4-BE49-F238E27FC236}">
                <a16:creationId xmlns:a16="http://schemas.microsoft.com/office/drawing/2014/main" id="{A9AB7B91-32E0-4AF7-BC3A-81B8896EE1AD}"/>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FQ, fibrosis quística</a:t>
            </a:r>
          </a:p>
        </p:txBody>
      </p:sp>
    </p:spTree>
    <p:extLst>
      <p:ext uri="{BB962C8B-B14F-4D97-AF65-F5344CB8AC3E}">
        <p14:creationId xmlns:p14="http://schemas.microsoft.com/office/powerpoint/2010/main" val="13270993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Referencias bibliográficas</a:t>
            </a:r>
          </a:p>
        </p:txBody>
      </p:sp>
      <p:sp>
        <p:nvSpPr>
          <p:cNvPr id="45059" name="Rectangle 3"/>
          <p:cNvSpPr>
            <a:spLocks noGrp="1"/>
          </p:cNvSpPr>
          <p:nvPr>
            <p:ph idx="1"/>
          </p:nvPr>
        </p:nvSpPr>
        <p:spPr/>
        <p:txBody>
          <a:bodyPr/>
          <a:lstStyle/>
          <a:p>
            <a:pPr eaLnBrk="1" hangingPunct="1"/>
            <a:r>
              <a:rPr lang="es-ES" sz="1600" b="0" i="0" strike="noStrike" cap="none" spc="0" baseline="0">
                <a:solidFill>
                  <a:srgbClr val="808080"/>
                </a:solidFill>
                <a:effectLst/>
                <a:latin typeface="Calibri"/>
                <a:ea typeface="Calibri"/>
                <a:cs typeface="Calibri"/>
              </a:rPr>
              <a:t>Bowins B. Psychological defense mechanisms: a new perspective. </a:t>
            </a:r>
            <a:r>
              <a:rPr lang="es-ES" sz="1600" b="0" i="1" strike="noStrike" cap="none" spc="0" baseline="0">
                <a:solidFill>
                  <a:srgbClr val="808080"/>
                </a:solidFill>
                <a:effectLst/>
                <a:latin typeface="Calibri"/>
                <a:ea typeface="Calibri"/>
                <a:cs typeface="Calibri"/>
              </a:rPr>
              <a:t>Am J Psychoanal. </a:t>
            </a:r>
            <a:r>
              <a:rPr lang="es-ES" sz="1600" b="0" i="0" strike="noStrike" cap="none" spc="0" baseline="0">
                <a:solidFill>
                  <a:srgbClr val="808080"/>
                </a:solidFill>
                <a:effectLst/>
                <a:latin typeface="Calibri"/>
                <a:ea typeface="Calibri"/>
                <a:cs typeface="Calibri"/>
              </a:rPr>
              <a:t>2004;64:1–26.</a:t>
            </a:r>
            <a:endParaRPr lang="en-GB" altLang="en-US" sz="1600">
              <a:ea typeface="HelveticaNeueLT Std Cn"/>
            </a:endParaRPr>
          </a:p>
          <a:p>
            <a:pPr eaLnBrk="1" hangingPunct="1"/>
            <a:r>
              <a:rPr lang="es-ES" sz="1600" b="0" i="0" strike="noStrike" cap="none" spc="0" baseline="0">
                <a:solidFill>
                  <a:srgbClr val="808080"/>
                </a:solidFill>
                <a:effectLst/>
                <a:latin typeface="Calibri"/>
                <a:ea typeface="Calibri"/>
                <a:cs typeface="Calibri"/>
              </a:rPr>
              <a:t>Karvonen RO. A Theory of Predictive Dissonance: Predictive Processing Presents a New Take on Cognitive Dissonance. </a:t>
            </a:r>
            <a:r>
              <a:rPr lang="es-ES" sz="1600" b="0" i="1" strike="noStrike" cap="none" spc="0" baseline="0">
                <a:solidFill>
                  <a:srgbClr val="808080"/>
                </a:solidFill>
                <a:effectLst/>
                <a:latin typeface="Calibri"/>
                <a:ea typeface="Calibri"/>
                <a:cs typeface="Calibri"/>
              </a:rPr>
              <a:t>Front Psychol. </a:t>
            </a:r>
            <a:r>
              <a:rPr lang="es-ES" sz="1600" b="0" i="0" strike="noStrike" cap="none" spc="0" baseline="0">
                <a:solidFill>
                  <a:srgbClr val="808080"/>
                </a:solidFill>
                <a:effectLst/>
                <a:latin typeface="Calibri"/>
                <a:ea typeface="Calibri"/>
                <a:cs typeface="Calibri"/>
              </a:rPr>
              <a:t>2018;9:2218. </a:t>
            </a:r>
          </a:p>
          <a:p>
            <a:pPr eaLnBrk="1" hangingPunct="1"/>
            <a:r>
              <a:rPr lang="es-ES" sz="1600" b="0" i="0" strike="noStrike" cap="none" spc="0" baseline="0">
                <a:solidFill>
                  <a:srgbClr val="808080"/>
                </a:solidFill>
                <a:effectLst/>
                <a:latin typeface="Calibri"/>
                <a:ea typeface="Calibri"/>
                <a:cs typeface="Calibri"/>
              </a:rPr>
              <a:t>Miller WR, Rose GS. Motivational Interviewing and Decisional Balance: Contrasting Responses to Client Ambivalence. </a:t>
            </a:r>
            <a:r>
              <a:rPr lang="es-ES" sz="1600" b="0" i="1" strike="noStrike" cap="none" spc="0" baseline="0">
                <a:solidFill>
                  <a:srgbClr val="808080"/>
                </a:solidFill>
                <a:effectLst/>
                <a:latin typeface="Calibri"/>
                <a:ea typeface="Calibri"/>
                <a:cs typeface="Calibri"/>
              </a:rPr>
              <a:t>Behav Cogn Psychother. </a:t>
            </a:r>
            <a:r>
              <a:rPr lang="es-ES" sz="1600" b="0" i="0" strike="noStrike" cap="none" spc="0" baseline="0">
                <a:solidFill>
                  <a:srgbClr val="808080"/>
                </a:solidFill>
                <a:effectLst/>
                <a:latin typeface="Calibri"/>
                <a:ea typeface="Calibri"/>
                <a:cs typeface="Calibri"/>
              </a:rPr>
              <a:t>2015;43:129–141. </a:t>
            </a:r>
          </a:p>
          <a:p>
            <a:pPr eaLnBrk="1" hangingPunct="1"/>
            <a:r>
              <a:rPr lang="es-ES" sz="1600" b="0" i="0" strike="noStrike" cap="none" spc="0" baseline="0">
                <a:solidFill>
                  <a:srgbClr val="808080"/>
                </a:solidFill>
                <a:effectLst/>
                <a:latin typeface="Calibri"/>
                <a:ea typeface="Calibri"/>
                <a:cs typeface="Calibri"/>
              </a:rPr>
              <a:t>Pollak KI, Childers JW, Arnold RM. Applying motivational interviewing techniques to palliative care communication. </a:t>
            </a:r>
            <a:r>
              <a:rPr lang="es-ES" sz="1600" b="0" i="1" strike="noStrike" cap="none" spc="0" baseline="0">
                <a:solidFill>
                  <a:srgbClr val="808080"/>
                </a:solidFill>
                <a:effectLst/>
                <a:latin typeface="Calibri"/>
                <a:ea typeface="Calibri"/>
                <a:cs typeface="Calibri"/>
              </a:rPr>
              <a:t>J Palliat Med. </a:t>
            </a:r>
            <a:r>
              <a:rPr lang="es-ES" sz="1600" b="0" i="0" strike="noStrike" cap="none" spc="0" baseline="0">
                <a:solidFill>
                  <a:srgbClr val="808080"/>
                </a:solidFill>
                <a:effectLst/>
                <a:latin typeface="Calibri"/>
                <a:ea typeface="Calibri"/>
                <a:cs typeface="Calibri"/>
              </a:rPr>
              <a:t>2011;14:587–592. </a:t>
            </a:r>
          </a:p>
          <a:p>
            <a:pPr eaLnBrk="1" hangingPunct="1"/>
            <a:r>
              <a:rPr lang="es-ES" sz="1600" b="0" i="0" strike="noStrike" cap="none" spc="0" baseline="0">
                <a:solidFill>
                  <a:srgbClr val="808080"/>
                </a:solidFill>
                <a:effectLst/>
                <a:latin typeface="Calibri"/>
                <a:ea typeface="Calibri"/>
                <a:cs typeface="Calibri"/>
              </a:rPr>
              <a:t>Resincow K, McMaster F. Motivational Interviewing: moving from why to how with autonomy support. </a:t>
            </a:r>
            <a:r>
              <a:rPr lang="es-ES" sz="1600" b="0" i="1" strike="noStrike" cap="none" spc="0" baseline="0">
                <a:solidFill>
                  <a:srgbClr val="808080"/>
                </a:solidFill>
                <a:effectLst/>
                <a:latin typeface="Calibri"/>
                <a:ea typeface="Calibri"/>
                <a:cs typeface="Calibri"/>
              </a:rPr>
              <a:t>Int J Behav Nutr Phys Act. </a:t>
            </a:r>
            <a:r>
              <a:rPr lang="es-ES" sz="1600" b="0" i="0" strike="noStrike" cap="none" spc="0" baseline="0">
                <a:solidFill>
                  <a:srgbClr val="808080"/>
                </a:solidFill>
                <a:effectLst/>
                <a:latin typeface="Calibri"/>
                <a:ea typeface="Calibri"/>
                <a:cs typeface="Calibri"/>
              </a:rPr>
              <a:t>2012;9:19.</a:t>
            </a:r>
          </a:p>
          <a:p>
            <a:pPr eaLnBrk="1" hangingPunct="1"/>
            <a:r>
              <a:rPr lang="es-ES" sz="1600" b="0" i="0" strike="noStrike" cap="none" spc="0" baseline="0">
                <a:solidFill>
                  <a:srgbClr val="808080"/>
                </a:solidFill>
                <a:effectLst/>
                <a:latin typeface="Calibri"/>
                <a:ea typeface="Calibri"/>
                <a:cs typeface="Calibri"/>
              </a:rPr>
              <a:t>Festinger L. </a:t>
            </a:r>
            <a:r>
              <a:rPr lang="es-ES" sz="1600" b="0" i="1" strike="noStrike" cap="none" spc="0" baseline="0">
                <a:solidFill>
                  <a:srgbClr val="808080"/>
                </a:solidFill>
                <a:effectLst/>
                <a:latin typeface="Calibri"/>
                <a:ea typeface="Calibri"/>
                <a:cs typeface="Calibri"/>
              </a:rPr>
              <a:t>A theory of cognitive dissonance</a:t>
            </a:r>
            <a:r>
              <a:rPr lang="es-ES" sz="1600" b="0" i="0" strike="noStrike" cap="none" spc="0" baseline="0">
                <a:solidFill>
                  <a:srgbClr val="808080"/>
                </a:solidFill>
                <a:effectLst/>
                <a:latin typeface="Calibri"/>
                <a:ea typeface="Calibri"/>
                <a:cs typeface="Calibri"/>
              </a:rPr>
              <a:t>. Stanford, CA: Stanford University Press. 1957.</a:t>
            </a:r>
          </a:p>
          <a:p>
            <a:pPr eaLnBrk="1" hangingPunct="1"/>
            <a:r>
              <a:rPr lang="es-ES" sz="1600" b="0" i="0" strike="noStrike" cap="none" spc="0" baseline="0">
                <a:solidFill>
                  <a:srgbClr val="808080"/>
                </a:solidFill>
                <a:effectLst/>
                <a:latin typeface="Calibri"/>
                <a:ea typeface="Calibri"/>
                <a:cs typeface="Calibri"/>
              </a:rPr>
              <a:t>Treasure J. Motivational interviewing. </a:t>
            </a:r>
            <a:r>
              <a:rPr lang="es-ES" sz="1600" b="0" i="1" strike="noStrike" cap="none" spc="0" baseline="0">
                <a:solidFill>
                  <a:srgbClr val="808080"/>
                </a:solidFill>
                <a:effectLst/>
                <a:latin typeface="Calibri"/>
                <a:ea typeface="Calibri"/>
                <a:cs typeface="Calibri"/>
              </a:rPr>
              <a:t>Adv Psychiatr Treat. </a:t>
            </a:r>
            <a:r>
              <a:rPr lang="es-ES" sz="1600" b="0" i="0" strike="noStrike" cap="none" spc="0" baseline="0">
                <a:solidFill>
                  <a:srgbClr val="808080"/>
                </a:solidFill>
                <a:effectLst/>
                <a:latin typeface="Calibri"/>
                <a:ea typeface="Calibri"/>
                <a:cs typeface="Calibri"/>
              </a:rPr>
              <a:t>2004;10:331–337.</a:t>
            </a:r>
          </a:p>
          <a:p>
            <a:pPr marL="0" indent="0">
              <a:buNone/>
            </a:pPr>
            <a:endParaRPr lang="en-GB" altLang="en-US" sz="1600">
              <a:ea typeface="HelveticaNeueLT Std Cn"/>
            </a:endParaRPr>
          </a:p>
        </p:txBody>
      </p:sp>
      <p:sp>
        <p:nvSpPr>
          <p:cNvPr id="3" name="Text Placeholder 2">
            <a:extLst>
              <a:ext uri="{FF2B5EF4-FFF2-40B4-BE49-F238E27FC236}">
                <a16:creationId xmlns:a16="http://schemas.microsoft.com/office/drawing/2014/main" id="{92CDBA0B-32E4-E04B-B787-BD969F2BF09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864F-06F0-4069-8965-82618F4C7D01}"/>
              </a:ext>
            </a:extLst>
          </p:cNvPr>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Introducción</a:t>
            </a:r>
          </a:p>
        </p:txBody>
      </p:sp>
      <p:sp>
        <p:nvSpPr>
          <p:cNvPr id="3" name="Content Placeholder 2">
            <a:extLst>
              <a:ext uri="{FF2B5EF4-FFF2-40B4-BE49-F238E27FC236}">
                <a16:creationId xmlns:a16="http://schemas.microsoft.com/office/drawing/2014/main" id="{5E0C1946-6961-4F46-9F14-83C66CC06AF8}"/>
              </a:ext>
            </a:extLst>
          </p:cNvPr>
          <p:cNvSpPr>
            <a:spLocks noGrp="1"/>
          </p:cNvSpPr>
          <p:nvPr>
            <p:ph idx="1"/>
          </p:nvPr>
        </p:nvSpPr>
        <p:spPr/>
        <p:txBody>
          <a:bodyPr>
            <a:normAutofit lnSpcReduction="10000"/>
          </a:bodyPr>
          <a:lstStyle/>
          <a:p>
            <a:r>
              <a:rPr lang="es-ES" sz="2400" b="0" i="0" strike="noStrike" cap="none" spc="0" baseline="0">
                <a:solidFill>
                  <a:srgbClr val="808080"/>
                </a:solidFill>
                <a:effectLst/>
                <a:latin typeface="Calibri"/>
                <a:ea typeface="Calibri"/>
                <a:cs typeface="Calibri"/>
              </a:rPr>
              <a:t>Estos módulos han sido desarrollados por un comité de dirección de expertos en fibrosis quística de distintos países para cubrir la técnica de la entrevista motivacional (EM), que puede conformar un marco eficaz para mejorar la receptividad de los pacientes al cambio conductual</a:t>
            </a:r>
          </a:p>
          <a:p>
            <a:endParaRPr lang="en-GB" sz="2400"/>
          </a:p>
          <a:p>
            <a:r>
              <a:rPr lang="es-ES" sz="2400" b="0" i="0" strike="noStrike" cap="none" spc="0" baseline="0">
                <a:solidFill>
                  <a:srgbClr val="808080"/>
                </a:solidFill>
                <a:effectLst/>
                <a:latin typeface="Calibri"/>
                <a:ea typeface="Calibri"/>
                <a:cs typeface="Calibri"/>
              </a:rPr>
              <a:t>El contenido de la EM está organizado en cinco módulos, que están diseñados para proporcionarle conocimientos y habilidades para mejorar su prácticade la EM. Todos los módulos se pueden descargar de www.cfcare.net</a:t>
            </a:r>
          </a:p>
          <a:p>
            <a:pPr marL="0" indent="0">
              <a:buNone/>
            </a:pPr>
            <a:endParaRPr lang="en-GB" sz="2400"/>
          </a:p>
          <a:p>
            <a:r>
              <a:rPr lang="es-ES" sz="2400" b="0" i="0" strike="noStrike" cap="none" spc="0" baseline="0">
                <a:solidFill>
                  <a:srgbClr val="808080"/>
                </a:solidFill>
                <a:effectLst/>
                <a:latin typeface="Calibri"/>
                <a:ea typeface="Calibri"/>
                <a:cs typeface="Calibri"/>
              </a:rPr>
              <a:t>Este módulo cubre la identificación de pensamientos y comportamientos discrepantes y el desarrollo de discrepancias </a:t>
            </a:r>
          </a:p>
          <a:p>
            <a:endParaRPr lang="en-GB"/>
          </a:p>
        </p:txBody>
      </p:sp>
      <p:sp>
        <p:nvSpPr>
          <p:cNvPr id="5" name="Text Placeholder 4">
            <a:extLst>
              <a:ext uri="{FF2B5EF4-FFF2-40B4-BE49-F238E27FC236}">
                <a16:creationId xmlns:a16="http://schemas.microsoft.com/office/drawing/2014/main" id="{19559DE0-12AB-7C47-BD3D-6523CEA8744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372791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Objetivos de aprendizaje</a:t>
            </a:r>
          </a:p>
        </p:txBody>
      </p:sp>
      <p:sp>
        <p:nvSpPr>
          <p:cNvPr id="19459" name="Rectangle 3"/>
          <p:cNvSpPr>
            <a:spLocks noGrp="1"/>
          </p:cNvSpPr>
          <p:nvPr>
            <p:ph idx="1"/>
          </p:nvPr>
        </p:nvSpPr>
        <p:spPr/>
        <p:txBody>
          <a:bodyPr>
            <a:normAutofit/>
          </a:bodyPr>
          <a:lstStyle/>
          <a:p>
            <a:pPr eaLnBrk="1" hangingPunct="1">
              <a:spcBef>
                <a:spcPct val="0"/>
              </a:spcBef>
            </a:pPr>
            <a:r>
              <a:rPr lang="es-ES" sz="2800" b="0" i="0" strike="noStrike" cap="none" spc="0" baseline="0">
                <a:solidFill>
                  <a:srgbClr val="808080"/>
                </a:solidFill>
                <a:effectLst/>
                <a:latin typeface="Calibri"/>
                <a:ea typeface="Calibri"/>
                <a:cs typeface="Calibri"/>
              </a:rPr>
              <a:t>Explorar los comportamientos que suelen mostrar las personas con fibrosis quística:</a:t>
            </a:r>
          </a:p>
          <a:p>
            <a:pPr lvl="1">
              <a:spcBef>
                <a:spcPct val="0"/>
              </a:spcBef>
            </a:pPr>
            <a:r>
              <a:rPr lang="es-ES" sz="2400" b="0" i="0" strike="noStrike" cap="none" spc="0" baseline="0">
                <a:solidFill>
                  <a:srgbClr val="808080"/>
                </a:solidFill>
                <a:effectLst/>
                <a:latin typeface="Calibri"/>
                <a:ea typeface="Calibri"/>
                <a:cs typeface="Calibri"/>
              </a:rPr>
              <a:t>ambivalencia</a:t>
            </a:r>
          </a:p>
          <a:p>
            <a:pPr lvl="1">
              <a:spcBef>
                <a:spcPct val="0"/>
              </a:spcBef>
            </a:pPr>
            <a:r>
              <a:rPr lang="es-ES" sz="2400" b="0" i="0" strike="noStrike" cap="none" spc="0" baseline="0">
                <a:solidFill>
                  <a:srgbClr val="808080"/>
                </a:solidFill>
                <a:effectLst/>
                <a:latin typeface="Calibri"/>
                <a:ea typeface="Calibri"/>
                <a:cs typeface="Calibri"/>
              </a:rPr>
              <a:t>disonancia cognitiva</a:t>
            </a:r>
          </a:p>
          <a:p>
            <a:pPr lvl="1">
              <a:spcBef>
                <a:spcPct val="0"/>
              </a:spcBef>
            </a:pPr>
            <a:r>
              <a:rPr lang="es-ES" sz="2400" b="0" i="0" strike="noStrike" cap="none" spc="0" baseline="0">
                <a:solidFill>
                  <a:srgbClr val="808080"/>
                </a:solidFill>
                <a:effectLst/>
                <a:latin typeface="Calibri"/>
                <a:ea typeface="Calibri"/>
                <a:cs typeface="Calibri"/>
              </a:rPr>
              <a:t>pensamientos discrepantes </a:t>
            </a:r>
          </a:p>
          <a:p>
            <a:pPr marL="457200" lvl="1" indent="0">
              <a:spcBef>
                <a:spcPct val="0"/>
              </a:spcBef>
              <a:buNone/>
            </a:pPr>
            <a:endParaRPr lang="en-GB" altLang="en-US">
              <a:ea typeface="HelveticaNeueLT Std Cn"/>
            </a:endParaRPr>
          </a:p>
          <a:p>
            <a:pPr>
              <a:spcBef>
                <a:spcPct val="0"/>
              </a:spcBef>
            </a:pPr>
            <a:r>
              <a:rPr lang="es-ES" sz="2800" b="0" i="0" strike="noStrike" cap="none" spc="0" baseline="0">
                <a:solidFill>
                  <a:srgbClr val="808080"/>
                </a:solidFill>
                <a:effectLst/>
                <a:latin typeface="Calibri"/>
                <a:ea typeface="Calibri"/>
                <a:cs typeface="Calibri"/>
              </a:rPr>
              <a:t>Identificar los pensamientos y comportamientos discrepantes de los pacientes como una oportunidad para guiar a los pacientes que están contemplando el cambio y aumentar la concienciación</a:t>
            </a:r>
            <a:endParaRPr lang="en-GB" altLang="en-US" strike="sngStrike">
              <a:ea typeface="HelveticaNeueLT Std Cn"/>
            </a:endParaRPr>
          </a:p>
        </p:txBody>
      </p:sp>
      <p:sp>
        <p:nvSpPr>
          <p:cNvPr id="3" name="Text Placeholder 2">
            <a:extLst>
              <a:ext uri="{FF2B5EF4-FFF2-40B4-BE49-F238E27FC236}">
                <a16:creationId xmlns:a16="http://schemas.microsoft.com/office/drawing/2014/main" id="{DF79C436-A911-3746-B6C6-8D8925D835F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1754A-8A7C-2844-A1B3-B9DB44513BEE}"/>
              </a:ext>
            </a:extLst>
          </p:cNvPr>
          <p:cNvSpPr>
            <a:spLocks noGrp="1"/>
          </p:cNvSpPr>
          <p:nvPr>
            <p:ph type="title"/>
          </p:nvPr>
        </p:nvSpPr>
        <p:spPr>
          <a:xfrm>
            <a:off x="5448507" y="1931898"/>
            <a:ext cx="5286703" cy="1463040"/>
          </a:xfrm>
        </p:spPr>
        <p:txBody>
          <a:bodyPr/>
          <a:lstStyle/>
          <a:p>
            <a:r>
              <a:rPr lang="es-ES" sz="6000" b="0" i="0" strike="noStrike" cap="none" spc="0" baseline="0">
                <a:solidFill>
                  <a:srgbClr val="FFFFFF"/>
                </a:solidFill>
                <a:effectLst/>
                <a:latin typeface="Calibri Light"/>
                <a:ea typeface="Calibri Light"/>
                <a:cs typeface="Calibri Light"/>
              </a:rPr>
              <a:t>Reconocer la ambivalencia</a:t>
            </a:r>
            <a:endParaRPr lang="en-GB"/>
          </a:p>
        </p:txBody>
      </p:sp>
      <p:sp>
        <p:nvSpPr>
          <p:cNvPr id="5" name="Text Placeholder 4">
            <a:extLst>
              <a:ext uri="{FF2B5EF4-FFF2-40B4-BE49-F238E27FC236}">
                <a16:creationId xmlns:a16="http://schemas.microsoft.com/office/drawing/2014/main" id="{9B172DC7-6EAC-0340-BED8-21E9C7B394A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46941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Reconocer la ambivalencia</a:t>
            </a:r>
          </a:p>
        </p:txBody>
      </p:sp>
      <p:sp>
        <p:nvSpPr>
          <p:cNvPr id="21507" name="Rectangle 3"/>
          <p:cNvSpPr>
            <a:spLocks noGrp="1"/>
          </p:cNvSpPr>
          <p:nvPr>
            <p:ph idx="1"/>
          </p:nvPr>
        </p:nvSpPr>
        <p:spPr/>
        <p:txBody>
          <a:bodyPr/>
          <a:lstStyle/>
          <a:p>
            <a:pPr eaLnBrk="1" hangingPunct="1">
              <a:lnSpc>
                <a:spcPct val="90000"/>
              </a:lnSpc>
            </a:pPr>
            <a:r>
              <a:rPr lang="es-ES" sz="2800" b="0" i="0" strike="noStrike" cap="none" spc="0" baseline="0">
                <a:solidFill>
                  <a:srgbClr val="808080"/>
                </a:solidFill>
                <a:effectLst/>
                <a:latin typeface="Calibri"/>
                <a:ea typeface="Calibri"/>
                <a:cs typeface="Calibri"/>
              </a:rPr>
              <a:t>Las </a:t>
            </a:r>
            <a:r>
              <a:rPr lang="es-ES" sz="2800" b="0" i="1" strike="noStrike" cap="none" spc="0" baseline="0">
                <a:solidFill>
                  <a:srgbClr val="808080"/>
                </a:solidFill>
                <a:effectLst/>
                <a:latin typeface="Calibri"/>
                <a:ea typeface="Calibri"/>
                <a:cs typeface="Calibri"/>
              </a:rPr>
              <a:t>ambi </a:t>
            </a:r>
            <a:r>
              <a:rPr lang="es-ES" sz="2800" b="0" i="0" strike="noStrike" cap="none" spc="0" baseline="0">
                <a:solidFill>
                  <a:srgbClr val="808080"/>
                </a:solidFill>
                <a:effectLst/>
                <a:latin typeface="Calibri"/>
                <a:ea typeface="Calibri"/>
                <a:cs typeface="Calibri"/>
              </a:rPr>
              <a:t>(ambas) </a:t>
            </a:r>
            <a:r>
              <a:rPr lang="es-ES" sz="2800" b="0" i="1" strike="noStrike" cap="none" spc="0" baseline="0">
                <a:solidFill>
                  <a:srgbClr val="808080"/>
                </a:solidFill>
                <a:effectLst/>
                <a:latin typeface="Calibri"/>
                <a:ea typeface="Calibri"/>
                <a:cs typeface="Calibri"/>
              </a:rPr>
              <a:t>valencias </a:t>
            </a:r>
            <a:r>
              <a:rPr lang="es-ES" sz="2800" b="0" i="0" strike="noStrike" cap="none" spc="0" baseline="0">
                <a:solidFill>
                  <a:srgbClr val="808080"/>
                </a:solidFill>
                <a:effectLst/>
                <a:latin typeface="Calibri"/>
                <a:ea typeface="Calibri"/>
                <a:cs typeface="Calibri"/>
              </a:rPr>
              <a:t>(fuerzas) siempre están presentes al considerar el cambio e incluso una vez que este se ha producido</a:t>
            </a:r>
          </a:p>
          <a:p>
            <a:pPr eaLnBrk="1" hangingPunct="1">
              <a:lnSpc>
                <a:spcPct val="90000"/>
              </a:lnSpc>
            </a:pPr>
            <a:endParaRPr lang="en-GB"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El objetivo nunca es resolver la ambivalencia, sino dar a ambos lados del argumento “tiempo para airearse”</a:t>
            </a:r>
          </a:p>
          <a:p>
            <a:pPr eaLnBrk="1" hangingPunct="1">
              <a:lnSpc>
                <a:spcPct val="90000"/>
              </a:lnSpc>
            </a:pPr>
            <a:endParaRPr lang="en-GB" altLang="en-US">
              <a:ea typeface="HelveticaNeueLT Std Cn"/>
            </a:endParaRPr>
          </a:p>
          <a:p>
            <a:pPr eaLnBrk="1" hangingPunct="1">
              <a:lnSpc>
                <a:spcPct val="90000"/>
              </a:lnSpc>
            </a:pPr>
            <a:r>
              <a:rPr lang="es-ES" sz="2800" b="0" i="0" strike="noStrike" cap="none" spc="0" baseline="0">
                <a:solidFill>
                  <a:srgbClr val="808080"/>
                </a:solidFill>
                <a:effectLst/>
                <a:latin typeface="Calibri"/>
                <a:ea typeface="Calibri"/>
                <a:cs typeface="Calibri"/>
              </a:rPr>
              <a:t>La ambivalencia es normal y es necesario reconocerla durante las consultas</a:t>
            </a:r>
          </a:p>
        </p:txBody>
      </p:sp>
      <p:sp>
        <p:nvSpPr>
          <p:cNvPr id="3" name="Text Placeholder 2">
            <a:extLst>
              <a:ext uri="{FF2B5EF4-FFF2-40B4-BE49-F238E27FC236}">
                <a16:creationId xmlns:a16="http://schemas.microsoft.com/office/drawing/2014/main" id="{3D70FDA7-C716-DF4B-92B3-8110CCE4D5C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48507" y="1566138"/>
            <a:ext cx="5286703" cy="2194560"/>
          </a:xfrm>
        </p:spPr>
        <p:txBody>
          <a:bodyPr/>
          <a:lstStyle/>
          <a:p>
            <a:pPr eaLnBrk="1" hangingPunct="1">
              <a:lnSpc>
                <a:spcPct val="80000"/>
              </a:lnSpc>
              <a:defRPr/>
            </a:pPr>
            <a:r>
              <a:rPr lang="es-ES" sz="6000" b="0" i="0" strike="noStrike" cap="none" spc="0" baseline="0">
                <a:solidFill>
                  <a:srgbClr val="FFFFFF"/>
                </a:solidFill>
                <a:effectLst/>
                <a:latin typeface="Calibri Light"/>
                <a:ea typeface="Calibri Light"/>
                <a:cs typeface="Calibri Light"/>
              </a:rPr>
              <a:t>Explorar la disonancia cognitiva</a:t>
            </a:r>
          </a:p>
        </p:txBody>
      </p:sp>
      <p:sp>
        <p:nvSpPr>
          <p:cNvPr id="2" name="Text Placeholder 1">
            <a:extLst>
              <a:ext uri="{FF2B5EF4-FFF2-40B4-BE49-F238E27FC236}">
                <a16:creationId xmlns:a16="http://schemas.microsoft.com/office/drawing/2014/main" id="{C90D22E5-CDC2-4690-85EC-B70A1D1AA8D1}"/>
              </a:ext>
            </a:extLst>
          </p:cNvPr>
          <p:cNvSpPr>
            <a:spLocks noGrp="1"/>
          </p:cNvSpPr>
          <p:nvPr>
            <p:ph type="body" idx="1"/>
          </p:nvPr>
        </p:nvSpPr>
        <p:spPr/>
        <p:txBody>
          <a:bodyPr/>
          <a:lstStyle/>
          <a:p>
            <a:endParaRPr lang="en-GB"/>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defRPr/>
            </a:pPr>
            <a:r>
              <a:rPr lang="es-ES" sz="3600" b="0" i="0" strike="noStrike" cap="none" spc="0" baseline="0">
                <a:solidFill>
                  <a:srgbClr val="FFFFFF"/>
                </a:solidFill>
                <a:effectLst/>
                <a:latin typeface="Calibri Light"/>
                <a:ea typeface="Calibri Light"/>
                <a:cs typeface="Calibri Light"/>
              </a:rPr>
              <a:t>Explorar la disonancia cognitiva</a:t>
            </a:r>
            <a:r>
              <a:rPr lang="es-ES" sz="3600" b="0" i="0" strike="noStrike" cap="none" spc="0" baseline="30000">
                <a:solidFill>
                  <a:srgbClr val="FFFFFF"/>
                </a:solidFill>
                <a:effectLst/>
                <a:latin typeface="Calibri Light"/>
                <a:ea typeface="Calibri Light"/>
                <a:cs typeface="Calibri Light"/>
              </a:rPr>
              <a:t>1,2</a:t>
            </a:r>
            <a:endParaRPr lang="en-US" altLang="en-US" sz="1600" baseline="30000">
              <a:ea typeface="HelveticaNeueLT Std Med Cn"/>
            </a:endParaRPr>
          </a:p>
        </p:txBody>
      </p:sp>
      <p:sp>
        <p:nvSpPr>
          <p:cNvPr id="23555" name="Rectangle 3"/>
          <p:cNvSpPr>
            <a:spLocks noGrp="1"/>
          </p:cNvSpPr>
          <p:nvPr>
            <p:ph idx="1"/>
          </p:nvPr>
        </p:nvSpPr>
        <p:spPr/>
        <p:txBody>
          <a:bodyPr/>
          <a:lstStyle/>
          <a:p>
            <a:pPr eaLnBrk="1" hangingPunct="1"/>
            <a:r>
              <a:rPr lang="es-ES" sz="2800" b="0" i="0" strike="noStrike" cap="none" spc="0" baseline="0">
                <a:solidFill>
                  <a:srgbClr val="808080"/>
                </a:solidFill>
                <a:effectLst/>
                <a:latin typeface="Calibri"/>
                <a:ea typeface="Calibri"/>
                <a:cs typeface="Calibri"/>
              </a:rPr>
              <a:t>Las personas se sienten incómodas cuando tienen dos creencias incompatibles</a:t>
            </a:r>
          </a:p>
          <a:p>
            <a:pPr eaLnBrk="1" hangingPunct="1">
              <a:buFont typeface="Arial" panose="020B0604020202020204" pitchFamily="34" charset="0"/>
              <a:buNone/>
            </a:pPr>
            <a:endParaRPr lang="en-US" altLang="en-US">
              <a:ea typeface="HelveticaNeueLT Std Cn"/>
            </a:endParaRPr>
          </a:p>
          <a:p>
            <a:pPr eaLnBrk="1" hangingPunct="1"/>
            <a:r>
              <a:rPr lang="es-ES" sz="2800" b="0" i="0" strike="noStrike" cap="none" spc="0" baseline="0">
                <a:solidFill>
                  <a:srgbClr val="808080"/>
                </a:solidFill>
                <a:effectLst/>
                <a:latin typeface="Calibri"/>
                <a:ea typeface="Calibri"/>
                <a:cs typeface="Calibri"/>
              </a:rPr>
              <a:t>La molestia crea una necesidad imperiosa de hacer algo al respecto</a:t>
            </a:r>
          </a:p>
        </p:txBody>
      </p:sp>
      <p:sp>
        <p:nvSpPr>
          <p:cNvPr id="2" name="Text Placeholder 1">
            <a:extLst>
              <a:ext uri="{FF2B5EF4-FFF2-40B4-BE49-F238E27FC236}">
                <a16:creationId xmlns:a16="http://schemas.microsoft.com/office/drawing/2014/main" id="{048CC40B-754D-492C-934D-BBF919E1AF40}"/>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1. Festinger L. </a:t>
            </a:r>
            <a:r>
              <a:rPr lang="es-ES" sz="1000" b="0" i="1" strike="noStrike" cap="none" spc="0" baseline="0">
                <a:solidFill>
                  <a:srgbClr val="898989"/>
                </a:solidFill>
                <a:effectLst/>
                <a:latin typeface="Calibri"/>
                <a:ea typeface="Calibri"/>
                <a:cs typeface="Calibri"/>
              </a:rPr>
              <a:t>A theory of cognitive dissonance</a:t>
            </a:r>
            <a:r>
              <a:rPr lang="es-ES" sz="1000" b="0" i="0" strike="noStrike" cap="none" spc="0" baseline="0">
                <a:solidFill>
                  <a:srgbClr val="898989"/>
                </a:solidFill>
                <a:effectLst/>
                <a:latin typeface="Calibri"/>
                <a:ea typeface="Calibri"/>
                <a:cs typeface="Calibri"/>
              </a:rPr>
              <a:t>. Stanford University Press, Stanford. 1957; 2. Kaaronen RO. </a:t>
            </a:r>
            <a:r>
              <a:rPr lang="es-ES" sz="1000" b="0" i="1" strike="noStrike" cap="none" spc="0" baseline="0">
                <a:solidFill>
                  <a:srgbClr val="898989"/>
                </a:solidFill>
                <a:effectLst/>
                <a:latin typeface="Calibri"/>
                <a:ea typeface="Calibri"/>
                <a:cs typeface="Calibri"/>
              </a:rPr>
              <a:t>Front Psychol</a:t>
            </a:r>
            <a:r>
              <a:rPr lang="es-ES" sz="1000" b="0" i="0" strike="noStrike" cap="none" spc="0" baseline="0">
                <a:solidFill>
                  <a:srgbClr val="898989"/>
                </a:solidFill>
                <a:effectLst/>
                <a:latin typeface="Calibri"/>
                <a:ea typeface="Calibri"/>
                <a:cs typeface="Calibri"/>
              </a:rPr>
              <a:t>. 2018;9:2218.</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s-ES" sz="3600" b="0" i="0" strike="noStrike" cap="none" spc="0" baseline="0">
                <a:solidFill>
                  <a:srgbClr val="FFFFFF"/>
                </a:solidFill>
                <a:effectLst/>
                <a:latin typeface="Calibri Light"/>
                <a:ea typeface="Calibri Light"/>
                <a:cs typeface="Calibri Light"/>
              </a:rPr>
              <a:t>Disonancia cognitiva</a:t>
            </a:r>
            <a:endParaRPr lang="en-GB" altLang="en-US"/>
          </a:p>
        </p:txBody>
      </p:sp>
      <p:sp>
        <p:nvSpPr>
          <p:cNvPr id="2" name="Content Placeholder 1">
            <a:extLst>
              <a:ext uri="{FF2B5EF4-FFF2-40B4-BE49-F238E27FC236}">
                <a16:creationId xmlns:a16="http://schemas.microsoft.com/office/drawing/2014/main" id="{D2630041-6E9B-4DA3-8CBE-35B02852128D}"/>
              </a:ext>
            </a:extLst>
          </p:cNvPr>
          <p:cNvSpPr>
            <a:spLocks noGrp="1"/>
          </p:cNvSpPr>
          <p:nvPr>
            <p:ph idx="1"/>
          </p:nvPr>
        </p:nvSpPr>
        <p:spPr/>
        <p:txBody>
          <a:bodyPr/>
          <a:lstStyle/>
          <a:p>
            <a:pPr marL="0" indent="0">
              <a:buNone/>
            </a:pPr>
            <a:r>
              <a:rPr lang="en-GB"/>
              <a:t>  </a:t>
            </a:r>
          </a:p>
        </p:txBody>
      </p:sp>
      <p:sp>
        <p:nvSpPr>
          <p:cNvPr id="3" name="Text Placeholder 2">
            <a:extLst>
              <a:ext uri="{FF2B5EF4-FFF2-40B4-BE49-F238E27FC236}">
                <a16:creationId xmlns:a16="http://schemas.microsoft.com/office/drawing/2014/main" id="{55AC0D7A-8223-4BF5-9904-BA8FE12D94A0}"/>
              </a:ext>
            </a:extLst>
          </p:cNvPr>
          <p:cNvSpPr>
            <a:spLocks noGrp="1"/>
          </p:cNvSpPr>
          <p:nvPr>
            <p:ph type="body" sz="quarter" idx="13"/>
          </p:nvPr>
        </p:nvSpPr>
        <p:spPr/>
        <p:txBody>
          <a:bodyPr/>
          <a:lstStyle/>
          <a:p>
            <a:r>
              <a:rPr lang="es-ES" sz="1000" b="0" i="0" strike="noStrike" cap="none" spc="0" baseline="0">
                <a:solidFill>
                  <a:srgbClr val="898989"/>
                </a:solidFill>
                <a:effectLst/>
                <a:latin typeface="Calibri"/>
                <a:ea typeface="Calibri"/>
                <a:cs typeface="Calibri"/>
              </a:rPr>
              <a:t>Fuente de la imagen: www.pixabay.com</a:t>
            </a:r>
          </a:p>
        </p:txBody>
      </p:sp>
      <p:sp>
        <p:nvSpPr>
          <p:cNvPr id="231429" name="AutoShape 5"/>
          <p:cNvSpPr>
            <a:spLocks noChangeArrowheads="1"/>
          </p:cNvSpPr>
          <p:nvPr/>
        </p:nvSpPr>
        <p:spPr bwMode="auto">
          <a:xfrm>
            <a:off x="7535917" y="3326544"/>
            <a:ext cx="3527425" cy="1549400"/>
          </a:xfrm>
          <a:prstGeom prst="cloudCallout">
            <a:avLst>
              <a:gd name="adj1" fmla="val -84871"/>
              <a:gd name="adj2" fmla="val -129208"/>
            </a:avLst>
          </a:prstGeom>
          <a:solidFill>
            <a:schemeClr val="accent6"/>
          </a:solidFill>
          <a:ln w="12700">
            <a:noFill/>
            <a:miter lim="800000"/>
            <a:headEnd type="none" w="sm" len="sm"/>
            <a:tailEnd type="none" w="sm" len="sm"/>
          </a:ln>
        </p:spPr>
        <p:txBody>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s-ES" sz="2400" b="1" i="0" strike="noStrike" cap="none" spc="0" baseline="0">
                <a:solidFill>
                  <a:srgbClr val="FFFFFF"/>
                </a:solidFill>
                <a:effectLst/>
                <a:latin typeface="Calibri"/>
                <a:ea typeface="Calibri"/>
                <a:cs typeface="Calibri"/>
              </a:rPr>
              <a:t>Fumo 20 cigarrillos al día</a:t>
            </a:r>
          </a:p>
        </p:txBody>
      </p:sp>
      <p:sp>
        <p:nvSpPr>
          <p:cNvPr id="231428" name="AutoShape 4"/>
          <p:cNvSpPr>
            <a:spLocks noChangeArrowheads="1"/>
          </p:cNvSpPr>
          <p:nvPr/>
        </p:nvSpPr>
        <p:spPr bwMode="auto">
          <a:xfrm>
            <a:off x="1137828" y="3315647"/>
            <a:ext cx="2952750" cy="1496050"/>
          </a:xfrm>
          <a:prstGeom prst="cloudCallout">
            <a:avLst>
              <a:gd name="adj1" fmla="val 68052"/>
              <a:gd name="adj2" fmla="val -124271"/>
            </a:avLst>
          </a:prstGeom>
          <a:solidFill>
            <a:schemeClr val="accent6"/>
          </a:solidFill>
          <a:ln w="12700">
            <a:noFill/>
            <a:miter lim="800000"/>
            <a:headEnd type="none" w="sm" len="sm"/>
            <a:tailEnd type="none" w="sm" len="sm"/>
          </a:ln>
        </p:spPr>
        <p:txBody>
          <a:bodyPr/>
          <a:lstStyle>
            <a:lvl1pPr eaLnBrk="0" hangingPunct="0">
              <a:spcBef>
                <a:spcPct val="20000"/>
              </a:spcBef>
              <a:buFont typeface="Arial" panose="020B0604020202020204" pitchFamily="34" charset="0"/>
              <a:buChar char="•"/>
              <a:defRPr sz="3200">
                <a:solidFill>
                  <a:schemeClr val="bg1"/>
                </a:solidFill>
                <a:latin typeface="Calibri" pitchFamily="34" charset="0"/>
              </a:defRPr>
            </a:lvl1pPr>
            <a:lvl2pPr marL="742950" indent="-285750" eaLnBrk="0" hangingPunct="0">
              <a:spcBef>
                <a:spcPct val="20000"/>
              </a:spcBef>
              <a:buFont typeface="Arial" panose="020B0604020202020204" pitchFamily="34" charset="0"/>
              <a:buChar char="–"/>
              <a:defRPr sz="2800">
                <a:solidFill>
                  <a:schemeClr val="bg1"/>
                </a:solidFill>
                <a:latin typeface="Calibri" pitchFamily="34" charset="0"/>
              </a:defRPr>
            </a:lvl2pPr>
            <a:lvl3pPr marL="1143000" indent="-228600" eaLnBrk="0" hangingPunct="0">
              <a:spcBef>
                <a:spcPct val="20000"/>
              </a:spcBef>
              <a:buFont typeface="Arial" panose="020B0604020202020204" pitchFamily="34" charset="0"/>
              <a:buChar char="•"/>
              <a:defRPr sz="2400">
                <a:solidFill>
                  <a:schemeClr val="bg1"/>
                </a:solidFill>
                <a:latin typeface="Calibri" pitchFamily="34" charset="0"/>
              </a:defRPr>
            </a:lvl3pPr>
            <a:lvl4pPr marL="1600200" indent="-228600" eaLnBrk="0" hangingPunct="0">
              <a:spcBef>
                <a:spcPct val="20000"/>
              </a:spcBef>
              <a:buFont typeface="Arial" panose="020B0604020202020204" pitchFamily="34" charset="0"/>
              <a:buChar char="–"/>
              <a:defRPr sz="2000">
                <a:solidFill>
                  <a:schemeClr val="bg1"/>
                </a:solidFill>
                <a:latin typeface="Calibri" pitchFamily="34" charset="0"/>
              </a:defRPr>
            </a:lvl4pPr>
            <a:lvl5pPr marL="2057400" indent="-228600" eaLnBrk="0" hangingPunct="0">
              <a:spcBef>
                <a:spcPct val="20000"/>
              </a:spcBef>
              <a:buFont typeface="Arial" panose="020B0604020202020204"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itchFamily="34" charset="0"/>
              </a:defRPr>
            </a:lvl9pPr>
          </a:lstStyle>
          <a:p>
            <a:pPr algn="ctr" eaLnBrk="1" hangingPunct="1">
              <a:spcBef>
                <a:spcPct val="0"/>
              </a:spcBef>
              <a:buFontTx/>
              <a:buNone/>
              <a:defRPr/>
            </a:pPr>
            <a:r>
              <a:rPr lang="es-ES" sz="2400" b="1" i="0" strike="noStrike" cap="none" spc="0" baseline="0" dirty="0">
                <a:solidFill>
                  <a:srgbClr val="FFFFFF"/>
                </a:solidFill>
                <a:effectLst/>
                <a:latin typeface="Calibri"/>
                <a:ea typeface="Calibri"/>
                <a:cs typeface="Calibri"/>
              </a:rPr>
              <a:t>Soy una persona sana y activa</a:t>
            </a:r>
          </a:p>
        </p:txBody>
      </p:sp>
      <p:pic>
        <p:nvPicPr>
          <p:cNvPr id="9" name="Picture 1">
            <a:extLst>
              <a:ext uri="{FF2B5EF4-FFF2-40B4-BE49-F238E27FC236}">
                <a16:creationId xmlns:a16="http://schemas.microsoft.com/office/drawing/2014/main" id="{081F8165-318E-4512-9075-75419A7EB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489808" y="1761253"/>
            <a:ext cx="2800850" cy="36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P spid="2314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Widescreen</PresentationFormat>
  <Paragraphs>167</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System Font Regular</vt:lpstr>
      <vt:lpstr>Office Theme</vt:lpstr>
      <vt:lpstr>Desarrollar discrepancias</vt:lpstr>
      <vt:lpstr>Descargo de responsabilidad</vt:lpstr>
      <vt:lpstr>Introducción</vt:lpstr>
      <vt:lpstr>Objetivos de aprendizaje</vt:lpstr>
      <vt:lpstr>Reconocer la ambivalencia</vt:lpstr>
      <vt:lpstr>Reconocer la ambivalencia</vt:lpstr>
      <vt:lpstr>Explorar la disonancia cognitiva</vt:lpstr>
      <vt:lpstr>Explorar la disonancia cognitiva1,2</vt:lpstr>
      <vt:lpstr>Disonancia cognitiva</vt:lpstr>
      <vt:lpstr>Disonancia cognitiva</vt:lpstr>
      <vt:lpstr>Disonancia cognitiva</vt:lpstr>
      <vt:lpstr>Escuchar pensamientos y comportamientos discrepantes </vt:lpstr>
      <vt:lpstr>Escuchar pensamientos y comportamientos discrepantes</vt:lpstr>
      <vt:lpstr>Escuchar pensamientos y comportamientos discrepantes</vt:lpstr>
      <vt:lpstr>Aumentar la concienciación sobre pensamientos y comportamientos discrepantes </vt:lpstr>
      <vt:lpstr>Aumentar la concienciación sobre pensamientos y comportamientos discrepantes</vt:lpstr>
      <vt:lpstr>Desarrollar discrepancias</vt:lpstr>
      <vt:lpstr>Desarrollar discrepancias1,2</vt:lpstr>
      <vt:lpstr>La “regla de la preparación”</vt:lpstr>
      <vt:lpstr>Desarrollar discrepancias: equilibrio decisional</vt:lpstr>
      <vt:lpstr>Desarrollar discrepancias: equilibrio decisional</vt:lpstr>
      <vt:lpstr>Cambiar: ¿de quién es la responsabilidad?</vt:lpstr>
      <vt:lpstr>Una respuesta frecuente: el reflejo de corrección</vt:lpstr>
      <vt:lpstr>Una mejor respuesta: rodar con la resistencia</vt:lpstr>
      <vt:lpstr>Resumen</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laura míguez</cp:lastModifiedBy>
  <cp:revision>65</cp:revision>
  <dcterms:created xsi:type="dcterms:W3CDTF">2021-07-06T11:43:32Z</dcterms:created>
  <dcterms:modified xsi:type="dcterms:W3CDTF">2022-02-04T10:30:24Z</dcterms:modified>
  <cp:category>UK0122905</cp:category>
</cp:coreProperties>
</file>