
<file path=[Content_Types].xml><?xml version="1.0" encoding="utf-8"?>
<Types xmlns="http://schemas.openxmlformats.org/package/2006/content-types">
  <Default Extension="png" ContentType="image/png"/>
  <Default Extension="svg" ContentType="image/sv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95" r:id="rId2"/>
    <p:sldId id="288" r:id="rId3"/>
    <p:sldId id="289" r:id="rId4"/>
    <p:sldId id="271" r:id="rId5"/>
    <p:sldId id="257" r:id="rId6"/>
    <p:sldId id="273" r:id="rId7"/>
    <p:sldId id="284" r:id="rId8"/>
    <p:sldId id="268" r:id="rId9"/>
    <p:sldId id="291" r:id="rId10"/>
    <p:sldId id="258" r:id="rId11"/>
    <p:sldId id="261" r:id="rId12"/>
    <p:sldId id="285" r:id="rId13"/>
    <p:sldId id="274" r:id="rId14"/>
    <p:sldId id="262" r:id="rId15"/>
    <p:sldId id="286" r:id="rId16"/>
    <p:sldId id="266" r:id="rId17"/>
    <p:sldId id="287" r:id="rId18"/>
    <p:sldId id="292" r:id="rId19"/>
    <p:sldId id="293" r:id="rId20"/>
    <p:sldId id="279" r:id="rId21"/>
    <p:sldId id="277" r:id="rId22"/>
    <p:sldId id="280" r:id="rId23"/>
    <p:sldId id="281" r:id="rId24"/>
    <p:sldId id="282" r:id="rId25"/>
    <p:sldId id="294" r:id="rId26"/>
    <p:sldId id="272" r:id="rId27"/>
  </p:sldIdLst>
  <p:sldSz cx="12192000" cy="6858000"/>
  <p:notesSz cx="6858000" cy="9144000"/>
  <p:custDataLst>
    <p:tags r:id="rId2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authami Jeevakumar" initials="GJ" lastIdx="0" clrIdx="0">
    <p:extLst/>
  </p:cmAuthor>
  <p:cmAuthor id="2" name="ApotheCom" initials="APO" lastIdx="0" clrIdx="1">
    <p:extLst/>
  </p:cmAuthor>
  <p:cmAuthor id="3" name="Saima Khan" initials="SK" lastIdx="0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69" autoAdjust="0"/>
    <p:restoredTop sz="96357" autoAdjust="0"/>
  </p:normalViewPr>
  <p:slideViewPr>
    <p:cSldViewPr snapToGrid="0" snapToObjects="1">
      <p:cViewPr varScale="1">
        <p:scale>
          <a:sx n="116" d="100"/>
          <a:sy n="116" d="100"/>
        </p:scale>
        <p:origin x="780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73D3DA-3A5B-4EEE-8AA5-D2758EF14C30}" type="datetimeFigureOut">
              <a:rPr lang="en-GB" smtClean="0"/>
              <a:t>06/01/2022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ED9B09-7857-46C5-A37D-2315D06FCC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9903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ED9B09-7857-46C5-A37D-2315D06FCC98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47596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803275" indent="-307975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236663" indent="-246063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731963" indent="-246063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227263" indent="-246063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684463" indent="-246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141663" indent="-246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598863" indent="-246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4056063" indent="-246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54CB6FD4-9C8C-46D6-9870-18CFCA0A50DF}" type="slidenum">
              <a:rPr lang="en-GB" altLang="en-US" sz="1300" smtClean="0">
                <a:latin typeface="Arial" panose="020B0604020202020204" pitchFamily="34" charset="0"/>
              </a:rPr>
              <a:t>21</a:t>
            </a:fld>
            <a:endParaRPr lang="en-GB" altLang="en-US" sz="13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2460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803275" indent="-307975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236663" indent="-246063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731963" indent="-246063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227263" indent="-246063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684463" indent="-246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141663" indent="-246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598863" indent="-246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4056063" indent="-246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356FC19B-CBE6-4262-84ED-F06CB543269C}" type="slidenum">
              <a:rPr lang="en-GB" altLang="en-US" sz="1300" smtClean="0">
                <a:latin typeface="Arial" panose="020B0604020202020204" pitchFamily="34" charset="0"/>
              </a:rPr>
              <a:t>22</a:t>
            </a:fld>
            <a:endParaRPr lang="en-GB" altLang="en-US" sz="13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8147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803275" indent="-307975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236663" indent="-246063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731963" indent="-246063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227263" indent="-246063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684463" indent="-246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141663" indent="-246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598863" indent="-246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4056063" indent="-246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A90A8D00-9FCB-4A65-995D-3099A6E11B34}" type="slidenum">
              <a:rPr lang="en-GB" altLang="en-US" sz="1300" smtClean="0">
                <a:latin typeface="Arial" panose="020B0604020202020204" pitchFamily="34" charset="0"/>
              </a:rPr>
              <a:t>23</a:t>
            </a:fld>
            <a:endParaRPr lang="en-GB" altLang="en-US" sz="13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5591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9EA70EA6-232C-4C54-8AE5-6A35EB8A4030}" type="slidenum">
              <a:rPr lang="en-GB" altLang="en-US" sz="1300" smtClean="0">
                <a:latin typeface="Arial" panose="020B0604020202020204" pitchFamily="34" charset="0"/>
              </a:rPr>
              <a:t>24</a:t>
            </a:fld>
            <a:endParaRPr lang="en-GB" altLang="en-US" sz="13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8436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ED9B09-7857-46C5-A37D-2315D06FCC98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911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ED9B09-7857-46C5-A37D-2315D06FCC98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60814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803275" indent="-307975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236663" indent="-246063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731963" indent="-246063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227263" indent="-246063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684463" indent="-246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141663" indent="-246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598863" indent="-246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4056063" indent="-246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73BECF74-6A3F-4557-B9CA-D4CB19B854E3}" type="slidenum">
              <a:rPr lang="en-GB" altLang="en-US" sz="1300" smtClean="0">
                <a:latin typeface="Arial" panose="020B0604020202020204" pitchFamily="34" charset="0"/>
              </a:rPr>
              <a:t>11</a:t>
            </a:fld>
            <a:endParaRPr lang="en-GB" altLang="en-US" sz="13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5483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803275" indent="-307975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236663" indent="-246063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731963" indent="-246063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227263" indent="-246063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684463" indent="-246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141663" indent="-246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598863" indent="-246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4056063" indent="-246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AD71DC3E-C2E5-45A7-B972-51DEFA25464A}" type="slidenum">
              <a:rPr lang="en-GB" altLang="en-US" sz="1300" smtClean="0">
                <a:latin typeface="Arial" panose="020B0604020202020204" pitchFamily="34" charset="0"/>
              </a:rPr>
              <a:t>13</a:t>
            </a:fld>
            <a:endParaRPr lang="en-GB" altLang="en-US" sz="13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9029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803275" indent="-307975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236663" indent="-246063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731963" indent="-246063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227263" indent="-246063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684463" indent="-246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141663" indent="-246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598863" indent="-246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4056063" indent="-246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37D3B9F0-A12E-4D0D-88E3-B70EFAC7C4FD}" type="slidenum">
              <a:rPr lang="en-GB" altLang="en-US" sz="1300" smtClean="0">
                <a:latin typeface="Arial" panose="020B0604020202020204" pitchFamily="34" charset="0"/>
              </a:rPr>
              <a:t>14</a:t>
            </a:fld>
            <a:endParaRPr lang="en-GB" altLang="en-US" sz="13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3555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803275" indent="-307975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236663" indent="-246063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731963" indent="-246063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227263" indent="-246063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684463" indent="-246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141663" indent="-246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598863" indent="-246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4056063" indent="-246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FE2534F3-B121-4623-A977-14CCCB335F65}" type="slidenum">
              <a:rPr lang="en-GB" altLang="en-US" sz="1300" smtClean="0">
                <a:latin typeface="Arial" panose="020B0604020202020204" pitchFamily="34" charset="0"/>
              </a:rPr>
              <a:t>16</a:t>
            </a:fld>
            <a:endParaRPr lang="en-GB" altLang="en-US" sz="13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4022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803275" indent="-307975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236663" indent="-246063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731963" indent="-246063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227263" indent="-246063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684463" indent="-246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141663" indent="-246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598863" indent="-246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4056063" indent="-246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2FBEFAC1-2EF6-4321-9ADE-FC6B394625F5}" type="slidenum">
              <a:rPr lang="en-GB" altLang="en-US" sz="1300" smtClean="0">
                <a:latin typeface="Arial" panose="020B0604020202020204" pitchFamily="34" charset="0"/>
              </a:rPr>
              <a:t>18</a:t>
            </a:fld>
            <a:endParaRPr lang="en-GB" altLang="en-US" sz="13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8477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803275" indent="-307975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236663" indent="-246063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731963" indent="-246063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227263" indent="-246063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684463" indent="-246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141663" indent="-246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598863" indent="-246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4056063" indent="-246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F47D863D-D453-4B97-94CB-F04A32548B6F}" type="slidenum">
              <a:rPr lang="en-GB" altLang="en-US" sz="1300" smtClean="0">
                <a:latin typeface="Arial" panose="020B0604020202020204" pitchFamily="34" charset="0"/>
              </a:rPr>
              <a:t>19</a:t>
            </a:fld>
            <a:endParaRPr lang="en-GB" altLang="en-US" sz="13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1199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803275" indent="-307975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236663" indent="-246063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731963" indent="-246063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227263" indent="-246063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684463" indent="-246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141663" indent="-246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598863" indent="-246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4056063" indent="-246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6FF4535B-9A30-4114-8048-0E42B5BA4155}" type="slidenum">
              <a:rPr lang="en-GB" altLang="en-US" sz="1300" smtClean="0">
                <a:latin typeface="Arial" panose="020B0604020202020204" pitchFamily="34" charset="0"/>
              </a:rPr>
              <a:t>20</a:t>
            </a:fld>
            <a:endParaRPr lang="en-GB" altLang="en-US" sz="13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824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41979B8C-52AD-6647-AEAF-687E79C1C8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29497" t="11365" r="11925" b="3850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B279022B-D2C5-2847-97C7-97E44D9E9C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32942"/>
            <a:ext cx="9144000" cy="2444275"/>
          </a:xfrm>
          <a:prstGeom prst="roundRect">
            <a:avLst>
              <a:gd name="adj" fmla="val 17893"/>
            </a:avLst>
          </a:prstGeom>
          <a:solidFill>
            <a:schemeClr val="bg1">
              <a:alpha val="68000"/>
            </a:schemeClr>
          </a:solidFill>
        </p:spPr>
        <p:txBody>
          <a:bodyPr lIns="72000" tIns="251999" rIns="72000" bIns="144000" anchor="b">
            <a:spAutoFit/>
          </a:bodyPr>
          <a:lstStyle>
            <a:lvl1pPr algn="ctr">
              <a:defRPr sz="6000">
                <a:solidFill>
                  <a:schemeClr val="accent2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52EE931F-33A2-BA41-A7A4-8222A04AAE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69293"/>
            <a:ext cx="9144000" cy="1080822"/>
          </a:xfrm>
          <a:prstGeom prst="roundRect">
            <a:avLst>
              <a:gd name="adj" fmla="val 32496"/>
            </a:avLst>
          </a:prstGeom>
          <a:noFill/>
          <a:ln>
            <a:noFill/>
          </a:ln>
        </p:spPr>
        <p:txBody>
          <a:bodyPr lIns="72000" tIns="216000" rIns="72000" bIns="216000" anchor="t">
            <a:spAutoFit/>
          </a:bodyPr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946E715A-8C19-F54D-AB90-4177417E76F5}"/>
              </a:ext>
            </a:extLst>
          </p:cNvPr>
          <p:cNvSpPr/>
          <p:nvPr userDrawn="1"/>
        </p:nvSpPr>
        <p:spPr>
          <a:xfrm>
            <a:off x="0" y="0"/>
            <a:ext cx="12192000" cy="1127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6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C5E86249-BF3A-CA4F-821B-8B5B13F224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7303" t="25182" r="6285" b="21934"/>
          <a:stretch>
            <a:fillRect/>
          </a:stretch>
        </p:blipFill>
        <p:spPr bwMode="auto">
          <a:xfrm>
            <a:off x="213360" y="142240"/>
            <a:ext cx="2794000" cy="85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1C265DB6-7011-5742-AAA7-29308E23DC8D}"/>
              </a:ext>
            </a:extLst>
          </p:cNvPr>
          <p:cNvCxnSpPr/>
          <p:nvPr userDrawn="1"/>
        </p:nvCxnSpPr>
        <p:spPr>
          <a:xfrm>
            <a:off x="0" y="1115122"/>
            <a:ext cx="12192000" cy="0"/>
          </a:xfrm>
          <a:prstGeom prst="line">
            <a:avLst/>
          </a:prstGeom>
          <a:ln w="698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ACB08BC2-5CE1-D74F-ADA7-31626E0A36A2}"/>
              </a:ext>
            </a:extLst>
          </p:cNvPr>
          <p:cNvCxnSpPr/>
          <p:nvPr userDrawn="1"/>
        </p:nvCxnSpPr>
        <p:spPr>
          <a:xfrm>
            <a:off x="0" y="1184052"/>
            <a:ext cx="12192000" cy="0"/>
          </a:xfrm>
          <a:prstGeom prst="line">
            <a:avLst/>
          </a:prstGeom>
          <a:ln w="698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7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B78CE290-A1E4-4442-90F0-073E54BE44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3012" y="5906814"/>
            <a:ext cx="8975288" cy="777875"/>
          </a:xfrm>
          <a:prstGeom prst="rect">
            <a:avLst/>
          </a:prstGeom>
          <a:ln>
            <a:noFill/>
          </a:ln>
        </p:spPr>
        <p:txBody>
          <a:bodyPr anchor="b">
            <a:normAutofit/>
          </a:bodyPr>
          <a:lstStyle>
            <a:lvl1pPr marL="0" indent="0">
              <a:buNone/>
              <a:defRPr sz="1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613258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5CDB9405-8AFA-A042-882F-E0AFD46017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29497" t="11365" r="11925" b="3850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8576FCC7-726A-9042-AD16-1A2FB603FBEF}"/>
              </a:ext>
            </a:extLst>
          </p:cNvPr>
          <p:cNvSpPr/>
          <p:nvPr userDrawn="1"/>
        </p:nvSpPr>
        <p:spPr>
          <a:xfrm>
            <a:off x="4860758" y="866274"/>
            <a:ext cx="6472989" cy="3320715"/>
          </a:xfrm>
          <a:prstGeom prst="roundRect">
            <a:avLst>
              <a:gd name="adj" fmla="val 1087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9D89AB9E-9CA6-D349-B441-778A9DBB7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8507" y="1915521"/>
            <a:ext cx="5286703" cy="1495794"/>
          </a:xfrm>
        </p:spPr>
        <p:txBody>
          <a:bodyPr anchor="ctr">
            <a:sp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2C0B954A-17B6-6A45-BD1A-327660E1AE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48507" y="4427659"/>
            <a:ext cx="5286703" cy="332399"/>
          </a:xfrm>
          <a:prstGeom prst="rect">
            <a:avLst/>
          </a:prstGeom>
          <a:ln>
            <a:noFill/>
          </a:ln>
        </p:spPr>
        <p:txBody>
          <a:bodyPr>
            <a:sp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8496818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783AAF71-F6BB-B54E-823A-C2C09FB0756D}"/>
              </a:ext>
            </a:extLst>
          </p:cNvPr>
          <p:cNvSpPr/>
          <p:nvPr userDrawn="1"/>
        </p:nvSpPr>
        <p:spPr>
          <a:xfrm>
            <a:off x="825500" y="419100"/>
            <a:ext cx="10490200" cy="901700"/>
          </a:xfrm>
          <a:prstGeom prst="roundRect">
            <a:avLst>
              <a:gd name="adj" fmla="val 2934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FCC22E53-BBF7-8B49-83EC-B43CCB3EC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0091CD5E-71F6-8A4D-A540-AB6C78E3B3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D8C1EFC3-B0F7-414C-B976-EF18B332E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5558" y="1294966"/>
            <a:ext cx="414467" cy="184666"/>
          </a:xfrm>
        </p:spPr>
        <p:txBody>
          <a:bodyPr anchor="ctr"/>
          <a:lstStyle>
            <a:lvl1pPr algn="l">
              <a:defRPr>
                <a:solidFill>
                  <a:schemeClr val="accent2"/>
                </a:solidFill>
              </a:defRPr>
            </a:lvl1pPr>
          </a:lstStyle>
          <a:p>
            <a:fld id="{AAB9F4AE-94C9-DD40-A8EE-4822983D9098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BD317952-E7AA-4924-AB43-0E70525C6E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78512" y="5906814"/>
            <a:ext cx="8975288" cy="777875"/>
          </a:xfrm>
          <a:prstGeom prst="rect">
            <a:avLst/>
          </a:prstGeom>
          <a:ln>
            <a:noFill/>
          </a:ln>
        </p:spPr>
        <p:txBody>
          <a:bodyPr anchor="b">
            <a:normAutofit/>
          </a:bodyPr>
          <a:lstStyle>
            <a:lvl1pPr marL="0" indent="0">
              <a:buNone/>
              <a:defRPr sz="1000">
                <a:solidFill>
                  <a:srgbClr val="898989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723240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719F7E9E-B59B-044E-877B-83C28CD77AD5}"/>
              </a:ext>
            </a:extLst>
          </p:cNvPr>
          <p:cNvSpPr/>
          <p:nvPr userDrawn="1"/>
        </p:nvSpPr>
        <p:spPr>
          <a:xfrm>
            <a:off x="825500" y="419100"/>
            <a:ext cx="10490200" cy="901700"/>
          </a:xfrm>
          <a:prstGeom prst="roundRect">
            <a:avLst>
              <a:gd name="adj" fmla="val 29343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FCC22E53-BBF7-8B49-83EC-B43CCB3EC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0091CD5E-71F6-8A4D-A540-AB6C78E3B3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3"/>
              </a:buClr>
              <a:defRPr/>
            </a:lvl1pPr>
            <a:lvl2pPr marL="685800" indent="-228600">
              <a:buClr>
                <a:schemeClr val="accent3"/>
              </a:buClr>
              <a:buFont typeface="System Font Regular"/>
              <a:buChar char="–"/>
              <a:defRPr/>
            </a:lvl2pPr>
            <a:lvl3pPr>
              <a:buClr>
                <a:schemeClr val="accent3"/>
              </a:buClr>
              <a:defRPr/>
            </a:lvl3pPr>
            <a:lvl4pPr marL="1600200" indent="-228600">
              <a:buClr>
                <a:schemeClr val="accent3"/>
              </a:buClr>
              <a:buFont typeface="System Font Regular"/>
              <a:buChar char="–"/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FF7C38D4-7D44-934B-A8D1-C647FD759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5558" y="1294966"/>
            <a:ext cx="414467" cy="184666"/>
          </a:xfrm>
        </p:spPr>
        <p:txBody>
          <a:bodyPr anchor="ctr"/>
          <a:lstStyle>
            <a:lvl1pPr algn="l">
              <a:defRPr>
                <a:solidFill>
                  <a:schemeClr val="accent3"/>
                </a:solidFill>
              </a:defRPr>
            </a:lvl1pPr>
          </a:lstStyle>
          <a:p>
            <a:fld id="{AAB9F4AE-94C9-DD40-A8EE-4822983D9098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9762E165-F8D3-4CC9-830B-B843D7579E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78512" y="5906814"/>
            <a:ext cx="8975288" cy="777875"/>
          </a:xfrm>
          <a:prstGeom prst="rect">
            <a:avLst/>
          </a:prstGeom>
          <a:ln>
            <a:noFill/>
          </a:ln>
        </p:spPr>
        <p:txBody>
          <a:bodyPr anchor="b">
            <a:normAutofit/>
          </a:bodyPr>
          <a:lstStyle>
            <a:lvl1pPr marL="0" indent="0">
              <a:buNone/>
              <a:defRPr sz="1000">
                <a:solidFill>
                  <a:srgbClr val="898989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98507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719F7E9E-B59B-044E-877B-83C28CD77AD5}"/>
              </a:ext>
            </a:extLst>
          </p:cNvPr>
          <p:cNvSpPr/>
          <p:nvPr userDrawn="1"/>
        </p:nvSpPr>
        <p:spPr>
          <a:xfrm>
            <a:off x="825500" y="419100"/>
            <a:ext cx="10490200" cy="901700"/>
          </a:xfrm>
          <a:prstGeom prst="roundRect">
            <a:avLst>
              <a:gd name="adj" fmla="val 29343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FCC22E53-BBF7-8B49-83EC-B43CCB3EC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0091CD5E-71F6-8A4D-A540-AB6C78E3B3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FF7C38D4-7D44-934B-A8D1-C647FD759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5558" y="1294966"/>
            <a:ext cx="414467" cy="184666"/>
          </a:xfrm>
        </p:spPr>
        <p:txBody>
          <a:bodyPr anchor="ctr"/>
          <a:lstStyle>
            <a:lvl1pPr algn="l">
              <a:defRPr>
                <a:solidFill>
                  <a:schemeClr val="accent3"/>
                </a:solidFill>
              </a:defRPr>
            </a:lvl1pPr>
          </a:lstStyle>
          <a:p>
            <a:fld id="{AAB9F4AE-94C9-DD40-A8EE-4822983D9098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514C292B-FBE0-4F0F-9A36-966A15998B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78512" y="5906814"/>
            <a:ext cx="8975288" cy="777875"/>
          </a:xfrm>
          <a:prstGeom prst="rect">
            <a:avLst/>
          </a:prstGeom>
          <a:ln>
            <a:noFill/>
          </a:ln>
        </p:spPr>
        <p:txBody>
          <a:bodyPr anchor="b">
            <a:normAutofit/>
          </a:bodyPr>
          <a:lstStyle>
            <a:lvl1pPr marL="0" indent="0">
              <a:buNone/>
              <a:defRPr sz="1000">
                <a:solidFill>
                  <a:srgbClr val="898989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534028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719F7E9E-B59B-044E-877B-83C28CD77AD5}"/>
              </a:ext>
            </a:extLst>
          </p:cNvPr>
          <p:cNvSpPr/>
          <p:nvPr userDrawn="1"/>
        </p:nvSpPr>
        <p:spPr>
          <a:xfrm>
            <a:off x="825500" y="419100"/>
            <a:ext cx="10490200" cy="901700"/>
          </a:xfrm>
          <a:prstGeom prst="roundRect">
            <a:avLst>
              <a:gd name="adj" fmla="val 29343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FCC22E53-BBF7-8B49-83EC-B43CCB3EC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0091CD5E-71F6-8A4D-A540-AB6C78E3B3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5"/>
              </a:buClr>
              <a:defRPr/>
            </a:lvl1pPr>
            <a:lvl2pPr marL="685800" indent="-228600">
              <a:buClr>
                <a:schemeClr val="accent5"/>
              </a:buClr>
              <a:buFont typeface="System Font Regular"/>
              <a:buChar char="–"/>
              <a:defRPr/>
            </a:lvl2pPr>
            <a:lvl3pPr>
              <a:buClr>
                <a:schemeClr val="accent5"/>
              </a:buClr>
              <a:defRPr/>
            </a:lvl3pPr>
            <a:lvl4pPr marL="1600200" indent="-228600">
              <a:buClr>
                <a:schemeClr val="accent5"/>
              </a:buClr>
              <a:buFont typeface="System Font Regular"/>
              <a:buChar char="–"/>
              <a:defRPr/>
            </a:lvl4pPr>
            <a:lvl5pPr>
              <a:buClr>
                <a:schemeClr val="accent5"/>
              </a:buCl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FF7C38D4-7D44-934B-A8D1-C647FD759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5558" y="1294966"/>
            <a:ext cx="414467" cy="184666"/>
          </a:xfrm>
        </p:spPr>
        <p:txBody>
          <a:bodyPr anchor="ctr"/>
          <a:lstStyle>
            <a:lvl1pPr algn="l">
              <a:defRPr>
                <a:solidFill>
                  <a:schemeClr val="accent3"/>
                </a:solidFill>
              </a:defRPr>
            </a:lvl1pPr>
          </a:lstStyle>
          <a:p>
            <a:fld id="{AAB9F4AE-94C9-DD40-A8EE-4822983D9098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EAA05E68-91B4-4663-99F6-7E6795CFA2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78512" y="5906814"/>
            <a:ext cx="8975288" cy="777875"/>
          </a:xfrm>
          <a:prstGeom prst="rect">
            <a:avLst/>
          </a:prstGeom>
          <a:ln>
            <a:noFill/>
          </a:ln>
        </p:spPr>
        <p:txBody>
          <a:bodyPr anchor="b">
            <a:normAutofit/>
          </a:bodyPr>
          <a:lstStyle>
            <a:lvl1pPr marL="0" indent="0">
              <a:buNone/>
              <a:defRPr sz="1000">
                <a:solidFill>
                  <a:srgbClr val="898989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092220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719F7E9E-B59B-044E-877B-83C28CD77AD5}"/>
              </a:ext>
            </a:extLst>
          </p:cNvPr>
          <p:cNvSpPr/>
          <p:nvPr userDrawn="1"/>
        </p:nvSpPr>
        <p:spPr>
          <a:xfrm>
            <a:off x="825500" y="419100"/>
            <a:ext cx="10490200" cy="901700"/>
          </a:xfrm>
          <a:prstGeom prst="roundRect">
            <a:avLst>
              <a:gd name="adj" fmla="val 29343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FCC22E53-BBF7-8B49-83EC-B43CCB3EC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0091CD5E-71F6-8A4D-A540-AB6C78E3B3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6"/>
              </a:buClr>
              <a:defRPr/>
            </a:lvl1pPr>
            <a:lvl2pPr>
              <a:buClr>
                <a:schemeClr val="accent6"/>
              </a:buClr>
              <a:defRPr/>
            </a:lvl2pPr>
            <a:lvl3pPr>
              <a:buClr>
                <a:schemeClr val="accent6"/>
              </a:buClr>
              <a:defRPr/>
            </a:lvl3pPr>
            <a:lvl4pPr>
              <a:buClr>
                <a:schemeClr val="accent6"/>
              </a:buClr>
              <a:defRPr/>
            </a:lvl4pPr>
            <a:lvl5pPr>
              <a:buClr>
                <a:schemeClr val="accent6"/>
              </a:buCl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FF7C38D4-7D44-934B-A8D1-C647FD759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5558" y="1294966"/>
            <a:ext cx="414467" cy="184666"/>
          </a:xfrm>
        </p:spPr>
        <p:txBody>
          <a:bodyPr anchor="ctr"/>
          <a:lstStyle>
            <a:lvl1pPr algn="l">
              <a:defRPr>
                <a:solidFill>
                  <a:schemeClr val="accent3"/>
                </a:solidFill>
              </a:defRPr>
            </a:lvl1pPr>
          </a:lstStyle>
          <a:p>
            <a:fld id="{AAB9F4AE-94C9-DD40-A8EE-4822983D9098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3B6F4B31-7773-46E4-8B6A-19FBBD647C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78512" y="5906814"/>
            <a:ext cx="8975288" cy="777875"/>
          </a:xfrm>
          <a:prstGeom prst="rect">
            <a:avLst/>
          </a:prstGeom>
          <a:ln>
            <a:noFill/>
          </a:ln>
        </p:spPr>
        <p:txBody>
          <a:bodyPr anchor="b">
            <a:normAutofit/>
          </a:bodyPr>
          <a:lstStyle>
            <a:lvl1pPr marL="0" indent="0">
              <a:buNone/>
              <a:defRPr sz="1000">
                <a:solidFill>
                  <a:srgbClr val="898989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260190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Vertex ppt BG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735" b="5"/>
          <a:stretch>
            <a:fillRect/>
          </a:stretch>
        </p:blipFill>
        <p:spPr bwMode="auto">
          <a:xfrm>
            <a:off x="0" y="6367464"/>
            <a:ext cx="121920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CF Care logo CMYK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54" b="17529"/>
          <a:stretch>
            <a:fillRect/>
          </a:stretch>
        </p:blipFill>
        <p:spPr bwMode="auto">
          <a:xfrm>
            <a:off x="241301" y="6450014"/>
            <a:ext cx="1081617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92870"/>
            <a:ext cx="10972800" cy="772608"/>
          </a:xfrm>
        </p:spPr>
        <p:txBody>
          <a:bodyPr>
            <a:normAutofit/>
          </a:bodyPr>
          <a:lstStyle>
            <a:lvl1pPr>
              <a:defRPr sz="2800" b="1" i="0">
                <a:solidFill>
                  <a:srgbClr val="1D2763"/>
                </a:solidFill>
                <a:latin typeface="+mj-lt"/>
                <a:cs typeface="HelveticaNeueLT Std Med Cn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69493"/>
            <a:ext cx="10972800" cy="4312692"/>
          </a:xfrm>
        </p:spPr>
        <p:txBody>
          <a:bodyPr/>
          <a:lstStyle>
            <a:lvl1pPr>
              <a:defRPr sz="2400" b="0" i="0">
                <a:solidFill>
                  <a:srgbClr val="1D2763"/>
                </a:solidFill>
                <a:latin typeface="+mn-lt"/>
                <a:cs typeface="HelveticaNeueLT Std Cn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0550450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007F057A-068B-AD41-A988-BB1A04C930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73201"/>
            <a:ext cx="10515600" cy="4317999"/>
          </a:xfrm>
          <a:prstGeom prst="roundRect">
            <a:avLst>
              <a:gd name="adj" fmla="val 7843"/>
            </a:avLst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264BA763-E941-664E-846C-48F5F8F5EA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46579"/>
            <a:ext cx="2743200" cy="184666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B9F4AE-94C9-DD40-A8EE-4822983D9098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4EEB629F-04CB-6D4D-99FD-9C82BFD49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571500"/>
            <a:ext cx="10223500" cy="6604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pic>
        <p:nvPicPr>
          <p:cNvPr id="12" name="Picture 11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B2B4F364-5D33-2443-8739-1B41881A5B22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rcRect l="8201" t="24911" r="8201" b="26678"/>
          <a:stretch>
            <a:fillRect/>
          </a:stretch>
        </p:blipFill>
        <p:spPr>
          <a:xfrm>
            <a:off x="203200" y="6180692"/>
            <a:ext cx="1816100" cy="52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076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50" r:id="rId3"/>
    <p:sldLayoutId id="2147483656" r:id="rId4"/>
    <p:sldLayoutId id="2147483661" r:id="rId5"/>
    <p:sldLayoutId id="2147483662" r:id="rId6"/>
    <p:sldLayoutId id="2147483663" r:id="rId7"/>
    <p:sldLayoutId id="2147483664" r:id="rId8"/>
  </p:sldLayoutIdLst>
  <p:transition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openxmlformats.org/officeDocument/2006/relationships/image" Target="../media/image16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svg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5DD6A4FF-A864-4D2B-82E7-0FE8F95431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3090" y="3133707"/>
            <a:ext cx="9009830" cy="1127519"/>
          </a:xfrm>
        </p:spPr>
        <p:txBody>
          <a:bodyPr/>
          <a:lstStyle/>
          <a:p>
            <a:r>
              <a:rPr lang="ru-RU" sz="6000" b="0" i="0" strike="noStrike" cap="none" spc="0" baseline="0">
                <a:solidFill>
                  <a:srgbClr val="7B2A84"/>
                </a:solidFill>
                <a:effectLst/>
                <a:latin typeface="Calibri Light"/>
                <a:ea typeface="Calibri Light"/>
                <a:cs typeface="Calibri Light"/>
              </a:rPr>
              <a:t>Развитие несоответствий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F1EE87A6-A0D8-4521-A152-E54B21035EC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E73DDB39-BD74-4290-AD7B-780FAF8CE8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sz="1000" b="1" i="0" strike="noStrike" cap="none" spc="0" baseline="0" dirty="0">
                <a:solidFill>
                  <a:srgbClr val="803388"/>
                </a:solidFill>
                <a:effectLst/>
                <a:latin typeface="Calibri"/>
                <a:ea typeface="Calibri"/>
                <a:cs typeface="Calibri"/>
              </a:rPr>
              <a:t>Код проекта: </a:t>
            </a:r>
            <a:r>
              <a:rPr lang="en-US" b="1" dirty="0">
                <a:solidFill>
                  <a:srgbClr val="803388"/>
                </a:solidFill>
                <a:ea typeface="Calibri"/>
                <a:cs typeface="Calibri"/>
              </a:rPr>
              <a:t>INT-20-2100520</a:t>
            </a:r>
            <a:r>
              <a:rPr lang="ru-RU" sz="1000" b="1" i="0" strike="noStrike" cap="none" spc="0" baseline="0" dirty="0">
                <a:solidFill>
                  <a:srgbClr val="803388"/>
                </a:solidFill>
                <a:effectLst/>
                <a:latin typeface="Calibri"/>
                <a:ea typeface="Calibri"/>
                <a:cs typeface="Calibri"/>
              </a:rPr>
              <a:t>	Дата обновления</a:t>
            </a:r>
            <a:r>
              <a:rPr lang="ru-RU" sz="1000" b="1" i="0" strike="noStrike" cap="none" spc="0" baseline="0">
                <a:solidFill>
                  <a:srgbClr val="803388"/>
                </a:solidFill>
                <a:effectLst/>
                <a:latin typeface="Calibri"/>
                <a:ea typeface="Calibri"/>
                <a:cs typeface="Calibri"/>
              </a:rPr>
              <a:t>: </a:t>
            </a:r>
            <a:r>
              <a:rPr lang="ru-RU" b="1">
                <a:solidFill>
                  <a:srgbClr val="7B2A84"/>
                </a:solidFill>
                <a:ea typeface="Calibri"/>
                <a:cs typeface="Calibri"/>
              </a:rPr>
              <a:t>Январь </a:t>
            </a:r>
            <a:r>
              <a:rPr lang="ru-RU" b="1">
                <a:solidFill>
                  <a:srgbClr val="7B2A84"/>
                </a:solidFill>
                <a:ea typeface="Calibri"/>
                <a:cs typeface="Calibri"/>
              </a:rPr>
              <a:t>2022 </a:t>
            </a:r>
            <a:r>
              <a:rPr lang="ru-RU" sz="1000" b="1" i="0" strike="noStrike" cap="none" spc="0" baseline="0" smtClean="0">
                <a:solidFill>
                  <a:srgbClr val="803388"/>
                </a:solidFill>
                <a:effectLst/>
                <a:latin typeface="Calibri"/>
                <a:ea typeface="Calibri"/>
                <a:cs typeface="Calibri"/>
              </a:rPr>
              <a:t>г</a:t>
            </a:r>
            <a:r>
              <a:rPr lang="ru-RU" sz="1000" b="1" i="0" strike="noStrike" cap="none" spc="0" baseline="0" dirty="0">
                <a:solidFill>
                  <a:srgbClr val="803388"/>
                </a:solidFill>
                <a:effectLst/>
                <a:latin typeface="Calibri"/>
                <a:ea typeface="Calibri"/>
                <a:cs typeface="Calibri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B7C411DB-1CD6-4164-B97C-C23BB1FD3ADF}"/>
              </a:ext>
            </a:extLst>
          </p:cNvPr>
          <p:cNvSpPr txBox="1"/>
          <p:nvPr/>
        </p:nvSpPr>
        <p:spPr>
          <a:xfrm>
            <a:off x="3057896" y="3247303"/>
            <a:ext cx="61157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4051881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Когнитивный диссонанс</a:t>
            </a:r>
            <a:endParaRPr lang="en-GB" altLang="en-US" sz="1600" baseline="30000">
              <a:ea typeface="HelveticaNeueLT Std Med Cn"/>
            </a:endParaRPr>
          </a:p>
        </p:txBody>
      </p:sp>
      <p:sp>
        <p:nvSpPr>
          <p:cNvPr id="25603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Когда эти два убеждения несовместимы, они оба не могут быть истинными и, таким образом, создают «диссонанс» (дискомфорт) </a:t>
            </a:r>
            <a:r>
              <a:rPr lang="ru-RU" sz="2800" b="0" i="0" strike="noStrike" cap="none" spc="0" baseline="3000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1,2</a:t>
            </a:r>
            <a:endParaRPr lang="en-US" altLang="en-US" baseline="30000">
              <a:ea typeface="HelveticaNeueLT Std Cn"/>
            </a:endParaRPr>
          </a:p>
          <a:p>
            <a:pPr eaLnBrk="1" hangingPunct="1"/>
            <a:endParaRPr lang="en-US" altLang="en-US">
              <a:ea typeface="HelveticaNeueLT Std Cn"/>
            </a:endParaRPr>
          </a:p>
          <a:p>
            <a:pPr eaLnBrk="1" hangingPunct="1"/>
            <a:r>
              <a:rPr lang="ru-RU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Люди обычно пренебрегают одним из противоположных убеждений одним из двух способов</a:t>
            </a:r>
            <a:endParaRPr lang="en-US" altLang="en-US" baseline="30000">
              <a:ea typeface="HelveticaNeueLT Std Cn"/>
            </a:endParaRPr>
          </a:p>
          <a:p>
            <a:pPr lvl="1" eaLnBrk="1" hangingPunct="1"/>
            <a:r>
              <a:rPr lang="ru-RU" sz="24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Изменение поведения/мысли</a:t>
            </a:r>
            <a:endParaRPr lang="en-GB" altLang="en-US"/>
          </a:p>
          <a:p>
            <a:pPr lvl="1" eaLnBrk="1" hangingPunct="1"/>
            <a:r>
              <a:rPr lang="ru-RU" sz="24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Ищут доказательства того, что они остаются прежними</a:t>
            </a:r>
            <a:endParaRPr lang="en-GB" alt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79BC8E34-BBA1-49C4-AC32-949EE4DC05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sz="1000" b="0" i="0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1. Festinger L.</a:t>
            </a:r>
            <a:r>
              <a:rPr lang="ru-RU" sz="1000" b="0" i="1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A theory of cognitive dissonance</a:t>
            </a:r>
            <a:r>
              <a:rPr lang="ru-RU" sz="1000" b="0" i="0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. Stanford University Press, Stanford. 1957;. 2. Kaaronen RO. </a:t>
            </a:r>
            <a:r>
              <a:rPr lang="ru-RU" sz="1000" b="0" i="1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Front Psychol</a:t>
            </a:r>
            <a:r>
              <a:rPr lang="ru-RU" sz="1000" b="0" i="0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. 2018;9:2218.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Когнитивный диссонанс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BE309CA6-FECF-46E4-AC24-2BB00C289F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/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56C3E060-3F36-4A6C-9465-92A0EB6A8F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sz="1000" b="0" i="0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Источник изображения: www.pixabay.com.</a:t>
            </a:r>
          </a:p>
        </p:txBody>
      </p:sp>
      <p:pic>
        <p:nvPicPr>
          <p:cNvPr id="11" name="Picture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7360DF18-4E38-3845-8964-28D59A9751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89808" y="1761253"/>
            <a:ext cx="2800850" cy="3688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AutoShape 5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12144055-B81A-834A-AF6F-7CA6B5FCAD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7141" y="3326544"/>
            <a:ext cx="4003288" cy="2182158"/>
          </a:xfrm>
          <a:prstGeom prst="cloudCallout">
            <a:avLst>
              <a:gd name="adj1" fmla="val -68159"/>
              <a:gd name="adj2" fmla="val -79640"/>
            </a:avLst>
          </a:prstGeom>
          <a:solidFill>
            <a:schemeClr val="accent6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bg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bg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sz="2200" b="1" i="0" strike="noStrike" cap="none" spc="0" baseline="0" dirty="0">
                <a:solidFill>
                  <a:srgbClr val="FFFFFF"/>
                </a:solidFill>
                <a:effectLst/>
                <a:latin typeface="Calibri"/>
                <a:ea typeface="Calibri"/>
                <a:cs typeface="Calibri"/>
              </a:rPr>
              <a:t>Это нормально, потому что дядя Фред интенсивно курил и дожил до 82 лет</a:t>
            </a:r>
          </a:p>
        </p:txBody>
      </p:sp>
      <p:sp>
        <p:nvSpPr>
          <p:cNvPr id="13" name="AutoShape 4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184BB78C-3563-4E4B-9DCF-EA63074C44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7828" y="3315647"/>
            <a:ext cx="2952750" cy="1296987"/>
          </a:xfrm>
          <a:prstGeom prst="cloudCallout">
            <a:avLst>
              <a:gd name="adj1" fmla="val 68052"/>
              <a:gd name="adj2" fmla="val -124271"/>
            </a:avLst>
          </a:prstGeom>
          <a:solidFill>
            <a:schemeClr val="accent6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bg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bg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sz="2000" b="1" i="0" strike="noStrike" cap="none" spc="0" baseline="0" dirty="0">
                <a:solidFill>
                  <a:srgbClr val="FFFFFF"/>
                </a:solidFill>
                <a:effectLst/>
                <a:latin typeface="Calibri"/>
                <a:ea typeface="Calibri"/>
                <a:cs typeface="Calibri"/>
              </a:rPr>
              <a:t>Я здоровый, активный человек</a:t>
            </a:r>
          </a:p>
        </p:txBody>
      </p:sp>
      <p:sp>
        <p:nvSpPr>
          <p:cNvPr id="14" name="AutoShape 4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51DE80F1-EF9F-674C-A096-3AF610FE63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4073" y="1774716"/>
            <a:ext cx="2952750" cy="1296987"/>
          </a:xfrm>
          <a:prstGeom prst="cloudCallout">
            <a:avLst>
              <a:gd name="adj1" fmla="val -112845"/>
              <a:gd name="adj2" fmla="val -23677"/>
            </a:avLst>
          </a:prstGeom>
          <a:solidFill>
            <a:schemeClr val="accent6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bg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bg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sz="2200" b="1" i="0" strike="noStrike" cap="none" spc="0" baseline="0" dirty="0">
                <a:solidFill>
                  <a:srgbClr val="FFFFFF"/>
                </a:solidFill>
                <a:effectLst/>
                <a:latin typeface="Calibri"/>
                <a:ea typeface="Calibri"/>
                <a:cs typeface="Calibri"/>
              </a:rPr>
              <a:t>Я собираюсь </a:t>
            </a:r>
            <a:r>
              <a:rPr sz="2200" dirty="0"/>
              <a:t/>
            </a:r>
            <a:br>
              <a:rPr sz="2200" dirty="0"/>
            </a:br>
            <a:r>
              <a:rPr lang="ru-RU" sz="2200" b="1" i="0" strike="noStrike" cap="none" spc="0" baseline="0" dirty="0" smtClean="0">
                <a:solidFill>
                  <a:srgbClr val="FFFFFF"/>
                </a:solidFill>
                <a:effectLst/>
                <a:latin typeface="Calibri"/>
                <a:ea typeface="Calibri"/>
                <a:cs typeface="Calibri"/>
              </a:rPr>
              <a:t>бросить</a:t>
            </a:r>
            <a:r>
              <a:rPr lang="en-US" sz="2200" b="1" i="0" strike="noStrike" cap="none" spc="0" baseline="0" dirty="0" smtClean="0">
                <a:solidFill>
                  <a:srgbClr val="FFFFFF"/>
                </a:solidFill>
                <a:effectLst/>
                <a:latin typeface="Calibri"/>
                <a:ea typeface="Calibri"/>
                <a:cs typeface="Calibri"/>
              </a:rPr>
              <a:t> </a:t>
            </a:r>
            <a:r>
              <a:rPr lang="ru-RU" sz="2200" b="1" i="0" strike="noStrike" cap="none" spc="0" baseline="0" dirty="0" smtClean="0">
                <a:solidFill>
                  <a:srgbClr val="FFFFFF"/>
                </a:solidFill>
                <a:effectLst/>
                <a:latin typeface="Calibri"/>
                <a:ea typeface="Calibri"/>
                <a:cs typeface="Calibri"/>
              </a:rPr>
              <a:t>курить</a:t>
            </a:r>
            <a:endParaRPr lang="ru-RU" sz="2200" b="1" i="0" strike="noStrike" cap="none" spc="0" baseline="0" dirty="0">
              <a:solidFill>
                <a:srgbClr val="FFFFFF"/>
              </a:solidFill>
              <a:effectLst/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5448507" y="1200378"/>
            <a:ext cx="5593487" cy="292608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6000" b="0" i="0" strike="noStrike" cap="none" spc="0" baseline="0" dirty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Выслушивание противоречивых мыслей и поведения 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F908DA05-5F9C-4271-A277-FCCC03DC0D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>
              <a:defRPr/>
            </a:pPr>
            <a:r>
              <a:rPr lang="ru-RU" sz="36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Выслушивание противоречивых мыслей и поведения</a:t>
            </a:r>
            <a:endParaRPr lang="en-GB" altLang="en-US"/>
          </a:p>
        </p:txBody>
      </p:sp>
      <p:sp>
        <p:nvSpPr>
          <p:cNvPr id="28675" name="Rectangle 3"/>
          <p:cNvSpPr>
            <a:spLocks noGrp="1"/>
          </p:cNvSpPr>
          <p:nvPr>
            <p:ph idx="1"/>
          </p:nvPr>
        </p:nvSpPr>
        <p:spPr/>
        <p:txBody>
          <a:bodyPr>
            <a:normAutofit fontScale="90000" lnSpcReduction="10000"/>
          </a:bodyPr>
          <a:lstStyle/>
          <a:p>
            <a:pPr eaLnBrk="1" hangingPunct="1"/>
            <a:r>
              <a:rPr lang="ru-RU" sz="24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Используйте навыки активного слушания, чтобы выслушать примеры беседы об изменении:</a:t>
            </a:r>
          </a:p>
          <a:p>
            <a:pPr eaLnBrk="1" hangingPunct="1"/>
            <a:endParaRPr lang="en-GB" altLang="en-US" sz="2400" dirty="0">
              <a:ea typeface="HelveticaNeueLT Std Cn"/>
            </a:endParaRPr>
          </a:p>
          <a:p>
            <a:pPr eaLnBrk="1" hangingPunct="1"/>
            <a:endParaRPr lang="en-GB" altLang="en-US" sz="2400" dirty="0">
              <a:ea typeface="HelveticaNeueLT Std Cn"/>
            </a:endParaRPr>
          </a:p>
          <a:p>
            <a:pPr eaLnBrk="1" hangingPunct="1"/>
            <a:endParaRPr lang="en-GB" altLang="en-US" sz="2400" dirty="0">
              <a:ea typeface="HelveticaNeueLT Std Cn"/>
            </a:endParaRPr>
          </a:p>
          <a:p>
            <a:pPr eaLnBrk="1" hangingPunct="1"/>
            <a:endParaRPr lang="en-GB" altLang="en-US" sz="2400" dirty="0">
              <a:ea typeface="HelveticaNeueLT Std Cn"/>
            </a:endParaRPr>
          </a:p>
          <a:p>
            <a:pPr eaLnBrk="1" hangingPunct="1"/>
            <a:endParaRPr lang="en-GB" altLang="en-US" sz="2400" dirty="0">
              <a:ea typeface="HelveticaNeueLT Std Cn"/>
            </a:endParaRPr>
          </a:p>
          <a:p>
            <a:pPr marL="0" indent="0" eaLnBrk="1" hangingPunct="1">
              <a:buNone/>
            </a:pPr>
            <a:endParaRPr lang="en-GB" altLang="en-US" sz="2400" dirty="0">
              <a:ea typeface="HelveticaNeueLT Std Cn"/>
            </a:endParaRPr>
          </a:p>
          <a:p>
            <a:r>
              <a:rPr lang="ru-RU" sz="22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Другими словами, определите выражения того, что человек неспособен действовать в соответствии с текущей ситуацией, и выражает некоторую потребность в переменах, даже если по-прежнему нет намерения что-либо делать для изменений</a:t>
            </a:r>
            <a:endParaRPr lang="en-GB" altLang="en-US" sz="2200" i="1" dirty="0"/>
          </a:p>
          <a:p>
            <a:pPr lvl="1" eaLnBrk="1" hangingPunct="1"/>
            <a:endParaRPr lang="en-GB" altLang="en-US" i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2E1B9FCD-C4E1-EA44-8B38-1A7A28293F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9D569B7B-CB35-A045-AE38-849747CFE0E9}"/>
              </a:ext>
            </a:extLst>
          </p:cNvPr>
          <p:cNvGrpSpPr/>
          <p:nvPr/>
        </p:nvGrpSpPr>
        <p:grpSpPr>
          <a:xfrm>
            <a:off x="1311007" y="2049138"/>
            <a:ext cx="1570822" cy="1570822"/>
            <a:chOff x="1432193" y="2467778"/>
            <a:chExt cx="1570822" cy="1570822"/>
          </a:xfrm>
        </p:grpSpPr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C1B168F3-A19D-7D40-904E-84D0662A76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r:embed="rId4"/>
                </a:ext>
              </a:extLst>
            </a:blip>
            <a:stretch>
              <a:fillRect/>
            </a:stretch>
          </p:blipFill>
          <p:spPr>
            <a:xfrm>
              <a:off x="1432193" y="2467778"/>
              <a:ext cx="1570822" cy="1570822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C5F993B1-224C-1C42-BB2D-7DF4B524B44C}"/>
                </a:ext>
              </a:extLst>
            </p:cNvPr>
            <p:cNvSpPr/>
            <p:nvPr/>
          </p:nvSpPr>
          <p:spPr>
            <a:xfrm>
              <a:off x="1531344" y="2899640"/>
              <a:ext cx="1373024" cy="64008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marL="9525" lvl="1" algn="ctr"/>
              <a:r>
                <a:rPr lang="ru-RU" sz="1800" b="0" i="1" strike="noStrike" cap="none" spc="0" baseline="0">
                  <a:solidFill>
                    <a:srgbClr val="FFFFFF"/>
                  </a:solidFill>
                  <a:effectLst/>
                  <a:latin typeface="Calibri"/>
                  <a:ea typeface="Calibri"/>
                  <a:cs typeface="Calibri"/>
                </a:rPr>
                <a:t>«Я должен...»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406064B6-8E31-FB41-94CA-7DED097F6FC2}"/>
              </a:ext>
            </a:extLst>
          </p:cNvPr>
          <p:cNvGrpSpPr/>
          <p:nvPr/>
        </p:nvGrpSpPr>
        <p:grpSpPr>
          <a:xfrm>
            <a:off x="7084763" y="2617424"/>
            <a:ext cx="1849916" cy="1849916"/>
            <a:chOff x="9354238" y="2088614"/>
            <a:chExt cx="1849916" cy="1849916"/>
          </a:xfrm>
        </p:grpSpPr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BD7217BA-886F-454E-9484-18B80AABE37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r:embed="rId6"/>
                </a:ext>
              </a:extLst>
            </a:blip>
            <a:stretch>
              <a:fillRect/>
            </a:stretch>
          </p:blipFill>
          <p:spPr>
            <a:xfrm>
              <a:off x="9354238" y="2088614"/>
              <a:ext cx="1849916" cy="1849916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B7A48996-7C99-7048-B2CF-8F8536085E98}"/>
                </a:ext>
              </a:extLst>
            </p:cNvPr>
            <p:cNvSpPr/>
            <p:nvPr/>
          </p:nvSpPr>
          <p:spPr>
            <a:xfrm>
              <a:off x="9459933" y="2332276"/>
              <a:ext cx="1612017" cy="118872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marL="9525" lvl="1" algn="ctr"/>
              <a:r>
                <a:rPr lang="ru-RU" sz="1800" b="0" i="1" strike="noStrike" cap="none" spc="0" baseline="0">
                  <a:solidFill>
                    <a:srgbClr val="FFFFFF"/>
                  </a:solidFill>
                  <a:effectLst/>
                  <a:latin typeface="Calibri"/>
                  <a:ea typeface="Calibri"/>
                  <a:cs typeface="Calibri"/>
                </a:rPr>
                <a:t>«Я знаю, что это мне не подходит, но...»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872A1CCA-E0BC-0241-B118-6D7D18EA4440}"/>
              </a:ext>
            </a:extLst>
          </p:cNvPr>
          <p:cNvGrpSpPr/>
          <p:nvPr/>
        </p:nvGrpSpPr>
        <p:grpSpPr>
          <a:xfrm>
            <a:off x="4825389" y="2165733"/>
            <a:ext cx="1839816" cy="1968090"/>
            <a:chOff x="6224531" y="2077598"/>
            <a:chExt cx="1839816" cy="1968090"/>
          </a:xfrm>
        </p:grpSpPr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53CBB178-2A12-4D4A-857B-ED706C1E6B0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r:embed="rId8"/>
                </a:ext>
              </a:extLst>
            </a:blip>
            <a:stretch>
              <a:fillRect/>
            </a:stretch>
          </p:blipFill>
          <p:spPr>
            <a:xfrm flipH="1">
              <a:off x="6224531" y="2077598"/>
              <a:ext cx="1839816" cy="1968090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68A3CB74-AC35-3748-9D75-DE30E4677A63}"/>
                </a:ext>
              </a:extLst>
            </p:cNvPr>
            <p:cNvSpPr/>
            <p:nvPr/>
          </p:nvSpPr>
          <p:spPr>
            <a:xfrm>
              <a:off x="6312024" y="2425354"/>
              <a:ext cx="1612017" cy="91440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marL="9525" lvl="1" algn="ctr"/>
              <a:r>
                <a:rPr lang="ru-RU" sz="1800" b="0" i="1" strike="noStrike" cap="none" spc="0" baseline="0">
                  <a:solidFill>
                    <a:srgbClr val="FFFFFF"/>
                  </a:solidFill>
                  <a:effectLst/>
                  <a:latin typeface="Calibri"/>
                  <a:ea typeface="Calibri"/>
                  <a:cs typeface="Calibri"/>
                </a:rPr>
                <a:t>«Я знаю, что вы говорите, но...»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B45977BD-301C-0840-8703-AA1DB337C5AD}"/>
              </a:ext>
            </a:extLst>
          </p:cNvPr>
          <p:cNvGrpSpPr/>
          <p:nvPr/>
        </p:nvGrpSpPr>
        <p:grpSpPr>
          <a:xfrm>
            <a:off x="9146217" y="2247338"/>
            <a:ext cx="1570822" cy="1570822"/>
            <a:chOff x="7824192" y="1916832"/>
            <a:chExt cx="1570822" cy="1570822"/>
          </a:xfrm>
        </p:grpSpPr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03969C81-7D28-914F-84D9-7315B4568F2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r:embed="rId10"/>
                </a:ext>
              </a:extLst>
            </a:blip>
            <a:stretch>
              <a:fillRect/>
            </a:stretch>
          </p:blipFill>
          <p:spPr>
            <a:xfrm flipH="1">
              <a:off x="7824192" y="1916832"/>
              <a:ext cx="1570822" cy="1570822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FE88E301-F8A8-B541-8C49-154C375CB31C}"/>
                </a:ext>
              </a:extLst>
            </p:cNvPr>
            <p:cNvSpPr/>
            <p:nvPr/>
          </p:nvSpPr>
          <p:spPr>
            <a:xfrm>
              <a:off x="7923343" y="2348694"/>
              <a:ext cx="1373024" cy="64008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marL="9525" lvl="1" algn="ctr"/>
              <a:r>
                <a:rPr lang="ru-RU" sz="1800" b="0" i="1" strike="noStrike" cap="none" spc="0" baseline="0">
                  <a:solidFill>
                    <a:srgbClr val="FFFFFF"/>
                  </a:solidFill>
                  <a:effectLst/>
                  <a:latin typeface="Calibri"/>
                  <a:ea typeface="Calibri"/>
                  <a:cs typeface="Calibri"/>
                </a:rPr>
                <a:t>«Мне следует…»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363F35A6-2836-374B-A557-DE7CE20F44BF}"/>
              </a:ext>
            </a:extLst>
          </p:cNvPr>
          <p:cNvGrpSpPr/>
          <p:nvPr/>
        </p:nvGrpSpPr>
        <p:grpSpPr>
          <a:xfrm>
            <a:off x="2999036" y="2727591"/>
            <a:ext cx="1583981" cy="1583981"/>
            <a:chOff x="3461745" y="2275900"/>
            <a:chExt cx="1583981" cy="1583981"/>
          </a:xfrm>
        </p:grpSpPr>
        <p:pic>
          <p:nvPicPr>
            <p:cNvPr id="21" name="Graphic 20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06D1346D-1F9D-644F-BD11-D99CA35516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r:embed="rId12"/>
                </a:ext>
              </a:extLst>
            </a:blip>
            <a:stretch>
              <a:fillRect/>
            </a:stretch>
          </p:blipFill>
          <p:spPr>
            <a:xfrm>
              <a:off x="3461745" y="2275900"/>
              <a:ext cx="1583981" cy="1583981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AD68B12C-BF16-6242-B341-CF90767961EC}"/>
                </a:ext>
              </a:extLst>
            </p:cNvPr>
            <p:cNvSpPr/>
            <p:nvPr/>
          </p:nvSpPr>
          <p:spPr>
            <a:xfrm>
              <a:off x="3556611" y="2491281"/>
              <a:ext cx="1373024" cy="118872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marL="9525" lvl="1" algn="ctr"/>
              <a:r>
                <a:rPr lang="ru-RU" sz="1800" b="0" i="1" strike="noStrike" cap="none" spc="0" baseline="0">
                  <a:solidFill>
                    <a:srgbClr val="FFFFFF"/>
                  </a:solidFill>
                  <a:effectLst/>
                  <a:latin typeface="Calibri"/>
                  <a:ea typeface="Calibri"/>
                  <a:cs typeface="Calibri"/>
                </a:rPr>
                <a:t>«Люди говорят, что мне нужно...»</a:t>
              </a:r>
            </a:p>
          </p:txBody>
        </p:sp>
      </p:grpSp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>
              <a:defRPr/>
            </a:pPr>
            <a:r>
              <a:rPr lang="ru-RU" sz="36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Выслушивание противоречивых мыслей и поведения</a:t>
            </a:r>
            <a:endParaRPr lang="en-US" alt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ru-RU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Люди часто знают о своих проблемах, но скрывают их от собственного осознания и общественного мнения</a:t>
            </a:r>
          </a:p>
          <a:p>
            <a:pPr eaLnBrk="1" hangingPunct="1"/>
            <a:endParaRPr lang="en-US" altLang="en-US">
              <a:ea typeface="HelveticaNeueLT Std Cn"/>
            </a:endParaRPr>
          </a:p>
          <a:p>
            <a:pPr eaLnBrk="1" hangingPunct="1"/>
            <a:r>
              <a:rPr lang="ru-RU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Они, как правило, хорошо натренировались, чтобы скрывать свои истинные чувства (психологические защитные механизмы), поскольку они часто вызывают дискомфорт </a:t>
            </a:r>
          </a:p>
          <a:p>
            <a:pPr eaLnBrk="1" hangingPunct="1"/>
            <a:endParaRPr lang="en-US" altLang="en-US">
              <a:ea typeface="HelveticaNeueLT Std Cn"/>
            </a:endParaRPr>
          </a:p>
          <a:p>
            <a:r>
              <a:rPr lang="ru-RU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Существует большое количество защитных механизмов, которые могут включать репрессию, отрицание, проецирование, замещение, регрессию и сублимацию</a:t>
            </a:r>
            <a:endParaRPr lang="en-GB" altLang="en-US" baseline="30000"/>
          </a:p>
          <a:p>
            <a:pPr eaLnBrk="1" hangingPunct="1"/>
            <a:endParaRPr lang="en-US" altLang="en-US">
              <a:ea typeface="HelveticaNeueLT Std Cn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1C2905BE-C180-4300-872D-603982A4EEC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sz="1000" b="0" i="0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Bowins B. </a:t>
            </a:r>
            <a:r>
              <a:rPr lang="ru-RU" sz="1000" b="0" i="1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Am J Psychoanal. </a:t>
            </a:r>
            <a:r>
              <a:rPr lang="ru-RU" sz="1000" b="0" i="0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2004;64:1–26.</a:t>
            </a:r>
          </a:p>
        </p:txBody>
      </p:sp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905399" y="1220459"/>
            <a:ext cx="6514678" cy="2885918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5600" b="0" i="0" strike="noStrike" cap="none" spc="0" baseline="0" dirty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Повышение осведомленности о противоречивых мыслях и поведении 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E62DF085-C82D-4871-9611-3D3B50F9D1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35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Повышение осведомленности о противоречивых мыслях и поведении</a:t>
            </a:r>
            <a:endParaRPr lang="en-US" altLang="en-US" sz="3500">
              <a:ea typeface="HelveticaNeueLT Std Med Cn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eaLnBrk="1" hangingPunct="1"/>
            <a:r>
              <a:rPr lang="ru-RU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Рассмотрите объективные переменные состояния здоровья (например, спирометрию, рост, дни пребывания в больнице) во время консультации (вероятно, это произойдет в любом случае)</a:t>
            </a:r>
            <a:endParaRPr lang="en-GB" altLang="en-US">
              <a:cs typeface="Times New Roman" pitchFamily="18" charset="0"/>
            </a:endParaRPr>
          </a:p>
          <a:p>
            <a:pPr lvl="1" eaLnBrk="1" hangingPunct="1"/>
            <a:endParaRPr lang="en-GB" altLang="en-US">
              <a:cs typeface="Times New Roman" pitchFamily="18" charset="0"/>
            </a:endParaRPr>
          </a:p>
          <a:p>
            <a:pPr eaLnBrk="1" hangingPunct="1"/>
            <a:r>
              <a:rPr lang="ru-RU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Вопрос о мнении пациента об этих результатах обычно повышает осведомленность, и признание этого может еще больше повысить осведомленность</a:t>
            </a:r>
            <a:endParaRPr lang="en-GB" altLang="en-US">
              <a:cs typeface="Times New Roman" pitchFamily="18" charset="0"/>
            </a:endParaRPr>
          </a:p>
          <a:p>
            <a:pPr eaLnBrk="1" hangingPunct="1"/>
            <a:endParaRPr lang="en-GB" altLang="en-US">
              <a:cs typeface="Times New Roman" pitchFamily="18" charset="0"/>
            </a:endParaRPr>
          </a:p>
          <a:p>
            <a:pPr eaLnBrk="1" hangingPunct="1"/>
            <a:r>
              <a:rPr lang="ru-RU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Система мотивационного интервьюирования обозначает данную фазу рассмотрения изменений как «развивающиеся расхождения»</a:t>
            </a:r>
            <a:r>
              <a:rPr lang="ru-RU" sz="2800" b="0" i="0" strike="noStrike" cap="none" spc="0" baseline="3000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1</a:t>
            </a:r>
            <a:endParaRPr lang="en-US" altLang="en-US" baseline="30000">
              <a:cs typeface="Courier New" pitchFamily="49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D2F27573-902D-42B1-9EBA-FC09152356A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sz="1000" b="0" i="0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1. Miller W, et al. </a:t>
            </a:r>
            <a:r>
              <a:rPr lang="ru-RU" sz="1000" b="0" i="1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Behav Cogn Psychother. </a:t>
            </a:r>
            <a:r>
              <a:rPr lang="ru-RU" sz="1000" b="0" i="0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2015;43:129–141.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60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Развитие несоответствий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C6FF85F8-20BC-47A2-8742-F18EB326DA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Развитие несоответствий </a:t>
            </a:r>
            <a:r>
              <a:rPr lang="ru-RU" sz="3600" b="0" i="0" strike="noStrike" cap="none" spc="0" baseline="3000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1,2</a:t>
            </a:r>
          </a:p>
        </p:txBody>
      </p:sp>
      <p:sp>
        <p:nvSpPr>
          <p:cNvPr id="33795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28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Для осуществления изменений должны присутствовать две вещи:</a:t>
            </a:r>
          </a:p>
          <a:p>
            <a:pPr lvl="1" eaLnBrk="1" hangingPunct="1"/>
            <a:r>
              <a:rPr lang="ru-RU" sz="24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Важность (</a:t>
            </a:r>
            <a:r>
              <a:rPr lang="ru-RU" sz="2400" b="0" i="1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«Я </a:t>
            </a:r>
            <a:r>
              <a:rPr lang="ru-RU" i="1" dirty="0">
                <a:solidFill>
                  <a:srgbClr val="808080"/>
                </a:solidFill>
                <a:latin typeface="Calibri"/>
                <a:ea typeface="Calibri"/>
                <a:cs typeface="Calibri"/>
              </a:rPr>
              <a:t>знаю,</a:t>
            </a:r>
            <a:r>
              <a:rPr lang="ru-RU" sz="2400" b="0" i="1" strike="noStrike" cap="none" spc="0" baseline="0" dirty="0">
                <a:solidFill>
                  <a:srgbClr val="9BBB59"/>
                </a:solidFill>
                <a:effectLst/>
                <a:latin typeface="Calibri"/>
                <a:ea typeface="Calibri"/>
                <a:cs typeface="Calibri"/>
              </a:rPr>
              <a:t> </a:t>
            </a:r>
            <a:r>
              <a:rPr lang="ru-RU" i="1" dirty="0">
                <a:solidFill>
                  <a:srgbClr val="808080"/>
                </a:solidFill>
                <a:latin typeface="Calibri"/>
                <a:ea typeface="Calibri"/>
                <a:cs typeface="Calibri"/>
              </a:rPr>
              <a:t>что</a:t>
            </a:r>
            <a:r>
              <a:rPr lang="ru-RU" sz="2400" b="0" i="1" strike="noStrike" cap="none" spc="0" baseline="0" dirty="0">
                <a:solidFill>
                  <a:srgbClr val="9BBB59"/>
                </a:solidFill>
                <a:effectLst/>
                <a:latin typeface="Calibri"/>
                <a:ea typeface="Calibri"/>
                <a:cs typeface="Calibri"/>
              </a:rPr>
              <a:t> </a:t>
            </a:r>
            <a:r>
              <a:rPr lang="ru-RU" sz="2400" b="1" i="1" strike="noStrike" cap="none" spc="0" baseline="0" dirty="0">
                <a:solidFill>
                  <a:srgbClr val="9BBB59"/>
                </a:solidFill>
                <a:effectLst/>
                <a:latin typeface="Calibri"/>
                <a:ea typeface="Calibri"/>
                <a:cs typeface="Calibri"/>
              </a:rPr>
              <a:t>я должен</a:t>
            </a:r>
            <a:r>
              <a:rPr lang="ru-RU" sz="2400" b="0" i="1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 измениться»)</a:t>
            </a:r>
          </a:p>
          <a:p>
            <a:pPr lvl="1" eaLnBrk="1" hangingPunct="1"/>
            <a:r>
              <a:rPr lang="ru-RU" sz="24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Уверенность (</a:t>
            </a:r>
            <a:r>
              <a:rPr lang="ru-RU" sz="2400" b="0" i="1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«Я знаю, что </a:t>
            </a:r>
            <a:r>
              <a:rPr lang="ru-RU" sz="2400" b="1" i="1" strike="noStrike" cap="none" spc="0" baseline="0" dirty="0">
                <a:solidFill>
                  <a:srgbClr val="9BBB59"/>
                </a:solidFill>
                <a:effectLst/>
                <a:latin typeface="Calibri"/>
                <a:ea typeface="Calibri"/>
                <a:cs typeface="Calibri"/>
              </a:rPr>
              <a:t>я могу</a:t>
            </a:r>
            <a:r>
              <a:rPr lang="ru-RU" sz="2400" b="0" i="1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 измениться»)</a:t>
            </a:r>
          </a:p>
          <a:p>
            <a:pPr eaLnBrk="1" hangingPunct="1"/>
            <a:endParaRPr lang="en-US" altLang="en-US" sz="2800" dirty="0">
              <a:ea typeface="HelveticaNeueLT Std Cn"/>
            </a:endParaRPr>
          </a:p>
          <a:p>
            <a:pPr eaLnBrk="1" hangingPunct="1"/>
            <a:r>
              <a:rPr lang="ru-RU" sz="28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Вместе они производят «готовность»</a:t>
            </a:r>
            <a:endParaRPr lang="en-US" altLang="en-US" i="1" dirty="0">
              <a:ea typeface="HelveticaNeueLT Std Cn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3B24A88A-25C9-4D83-96BD-D32635F386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buNone/>
              <a:defRPr/>
            </a:pPr>
            <a:r>
              <a:rPr lang="ru-RU" sz="1000" b="0" i="0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1. Treasure J. </a:t>
            </a:r>
            <a:r>
              <a:rPr lang="ru-RU" sz="1000" b="0" i="1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Adv Psychiatr Treat. </a:t>
            </a:r>
            <a:r>
              <a:rPr lang="ru-RU" sz="1000" b="0" i="0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2004;10:331–337; 2. Resnicow K, et al. </a:t>
            </a:r>
            <a:r>
              <a:rPr lang="ru-RU" sz="1000" b="0" i="1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Int J Behav Nutr Phys Act.</a:t>
            </a:r>
            <a:r>
              <a:rPr lang="ru-RU" sz="1000" b="0" i="0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 2012; 9:19. </a:t>
            </a:r>
          </a:p>
        </p:txBody>
      </p:sp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Линейка готовности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85B453C9-D485-AA4A-A696-54B2A0339F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/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5B96B4E6-41BF-4538-89DB-30C3EA9DA5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sz="1000" b="0" i="0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По материалам Treasure J. </a:t>
            </a:r>
            <a:r>
              <a:rPr lang="ru-RU" sz="1000" b="0" i="1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Adv Psychiatr Treat.</a:t>
            </a:r>
            <a:r>
              <a:rPr lang="ru-RU" sz="1000" b="0" i="0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 2004;10:331–337.</a:t>
            </a:r>
          </a:p>
        </p:txBody>
      </p:sp>
      <p:sp>
        <p:nvSpPr>
          <p:cNvPr id="34819" name="Line 4"/>
          <p:cNvSpPr>
            <a:spLocks noChangeShapeType="1"/>
          </p:cNvSpPr>
          <p:nvPr/>
        </p:nvSpPr>
        <p:spPr bwMode="auto">
          <a:xfrm flipH="1">
            <a:off x="2428781" y="2337992"/>
            <a:ext cx="6699177" cy="3168083"/>
          </a:xfrm>
          <a:prstGeom prst="line">
            <a:avLst/>
          </a:prstGeom>
          <a:noFill/>
          <a:ln w="44450">
            <a:solidFill>
              <a:schemeClr val="accent3"/>
            </a:solidFill>
            <a:miter lim="800000"/>
            <a:headEnd type="triangle" w="lg" len="lg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34820" name="Line 5"/>
          <p:cNvSpPr>
            <a:spLocks noChangeShapeType="1"/>
          </p:cNvSpPr>
          <p:nvPr/>
        </p:nvSpPr>
        <p:spPr bwMode="auto">
          <a:xfrm>
            <a:off x="2395781" y="5531903"/>
            <a:ext cx="6732177" cy="20087"/>
          </a:xfrm>
          <a:prstGeom prst="line">
            <a:avLst/>
          </a:prstGeom>
          <a:noFill/>
          <a:ln w="44450">
            <a:solidFill>
              <a:schemeClr val="accent6"/>
            </a:solidFill>
            <a:miter lim="800000"/>
            <a:headEnd type="none" w="lg" len="lg"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34821" name="Line 6"/>
          <p:cNvSpPr>
            <a:spLocks noChangeShapeType="1"/>
          </p:cNvSpPr>
          <p:nvPr/>
        </p:nvSpPr>
        <p:spPr bwMode="auto">
          <a:xfrm flipH="1">
            <a:off x="2415868" y="1712410"/>
            <a:ext cx="0" cy="3822361"/>
          </a:xfrm>
          <a:prstGeom prst="line">
            <a:avLst/>
          </a:prstGeom>
          <a:noFill/>
          <a:ln w="44450">
            <a:solidFill>
              <a:schemeClr val="accent2"/>
            </a:solidFill>
            <a:miter lim="800000"/>
            <a:headEnd type="triangle" w="lg" len="lg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34822" name="Text Box 7"/>
          <p:cNvSpPr txBox="1">
            <a:spLocks noChangeArrowheads="1"/>
          </p:cNvSpPr>
          <p:nvPr/>
        </p:nvSpPr>
        <p:spPr bwMode="auto">
          <a:xfrm>
            <a:off x="2338388" y="2858832"/>
            <a:ext cx="2018792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2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sz="2800" b="0" i="0" strike="noStrike" cap="none" spc="0" baseline="0">
                <a:solidFill>
                  <a:srgbClr val="7B2A84"/>
                </a:solidFill>
                <a:effectLst/>
                <a:latin typeface="Calibri"/>
                <a:ea typeface="Calibri"/>
                <a:cs typeface="Calibri"/>
              </a:rPr>
              <a:t>Важность</a:t>
            </a:r>
          </a:p>
        </p:txBody>
      </p:sp>
      <p:sp>
        <p:nvSpPr>
          <p:cNvPr id="34823" name="Text Box 8"/>
          <p:cNvSpPr txBox="1">
            <a:spLocks noChangeArrowheads="1"/>
          </p:cNvSpPr>
          <p:nvPr/>
        </p:nvSpPr>
        <p:spPr bwMode="auto">
          <a:xfrm>
            <a:off x="6010094" y="5031150"/>
            <a:ext cx="2213928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2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sz="2800" b="0" i="0" strike="noStrike" cap="none" spc="0" baseline="0">
                <a:solidFill>
                  <a:srgbClr val="D16678"/>
                </a:solidFill>
                <a:effectLst/>
                <a:latin typeface="Calibri"/>
                <a:ea typeface="Calibri"/>
                <a:cs typeface="Calibri"/>
              </a:rPr>
              <a:t>Уверенность</a:t>
            </a:r>
          </a:p>
        </p:txBody>
      </p:sp>
      <p:sp>
        <p:nvSpPr>
          <p:cNvPr id="34824" name="Text Box 9"/>
          <p:cNvSpPr txBox="1">
            <a:spLocks noChangeArrowheads="1"/>
          </p:cNvSpPr>
          <p:nvPr/>
        </p:nvSpPr>
        <p:spPr bwMode="auto">
          <a:xfrm>
            <a:off x="6905422" y="2089768"/>
            <a:ext cx="2018793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2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sz="2800" b="0" i="0" strike="noStrike" cap="none" spc="0" baseline="0">
                <a:solidFill>
                  <a:srgbClr val="9BBB59"/>
                </a:solidFill>
                <a:effectLst/>
                <a:latin typeface="Calibri"/>
                <a:ea typeface="Calibri"/>
                <a:cs typeface="Calibri"/>
              </a:rPr>
              <a:t>Готовность</a:t>
            </a: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Заявление об ограничении ответственности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altLang="en-US" sz="2400" i="1">
              <a:ea typeface="HelveticaNeueLT Std Cn"/>
            </a:endParaRPr>
          </a:p>
          <a:p>
            <a:pPr marL="0" indent="0">
              <a:buNone/>
            </a:pPr>
            <a:endParaRPr lang="en-GB" altLang="en-US" sz="2400" i="1">
              <a:ea typeface="HelveticaNeueLT Std Cn"/>
            </a:endParaRPr>
          </a:p>
          <a:p>
            <a:pPr marL="0" indent="0">
              <a:buNone/>
            </a:pPr>
            <a:r>
              <a:rPr lang="ru-RU" sz="2400" b="0" i="1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CF CARE полностью финансируется компанией «Вертекс Фармасьютикалс (Европа) Лимитед». Содержание было подготовлено и разработано организационным комитетом с логистической и редакторской поддержкой секретариата CF CARE, ApotheCom. Компания «Вертекс» имела возможность проверить содержание и инструменты на точность.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EC93E97B-E78E-D845-B602-365F0D7534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36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Развитие расхождений: Распределение решений</a:t>
            </a:r>
            <a:endParaRPr lang="en-GB" altLang="en-US" baseline="30000">
              <a:ea typeface="HelveticaNeueLT Std Med Cn"/>
            </a:endParaRPr>
          </a:p>
        </p:txBody>
      </p:sp>
      <p:sp>
        <p:nvSpPr>
          <p:cNvPr id="37891" name="Rectangle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ru-RU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Проведение дискуссии о плюсах и минусах изменений может быть невероятно полезным способом для пациентов, чтобы лучше понять их собственную потребность в изменениях </a:t>
            </a:r>
            <a:r>
              <a:rPr lang="ru-RU" sz="2800" b="0" i="0" strike="noStrike" cap="none" spc="0" baseline="3000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1</a:t>
            </a:r>
          </a:p>
          <a:p>
            <a:pPr eaLnBrk="1" hangingPunct="1">
              <a:lnSpc>
                <a:spcPct val="90000"/>
              </a:lnSpc>
            </a:pPr>
            <a:endParaRPr lang="en-GB" altLang="en-US">
              <a:ea typeface="HelveticaNeueLT Std Cn"/>
            </a:endParaRPr>
          </a:p>
          <a:p>
            <a:pPr eaLnBrk="1" hangingPunct="1">
              <a:lnSpc>
                <a:spcPct val="90000"/>
              </a:lnSpc>
            </a:pPr>
            <a:r>
              <a:rPr lang="ru-RU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Важно, чтобы было время обдумать это обсуждение, а не просто формально выполнить задачу</a:t>
            </a:r>
          </a:p>
          <a:p>
            <a:pPr eaLnBrk="1" hangingPunct="1">
              <a:lnSpc>
                <a:spcPct val="90000"/>
              </a:lnSpc>
            </a:pPr>
            <a:endParaRPr lang="en-GB" altLang="en-US">
              <a:ea typeface="HelveticaNeueLT Std Cn"/>
            </a:endParaRPr>
          </a:p>
          <a:p>
            <a:pPr eaLnBrk="1" hangingPunct="1">
              <a:lnSpc>
                <a:spcPct val="90000"/>
              </a:lnSpc>
            </a:pPr>
            <a:r>
              <a:rPr lang="ru-RU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Помните, что изменения или повышенная кажущаяся потребность в изменениях будут иметь место вне рамок консультации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8A90AE0B-592E-430E-93C5-2D055605B8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sz="1000" b="0" i="0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1. Miller W, et al. </a:t>
            </a:r>
            <a:r>
              <a:rPr lang="ru-RU" sz="1000" b="0" i="1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Behav Cogn Psychother. </a:t>
            </a:r>
            <a:r>
              <a:rPr lang="ru-RU" sz="1000" b="0" i="0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2015;43:129–141.</a:t>
            </a:r>
          </a:p>
        </p:txBody>
      </p:sp>
    </p:spTree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7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7DFDCEA8-9058-4182-9CCB-569FDB6340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9125" y="2176451"/>
            <a:ext cx="311877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2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sz="28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Остается прежним</a:t>
            </a:r>
          </a:p>
        </p:txBody>
      </p:sp>
      <p:sp>
        <p:nvSpPr>
          <p:cNvPr id="15" name="Text Box 7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AE7E7874-429C-44F5-BC26-323CF3A103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7896" y="2176451"/>
            <a:ext cx="2823905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2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Изменение</a:t>
            </a:r>
          </a:p>
        </p:txBody>
      </p:sp>
      <p:sp>
        <p:nvSpPr>
          <p:cNvPr id="16" name="Text Box 7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1D1E199F-4110-4BBA-ABE7-CE2E687900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6250" y="2941282"/>
            <a:ext cx="3066877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2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sz="28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Преимущества</a:t>
            </a:r>
          </a:p>
        </p:txBody>
      </p:sp>
      <p:sp>
        <p:nvSpPr>
          <p:cNvPr id="17" name="Text Box 7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14F50B0F-3191-4497-8671-8FE4452154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2251" y="3739311"/>
            <a:ext cx="3320876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2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sz="28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Расходы на</a:t>
            </a:r>
          </a:p>
        </p:txBody>
      </p:sp>
      <p:sp>
        <p:nvSpPr>
          <p:cNvPr id="28674" name="Rectang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36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Развитие расхождений: Распределение решений</a:t>
            </a:r>
            <a:endParaRPr lang="en-GB" altLang="en-US" baseline="30000">
              <a:ea typeface="HelveticaNeueLT Std Med Cn"/>
            </a:endParaRPr>
          </a:p>
        </p:txBody>
      </p:sp>
      <p:sp>
        <p:nvSpPr>
          <p:cNvPr id="38915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GB" altLang="en-US">
                <a:ea typeface="HelveticaNeueLT Std Cn"/>
              </a:rPr>
              <a:t>                                         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7B49F221-AC7E-4E97-9FD6-6C83BEDA4E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ru-RU" sz="1000" b="0" i="0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По материалам Miller W, et al. </a:t>
            </a:r>
            <a:r>
              <a:rPr lang="ru-RU" sz="1000" b="0" i="1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Behav Cogn Psychother. </a:t>
            </a:r>
            <a:r>
              <a:rPr lang="ru-RU" sz="1000" b="0" i="0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2015;43:129–141.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B447F03A-3CA9-49DE-A3BB-752E5C33C81A}"/>
              </a:ext>
            </a:extLst>
          </p:cNvPr>
          <p:cNvGrpSpPr/>
          <p:nvPr/>
        </p:nvGrpSpPr>
        <p:grpSpPr>
          <a:xfrm>
            <a:off x="2060574" y="2044700"/>
            <a:ext cx="8437213" cy="2217830"/>
            <a:chOff x="2024062" y="1681163"/>
            <a:chExt cx="8437213" cy="2217830"/>
          </a:xfrm>
        </p:grpSpPr>
        <p:sp>
          <p:nvSpPr>
            <p:cNvPr id="38916" name="Line 4"/>
            <p:cNvSpPr>
              <a:spLocks noChangeShapeType="1"/>
            </p:cNvSpPr>
            <p:nvPr/>
          </p:nvSpPr>
          <p:spPr bwMode="auto">
            <a:xfrm flipH="1">
              <a:off x="4256088" y="1681163"/>
              <a:ext cx="0" cy="2217830"/>
            </a:xfrm>
            <a:prstGeom prst="line">
              <a:avLst/>
            </a:prstGeom>
            <a:noFill/>
            <a:ln w="34925">
              <a:solidFill>
                <a:schemeClr val="bg1">
                  <a:lumMod val="50000"/>
                </a:schemeClr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GB"/>
            </a:p>
          </p:txBody>
        </p:sp>
        <p:sp>
          <p:nvSpPr>
            <p:cNvPr id="38917" name="Line 5"/>
            <p:cNvSpPr>
              <a:spLocks noChangeShapeType="1"/>
            </p:cNvSpPr>
            <p:nvPr/>
          </p:nvSpPr>
          <p:spPr bwMode="auto">
            <a:xfrm>
              <a:off x="2024063" y="2443163"/>
              <a:ext cx="8437212" cy="0"/>
            </a:xfrm>
            <a:prstGeom prst="line">
              <a:avLst/>
            </a:prstGeom>
            <a:noFill/>
            <a:ln w="34925">
              <a:solidFill>
                <a:schemeClr val="bg1">
                  <a:lumMod val="50000"/>
                </a:schemeClr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GB"/>
            </a:p>
          </p:txBody>
        </p:sp>
        <p:sp>
          <p:nvSpPr>
            <p:cNvPr id="38918" name="Line 6"/>
            <p:cNvSpPr>
              <a:spLocks noChangeShapeType="1"/>
            </p:cNvSpPr>
            <p:nvPr/>
          </p:nvSpPr>
          <p:spPr bwMode="auto">
            <a:xfrm>
              <a:off x="2024062" y="3282296"/>
              <a:ext cx="8311227" cy="0"/>
            </a:xfrm>
            <a:prstGeom prst="line">
              <a:avLst/>
            </a:prstGeom>
            <a:noFill/>
            <a:ln w="34925">
              <a:solidFill>
                <a:schemeClr val="bg1">
                  <a:lumMod val="50000"/>
                </a:schemeClr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GB"/>
            </a:p>
          </p:txBody>
        </p:sp>
        <p:sp>
          <p:nvSpPr>
            <p:cNvPr id="38919" name="Line 7"/>
            <p:cNvSpPr>
              <a:spLocks noChangeShapeType="1"/>
            </p:cNvSpPr>
            <p:nvPr/>
          </p:nvSpPr>
          <p:spPr bwMode="auto">
            <a:xfrm flipH="1">
              <a:off x="7535863" y="1681163"/>
              <a:ext cx="0" cy="2217830"/>
            </a:xfrm>
            <a:prstGeom prst="line">
              <a:avLst/>
            </a:prstGeom>
            <a:noFill/>
            <a:ln w="34925">
              <a:solidFill>
                <a:schemeClr val="bg1">
                  <a:lumMod val="50000"/>
                </a:schemeClr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GB"/>
            </a:p>
          </p:txBody>
        </p:sp>
      </p:grpSp>
      <p:sp>
        <p:nvSpPr>
          <p:cNvPr id="38922" name="Text Box 10"/>
          <p:cNvSpPr txBox="1">
            <a:spLocks noChangeArrowheads="1"/>
          </p:cNvSpPr>
          <p:nvPr/>
        </p:nvSpPr>
        <p:spPr bwMode="auto">
          <a:xfrm>
            <a:off x="4813128" y="4315934"/>
            <a:ext cx="558817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2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sz="2400" b="0" i="0" strike="noStrike" cap="none" spc="0" baseline="0" dirty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Обычно работают в этом направлении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1D55AA9C-7084-4EAD-A414-067D510E7B19}"/>
              </a:ext>
            </a:extLst>
          </p:cNvPr>
          <p:cNvSpPr txBox="1"/>
          <p:nvPr/>
        </p:nvSpPr>
        <p:spPr>
          <a:xfrm>
            <a:off x="990600" y="1559754"/>
            <a:ext cx="6097978" cy="51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Матрица</a:t>
            </a:r>
            <a:r>
              <a:rPr lang="ru-RU" sz="18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 </a:t>
            </a:r>
            <a:r>
              <a:rPr lang="ru-RU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принятия решений </a:t>
            </a:r>
            <a:endParaRPr lang="en-GB" sz="28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E2AEE040-1562-437C-BBCE-2A5AAF8690CB}"/>
              </a:ext>
            </a:extLst>
          </p:cNvPr>
          <p:cNvSpPr/>
          <p:nvPr/>
        </p:nvSpPr>
        <p:spPr>
          <a:xfrm>
            <a:off x="5759527" y="3178258"/>
            <a:ext cx="3503215" cy="850804"/>
          </a:xfrm>
          <a:custGeom>
            <a:avLst/>
            <a:gdLst>
              <a:gd name="connsiteX0" fmla="*/ 0 w 3016332"/>
              <a:gd name="connsiteY0" fmla="*/ 0 h 1555667"/>
              <a:gd name="connsiteX1" fmla="*/ 0 w 3016332"/>
              <a:gd name="connsiteY1" fmla="*/ 1555667 h 1555667"/>
              <a:gd name="connsiteX2" fmla="*/ 3016332 w 3016332"/>
              <a:gd name="connsiteY2" fmla="*/ 1555667 h 1555667"/>
              <a:gd name="connsiteX3" fmla="*/ 3016332 w 3016332"/>
              <a:gd name="connsiteY3" fmla="*/ 0 h 1555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16332" h="1555667">
                <a:moveTo>
                  <a:pt x="0" y="0"/>
                </a:moveTo>
                <a:lnTo>
                  <a:pt x="0" y="1555667"/>
                </a:lnTo>
                <a:lnTo>
                  <a:pt x="3016332" y="1555667"/>
                </a:lnTo>
                <a:lnTo>
                  <a:pt x="3016332" y="0"/>
                </a:lnTo>
              </a:path>
            </a:pathLst>
          </a:custGeom>
          <a:noFill/>
          <a:ln w="76200">
            <a:solidFill>
              <a:schemeClr val="accent3"/>
            </a:solidFill>
            <a:headEnd type="oval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090F9164-F1D3-474D-AD9D-2ACAEA59C11F}"/>
              </a:ext>
            </a:extLst>
          </p:cNvPr>
          <p:cNvSpPr txBox="1"/>
          <p:nvPr/>
        </p:nvSpPr>
        <p:spPr>
          <a:xfrm>
            <a:off x="1019180" y="4837668"/>
            <a:ext cx="10194917" cy="822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0" i="0" strike="noStrike" cap="none" spc="0" baseline="0" dirty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Разговор между сеансами/посещениями может быть незаконченным, с надеждой, что пациент продолжит развивать свои мысли и размышления</a:t>
            </a:r>
            <a:endParaRPr lang="en-GB" sz="2400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Изменение — чья ответственность?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ru-RU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Пациенты решают, что делать</a:t>
            </a:r>
          </a:p>
          <a:p>
            <a:pPr eaLnBrk="1" hangingPunct="1">
              <a:lnSpc>
                <a:spcPct val="90000"/>
              </a:lnSpc>
            </a:pPr>
            <a:endParaRPr lang="en-US" altLang="en-US">
              <a:ea typeface="HelveticaNeueLT Std Cn"/>
            </a:endParaRPr>
          </a:p>
          <a:p>
            <a:pPr eaLnBrk="1" hangingPunct="1">
              <a:lnSpc>
                <a:spcPct val="90000"/>
              </a:lnSpc>
            </a:pPr>
            <a:r>
              <a:rPr lang="ru-RU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Команда всегда готова помочь, но вы не </a:t>
            </a:r>
            <a:r>
              <a:rPr lang="ru-RU" sz="2800" b="0" i="1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можете сделать изменение за них</a:t>
            </a:r>
          </a:p>
          <a:p>
            <a:pPr lvl="1"/>
            <a:r>
              <a:rPr lang="ru-RU" sz="24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Команды должны действовать ответственно, но не могут взять на себя ответственность </a:t>
            </a:r>
            <a:r>
              <a:rPr lang="ru-RU" sz="2400" b="0" i="1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за</a:t>
            </a:r>
            <a:r>
              <a:rPr lang="ru-RU" sz="24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 соблюдение пациентом режима лечения</a:t>
            </a:r>
            <a:endParaRPr lang="en-US" altLang="en-US" i="1">
              <a:ea typeface="HelveticaNeueLT Std Cn"/>
            </a:endParaRPr>
          </a:p>
          <a:p>
            <a:pPr eaLnBrk="1" hangingPunct="1">
              <a:lnSpc>
                <a:spcPct val="90000"/>
              </a:lnSpc>
            </a:pPr>
            <a:endParaRPr lang="en-US" altLang="en-US" i="1">
              <a:ea typeface="HelveticaNeueLT Std Cn"/>
            </a:endParaRPr>
          </a:p>
          <a:p>
            <a:pPr eaLnBrk="1" hangingPunct="1">
              <a:lnSpc>
                <a:spcPct val="90000"/>
              </a:lnSpc>
            </a:pPr>
            <a:r>
              <a:rPr lang="ru-RU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Что происходит, когда кто-то принимает участие в обсуждении изменений, но по-прежнему сопротивляется реальным изменениям?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1E5FCD99-52E6-0F4F-BDCF-0DA6E3D9D8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Распространенный ответ: исправляющий рефлекс</a:t>
            </a:r>
            <a:endParaRPr lang="en-GB" altLang="en-US" baseline="30000">
              <a:ea typeface="HelveticaNeueLT Std Med Cn"/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  <a:spcBef>
                <a:spcPct val="0"/>
              </a:spcBef>
            </a:pPr>
            <a:r>
              <a:rPr lang="ru-RU" sz="2800" b="1" i="0" strike="noStrike" cap="none" spc="0" baseline="0" dirty="0">
                <a:solidFill>
                  <a:srgbClr val="9BBB59"/>
                </a:solidFill>
                <a:effectLst/>
                <a:latin typeface="Calibri"/>
                <a:ea typeface="Calibri"/>
                <a:cs typeface="Calibri"/>
              </a:rPr>
              <a:t>Почему? </a:t>
            </a:r>
            <a:r>
              <a:rPr lang="ru-RU" sz="28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Наше желание правильно ставить вещи, </a:t>
            </a:r>
            <a:r>
              <a:rPr lang="ru-RU" sz="2800" b="0" i="1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«выражать их прямо»</a:t>
            </a:r>
            <a:endParaRPr lang="en-US" altLang="en-US" baseline="30000" dirty="0">
              <a:ea typeface="HelveticaNeueLT Std Cn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</a:pPr>
            <a:endParaRPr lang="en-GB" altLang="en-US" sz="2800" dirty="0">
              <a:solidFill>
                <a:srgbClr val="FFFF00"/>
              </a:solidFill>
              <a:ea typeface="HelveticaNeueLT Std Cn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</a:pPr>
            <a:r>
              <a:rPr lang="ru-RU" sz="2800" b="1" i="0" strike="noStrike" cap="none" spc="0" baseline="0" dirty="0">
                <a:solidFill>
                  <a:srgbClr val="9BBB59"/>
                </a:solidFill>
                <a:effectLst/>
                <a:latin typeface="Calibri"/>
                <a:ea typeface="Calibri"/>
                <a:cs typeface="Calibri"/>
              </a:rPr>
              <a:t>Что происходит</a:t>
            </a:r>
            <a:r>
              <a:rPr lang="ru-RU" sz="2800" b="1" i="0" strike="noStrike" cap="none" spc="0" baseline="0" dirty="0" smtClean="0">
                <a:solidFill>
                  <a:srgbClr val="9BBB59"/>
                </a:solidFill>
                <a:effectLst/>
                <a:latin typeface="Calibri"/>
                <a:ea typeface="Calibri"/>
                <a:cs typeface="Calibri"/>
              </a:rPr>
              <a:t>? </a:t>
            </a:r>
            <a:r>
              <a:rPr lang="ru-RU" sz="2800" b="0" i="0" strike="noStrike" cap="none" spc="0" baseline="0" dirty="0" smtClean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Возрастает </a:t>
            </a:r>
            <a:r>
              <a:rPr lang="ru-RU" sz="28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сопротивление</a:t>
            </a:r>
          </a:p>
          <a:p>
            <a:pPr lvl="1" eaLnBrk="1" hangingPunct="1">
              <a:lnSpc>
                <a:spcPct val="90000"/>
              </a:lnSpc>
            </a:pPr>
            <a:r>
              <a:rPr lang="ru-RU" sz="24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Люди могут чувствовать себя виноватыми от вашей реакции</a:t>
            </a:r>
          </a:p>
          <a:p>
            <a:pPr lvl="1" eaLnBrk="1" hangingPunct="1">
              <a:lnSpc>
                <a:spcPct val="90000"/>
              </a:lnSpc>
            </a:pPr>
            <a:r>
              <a:rPr lang="ru-RU" sz="24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Таким образом, им больше не нужно думать об этом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</a:pPr>
            <a:endParaRPr lang="en-US" altLang="en-US" sz="2800" dirty="0">
              <a:ea typeface="HelveticaNeueLT Std Cn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</a:pPr>
            <a:r>
              <a:rPr lang="ru-RU" sz="28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Подсказка: Если вы получите </a:t>
            </a:r>
            <a:r>
              <a:rPr lang="ru-RU" sz="2800" b="0" i="1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«да, но...» </a:t>
            </a:r>
            <a:r>
              <a:rPr lang="ru-RU" sz="28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или </a:t>
            </a:r>
            <a:r>
              <a:rPr lang="ru-RU" sz="2800" b="0" i="1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«я уже попробовал это»,</a:t>
            </a:r>
            <a:r>
              <a:rPr lang="ru-RU" sz="28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 вы поддались исправляющему рефлексу!</a:t>
            </a:r>
            <a:endParaRPr lang="en-GB" altLang="en-US" dirty="0">
              <a:ea typeface="HelveticaNeueLT Std Cn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4534C89A-7599-43A8-A7A6-869B2621FA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sz="1000" b="0" i="0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Pollack K, et al. </a:t>
            </a:r>
            <a:r>
              <a:rPr lang="ru-RU" sz="1000" b="0" i="1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J Palliat Med. </a:t>
            </a:r>
            <a:r>
              <a:rPr lang="ru-RU" sz="1000" b="0" i="0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2011;14:587–592.</a:t>
            </a:r>
          </a:p>
        </p:txBody>
      </p:sp>
    </p:spTree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Лучший ответ: держитесь с сопротивлением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ru-RU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Никогда не реагируйте на сопротивление с помощью конфронтации, независимо от того, насколько вы разочарованы!</a:t>
            </a:r>
          </a:p>
          <a:p>
            <a:pPr eaLnBrk="1" hangingPunct="1">
              <a:lnSpc>
                <a:spcPct val="90000"/>
              </a:lnSpc>
            </a:pPr>
            <a:endParaRPr lang="en-US" altLang="en-US">
              <a:ea typeface="HelveticaNeueLT Std Cn"/>
            </a:endParaRPr>
          </a:p>
          <a:p>
            <a:pPr eaLnBrk="1" hangingPunct="1">
              <a:lnSpc>
                <a:spcPct val="90000"/>
              </a:lnSpc>
            </a:pPr>
            <a:r>
              <a:rPr lang="ru-RU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Используйте навыки активного слушания и выражайте сопереживание</a:t>
            </a:r>
          </a:p>
          <a:p>
            <a:pPr eaLnBrk="1" hangingPunct="1">
              <a:lnSpc>
                <a:spcPct val="90000"/>
              </a:lnSpc>
            </a:pPr>
            <a:endParaRPr lang="en-GB" altLang="en-US">
              <a:ea typeface="HelveticaNeueLT Std Cn"/>
            </a:endParaRPr>
          </a:p>
          <a:p>
            <a:pPr eaLnBrk="1" hangingPunct="1">
              <a:lnSpc>
                <a:spcPct val="90000"/>
              </a:lnSpc>
            </a:pPr>
            <a:r>
              <a:rPr lang="ru-RU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Признавайте амбивалентность как норму</a:t>
            </a:r>
          </a:p>
          <a:p>
            <a:pPr eaLnBrk="1" hangingPunct="1">
              <a:lnSpc>
                <a:spcPct val="90000"/>
              </a:lnSpc>
            </a:pPr>
            <a:endParaRPr lang="en-GB" altLang="en-US">
              <a:ea typeface="HelveticaNeueLT Std Cn"/>
            </a:endParaRPr>
          </a:p>
          <a:p>
            <a:pPr eaLnBrk="1" hangingPunct="1">
              <a:lnSpc>
                <a:spcPct val="90000"/>
              </a:lnSpc>
            </a:pPr>
            <a:r>
              <a:rPr lang="ru-RU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Держитесь с сопротивлением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8FEC34A0-D031-4309-8531-7CF832F860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sz="1000" b="0" i="0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Pollack K, et al. </a:t>
            </a:r>
            <a:r>
              <a:rPr lang="ru-RU" sz="1000" b="0" i="1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J Palliat Med. </a:t>
            </a:r>
            <a:r>
              <a:rPr lang="ru-RU" sz="1000" b="0" i="0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2011;14:587–592.</a:t>
            </a:r>
          </a:p>
        </p:txBody>
      </p:sp>
    </p:spTree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C1FE8BD8-6043-471A-B50F-F2441895D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Резюме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3D97468B-395D-419D-8E31-0AFCD53415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spcBef>
                <a:spcPct val="0"/>
              </a:spcBef>
            </a:pPr>
            <a:r>
              <a:rPr lang="ru-RU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Люди с МВ часто проявляют распространенное поведение, такое как амбивалентность, когнитивный диссонанс и противоречивые мысли, когда речь идет об их заболевании</a:t>
            </a:r>
            <a:endParaRPr lang="en-GB" strike="sngStrike">
              <a:highlight>
                <a:srgbClr val="FFFF00"/>
              </a:highlight>
            </a:endParaRPr>
          </a:p>
          <a:p>
            <a:pPr lvl="1">
              <a:spcBef>
                <a:spcPct val="0"/>
              </a:spcBef>
            </a:pPr>
            <a:endParaRPr lang="en-GB" altLang="en-US">
              <a:ea typeface="HelveticaNeueLT Std Cn"/>
            </a:endParaRPr>
          </a:p>
          <a:p>
            <a:pPr>
              <a:spcBef>
                <a:spcPct val="0"/>
              </a:spcBef>
            </a:pPr>
            <a:r>
              <a:rPr lang="ru-RU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Важно выслушать и признать эти модели поведения во время консультаций, чтобы создать открытую среду, в которой пациенты могут свободно исследовать и обсуждать свои мысли</a:t>
            </a:r>
          </a:p>
          <a:p>
            <a:pPr>
              <a:spcBef>
                <a:spcPct val="0"/>
              </a:spcBef>
            </a:pPr>
            <a:endParaRPr lang="en-GB" altLang="en-US">
              <a:ea typeface="HelveticaNeueLT Std Cn"/>
            </a:endParaRPr>
          </a:p>
          <a:p>
            <a:pPr>
              <a:spcBef>
                <a:spcPct val="0"/>
              </a:spcBef>
            </a:pPr>
            <a:r>
              <a:rPr lang="ru-RU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Запрос обратной связи от  пациента о результатах лечения повышает осведомленность об их расхождениях, позволяя им понять данные и их влияние на здоровье </a:t>
            </a:r>
          </a:p>
          <a:p>
            <a:pPr marL="0" indent="0">
              <a:spcBef>
                <a:spcPct val="0"/>
              </a:spcBef>
              <a:buNone/>
            </a:pPr>
            <a:endParaRPr lang="en-GB" altLang="en-US">
              <a:ea typeface="HelveticaNeueLT Std Cn"/>
            </a:endParaRPr>
          </a:p>
          <a:p>
            <a:pPr>
              <a:spcBef>
                <a:spcPct val="0"/>
              </a:spcBef>
            </a:pPr>
            <a:r>
              <a:rPr lang="ru-RU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Проведение обсуждения преимуществ и недостатков изменений может быть полезным для пациентов, чтобы они могли лучше понять свою потребность в изменениях</a:t>
            </a:r>
            <a:endParaRPr lang="en-GB" altLang="en-US" baseline="30000">
              <a:ea typeface="HelveticaNeueLT Std Cn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A9AB7B91-32E0-4AF7-BC3A-81B8896EE1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sz="1000" b="0" i="0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МВ, муковисцидоз</a:t>
            </a:r>
          </a:p>
        </p:txBody>
      </p:sp>
    </p:spTree>
    <p:extLst>
      <p:ext uri="{BB962C8B-B14F-4D97-AF65-F5344CB8AC3E}">
        <p14:creationId xmlns:p14="http://schemas.microsoft.com/office/powerpoint/2010/main" val="1327099345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Литература</a:t>
            </a:r>
          </a:p>
        </p:txBody>
      </p:sp>
      <p:sp>
        <p:nvSpPr>
          <p:cNvPr id="45059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altLang="en-US" sz="1600" dirty="0" err="1">
                <a:ea typeface="HelveticaNeueLT Std Cn"/>
              </a:rPr>
              <a:t>Bowins</a:t>
            </a:r>
            <a:r>
              <a:rPr lang="de-DE" altLang="en-US" sz="1600" dirty="0">
                <a:ea typeface="HelveticaNeueLT Std Cn"/>
              </a:rPr>
              <a:t> B. </a:t>
            </a:r>
            <a:r>
              <a:rPr lang="en-GB" altLang="en-US" sz="1600" dirty="0">
                <a:ea typeface="HelveticaNeueLT Std Cn"/>
              </a:rPr>
              <a:t>Psychological </a:t>
            </a:r>
            <a:r>
              <a:rPr lang="en-GB" altLang="en-US" sz="1600" dirty="0" err="1">
                <a:ea typeface="HelveticaNeueLT Std Cn"/>
              </a:rPr>
              <a:t>defense</a:t>
            </a:r>
            <a:r>
              <a:rPr lang="en-GB" altLang="en-US" sz="1600" dirty="0">
                <a:ea typeface="HelveticaNeueLT Std Cn"/>
              </a:rPr>
              <a:t> mechanisms: a new perspective. </a:t>
            </a:r>
            <a:r>
              <a:rPr lang="de-DE" altLang="en-US" sz="1600" i="1" dirty="0">
                <a:ea typeface="HelveticaNeueLT Std Cn"/>
              </a:rPr>
              <a:t>Am J Psychoanal. </a:t>
            </a:r>
            <a:r>
              <a:rPr lang="de-DE" altLang="en-US" sz="1600" dirty="0">
                <a:ea typeface="HelveticaNeueLT Std Cn"/>
              </a:rPr>
              <a:t>2004;64:1–26.</a:t>
            </a:r>
            <a:endParaRPr lang="en-GB" altLang="en-US" sz="1600" dirty="0">
              <a:ea typeface="HelveticaNeueLT Std Cn"/>
            </a:endParaRPr>
          </a:p>
          <a:p>
            <a:r>
              <a:rPr lang="en-GB" altLang="en-US" sz="1600" dirty="0" err="1">
                <a:ea typeface="HelveticaNeueLT Std Cn"/>
              </a:rPr>
              <a:t>Karvonen</a:t>
            </a:r>
            <a:r>
              <a:rPr lang="en-GB" altLang="en-US" sz="1600" dirty="0">
                <a:ea typeface="HelveticaNeueLT Std Cn"/>
              </a:rPr>
              <a:t> RO. A Theory of Predictive Dissonance: Predictive Processing Presents a New Take on Cognitive Dissonance. </a:t>
            </a:r>
            <a:r>
              <a:rPr lang="en-GB" altLang="en-US" sz="1600" i="1" dirty="0">
                <a:ea typeface="HelveticaNeueLT Std Cn"/>
              </a:rPr>
              <a:t>Front Psychol. </a:t>
            </a:r>
            <a:r>
              <a:rPr lang="en-GB" altLang="en-US" sz="1600" dirty="0">
                <a:ea typeface="HelveticaNeueLT Std Cn"/>
              </a:rPr>
              <a:t>2018;9:2218. </a:t>
            </a:r>
          </a:p>
          <a:p>
            <a:r>
              <a:rPr lang="en-GB" altLang="en-US" sz="1600" dirty="0">
                <a:ea typeface="HelveticaNeueLT Std Cn"/>
              </a:rPr>
              <a:t>Miller </a:t>
            </a:r>
            <a:r>
              <a:rPr lang="en-GB" altLang="en-US" sz="1600" dirty="0" err="1">
                <a:ea typeface="HelveticaNeueLT Std Cn"/>
              </a:rPr>
              <a:t>WR</a:t>
            </a:r>
            <a:r>
              <a:rPr lang="en-GB" altLang="en-US" sz="1600" dirty="0">
                <a:ea typeface="HelveticaNeueLT Std Cn"/>
              </a:rPr>
              <a:t>, Rose </a:t>
            </a:r>
            <a:r>
              <a:rPr lang="en-GB" altLang="en-US" sz="1600" dirty="0" err="1">
                <a:ea typeface="HelveticaNeueLT Std Cn"/>
              </a:rPr>
              <a:t>GS</a:t>
            </a:r>
            <a:r>
              <a:rPr lang="en-GB" altLang="en-US" sz="1600" dirty="0">
                <a:ea typeface="HelveticaNeueLT Std Cn"/>
              </a:rPr>
              <a:t>. Motivational Interviewing and Decisional Balance: Contrasting Responses to Client Ambivalence. </a:t>
            </a:r>
            <a:r>
              <a:rPr lang="en-GB" altLang="en-US" sz="1600" i="1" dirty="0" err="1">
                <a:ea typeface="HelveticaNeueLT Std Cn"/>
              </a:rPr>
              <a:t>Behav</a:t>
            </a:r>
            <a:r>
              <a:rPr lang="en-GB" altLang="en-US" sz="1600" i="1" dirty="0">
                <a:ea typeface="HelveticaNeueLT Std Cn"/>
              </a:rPr>
              <a:t> </a:t>
            </a:r>
            <a:r>
              <a:rPr lang="en-GB" altLang="en-US" sz="1600" i="1" dirty="0" err="1">
                <a:ea typeface="HelveticaNeueLT Std Cn"/>
              </a:rPr>
              <a:t>Cogn</a:t>
            </a:r>
            <a:r>
              <a:rPr lang="en-GB" altLang="en-US" sz="1600" i="1" dirty="0">
                <a:ea typeface="HelveticaNeueLT Std Cn"/>
              </a:rPr>
              <a:t> </a:t>
            </a:r>
            <a:r>
              <a:rPr lang="en-GB" altLang="en-US" sz="1600" i="1" dirty="0" err="1">
                <a:ea typeface="HelveticaNeueLT Std Cn"/>
              </a:rPr>
              <a:t>Psychother</a:t>
            </a:r>
            <a:r>
              <a:rPr lang="en-GB" altLang="en-US" sz="1600" i="1" dirty="0">
                <a:ea typeface="HelveticaNeueLT Std Cn"/>
              </a:rPr>
              <a:t>. </a:t>
            </a:r>
            <a:r>
              <a:rPr lang="en-GB" altLang="en-US" sz="1600" dirty="0">
                <a:ea typeface="HelveticaNeueLT Std Cn"/>
              </a:rPr>
              <a:t>2015;43:129–141. </a:t>
            </a:r>
          </a:p>
          <a:p>
            <a:r>
              <a:rPr lang="en-GB" altLang="en-US" sz="1600" dirty="0" err="1">
                <a:ea typeface="HelveticaNeueLT Std Cn"/>
              </a:rPr>
              <a:t>Pollak</a:t>
            </a:r>
            <a:r>
              <a:rPr lang="en-GB" altLang="en-US" sz="1600" dirty="0">
                <a:ea typeface="HelveticaNeueLT Std Cn"/>
              </a:rPr>
              <a:t> KI, Childers </a:t>
            </a:r>
            <a:r>
              <a:rPr lang="en-GB" altLang="en-US" sz="1600" dirty="0" err="1">
                <a:ea typeface="HelveticaNeueLT Std Cn"/>
              </a:rPr>
              <a:t>JW</a:t>
            </a:r>
            <a:r>
              <a:rPr lang="en-GB" altLang="en-US" sz="1600" dirty="0">
                <a:ea typeface="HelveticaNeueLT Std Cn"/>
              </a:rPr>
              <a:t>, Arnold RM. Applying motivational interviewing techniques to palliative care communication. </a:t>
            </a:r>
            <a:r>
              <a:rPr lang="en-GB" altLang="en-US" sz="1600" i="1" dirty="0">
                <a:ea typeface="HelveticaNeueLT Std Cn"/>
              </a:rPr>
              <a:t>J </a:t>
            </a:r>
            <a:r>
              <a:rPr lang="en-GB" altLang="en-US" sz="1600" i="1" dirty="0" err="1">
                <a:ea typeface="HelveticaNeueLT Std Cn"/>
              </a:rPr>
              <a:t>Palliat</a:t>
            </a:r>
            <a:r>
              <a:rPr lang="en-GB" altLang="en-US" sz="1600" i="1" dirty="0">
                <a:ea typeface="HelveticaNeueLT Std Cn"/>
              </a:rPr>
              <a:t> Med. </a:t>
            </a:r>
            <a:r>
              <a:rPr lang="en-GB" altLang="en-US" sz="1600" dirty="0">
                <a:ea typeface="HelveticaNeueLT Std Cn"/>
              </a:rPr>
              <a:t>2011;14:587–592. </a:t>
            </a:r>
          </a:p>
          <a:p>
            <a:r>
              <a:rPr lang="en-GB" altLang="en-US" sz="1600" dirty="0" err="1">
                <a:ea typeface="HelveticaNeueLT Std Cn"/>
              </a:rPr>
              <a:t>Resincow</a:t>
            </a:r>
            <a:r>
              <a:rPr lang="en-GB" altLang="en-US" sz="1600" dirty="0">
                <a:ea typeface="HelveticaNeueLT Std Cn"/>
              </a:rPr>
              <a:t> K, McMaster F. Motivational Interviewing: moving from why to how with autonomy support. </a:t>
            </a:r>
            <a:r>
              <a:rPr lang="en-GB" altLang="en-US" sz="1600" i="1" dirty="0" err="1">
                <a:ea typeface="HelveticaNeueLT Std Cn"/>
              </a:rPr>
              <a:t>Int</a:t>
            </a:r>
            <a:r>
              <a:rPr lang="en-GB" altLang="en-US" sz="1600" i="1" dirty="0">
                <a:ea typeface="HelveticaNeueLT Std Cn"/>
              </a:rPr>
              <a:t> J </a:t>
            </a:r>
            <a:r>
              <a:rPr lang="en-GB" altLang="en-US" sz="1600" i="1" dirty="0" err="1">
                <a:ea typeface="HelveticaNeueLT Std Cn"/>
              </a:rPr>
              <a:t>Behav</a:t>
            </a:r>
            <a:r>
              <a:rPr lang="en-GB" altLang="en-US" sz="1600" i="1" dirty="0">
                <a:ea typeface="HelveticaNeueLT Std Cn"/>
              </a:rPr>
              <a:t> </a:t>
            </a:r>
            <a:r>
              <a:rPr lang="en-GB" altLang="en-US" sz="1600" i="1" dirty="0" err="1">
                <a:ea typeface="HelveticaNeueLT Std Cn"/>
              </a:rPr>
              <a:t>Nutr</a:t>
            </a:r>
            <a:r>
              <a:rPr lang="en-GB" altLang="en-US" sz="1600" i="1" dirty="0">
                <a:ea typeface="HelveticaNeueLT Std Cn"/>
              </a:rPr>
              <a:t> Phys Act. </a:t>
            </a:r>
            <a:r>
              <a:rPr lang="en-GB" altLang="en-US" sz="1600" dirty="0">
                <a:ea typeface="HelveticaNeueLT Std Cn"/>
              </a:rPr>
              <a:t>2012;9:19.</a:t>
            </a:r>
          </a:p>
          <a:p>
            <a:r>
              <a:rPr lang="en-US" altLang="en-US" sz="1600" dirty="0" err="1">
                <a:ea typeface="HelveticaNeueLT Std Cn"/>
              </a:rPr>
              <a:t>Festinger</a:t>
            </a:r>
            <a:r>
              <a:rPr lang="en-US" altLang="en-US" sz="1600" dirty="0">
                <a:ea typeface="HelveticaNeueLT Std Cn"/>
              </a:rPr>
              <a:t> L. </a:t>
            </a:r>
            <a:r>
              <a:rPr lang="en-US" altLang="en-US" sz="1600" i="1" dirty="0">
                <a:ea typeface="HelveticaNeueLT Std Cn"/>
              </a:rPr>
              <a:t>A theory of cognitive dissonance</a:t>
            </a:r>
            <a:r>
              <a:rPr lang="en-US" altLang="en-US" sz="1600" dirty="0">
                <a:ea typeface="HelveticaNeueLT Std Cn"/>
              </a:rPr>
              <a:t>. Stanford, CA: Stanford University Press. 1957.</a:t>
            </a:r>
          </a:p>
          <a:p>
            <a:r>
              <a:rPr lang="en-GB" altLang="en-US" sz="1600" dirty="0">
                <a:ea typeface="HelveticaNeueLT Std Cn"/>
              </a:rPr>
              <a:t>Treasure J. Motivational interviewing. </a:t>
            </a:r>
            <a:r>
              <a:rPr lang="en-GB" altLang="en-US" sz="1600" i="1" dirty="0" err="1">
                <a:ea typeface="HelveticaNeueLT Std Cn"/>
              </a:rPr>
              <a:t>Adv</a:t>
            </a:r>
            <a:r>
              <a:rPr lang="en-GB" altLang="en-US" sz="1600" i="1" dirty="0">
                <a:ea typeface="HelveticaNeueLT Std Cn"/>
              </a:rPr>
              <a:t> </a:t>
            </a:r>
            <a:r>
              <a:rPr lang="en-GB" altLang="en-US" sz="1600" i="1" dirty="0" err="1">
                <a:ea typeface="HelveticaNeueLT Std Cn"/>
              </a:rPr>
              <a:t>Psychiatr</a:t>
            </a:r>
            <a:r>
              <a:rPr lang="en-GB" altLang="en-US" sz="1600" i="1" dirty="0">
                <a:ea typeface="HelveticaNeueLT Std Cn"/>
              </a:rPr>
              <a:t> Treat. </a:t>
            </a:r>
            <a:r>
              <a:rPr lang="en-GB" altLang="en-US" sz="1600" dirty="0">
                <a:ea typeface="HelveticaNeueLT Std Cn"/>
              </a:rPr>
              <a:t>2004;10:331–337.</a:t>
            </a:r>
          </a:p>
          <a:p>
            <a:pPr marL="0" indent="0">
              <a:buNone/>
            </a:pPr>
            <a:endParaRPr lang="en-GB" altLang="en-US" sz="1600" dirty="0">
              <a:ea typeface="HelveticaNeueLT Std Cn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92CDBA0B-32E4-E04B-B787-BD969F2BF0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1EEE864F-06F0-4069-8965-82618F4C7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Введение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5E0C1946-6961-4F46-9F14-83C66CC06A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sz="24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Эти модули были разработаны организационным комитетом международных экспертов по муковисцидозу для охвата методики мотивационного интервьюирования (МИ), которая может сформировать эффективную основу для повышения готовности пациентов к изменениям в поведении</a:t>
            </a:r>
          </a:p>
          <a:p>
            <a:endParaRPr lang="en-GB" sz="2400"/>
          </a:p>
          <a:p>
            <a:r>
              <a:rPr lang="ru-RU" sz="24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Содержание МИ состоит из пяти модулей, которые предназначены для предоставления вам знаний и навыков для улучшения вашей индивидуальной практики МИ. Все модули можно загрузить с сайта: www.cfcare.net</a:t>
            </a:r>
          </a:p>
          <a:p>
            <a:pPr marL="0" indent="0">
              <a:buNone/>
            </a:pPr>
            <a:endParaRPr lang="en-GB" sz="2400"/>
          </a:p>
          <a:p>
            <a:r>
              <a:rPr lang="ru-RU" sz="24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В этом модуле рассматривается выявление противоречивых мыслей и поведения, а также выявление несоответствий </a:t>
            </a:r>
          </a:p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19559DE0-12AB-7C47-BD3D-6523CEA8744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727910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Цели обучения</a:t>
            </a:r>
          </a:p>
        </p:txBody>
      </p:sp>
      <p:sp>
        <p:nvSpPr>
          <p:cNvPr id="19459" name="Rectangle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</a:pPr>
            <a:r>
              <a:rPr lang="ru-RU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Изучите модели поведения, которые обычно представляют люди с кистозным фиброзом:</a:t>
            </a:r>
          </a:p>
          <a:p>
            <a:pPr lvl="1">
              <a:spcBef>
                <a:spcPct val="0"/>
              </a:spcBef>
            </a:pPr>
            <a:r>
              <a:rPr lang="ru-RU" sz="24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Неопределенность</a:t>
            </a:r>
          </a:p>
          <a:p>
            <a:pPr lvl="1">
              <a:spcBef>
                <a:spcPct val="0"/>
              </a:spcBef>
            </a:pPr>
            <a:r>
              <a:rPr lang="ru-RU" sz="24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Когнитивный диссонанс</a:t>
            </a:r>
          </a:p>
          <a:p>
            <a:pPr lvl="1">
              <a:spcBef>
                <a:spcPct val="0"/>
              </a:spcBef>
            </a:pPr>
            <a:r>
              <a:rPr lang="ru-RU" sz="24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Противоречивые мысли </a:t>
            </a:r>
          </a:p>
          <a:p>
            <a:pPr marL="457200" lvl="1" indent="0">
              <a:spcBef>
                <a:spcPct val="0"/>
              </a:spcBef>
              <a:buNone/>
            </a:pPr>
            <a:endParaRPr lang="en-GB" altLang="en-US">
              <a:ea typeface="HelveticaNeueLT Std Cn"/>
            </a:endParaRPr>
          </a:p>
          <a:p>
            <a:pPr>
              <a:spcBef>
                <a:spcPct val="0"/>
              </a:spcBef>
            </a:pPr>
            <a:r>
              <a:rPr lang="ru-RU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Выявите противоречивые мысли и поведение пациентов как возможность задействовать тех пациентов, которые рассматривают возможность изменений и повышают осведомленность</a:t>
            </a:r>
            <a:endParaRPr lang="en-GB" altLang="en-US" strike="sngStrike">
              <a:ea typeface="HelveticaNeueLT Std Cn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DF79C436-A911-3746-B6C6-8D8925D835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10D1754A-8A7C-2844-A1B3-B9DB44513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8507" y="1566138"/>
            <a:ext cx="5826154" cy="2194560"/>
          </a:xfrm>
        </p:spPr>
        <p:txBody>
          <a:bodyPr/>
          <a:lstStyle/>
          <a:p>
            <a:r>
              <a:rPr lang="ru-RU" sz="6000" b="0" i="0" strike="noStrike" cap="none" spc="0" baseline="0" dirty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Признание амбивалентности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9B172DC7-6EAC-0340-BED8-21E9C7B394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6941959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Признание амбивалентности</a:t>
            </a:r>
          </a:p>
        </p:txBody>
      </p:sp>
      <p:sp>
        <p:nvSpPr>
          <p:cNvPr id="21507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800" b="0" i="1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Ambo </a:t>
            </a:r>
            <a:r>
              <a:rPr lang="ru-RU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(оба) </a:t>
            </a:r>
            <a:r>
              <a:rPr lang="ru-RU" sz="2800" b="0" i="1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valencia</a:t>
            </a:r>
            <a:r>
              <a:rPr lang="ru-RU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 (сила) всегда присутствует при рассмотрении изменения, и даже после того, когда эти изменения произойдут </a:t>
            </a:r>
          </a:p>
          <a:p>
            <a:pPr eaLnBrk="1" hangingPunct="1">
              <a:lnSpc>
                <a:spcPct val="90000"/>
              </a:lnSpc>
            </a:pPr>
            <a:endParaRPr lang="en-GB" altLang="en-US">
              <a:ea typeface="HelveticaNeueLT Std Cn"/>
            </a:endParaRPr>
          </a:p>
          <a:p>
            <a:pPr eaLnBrk="1" hangingPunct="1">
              <a:lnSpc>
                <a:spcPct val="90000"/>
              </a:lnSpc>
            </a:pPr>
            <a:r>
              <a:rPr lang="ru-RU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Цель никогда не заключается в разрешении амбивалентности, а в том, чтобы дать обеим сторонам спора «время выхода в эфир»</a:t>
            </a:r>
          </a:p>
          <a:p>
            <a:pPr eaLnBrk="1" hangingPunct="1">
              <a:lnSpc>
                <a:spcPct val="90000"/>
              </a:lnSpc>
            </a:pPr>
            <a:endParaRPr lang="en-GB" altLang="en-US">
              <a:ea typeface="HelveticaNeueLT Std Cn"/>
            </a:endParaRPr>
          </a:p>
          <a:p>
            <a:pPr eaLnBrk="1" hangingPunct="1">
              <a:lnSpc>
                <a:spcPct val="90000"/>
              </a:lnSpc>
            </a:pPr>
            <a:r>
              <a:rPr lang="ru-RU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Амбивалентность нормальна, и ее необходимо признавать во время консультаций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3D70FDA7-C716-DF4B-92B3-8110CCE4D5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5448507" y="1566138"/>
            <a:ext cx="5286703" cy="219456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60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Изучение когнитивного диссонанса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C90D22E5-CDC2-4690-85EC-B70A1D1AA8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Изучение когнитивного диссонанса </a:t>
            </a:r>
            <a:r>
              <a:rPr lang="ru-RU" sz="3600" b="0" i="0" strike="noStrike" cap="none" spc="0" baseline="3000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1,2</a:t>
            </a:r>
            <a:endParaRPr lang="en-US" altLang="en-US" sz="1600" baseline="30000">
              <a:ea typeface="HelveticaNeueLT Std Med Cn"/>
            </a:endParaRPr>
          </a:p>
        </p:txBody>
      </p:sp>
      <p:sp>
        <p:nvSpPr>
          <p:cNvPr id="23555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Люди чувствуют себя некомфортно, когда у них есть два несовместимых убеждения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>
              <a:ea typeface="HelveticaNeueLT Std Cn"/>
            </a:endParaRPr>
          </a:p>
          <a:p>
            <a:pPr eaLnBrk="1" hangingPunct="1"/>
            <a:r>
              <a:rPr lang="ru-RU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Дискомфорт вызывает желание что-то сделать в связи с этим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048CC40B-754D-492C-934D-BBF919E1AF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sz="1000" b="0" i="0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1. Festinger L. </a:t>
            </a:r>
            <a:r>
              <a:rPr lang="ru-RU" sz="1000" b="0" i="1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A theory of cognitive dissonance</a:t>
            </a:r>
            <a:r>
              <a:rPr lang="ru-RU" sz="1000" b="0" i="0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. Stanford University Press, Stanford. 1957; 2. Kaaronen RO. </a:t>
            </a:r>
            <a:r>
              <a:rPr lang="ru-RU" sz="1000" b="0" i="1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Front Psychol</a:t>
            </a:r>
            <a:r>
              <a:rPr lang="ru-RU" sz="1000" b="0" i="0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. 2018;9:2218.</a:t>
            </a:r>
          </a:p>
        </p:txBody>
      </p: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Когнитивный диссонанс</a:t>
            </a:r>
            <a:endParaRPr lang="en-GB" alt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D2630041-6E9B-4DA3-8CBE-35B0285212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/>
              <a:t> 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55AC0D7A-8223-4BF5-9904-BA8FE12D94A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sz="1000" b="0" i="0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Источник изображения: www.pixabay.com.</a:t>
            </a:r>
          </a:p>
        </p:txBody>
      </p:sp>
      <p:sp>
        <p:nvSpPr>
          <p:cNvPr id="231429" name="AutoShape 5"/>
          <p:cNvSpPr>
            <a:spLocks noChangeArrowheads="1"/>
          </p:cNvSpPr>
          <p:nvPr/>
        </p:nvSpPr>
        <p:spPr bwMode="auto">
          <a:xfrm>
            <a:off x="7535917" y="3326544"/>
            <a:ext cx="3527425" cy="1549400"/>
          </a:xfrm>
          <a:prstGeom prst="cloudCallout">
            <a:avLst>
              <a:gd name="adj1" fmla="val -84871"/>
              <a:gd name="adj2" fmla="val -129208"/>
            </a:avLst>
          </a:prstGeom>
          <a:solidFill>
            <a:schemeClr val="accent6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bg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bg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sz="2400" b="1" i="0" strike="noStrike" cap="none" spc="0" baseline="0" dirty="0">
                <a:solidFill>
                  <a:srgbClr val="FFFFFF"/>
                </a:solidFill>
                <a:effectLst/>
                <a:latin typeface="Calibri"/>
                <a:ea typeface="Calibri"/>
                <a:cs typeface="Calibri"/>
              </a:rPr>
              <a:t>Я выкуриваю 20 сигарет в день</a:t>
            </a:r>
          </a:p>
        </p:txBody>
      </p:sp>
      <p:sp>
        <p:nvSpPr>
          <p:cNvPr id="231428" name="AutoShape 4"/>
          <p:cNvSpPr>
            <a:spLocks noChangeArrowheads="1"/>
          </p:cNvSpPr>
          <p:nvPr/>
        </p:nvSpPr>
        <p:spPr bwMode="auto">
          <a:xfrm>
            <a:off x="990600" y="3315647"/>
            <a:ext cx="3274964" cy="1296987"/>
          </a:xfrm>
          <a:prstGeom prst="cloudCallout">
            <a:avLst>
              <a:gd name="adj1" fmla="val 68052"/>
              <a:gd name="adj2" fmla="val -124271"/>
            </a:avLst>
          </a:prstGeom>
          <a:solidFill>
            <a:schemeClr val="accent6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bg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bg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sz="2200" b="1" i="0" strike="noStrike" cap="none" spc="0" baseline="0" dirty="0">
                <a:solidFill>
                  <a:srgbClr val="FFFFFF"/>
                </a:solidFill>
                <a:effectLst/>
                <a:latin typeface="Calibri"/>
                <a:ea typeface="Calibri"/>
                <a:cs typeface="Calibri"/>
              </a:rPr>
              <a:t>Я здоровый, активный человек</a:t>
            </a:r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081F8165-318E-4512-9075-75419A7EBD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89808" y="1761253"/>
            <a:ext cx="2800850" cy="3688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429" grpId="0" animBg="1"/>
      <p:bldP spid="23142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1.02.28"/>
  <p:tag name="AS_TITLE" val="Aspose.Slides for Java"/>
  <p:tag name="AS_VERSION" val="21.2"/>
</p:tagLst>
</file>

<file path=ppt/theme/theme1.xml><?xml version="1.0" encoding="utf-8"?>
<a:theme xmlns:a="http://schemas.openxmlformats.org/drawingml/2006/main" name="Office Theme">
  <a:themeElements>
    <a:clrScheme name="CF Care Material updat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3E3E3E"/>
      </a:accent1>
      <a:accent2>
        <a:srgbClr val="7B2A84"/>
      </a:accent2>
      <a:accent3>
        <a:srgbClr val="9BBB59"/>
      </a:accent3>
      <a:accent4>
        <a:srgbClr val="8064A2"/>
      </a:accent4>
      <a:accent5>
        <a:srgbClr val="4BACC6"/>
      </a:accent5>
      <a:accent6>
        <a:srgbClr val="D16678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1251</Words>
  <Application>Microsoft Office PowerPoint</Application>
  <PresentationFormat>Widescreen</PresentationFormat>
  <Paragraphs>167</Paragraphs>
  <Slides>26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System Font Regular</vt:lpstr>
      <vt:lpstr>Arial</vt:lpstr>
      <vt:lpstr>Calibri</vt:lpstr>
      <vt:lpstr>Calibri Light</vt:lpstr>
      <vt:lpstr>Courier New</vt:lpstr>
      <vt:lpstr>HelveticaNeueLT Std Cn</vt:lpstr>
      <vt:lpstr>HelveticaNeueLT Std Med Cn</vt:lpstr>
      <vt:lpstr>Times New Roman</vt:lpstr>
      <vt:lpstr>Office Theme</vt:lpstr>
      <vt:lpstr>Развитие несоответствий</vt:lpstr>
      <vt:lpstr>Заявление об ограничении ответственности</vt:lpstr>
      <vt:lpstr>Введение</vt:lpstr>
      <vt:lpstr>Цели обучения</vt:lpstr>
      <vt:lpstr>Признание амбивалентности</vt:lpstr>
      <vt:lpstr>Признание амбивалентности</vt:lpstr>
      <vt:lpstr>Изучение когнитивного диссонанса</vt:lpstr>
      <vt:lpstr>Изучение когнитивного диссонанса 1,2</vt:lpstr>
      <vt:lpstr>Когнитивный диссонанс</vt:lpstr>
      <vt:lpstr>Когнитивный диссонанс</vt:lpstr>
      <vt:lpstr>Когнитивный диссонанс</vt:lpstr>
      <vt:lpstr>Выслушивание противоречивых мыслей и поведения </vt:lpstr>
      <vt:lpstr>Выслушивание противоречивых мыслей и поведения</vt:lpstr>
      <vt:lpstr>Выслушивание противоречивых мыслей и поведения</vt:lpstr>
      <vt:lpstr>Повышение осведомленности о противоречивых мыслях и поведении </vt:lpstr>
      <vt:lpstr>Повышение осведомленности о противоречивых мыслях и поведении</vt:lpstr>
      <vt:lpstr>Развитие несоответствий</vt:lpstr>
      <vt:lpstr>Развитие несоответствий 1,2</vt:lpstr>
      <vt:lpstr>Линейка готовности</vt:lpstr>
      <vt:lpstr>Развитие расхождений: Распределение решений</vt:lpstr>
      <vt:lpstr>Развитие расхождений: Распределение решений</vt:lpstr>
      <vt:lpstr>Изменение — чья ответственность?</vt:lpstr>
      <vt:lpstr>Распространенный ответ: исправляющий рефлекс</vt:lpstr>
      <vt:lpstr>Лучший ответ: держитесь с сопротивлением</vt:lpstr>
      <vt:lpstr>Резюме</vt:lpstr>
      <vt:lpstr>Литература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Katja Koggelmann</dc:creator>
  <cp:keywords>UK0124334</cp:keywords>
  <cp:lastModifiedBy>Jenna Ronbeck</cp:lastModifiedBy>
  <cp:revision>63</cp:revision>
  <dcterms:created xsi:type="dcterms:W3CDTF">2021-07-06T11:43:32Z</dcterms:created>
  <dcterms:modified xsi:type="dcterms:W3CDTF">2022-01-06T21:54:07Z</dcterms:modified>
</cp:coreProperties>
</file>