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95" r:id="rId2"/>
    <p:sldId id="288" r:id="rId3"/>
    <p:sldId id="289" r:id="rId4"/>
    <p:sldId id="271" r:id="rId5"/>
    <p:sldId id="257" r:id="rId6"/>
    <p:sldId id="273" r:id="rId7"/>
    <p:sldId id="284" r:id="rId8"/>
    <p:sldId id="268" r:id="rId9"/>
    <p:sldId id="291" r:id="rId10"/>
    <p:sldId id="258" r:id="rId11"/>
    <p:sldId id="261" r:id="rId12"/>
    <p:sldId id="285" r:id="rId13"/>
    <p:sldId id="274" r:id="rId14"/>
    <p:sldId id="262" r:id="rId15"/>
    <p:sldId id="286" r:id="rId16"/>
    <p:sldId id="266" r:id="rId17"/>
    <p:sldId id="287" r:id="rId18"/>
    <p:sldId id="292" r:id="rId19"/>
    <p:sldId id="293" r:id="rId20"/>
    <p:sldId id="279" r:id="rId21"/>
    <p:sldId id="277" r:id="rId22"/>
    <p:sldId id="280" r:id="rId23"/>
    <p:sldId id="281" r:id="rId24"/>
    <p:sldId id="282" r:id="rId25"/>
    <p:sldId id="294" r:id="rId26"/>
    <p:sldId id="272" r:id="rId27"/>
  </p:sldIdLst>
  <p:sldSz cx="12192000" cy="6858000"/>
  <p:notesSz cx="6858000" cy="9144000"/>
  <p:custDataLst>
    <p:tags r:id="rId2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25FB3E5-AE8C-28BD-283A-E763A806861F}" name="Simone Toccacieli" initials="ST" userId="522eb801a689de75" providerId="Windows Live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uthami Jeevakumar" initials="GJ" lastIdx="0" clrIdx="0">
    <p:extLst>
      <p:ext uri="{19B8F6BF-5375-455C-9EA6-DF929625EA0E}">
        <p15:presenceInfo xmlns:p15="http://schemas.microsoft.com/office/powerpoint/2012/main" userId="S::Gauthami.Jeevakumar@apothecom.com::420ee20b-b527-409b-9a31-07e5a9b4755d" providerId="AD"/>
      </p:ext>
    </p:extLst>
  </p:cmAuthor>
  <p:cmAuthor id="2" name="ApotheCom" initials="APO" lastIdx="0" clrIdx="1">
    <p:extLst>
      <p:ext uri="{19B8F6BF-5375-455C-9EA6-DF929625EA0E}">
        <p15:presenceInfo xmlns:p15="http://schemas.microsoft.com/office/powerpoint/2012/main" userId="ApotheCom" providerId="None"/>
      </p:ext>
    </p:extLst>
  </p:cmAuthor>
  <p:cmAuthor id="3" name="Saima Khan" initials="SK" lastIdx="0" clrIdx="2">
    <p:extLst>
      <p:ext uri="{19B8F6BF-5375-455C-9EA6-DF929625EA0E}">
        <p15:presenceInfo xmlns:p15="http://schemas.microsoft.com/office/powerpoint/2012/main" userId="S::Saima.Khan@apothecom.com::62de185d-bfdc-4e17-9f9c-39d9ac5ae7c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269" autoAdjust="0"/>
    <p:restoredTop sz="96357" autoAdjust="0"/>
  </p:normalViewPr>
  <p:slideViewPr>
    <p:cSldViewPr snapToGrid="0" snapToObjects="1">
      <p:cViewPr varScale="1">
        <p:scale>
          <a:sx n="89" d="100"/>
          <a:sy n="89" d="100"/>
        </p:scale>
        <p:origin x="77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commentAuthors" Target="commentAuthors.xml"/><Relationship Id="rId35" Type="http://schemas.microsoft.com/office/2018/10/relationships/authors" Target="author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73D3DA-3A5B-4EEE-8AA5-D2758EF14C30}" type="datetimeFigureOut">
              <a:rPr lang="en-GB" smtClean="0"/>
              <a:t>04/03/2022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D9B09-7857-46C5-A37D-2315D06FCC9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9903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D9B09-7857-46C5-A37D-2315D06FCC98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75961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54CB6FD4-9C8C-46D6-9870-18CFCA0A50DF}" type="slidenum">
              <a:rPr lang="en-GB" altLang="en-US" sz="1300" smtClean="0">
                <a:latin typeface="Arial" panose="020B0604020202020204" pitchFamily="34" charset="0"/>
              </a:rPr>
              <a:t>21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2460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56FC19B-CBE6-4262-84ED-F06CB543269C}" type="slidenum">
              <a:rPr lang="en-GB" altLang="en-US" sz="1300" smtClean="0">
                <a:latin typeface="Arial" panose="020B0604020202020204" pitchFamily="34" charset="0"/>
              </a:rPr>
              <a:t>22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8147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90A8D00-9FCB-4A65-995D-3099A6E11B34}" type="slidenum">
              <a:rPr lang="en-GB" altLang="en-US" sz="1300" smtClean="0">
                <a:latin typeface="Arial" panose="020B0604020202020204" pitchFamily="34" charset="0"/>
              </a:rPr>
              <a:t>23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591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9EA70EA6-232C-4C54-8AE5-6A35EB8A4030}" type="slidenum">
              <a:rPr lang="en-GB" altLang="en-US" sz="1300" smtClean="0">
                <a:latin typeface="Arial" panose="020B0604020202020204" pitchFamily="34" charset="0"/>
              </a:rPr>
              <a:t>24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784360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D9B09-7857-46C5-A37D-2315D06FCC98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911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ED9B09-7857-46C5-A37D-2315D06FCC98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6081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73BECF74-6A3F-4557-B9CA-D4CB19B854E3}" type="slidenum">
              <a:rPr lang="en-GB" altLang="en-US" sz="1300" smtClean="0">
                <a:latin typeface="Arial" panose="020B0604020202020204" pitchFamily="34" charset="0"/>
              </a:rPr>
              <a:t>11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6548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AD71DC3E-C2E5-45A7-B972-51DEFA25464A}" type="slidenum">
              <a:rPr lang="en-GB" altLang="en-US" sz="1300" smtClean="0">
                <a:latin typeface="Arial" panose="020B0604020202020204" pitchFamily="34" charset="0"/>
              </a:rPr>
              <a:t>13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9029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37D3B9F0-A12E-4D0D-88E3-B70EFAC7C4FD}" type="slidenum">
              <a:rPr lang="en-GB" altLang="en-US" sz="1300" smtClean="0">
                <a:latin typeface="Arial" panose="020B0604020202020204" pitchFamily="34" charset="0"/>
              </a:rPr>
              <a:t>14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6355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E2534F3-B121-4623-A977-14CCCB335F65}" type="slidenum">
              <a:rPr lang="en-GB" altLang="en-US" sz="1300" smtClean="0">
                <a:latin typeface="Arial" panose="020B0604020202020204" pitchFamily="34" charset="0"/>
              </a:rPr>
              <a:t>16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402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2FBEFAC1-2EF6-4321-9ADE-FC6B394625F5}" type="slidenum">
              <a:rPr lang="en-GB" altLang="en-US" sz="1300" smtClean="0">
                <a:latin typeface="Arial" panose="020B0604020202020204" pitchFamily="34" charset="0"/>
              </a:rPr>
              <a:t>18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68477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F47D863D-D453-4B97-94CB-F04A32548B6F}" type="slidenum">
              <a:rPr lang="en-GB" altLang="en-US" sz="1300" smtClean="0">
                <a:latin typeface="Arial" panose="020B0604020202020204" pitchFamily="34" charset="0"/>
              </a:rPr>
              <a:t>19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1199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803275" indent="-307975"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2366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7319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227263" indent="-246063"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6844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31416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5988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4056063" indent="-24606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6FF4535B-9A30-4114-8048-0E42B5BA4155}" type="slidenum">
              <a:rPr lang="en-GB" altLang="en-US" sz="1300" smtClean="0">
                <a:latin typeface="Arial" panose="020B0604020202020204" pitchFamily="34" charset="0"/>
              </a:rPr>
              <a:t>20</a:t>
            </a:fld>
            <a:endParaRPr lang="en-GB" altLang="en-US" sz="130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8247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41979B8C-52AD-6647-AEAF-687E79C1C8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79022B-D2C5-2847-97C7-97E44D9E9C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32942"/>
            <a:ext cx="9144000" cy="2444275"/>
          </a:xfrm>
          <a:prstGeom prst="roundRect">
            <a:avLst>
              <a:gd name="adj" fmla="val 17893"/>
            </a:avLst>
          </a:prstGeom>
          <a:solidFill>
            <a:schemeClr val="bg1">
              <a:alpha val="68000"/>
            </a:schemeClr>
          </a:solidFill>
        </p:spPr>
        <p:txBody>
          <a:bodyPr lIns="72000" tIns="251999" rIns="72000" bIns="144000" anchor="b">
            <a:spAutoFit/>
          </a:bodyPr>
          <a:lstStyle>
            <a:lvl1pPr algn="ctr">
              <a:defRPr sz="6000">
                <a:solidFill>
                  <a:schemeClr val="accent2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EE931F-33A2-BA41-A7A4-8222A04AAE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69293"/>
            <a:ext cx="9144000" cy="1080822"/>
          </a:xfrm>
          <a:prstGeom prst="roundRect">
            <a:avLst>
              <a:gd name="adj" fmla="val 32496"/>
            </a:avLst>
          </a:prstGeom>
          <a:noFill/>
          <a:ln>
            <a:noFill/>
          </a:ln>
        </p:spPr>
        <p:txBody>
          <a:bodyPr lIns="72000" tIns="216000" rIns="72000" bIns="216000" anchor="t">
            <a:spAutoFit/>
          </a:bodyPr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46E715A-8C19-F54D-AB90-4177417E76F5}"/>
              </a:ext>
            </a:extLst>
          </p:cNvPr>
          <p:cNvSpPr/>
          <p:nvPr userDrawn="1"/>
        </p:nvSpPr>
        <p:spPr>
          <a:xfrm>
            <a:off x="0" y="0"/>
            <a:ext cx="12192000" cy="11277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C5E86249-BF3A-CA4F-821B-8B5B13F224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7303" t="25182" r="6285" b="21934"/>
          <a:stretch>
            <a:fillRect/>
          </a:stretch>
        </p:blipFill>
        <p:spPr bwMode="auto">
          <a:xfrm>
            <a:off x="213360" y="142240"/>
            <a:ext cx="2794000" cy="853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C265DB6-7011-5742-AAA7-29308E23DC8D}"/>
              </a:ext>
            </a:extLst>
          </p:cNvPr>
          <p:cNvCxnSpPr/>
          <p:nvPr userDrawn="1"/>
        </p:nvCxnSpPr>
        <p:spPr>
          <a:xfrm>
            <a:off x="0" y="1115122"/>
            <a:ext cx="12192000" cy="0"/>
          </a:xfrm>
          <a:prstGeom prst="line">
            <a:avLst/>
          </a:prstGeom>
          <a:ln w="698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CB08BC2-5CE1-D74F-ADA7-31626E0A36A2}"/>
              </a:ext>
            </a:extLst>
          </p:cNvPr>
          <p:cNvCxnSpPr/>
          <p:nvPr userDrawn="1"/>
        </p:nvCxnSpPr>
        <p:spPr>
          <a:xfrm>
            <a:off x="0" y="1184052"/>
            <a:ext cx="12192000" cy="0"/>
          </a:xfrm>
          <a:prstGeom prst="line">
            <a:avLst/>
          </a:prstGeom>
          <a:ln w="698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B78CE290-A1E4-4442-90F0-073E54BE44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30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613258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5CDB9405-8AFA-A042-882F-E0AFD46017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 l="29497" t="11365" r="11925" b="38509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8576FCC7-726A-9042-AD16-1A2FB603FBEF}"/>
              </a:ext>
            </a:extLst>
          </p:cNvPr>
          <p:cNvSpPr/>
          <p:nvPr userDrawn="1"/>
        </p:nvSpPr>
        <p:spPr>
          <a:xfrm>
            <a:off x="4860758" y="866274"/>
            <a:ext cx="6472989" cy="3320715"/>
          </a:xfrm>
          <a:prstGeom prst="roundRect">
            <a:avLst>
              <a:gd name="adj" fmla="val 10870"/>
            </a:avLst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D89AB9E-9CA6-D349-B441-778A9DBB71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915521"/>
            <a:ext cx="5286703" cy="1495794"/>
          </a:xfrm>
        </p:spPr>
        <p:txBody>
          <a:bodyPr anchor="ctr">
            <a:spAutoFit/>
          </a:bodyPr>
          <a:lstStyle>
            <a:lvl1pPr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B954A-17B6-6A45-BD1A-327660E1AE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48507" y="4427659"/>
            <a:ext cx="5286703" cy="332399"/>
          </a:xfrm>
          <a:prstGeom prst="rect">
            <a:avLst/>
          </a:prstGeom>
          <a:ln>
            <a:noFill/>
          </a:ln>
        </p:spPr>
        <p:txBody>
          <a:bodyPr>
            <a:sp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4968184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AAF71-F6BB-B54E-823A-C2C09FB0756D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C1EFC3-B0F7-414C-B976-EF18B332E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2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BD317952-E7AA-4924-AB43-0E70525C6EB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723240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3"/>
              </a:buClr>
              <a:defRPr/>
            </a:lvl1pPr>
            <a:lvl2pPr marL="685800" indent="-228600">
              <a:buClr>
                <a:schemeClr val="accent3"/>
              </a:buClr>
              <a:buFont typeface="System Font Regular"/>
              <a:buChar char="–"/>
              <a:defRPr/>
            </a:lvl2pPr>
            <a:lvl3pPr>
              <a:buClr>
                <a:schemeClr val="accent3"/>
              </a:buClr>
              <a:defRPr/>
            </a:lvl3pPr>
            <a:lvl4pPr marL="1600200" indent="-228600">
              <a:buClr>
                <a:schemeClr val="accent3"/>
              </a:buClr>
              <a:buFont typeface="System Font Regular"/>
              <a:buChar char="–"/>
              <a:defRPr/>
            </a:lvl4pPr>
            <a:lvl5pPr>
              <a:buClr>
                <a:schemeClr val="accent3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762E165-F8D3-4CC9-830B-B843D7579E6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985076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4"/>
              </a:buClr>
              <a:defRPr/>
            </a:lvl1pPr>
            <a:lvl2pPr>
              <a:buClr>
                <a:schemeClr val="accent4"/>
              </a:buClr>
              <a:defRPr/>
            </a:lvl2pPr>
            <a:lvl3pPr>
              <a:buClr>
                <a:schemeClr val="accent4"/>
              </a:buClr>
              <a:defRPr/>
            </a:lvl3pPr>
            <a:lvl4pPr>
              <a:buClr>
                <a:schemeClr val="accent4"/>
              </a:buClr>
              <a:defRPr/>
            </a:lvl4pPr>
            <a:lvl5pPr>
              <a:buClr>
                <a:schemeClr val="accent4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514C292B-FBE0-4F0F-9A36-966A15998B8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34028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5"/>
              </a:buClr>
              <a:defRPr/>
            </a:lvl1pPr>
            <a:lvl2pPr marL="685800" indent="-228600">
              <a:buClr>
                <a:schemeClr val="accent5"/>
              </a:buClr>
              <a:buFont typeface="System Font Regular"/>
              <a:buChar char="–"/>
              <a:defRPr/>
            </a:lvl2pPr>
            <a:lvl3pPr>
              <a:buClr>
                <a:schemeClr val="accent5"/>
              </a:buClr>
              <a:defRPr/>
            </a:lvl3pPr>
            <a:lvl4pPr marL="1600200" indent="-228600">
              <a:buClr>
                <a:schemeClr val="accent5"/>
              </a:buClr>
              <a:buFont typeface="System Font Regular"/>
              <a:buChar char="–"/>
              <a:defRPr/>
            </a:lvl4pPr>
            <a:lvl5pPr>
              <a:buClr>
                <a:schemeClr val="accent5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AA05E68-91B4-4663-99F6-7E6795CFA2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092220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19F7E9E-B59B-044E-877B-83C28CD77AD5}"/>
              </a:ext>
            </a:extLst>
          </p:cNvPr>
          <p:cNvSpPr/>
          <p:nvPr userDrawn="1"/>
        </p:nvSpPr>
        <p:spPr>
          <a:xfrm>
            <a:off x="825500" y="419100"/>
            <a:ext cx="10490200" cy="901700"/>
          </a:xfrm>
          <a:prstGeom prst="roundRect">
            <a:avLst>
              <a:gd name="adj" fmla="val 29343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C22E53-BBF7-8B49-83EC-B43CCB3EC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1CD5E-71F6-8A4D-A540-AB6C78E3B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6"/>
              </a:buClr>
              <a:defRPr/>
            </a:lvl1pPr>
            <a:lvl2pPr>
              <a:buClr>
                <a:schemeClr val="accent6"/>
              </a:buClr>
              <a:defRPr/>
            </a:lvl2pPr>
            <a:lvl3pPr>
              <a:buClr>
                <a:schemeClr val="accent6"/>
              </a:buClr>
              <a:defRPr/>
            </a:lvl3pPr>
            <a:lvl4pPr>
              <a:buClr>
                <a:schemeClr val="accent6"/>
              </a:buClr>
              <a:defRPr/>
            </a:lvl4pPr>
            <a:lvl5pPr>
              <a:buClr>
                <a:schemeClr val="accent6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F7C38D4-7D44-934B-A8D1-C647FD7596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235558" y="1294966"/>
            <a:ext cx="414467" cy="184666"/>
          </a:xfrm>
        </p:spPr>
        <p:txBody>
          <a:bodyPr anchor="ctr"/>
          <a:lstStyle>
            <a:lvl1pPr algn="l">
              <a:defRPr>
                <a:solidFill>
                  <a:schemeClr val="accent3"/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3B6F4B31-7773-46E4-8B6A-19FBBD647C7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378512" y="5906814"/>
            <a:ext cx="8975288" cy="777875"/>
          </a:xfrm>
          <a:prstGeom prst="rect">
            <a:avLst/>
          </a:prstGeom>
          <a:ln>
            <a:noFill/>
          </a:ln>
        </p:spPr>
        <p:txBody>
          <a:bodyPr anchor="b">
            <a:normAutofit/>
          </a:bodyPr>
          <a:lstStyle>
            <a:lvl1pPr marL="0" indent="0">
              <a:buNone/>
              <a:defRPr sz="1000">
                <a:solidFill>
                  <a:srgbClr val="898989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60190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Vertex ppt BG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735" b="5"/>
          <a:stretch>
            <a:fillRect/>
          </a:stretch>
        </p:blipFill>
        <p:spPr bwMode="auto">
          <a:xfrm>
            <a:off x="0" y="6367464"/>
            <a:ext cx="121920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CF Care logo CMYK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4" b="17529"/>
          <a:stretch>
            <a:fillRect/>
          </a:stretch>
        </p:blipFill>
        <p:spPr bwMode="auto">
          <a:xfrm>
            <a:off x="241301" y="6450014"/>
            <a:ext cx="1081617" cy="33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870"/>
            <a:ext cx="10972800" cy="772608"/>
          </a:xfrm>
        </p:spPr>
        <p:txBody>
          <a:bodyPr>
            <a:normAutofit/>
          </a:bodyPr>
          <a:lstStyle>
            <a:lvl1pPr>
              <a:defRPr sz="2800" b="1" i="0">
                <a:solidFill>
                  <a:srgbClr val="1D2763"/>
                </a:solidFill>
                <a:latin typeface="+mj-lt"/>
                <a:cs typeface="HelveticaNeueLT Std Med C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69493"/>
            <a:ext cx="10972800" cy="4312692"/>
          </a:xfrm>
        </p:spPr>
        <p:txBody>
          <a:bodyPr/>
          <a:lstStyle>
            <a:lvl1pPr>
              <a:defRPr sz="2400" b="0" i="0">
                <a:solidFill>
                  <a:srgbClr val="1D2763"/>
                </a:solidFill>
                <a:latin typeface="+mn-lt"/>
                <a:cs typeface="HelveticaNeueLT Std Cn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0550450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7F057A-068B-AD41-A988-BB1A04C930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73201"/>
            <a:ext cx="10515600" cy="4317999"/>
          </a:xfrm>
          <a:prstGeom prst="roundRect">
            <a:avLst>
              <a:gd name="adj" fmla="val 7843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4BA763-E941-664E-846C-48F5F8F5E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446579"/>
            <a:ext cx="2743200" cy="184666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9F4AE-94C9-DD40-A8EE-4822983D9098}" type="slidenum">
              <a:rPr lang="en-GB" smtClean="0"/>
              <a:t>‹N›</a:t>
            </a:fld>
            <a:endParaRPr lang="en-GB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EEB629F-04CB-6D4D-99FD-9C82BFD49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571500"/>
            <a:ext cx="10223500" cy="660400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GB"/>
              <a:t>Click to edit Master title style</a:t>
            </a:r>
          </a:p>
        </p:txBody>
      </p:sp>
      <p:pic>
        <p:nvPicPr>
          <p:cNvPr id="12" name="Picture 11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B2B4F364-5D33-2443-8739-1B41881A5B22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 l="8201" t="24911" r="8201" b="26678"/>
          <a:stretch>
            <a:fillRect/>
          </a:stretch>
        </p:blipFill>
        <p:spPr>
          <a:xfrm>
            <a:off x="203200" y="6180692"/>
            <a:ext cx="1816100" cy="524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0769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50" r:id="rId3"/>
    <p:sldLayoutId id="2147483656" r:id="rId4"/>
    <p:sldLayoutId id="2147483661" r:id="rId5"/>
    <p:sldLayoutId id="2147483662" r:id="rId6"/>
    <p:sldLayoutId id="2147483663" r:id="rId7"/>
    <p:sldLayoutId id="2147483664" r:id="rId8"/>
  </p:sldLayoutIdLst>
  <p:transition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0.sv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0" Type="http://schemas.openxmlformats.org/officeDocument/2006/relationships/image" Target="../media/image14.svg"/><Relationship Id="rId4" Type="http://schemas.openxmlformats.org/officeDocument/2006/relationships/image" Target="../media/image8.svg"/><Relationship Id="rId9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DD6A4FF-A864-4D2B-82E7-0FE8F9543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83090" y="3133707"/>
            <a:ext cx="9009830" cy="1127519"/>
          </a:xfrm>
        </p:spPr>
        <p:txBody>
          <a:bodyPr/>
          <a:lstStyle/>
          <a:p>
            <a:r>
              <a:rPr lang="it-IT" sz="6000" b="0" i="0" strike="noStrike" cap="none" spc="0" baseline="0">
                <a:solidFill>
                  <a:srgbClr val="7B2A84"/>
                </a:solidFill>
                <a:effectLst/>
                <a:latin typeface="Calibri Light"/>
                <a:ea typeface="Calibri Light"/>
                <a:cs typeface="Calibri Light"/>
              </a:rPr>
              <a:t>Sviluppare discrepanze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1EE87A6-A0D8-4521-A152-E54B21035EC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73DDB39-BD74-4290-AD7B-780FAF8CE8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b="1" dirty="0">
                <a:solidFill>
                  <a:srgbClr val="803388"/>
                </a:solidFill>
                <a:ea typeface="Calibri"/>
                <a:cs typeface="Calibri"/>
              </a:rPr>
              <a:t>INT-20-2100148</a:t>
            </a:r>
            <a:r>
              <a:rPr lang="it-IT" sz="1000" b="1" i="0" strike="noStrike" cap="none" spc="0" baseline="0" dirty="0">
                <a:solidFill>
                  <a:srgbClr val="803388"/>
                </a:solidFill>
                <a:effectLst/>
                <a:latin typeface="Calibri"/>
                <a:ea typeface="Calibri"/>
                <a:cs typeface="Calibri"/>
              </a:rPr>
              <a:t>	Data dell’aggiornamento: </a:t>
            </a:r>
            <a:r>
              <a:rPr lang="it-IT" b="1" dirty="0">
                <a:solidFill>
                  <a:srgbClr val="7B2A84"/>
                </a:solidFill>
                <a:ea typeface="Calibri"/>
                <a:cs typeface="Calibri"/>
              </a:rPr>
              <a:t>gennaio 2022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411DB-1CD6-4164-B97C-C23BB1FD3ADF}"/>
              </a:ext>
            </a:extLst>
          </p:cNvPr>
          <p:cNvSpPr txBox="1"/>
          <p:nvPr/>
        </p:nvSpPr>
        <p:spPr>
          <a:xfrm>
            <a:off x="3057896" y="3247303"/>
            <a:ext cx="61157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405188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Dissonanza cognitiva</a:t>
            </a:r>
            <a:endParaRPr lang="en-GB" altLang="en-US" sz="1600" baseline="30000">
              <a:ea typeface="HelveticaNeueLT Std Med Cn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Quando le due convinzioni sono incompatibili, non possono essere entrambe vere e quindi creano “dissonanza” (disagio)</a:t>
            </a:r>
            <a:r>
              <a:rPr lang="it-IT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1,2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endParaRPr lang="en-US" altLang="en-US" baseline="30000">
              <a:ea typeface="HelveticaNeueLT Std Cn"/>
            </a:endParaRPr>
          </a:p>
          <a:p>
            <a:pPr eaLnBrk="1" hangingPunct="1"/>
            <a:endParaRPr lang="en-US" altLang="en-US">
              <a:ea typeface="HelveticaNeueLT Std Cn"/>
            </a:endParaRP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Le persone solitamente sottovalutano una delle convinzioni opposte in uno di questi due due modi:</a:t>
            </a:r>
            <a:endParaRPr lang="en-US" altLang="en-US" baseline="30000">
              <a:ea typeface="HelveticaNeueLT Std Cn"/>
            </a:endParaRP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Cambiando il comportamento/pensiero.</a:t>
            </a:r>
            <a:endParaRPr lang="en-GB" altLang="en-US"/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Cercando delle giustificazioni per non cambiare.</a:t>
            </a:r>
            <a:endParaRPr lang="en-GB" alt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9BC8E34-BBA1-49C4-AC32-949EE4DC0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Festinger 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 theory of cognitive dissonance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Stanford University Press, Stanford. 1957;. 2. Kaaronen RO.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Front Psychol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2018;9:2218.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Dissonanza cognitiva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E309CA6-FECF-46E4-AC24-2BB00C289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C3E060-3F36-4A6C-9465-92A0EB6A8F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Fonte immagine: www.pixabay.com.</a:t>
            </a:r>
          </a:p>
        </p:txBody>
      </p:sp>
      <p:pic>
        <p:nvPicPr>
          <p:cNvPr id="11" name="Picture 1">
            <a:extLst>
              <a:ext uri="{FF2B5EF4-FFF2-40B4-BE49-F238E27FC236}">
                <a16:creationId xmlns:a16="http://schemas.microsoft.com/office/drawing/2014/main" id="{7360DF18-4E38-3845-8964-28D59A9751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808" y="1761253"/>
            <a:ext cx="2800850" cy="368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AutoShape 5">
            <a:extLst>
              <a:ext uri="{FF2B5EF4-FFF2-40B4-BE49-F238E27FC236}">
                <a16:creationId xmlns:a16="http://schemas.microsoft.com/office/drawing/2014/main" id="{12144055-B81A-834A-AF6F-7CA6B5FCAD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37141" y="3326544"/>
            <a:ext cx="4003288" cy="2182158"/>
          </a:xfrm>
          <a:prstGeom prst="cloudCallout">
            <a:avLst>
              <a:gd name="adj1" fmla="val -68159"/>
              <a:gd name="adj2" fmla="val -79640"/>
            </a:avLst>
          </a:prstGeom>
          <a:solidFill>
            <a:schemeClr val="accent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sz="2400" b="1" i="0" strike="noStrike" cap="none" spc="0" baseline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Zio Fred ha fumato molto e ha vissuto fino all’età di 82 anni</a:t>
            </a:r>
          </a:p>
        </p:txBody>
      </p:sp>
      <p:sp>
        <p:nvSpPr>
          <p:cNvPr id="13" name="AutoShape 4">
            <a:extLst>
              <a:ext uri="{FF2B5EF4-FFF2-40B4-BE49-F238E27FC236}">
                <a16:creationId xmlns:a16="http://schemas.microsoft.com/office/drawing/2014/main" id="{184BB78C-3563-4E4B-9DCF-EA63074C44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7828" y="3315647"/>
            <a:ext cx="2952750" cy="1296987"/>
          </a:xfrm>
          <a:prstGeom prst="cloudCallout">
            <a:avLst>
              <a:gd name="adj1" fmla="val 68052"/>
              <a:gd name="adj2" fmla="val -124271"/>
            </a:avLst>
          </a:prstGeom>
          <a:solidFill>
            <a:schemeClr val="accent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sz="2000" b="1" i="0" strike="noStrike" cap="none" spc="0" baseline="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Sono una persona sana e attiva</a:t>
            </a:r>
          </a:p>
        </p:txBody>
      </p:sp>
      <p:sp>
        <p:nvSpPr>
          <p:cNvPr id="14" name="AutoShape 4">
            <a:extLst>
              <a:ext uri="{FF2B5EF4-FFF2-40B4-BE49-F238E27FC236}">
                <a16:creationId xmlns:a16="http://schemas.microsoft.com/office/drawing/2014/main" id="{51DE80F1-EF9F-674C-A096-3AF610FE63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4073" y="1774716"/>
            <a:ext cx="2952750" cy="1296987"/>
          </a:xfrm>
          <a:prstGeom prst="cloudCallout">
            <a:avLst>
              <a:gd name="adj1" fmla="val -112845"/>
              <a:gd name="adj2" fmla="val -23677"/>
            </a:avLst>
          </a:prstGeom>
          <a:solidFill>
            <a:schemeClr val="accent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sz="2400" b="1" i="0" strike="noStrike" cap="none" spc="0" baseline="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Smetterò </a:t>
            </a:r>
            <a:br>
              <a:rPr sz="2400" dirty="0"/>
            </a:br>
            <a:r>
              <a:rPr lang="it-IT" sz="2400" b="1" i="0" strike="noStrike" cap="none" spc="0" baseline="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di fumare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5448507" y="1200378"/>
            <a:ext cx="5286703" cy="292608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Ascoltare pensieri e comportamenti discrepanti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908DA05-5F9C-4271-A277-FCCC03DC0D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Ascoltare pensieri e comportamenti discrepanti</a:t>
            </a:r>
            <a:endParaRPr lang="en-GB" altLang="en-US"/>
          </a:p>
        </p:txBody>
      </p:sp>
      <p:sp>
        <p:nvSpPr>
          <p:cNvPr id="28675" name="Rectangle 3"/>
          <p:cNvSpPr>
            <a:spLocks noGrp="1"/>
          </p:cNvSpPr>
          <p:nvPr>
            <p:ph idx="1"/>
          </p:nvPr>
        </p:nvSpPr>
        <p:spPr/>
        <p:txBody>
          <a:bodyPr>
            <a:normAutofit fontScale="97500" lnSpcReduction="10000"/>
          </a:bodyPr>
          <a:lstStyle/>
          <a:p>
            <a:pPr eaLnBrk="1" hangingPunct="1"/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Usate le capacità di ascolto attivo per ascoltare esempi di “conversazione di cambiamento”:</a:t>
            </a:r>
          </a:p>
          <a:p>
            <a:pPr eaLnBrk="1" hangingPunct="1"/>
            <a:endParaRPr lang="en-GB" altLang="en-US" sz="2400" dirty="0">
              <a:ea typeface="HelveticaNeueLT Std Cn"/>
            </a:endParaRPr>
          </a:p>
          <a:p>
            <a:pPr eaLnBrk="1" hangingPunct="1"/>
            <a:endParaRPr lang="en-GB" altLang="en-US" sz="2400" dirty="0">
              <a:ea typeface="HelveticaNeueLT Std Cn"/>
            </a:endParaRPr>
          </a:p>
          <a:p>
            <a:pPr eaLnBrk="1" hangingPunct="1"/>
            <a:endParaRPr lang="en-GB" altLang="en-US" sz="2400" dirty="0">
              <a:ea typeface="HelveticaNeueLT Std Cn"/>
            </a:endParaRPr>
          </a:p>
          <a:p>
            <a:pPr eaLnBrk="1" hangingPunct="1"/>
            <a:endParaRPr lang="en-GB" altLang="en-US" sz="2400" dirty="0">
              <a:ea typeface="HelveticaNeueLT Std Cn"/>
            </a:endParaRPr>
          </a:p>
          <a:p>
            <a:pPr eaLnBrk="1" hangingPunct="1"/>
            <a:endParaRPr lang="en-GB" altLang="en-US" sz="2400" dirty="0">
              <a:ea typeface="HelveticaNeueLT Std Cn"/>
            </a:endParaRPr>
          </a:p>
          <a:p>
            <a:pPr marL="0" indent="0" eaLnBrk="1" hangingPunct="1">
              <a:buNone/>
            </a:pPr>
            <a:endParaRPr lang="en-GB" altLang="en-US" sz="2400" dirty="0">
              <a:ea typeface="HelveticaNeueLT Std Cn"/>
            </a:endParaRPr>
          </a:p>
          <a:p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 altre parole, identificare le espressioni in cui la persona è ambivalente rispetto alla sua posizione attuale, e fare </a:t>
            </a: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qualche accenno alla </a:t>
            </a: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necessità di cambiamento, anche se non c’è ancora alcuna intenzione di fare qualcosa sul cambiamento.</a:t>
            </a:r>
            <a:endParaRPr lang="en-GB" altLang="en-US" sz="2400" i="1" dirty="0"/>
          </a:p>
          <a:p>
            <a:pPr lvl="1" eaLnBrk="1" hangingPunct="1"/>
            <a:endParaRPr lang="en-GB" altLang="en-US" i="1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1B9FCD-C4E1-EA44-8B38-1A7A28293F0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D569B7B-CB35-A045-AE38-849747CFE0E9}"/>
              </a:ext>
            </a:extLst>
          </p:cNvPr>
          <p:cNvGrpSpPr/>
          <p:nvPr/>
        </p:nvGrpSpPr>
        <p:grpSpPr>
          <a:xfrm>
            <a:off x="1311007" y="2049138"/>
            <a:ext cx="1570822" cy="1570822"/>
            <a:chOff x="1432193" y="2467778"/>
            <a:chExt cx="1570822" cy="1570822"/>
          </a:xfrm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C1B168F3-A19D-7D40-904E-84D0662A76A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432193" y="2467778"/>
              <a:ext cx="1570822" cy="157082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F993B1-224C-1C42-BB2D-7DF4B524B44C}"/>
                </a:ext>
              </a:extLst>
            </p:cNvPr>
            <p:cNvSpPr/>
            <p:nvPr/>
          </p:nvSpPr>
          <p:spPr>
            <a:xfrm>
              <a:off x="1531344" y="3036800"/>
              <a:ext cx="1373024" cy="3657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it-IT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“Dovrei...”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6064B6-8E31-FB41-94CA-7DED097F6FC2}"/>
              </a:ext>
            </a:extLst>
          </p:cNvPr>
          <p:cNvGrpSpPr/>
          <p:nvPr/>
        </p:nvGrpSpPr>
        <p:grpSpPr>
          <a:xfrm>
            <a:off x="7084763" y="2617424"/>
            <a:ext cx="1849916" cy="1849916"/>
            <a:chOff x="9354238" y="2088614"/>
            <a:chExt cx="1849916" cy="184991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BD7217BA-886F-454E-9484-18B80AABE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4238" y="2088614"/>
              <a:ext cx="1849916" cy="1849916"/>
            </a:xfrm>
            <a:prstGeom prst="rect">
              <a:avLst/>
            </a:prstGeom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A48996-7C99-7048-B2CF-8F8536085E98}"/>
                </a:ext>
              </a:extLst>
            </p:cNvPr>
            <p:cNvSpPr/>
            <p:nvPr/>
          </p:nvSpPr>
          <p:spPr>
            <a:xfrm>
              <a:off x="9459933" y="2469436"/>
              <a:ext cx="1612017" cy="91440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it-IT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“So che non va bene per me, ma...”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72A1CCA-E0BC-0241-B118-6D7D18EA4440}"/>
              </a:ext>
            </a:extLst>
          </p:cNvPr>
          <p:cNvGrpSpPr/>
          <p:nvPr/>
        </p:nvGrpSpPr>
        <p:grpSpPr>
          <a:xfrm>
            <a:off x="4825389" y="2165733"/>
            <a:ext cx="1839816" cy="1968090"/>
            <a:chOff x="6224531" y="2077598"/>
            <a:chExt cx="1839816" cy="1968090"/>
          </a:xfrm>
        </p:grpSpPr>
        <p:pic>
          <p:nvPicPr>
            <p:cNvPr id="6" name="Graphic 5">
              <a:extLst>
                <a:ext uri="{FF2B5EF4-FFF2-40B4-BE49-F238E27FC236}">
                  <a16:creationId xmlns:a16="http://schemas.microsoft.com/office/drawing/2014/main" id="{53CBB178-2A12-4D4A-857B-ED706C1E6B0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 flipH="1">
              <a:off x="6224531" y="2077598"/>
              <a:ext cx="1839816" cy="1968090"/>
            </a:xfrm>
            <a:prstGeom prst="rect">
              <a:avLst/>
            </a:prstGeom>
          </p:spPr>
        </p:pic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68A3CB74-AC35-3748-9D75-DE30E4677A63}"/>
                </a:ext>
              </a:extLst>
            </p:cNvPr>
            <p:cNvSpPr/>
            <p:nvPr/>
          </p:nvSpPr>
          <p:spPr>
            <a:xfrm>
              <a:off x="6312024" y="2425354"/>
              <a:ext cx="1612017" cy="91440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it-IT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“So quello che stai dicendo, ma...”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45977BD-301C-0840-8703-AA1DB337C5AD}"/>
              </a:ext>
            </a:extLst>
          </p:cNvPr>
          <p:cNvGrpSpPr/>
          <p:nvPr/>
        </p:nvGrpSpPr>
        <p:grpSpPr>
          <a:xfrm>
            <a:off x="9146217" y="2247338"/>
            <a:ext cx="1570822" cy="1570822"/>
            <a:chOff x="7824192" y="1916832"/>
            <a:chExt cx="1570822" cy="1570822"/>
          </a:xfrm>
        </p:grpSpPr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03969C81-7D28-914F-84D9-7315B4568F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p:blipFill>
          <p:spPr>
            <a:xfrm flipH="1">
              <a:off x="7824192" y="1916832"/>
              <a:ext cx="1570822" cy="1570822"/>
            </a:xfrm>
            <a:prstGeom prst="rect">
              <a:avLst/>
            </a:prstGeom>
          </p:spPr>
        </p:pic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FE88E301-F8A8-B541-8C49-154C375CB31C}"/>
                </a:ext>
              </a:extLst>
            </p:cNvPr>
            <p:cNvSpPr/>
            <p:nvPr/>
          </p:nvSpPr>
          <p:spPr>
            <a:xfrm>
              <a:off x="7923343" y="2485854"/>
              <a:ext cx="1373024" cy="36576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it-IT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“Devo...”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63F35A6-2836-374B-A557-DE7CE20F44BF}"/>
              </a:ext>
            </a:extLst>
          </p:cNvPr>
          <p:cNvGrpSpPr/>
          <p:nvPr/>
        </p:nvGrpSpPr>
        <p:grpSpPr>
          <a:xfrm>
            <a:off x="2999036" y="2727591"/>
            <a:ext cx="1583981" cy="1583981"/>
            <a:chOff x="3461745" y="2275900"/>
            <a:chExt cx="1583981" cy="1583981"/>
          </a:xfrm>
        </p:grpSpPr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06D1346D-1F9D-644F-BD11-D99CA35516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461745" y="2275900"/>
              <a:ext cx="1583981" cy="1583981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AD68B12C-BF16-6242-B341-CF90767961EC}"/>
                </a:ext>
              </a:extLst>
            </p:cNvPr>
            <p:cNvSpPr/>
            <p:nvPr/>
          </p:nvSpPr>
          <p:spPr>
            <a:xfrm>
              <a:off x="3556611" y="2628441"/>
              <a:ext cx="1373024" cy="91440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/>
            <a:p>
              <a:pPr marL="9525" lvl="1" algn="ctr"/>
              <a:r>
                <a:rPr lang="it-IT" sz="1800" b="0" i="1" strike="noStrike" cap="none" spc="0" baseline="0">
                  <a:solidFill>
                    <a:srgbClr val="FFFFFF"/>
                  </a:solidFill>
                  <a:effectLst/>
                  <a:latin typeface="Calibri"/>
                  <a:ea typeface="Calibri"/>
                  <a:cs typeface="Calibri"/>
                </a:rPr>
                <a:t>“Le persone dicono che devo...”</a:t>
              </a:r>
            </a:p>
          </p:txBody>
        </p:sp>
      </p:grp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 rtlCol="0"/>
          <a:lstStyle/>
          <a:p>
            <a:pPr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Ascoltare pensieri e comportamenti discrepanti</a:t>
            </a:r>
            <a:endParaRPr lang="en-US" alt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Le persone spesso conoscono i propri problemi, ma li tengono lontani dalla propria coscienza o dalla “pubblica” consapevolezza.</a:t>
            </a:r>
          </a:p>
          <a:p>
            <a:pPr eaLnBrk="1" hangingPunct="1"/>
            <a:endParaRPr lang="en-US" altLang="en-US">
              <a:ea typeface="HelveticaNeueLT Std Cn"/>
            </a:endParaRP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Sono solitamente abili nel nascondere le loro vere sensazioni (difese psicologiche) in quanto spesso aumentano il disagio. </a:t>
            </a:r>
          </a:p>
          <a:p>
            <a:pPr eaLnBrk="1" hangingPunct="1"/>
            <a:endParaRPr lang="en-US" altLang="en-US">
              <a:ea typeface="HelveticaNeueLT Std Cn"/>
            </a:endParaRPr>
          </a:p>
          <a:p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Esistono numerosi meccanismi di difesa, che possono includere repressione, negazione, proiezione, spostamento, regressione e sublimazione.</a:t>
            </a:r>
            <a:endParaRPr lang="en-GB" altLang="en-US" baseline="30000"/>
          </a:p>
          <a:p>
            <a:pPr eaLnBrk="1" hangingPunct="1"/>
            <a:endParaRPr lang="en-US" altLang="en-US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C2905BE-C180-4300-872D-603982A4EEC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Bowins B.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Am J Psychoanal.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2004;64:1–26.</a:t>
            </a: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5448507" y="993121"/>
            <a:ext cx="5720236" cy="3340594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5400" b="0" i="0" strike="noStrike" cap="none" spc="0" baseline="0" dirty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Aumentare la consapevolezza di pensieri e comportamenti discrepanti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62DF085-C82D-4871-9611-3D3B50F9D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eaLnBrk="1" hangingPunct="1">
              <a:defRPr/>
            </a:pPr>
            <a:r>
              <a:rPr lang="it-IT" sz="35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Aumentare la consapevolezza di pensieri e comportamenti discrepanti</a:t>
            </a:r>
            <a:endParaRPr lang="en-US" altLang="en-US" sz="3500">
              <a:ea typeface="HelveticaNeueLT Std Med Cn"/>
            </a:endParaRP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Esaminare le variabili oggettive degli esiti correlati alla salute (per es. spirometria, crescita, giorni in ospedale) durante il consulto (ciò probabilmente accadrebbe comunque).</a:t>
            </a:r>
            <a:endParaRPr lang="en-GB" altLang="en-US" dirty="0">
              <a:cs typeface="Times New Roman" pitchFamily="18" charset="0"/>
            </a:endParaRPr>
          </a:p>
          <a:p>
            <a:pPr lvl="1" eaLnBrk="1" hangingPunct="1"/>
            <a:endParaRPr lang="en-GB" altLang="en-US" dirty="0">
              <a:cs typeface="Times New Roman" pitchFamily="18" charset="0"/>
            </a:endParaRP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Chiedere il punto di vista del paziente su questi risultati di solito aumenta la consapevolezza e riconoscerlo può aumentare ulteriormente la consapevolezza.</a:t>
            </a:r>
            <a:endParaRPr lang="en-GB" altLang="en-US" dirty="0">
              <a:cs typeface="Times New Roman" pitchFamily="18" charset="0"/>
            </a:endParaRPr>
          </a:p>
          <a:p>
            <a:pPr eaLnBrk="1" hangingPunct="1"/>
            <a:endParaRPr lang="en-GB" altLang="en-US" dirty="0">
              <a:cs typeface="Times New Roman" pitchFamily="18" charset="0"/>
            </a:endParaRPr>
          </a:p>
          <a:p>
            <a:pPr eaLnBrk="1" hangingPunct="1"/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quadro dei colloqui motivazionali si riferisce a questa fase di contemplazione del cambiamento come “sviluppo delle discrepanze”</a:t>
            </a:r>
            <a:r>
              <a:rPr lang="it-IT" sz="2800" b="0" i="0" strike="noStrike" cap="none" spc="0" baseline="3000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endParaRPr lang="en-US" altLang="en-US" baseline="30000" dirty="0">
              <a:cs typeface="Courier New" pitchFamily="49" charset="0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2F27573-902D-42B1-9EBA-FC09152356A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Miller W,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Behav Cogn Psychother.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2015;43:129–141.</a:t>
            </a: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Sviluppare discrepanze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6FF85F8-20BC-47A2-8742-F18EB326DAC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Sviluppare discrepanze</a:t>
            </a:r>
            <a:r>
              <a:rPr lang="it-IT" sz="3600" b="0" i="0" strike="noStrike" cap="none" spc="0" baseline="3000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1,2</a:t>
            </a:r>
          </a:p>
        </p:txBody>
      </p:sp>
      <p:sp>
        <p:nvSpPr>
          <p:cNvPr id="3379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Perché si verifichi un cambiamento, devono essere presenti due cose: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Importanza (</a:t>
            </a:r>
            <a:r>
              <a:rPr lang="it-IT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“So che </a:t>
            </a:r>
            <a:r>
              <a:rPr lang="it-IT" sz="2400" b="1" i="1" strike="noStrike" cap="none" spc="0" baseline="0">
                <a:solidFill>
                  <a:srgbClr val="9BBB59"/>
                </a:solidFill>
                <a:effectLst/>
                <a:latin typeface="Calibri"/>
                <a:ea typeface="Calibri"/>
                <a:cs typeface="Calibri"/>
              </a:rPr>
              <a:t>devo</a:t>
            </a:r>
            <a:r>
              <a:rPr lang="it-IT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cambiare”)</a:t>
            </a: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lvl="1" eaLnBrk="1" hangingPunct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Fiducia (</a:t>
            </a:r>
            <a:r>
              <a:rPr lang="it-IT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“So di </a:t>
            </a:r>
            <a:r>
              <a:rPr lang="it-IT" sz="2400" b="1" i="1" strike="noStrike" cap="none" spc="0" baseline="0">
                <a:solidFill>
                  <a:srgbClr val="9BBB59"/>
                </a:solidFill>
                <a:effectLst/>
                <a:latin typeface="Calibri"/>
                <a:ea typeface="Calibri"/>
                <a:cs typeface="Calibri"/>
              </a:rPr>
              <a:t>poter</a:t>
            </a:r>
            <a:r>
              <a:rPr lang="it-IT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cambiare”)</a:t>
            </a: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eaLnBrk="1" hangingPunct="1"/>
            <a:endParaRPr lang="en-US" altLang="en-US" sz="2800">
              <a:ea typeface="HelveticaNeueLT Std Cn"/>
            </a:endParaRP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Insieme producono “disponibilità”.</a:t>
            </a:r>
            <a:endParaRPr lang="en-US" altLang="en-US" i="1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B24A88A-25C9-4D83-96BD-D32635F386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  <a:buNone/>
              <a:defRPr/>
            </a:pP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Treasure J.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Adv Psychiatr Treat.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2004;10:331–337; 2. Resnicow K,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Int J Behav Nutr Phys Act.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2012;9:19. </a:t>
            </a: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Il “righello della prontezza”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5B453C9-D485-AA4A-A696-54B2A0339F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6B4E6-41BF-4538-89DB-30C3EA9DA54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Adattato da Treasure J.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Adv Psychiatr Treat.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 2004;10:331–337.</a:t>
            </a:r>
          </a:p>
        </p:txBody>
      </p:sp>
      <p:sp>
        <p:nvSpPr>
          <p:cNvPr id="34819" name="Line 4"/>
          <p:cNvSpPr>
            <a:spLocks noChangeShapeType="1"/>
          </p:cNvSpPr>
          <p:nvPr/>
        </p:nvSpPr>
        <p:spPr bwMode="auto">
          <a:xfrm flipH="1">
            <a:off x="2428781" y="2337992"/>
            <a:ext cx="6699177" cy="3168083"/>
          </a:xfrm>
          <a:prstGeom prst="line">
            <a:avLst/>
          </a:prstGeom>
          <a:noFill/>
          <a:ln w="44450">
            <a:solidFill>
              <a:schemeClr val="accent3"/>
            </a:solidFill>
            <a:miter lim="800000"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4820" name="Line 5"/>
          <p:cNvSpPr>
            <a:spLocks noChangeShapeType="1"/>
          </p:cNvSpPr>
          <p:nvPr/>
        </p:nvSpPr>
        <p:spPr bwMode="auto">
          <a:xfrm>
            <a:off x="2395781" y="5531903"/>
            <a:ext cx="6732177" cy="20087"/>
          </a:xfrm>
          <a:prstGeom prst="line">
            <a:avLst/>
          </a:prstGeom>
          <a:noFill/>
          <a:ln w="44450">
            <a:solidFill>
              <a:schemeClr val="accent6"/>
            </a:solidFill>
            <a:miter lim="800000"/>
            <a:headEnd type="none" w="lg" len="lg"/>
            <a:tailEnd type="triangle" w="lg" len="lg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4821" name="Line 6"/>
          <p:cNvSpPr>
            <a:spLocks noChangeShapeType="1"/>
          </p:cNvSpPr>
          <p:nvPr/>
        </p:nvSpPr>
        <p:spPr bwMode="auto">
          <a:xfrm flipH="1">
            <a:off x="2415868" y="1712410"/>
            <a:ext cx="0" cy="3822361"/>
          </a:xfrm>
          <a:prstGeom prst="line">
            <a:avLst/>
          </a:prstGeom>
          <a:noFill/>
          <a:ln w="44450">
            <a:solidFill>
              <a:schemeClr val="accent2"/>
            </a:solidFill>
            <a:miter lim="800000"/>
            <a:headEnd type="triangle" w="lg" len="lg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GB"/>
          </a:p>
        </p:txBody>
      </p:sp>
      <p:sp>
        <p:nvSpPr>
          <p:cNvPr id="34822" name="Text Box 7"/>
          <p:cNvSpPr txBox="1">
            <a:spLocks noChangeArrowheads="1"/>
          </p:cNvSpPr>
          <p:nvPr/>
        </p:nvSpPr>
        <p:spPr bwMode="auto">
          <a:xfrm>
            <a:off x="2338388" y="2858832"/>
            <a:ext cx="2018792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800" b="0" i="0" strike="noStrike" cap="none" spc="0" baseline="0">
                <a:solidFill>
                  <a:srgbClr val="7B2A84"/>
                </a:solidFill>
                <a:effectLst/>
                <a:latin typeface="Calibri"/>
                <a:ea typeface="Calibri"/>
                <a:cs typeface="Calibri"/>
              </a:rPr>
              <a:t>Importanza</a:t>
            </a:r>
          </a:p>
        </p:txBody>
      </p:sp>
      <p:sp>
        <p:nvSpPr>
          <p:cNvPr id="34823" name="Text Box 8"/>
          <p:cNvSpPr txBox="1">
            <a:spLocks noChangeArrowheads="1"/>
          </p:cNvSpPr>
          <p:nvPr/>
        </p:nvSpPr>
        <p:spPr bwMode="auto">
          <a:xfrm>
            <a:off x="6010094" y="5031150"/>
            <a:ext cx="2213928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800" b="0" i="0" strike="noStrike" cap="none" spc="0" baseline="0">
                <a:solidFill>
                  <a:srgbClr val="D16678"/>
                </a:solidFill>
                <a:effectLst/>
                <a:latin typeface="Calibri"/>
                <a:ea typeface="Calibri"/>
                <a:cs typeface="Calibri"/>
              </a:rPr>
              <a:t>Intervallo</a:t>
            </a:r>
          </a:p>
        </p:txBody>
      </p:sp>
      <p:sp>
        <p:nvSpPr>
          <p:cNvPr id="34824" name="Text Box 9"/>
          <p:cNvSpPr txBox="1">
            <a:spLocks noChangeArrowheads="1"/>
          </p:cNvSpPr>
          <p:nvPr/>
        </p:nvSpPr>
        <p:spPr bwMode="auto">
          <a:xfrm>
            <a:off x="6905422" y="2089768"/>
            <a:ext cx="2018793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800" b="0" i="0" strike="noStrike" cap="none" spc="0" baseline="0">
                <a:solidFill>
                  <a:srgbClr val="9BBB59"/>
                </a:solidFill>
                <a:effectLst/>
                <a:latin typeface="Calibri"/>
                <a:ea typeface="Calibri"/>
                <a:cs typeface="Calibri"/>
              </a:rPr>
              <a:t>Disponibilità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Esonero di responsabilità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altLang="en-US" sz="2400" i="1">
              <a:ea typeface="HelveticaNeueLT Std Cn"/>
            </a:endParaRPr>
          </a:p>
          <a:p>
            <a:pPr marL="0" indent="0">
              <a:buNone/>
            </a:pPr>
            <a:endParaRPr lang="en-GB" altLang="en-US" sz="2400" i="1">
              <a:ea typeface="HelveticaNeueLT Std Cn"/>
            </a:endParaRPr>
          </a:p>
          <a:p>
            <a:pPr marL="0" indent="0">
              <a:buNone/>
            </a:pPr>
            <a:r>
              <a:rPr lang="it-IT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CF CARE è finanziata interamente da Vertex Pharmaceuticals (Europe) Limited. Il contenuto è stato preparato e sviluppato dal comitato direttivo con il supporto logistico ed editoriale della segreteria CF CARE, ApotheCom. Vertex ha avuto l’opportunità di esaminare i contenuti e gli strumenti per verificarne l’accuratezza.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93E97B-E78E-D845-B602-365F0D75344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Sviluppare discrepanze: l’equilibrio decisionale</a:t>
            </a:r>
            <a:endParaRPr lang="en-GB" altLang="en-US" baseline="30000">
              <a:ea typeface="HelveticaNeueLT Std Med Cn"/>
            </a:endParaRPr>
          </a:p>
        </p:txBody>
      </p:sp>
      <p:sp>
        <p:nvSpPr>
          <p:cNvPr id="37891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Condurre una discussione sui pro e i contro del cambiamento può essere un modo incredibilmente utile per i pazienti di acquisire ulteriore consapevolezza della propria necessità di cambiare</a:t>
            </a:r>
            <a:r>
              <a:rPr lang="it-IT" sz="2800" b="0" i="0" strike="noStrike" cap="none" spc="0" baseline="3000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1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È importante che ci sia tempo per riflettere su questa discussione, piuttosto che essere un semplice compito “da fare”.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Ricordate che il cambiamento o l’aumento della necessità percepita di cambiare avverrà al di fuori del colloquio.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A90AE0B-592E-430E-93C5-2D055605B86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Miller W,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Behav Cogn Psychother.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2015;43:129–141.</a:t>
            </a: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Box 7">
            <a:extLst>
              <a:ext uri="{FF2B5EF4-FFF2-40B4-BE49-F238E27FC236}">
                <a16:creationId xmlns:a16="http://schemas.microsoft.com/office/drawing/2014/main" id="{7DFDCEA8-9058-4182-9CCB-569FDB634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92601" y="2177833"/>
            <a:ext cx="305184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Rimanere se stessi</a:t>
            </a:r>
          </a:p>
        </p:txBody>
      </p:sp>
      <p:sp>
        <p:nvSpPr>
          <p:cNvPr id="15" name="Text Box 7">
            <a:extLst>
              <a:ext uri="{FF2B5EF4-FFF2-40B4-BE49-F238E27FC236}">
                <a16:creationId xmlns:a16="http://schemas.microsoft.com/office/drawing/2014/main" id="{AE7E7874-429C-44F5-BC26-323CF3A103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47896" y="2176451"/>
            <a:ext cx="282390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Cambiare</a:t>
            </a:r>
          </a:p>
        </p:txBody>
      </p:sp>
      <p:sp>
        <p:nvSpPr>
          <p:cNvPr id="16" name="Text Box 7">
            <a:extLst>
              <a:ext uri="{FF2B5EF4-FFF2-40B4-BE49-F238E27FC236}">
                <a16:creationId xmlns:a16="http://schemas.microsoft.com/office/drawing/2014/main" id="{1D1E199F-4110-4BBA-ABE7-CE2E687900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222" y="2941282"/>
            <a:ext cx="282390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Vantaggi del</a:t>
            </a:r>
          </a:p>
        </p:txBody>
      </p:sp>
      <p:sp>
        <p:nvSpPr>
          <p:cNvPr id="17" name="Text Box 7">
            <a:extLst>
              <a:ext uri="{FF2B5EF4-FFF2-40B4-BE49-F238E27FC236}">
                <a16:creationId xmlns:a16="http://schemas.microsoft.com/office/drawing/2014/main" id="{14F50B0F-3191-4497-8671-8FE4452154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89221" y="3739311"/>
            <a:ext cx="2823905" cy="518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Costi del</a:t>
            </a:r>
          </a:p>
        </p:txBody>
      </p:sp>
      <p:sp>
        <p:nvSpPr>
          <p:cNvPr id="2867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Sviluppare discrepanze: l’equilibrio decisionale</a:t>
            </a:r>
            <a:endParaRPr lang="en-GB" altLang="en-US" baseline="30000">
              <a:ea typeface="HelveticaNeueLT Std Med Cn"/>
            </a:endParaRPr>
          </a:p>
        </p:txBody>
      </p:sp>
      <p:sp>
        <p:nvSpPr>
          <p:cNvPr id="3891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GB" altLang="en-US" dirty="0">
                <a:ea typeface="HelveticaNeueLT Std Cn"/>
              </a:rPr>
              <a:t>                                         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B49F221-AC7E-4E97-9FD6-6C83BEDA4E3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Adattato da Miller W,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Behav Cogn Psychother.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2015;43:129–141.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447F03A-3CA9-49DE-A3BB-752E5C33C81A}"/>
              </a:ext>
            </a:extLst>
          </p:cNvPr>
          <p:cNvGrpSpPr/>
          <p:nvPr/>
        </p:nvGrpSpPr>
        <p:grpSpPr>
          <a:xfrm>
            <a:off x="2060574" y="2044700"/>
            <a:ext cx="8437213" cy="2217830"/>
            <a:chOff x="2024062" y="1681163"/>
            <a:chExt cx="8437213" cy="2217830"/>
          </a:xfrm>
        </p:grpSpPr>
        <p:sp>
          <p:nvSpPr>
            <p:cNvPr id="38916" name="Line 4"/>
            <p:cNvSpPr>
              <a:spLocks noChangeShapeType="1"/>
            </p:cNvSpPr>
            <p:nvPr/>
          </p:nvSpPr>
          <p:spPr bwMode="auto">
            <a:xfrm flipH="1">
              <a:off x="4256088" y="1681163"/>
              <a:ext cx="0" cy="2217830"/>
            </a:xfrm>
            <a:prstGeom prst="line">
              <a:avLst/>
            </a:prstGeom>
            <a:noFill/>
            <a:ln w="34925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8917" name="Line 5"/>
            <p:cNvSpPr>
              <a:spLocks noChangeShapeType="1"/>
            </p:cNvSpPr>
            <p:nvPr/>
          </p:nvSpPr>
          <p:spPr bwMode="auto">
            <a:xfrm>
              <a:off x="2024063" y="2443163"/>
              <a:ext cx="8437212" cy="0"/>
            </a:xfrm>
            <a:prstGeom prst="line">
              <a:avLst/>
            </a:prstGeom>
            <a:noFill/>
            <a:ln w="34925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8918" name="Line 6"/>
            <p:cNvSpPr>
              <a:spLocks noChangeShapeType="1"/>
            </p:cNvSpPr>
            <p:nvPr/>
          </p:nvSpPr>
          <p:spPr bwMode="auto">
            <a:xfrm>
              <a:off x="2024062" y="3282296"/>
              <a:ext cx="8311227" cy="0"/>
            </a:xfrm>
            <a:prstGeom prst="line">
              <a:avLst/>
            </a:prstGeom>
            <a:noFill/>
            <a:ln w="34925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  <p:sp>
          <p:nvSpPr>
            <p:cNvPr id="38919" name="Line 7"/>
            <p:cNvSpPr>
              <a:spLocks noChangeShapeType="1"/>
            </p:cNvSpPr>
            <p:nvPr/>
          </p:nvSpPr>
          <p:spPr bwMode="auto">
            <a:xfrm flipH="1">
              <a:off x="7535863" y="1681163"/>
              <a:ext cx="0" cy="2217830"/>
            </a:xfrm>
            <a:prstGeom prst="line">
              <a:avLst/>
            </a:prstGeom>
            <a:noFill/>
            <a:ln w="34925">
              <a:solidFill>
                <a:schemeClr val="bg1">
                  <a:lumMod val="50000"/>
                </a:schemeClr>
              </a:solidFill>
              <a:miter lim="800000"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GB"/>
            </a:p>
          </p:txBody>
        </p:sp>
      </p:grpSp>
      <p:sp>
        <p:nvSpPr>
          <p:cNvPr id="38922" name="Text Box 10"/>
          <p:cNvSpPr txBox="1">
            <a:spLocks noChangeArrowheads="1"/>
          </p:cNvSpPr>
          <p:nvPr/>
        </p:nvSpPr>
        <p:spPr bwMode="auto">
          <a:xfrm>
            <a:off x="5216524" y="4315934"/>
            <a:ext cx="51847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itchFamily="34" charset="0"/>
              </a:defRPr>
            </a:lvl1pPr>
            <a:lvl2pPr>
              <a:defRPr sz="2200">
                <a:solidFill>
                  <a:schemeClr val="tx1"/>
                </a:solidFill>
                <a:latin typeface="Calibri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Calibri" pitchFamily="34" charset="0"/>
              </a:defRPr>
            </a:lvl5pPr>
            <a:lvl6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6pPr>
            <a:lvl7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7pPr>
            <a:lvl8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8pPr>
            <a:lvl9pPr eaLnBrk="0" fontAlgn="base" hangingPunct="0">
              <a:spcAft>
                <a:spcPct val="0"/>
              </a:spcAft>
              <a:buFont typeface="Arial" panose="020B0604020202020204" pitchFamily="34" charset="0"/>
              <a:buChar char="»"/>
              <a:defRPr sz="16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it-IT" sz="24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In genere lavorare in questa direzione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55AA9C-7084-4EAD-A414-067D510E7B19}"/>
              </a:ext>
            </a:extLst>
          </p:cNvPr>
          <p:cNvSpPr txBox="1"/>
          <p:nvPr/>
        </p:nvSpPr>
        <p:spPr>
          <a:xfrm>
            <a:off x="990600" y="1559754"/>
            <a:ext cx="6097978" cy="51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Matrice</a:t>
            </a:r>
            <a:r>
              <a:rPr lang="it-IT" sz="1800" b="0" i="0" strike="noStrike" cap="none" spc="0" baseline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decisionale</a:t>
            </a:r>
            <a:endParaRPr lang="en-GB" sz="28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E2AEE040-1562-437C-BBCE-2A5AAF8690CB}"/>
              </a:ext>
            </a:extLst>
          </p:cNvPr>
          <p:cNvSpPr/>
          <p:nvPr/>
        </p:nvSpPr>
        <p:spPr>
          <a:xfrm>
            <a:off x="5759527" y="3178258"/>
            <a:ext cx="3503215" cy="850804"/>
          </a:xfrm>
          <a:custGeom>
            <a:avLst/>
            <a:gdLst>
              <a:gd name="connsiteX0" fmla="*/ 0 w 3016332"/>
              <a:gd name="connsiteY0" fmla="*/ 0 h 1555667"/>
              <a:gd name="connsiteX1" fmla="*/ 0 w 3016332"/>
              <a:gd name="connsiteY1" fmla="*/ 1555667 h 1555667"/>
              <a:gd name="connsiteX2" fmla="*/ 3016332 w 3016332"/>
              <a:gd name="connsiteY2" fmla="*/ 1555667 h 1555667"/>
              <a:gd name="connsiteX3" fmla="*/ 3016332 w 3016332"/>
              <a:gd name="connsiteY3" fmla="*/ 0 h 15556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16332" h="1555667">
                <a:moveTo>
                  <a:pt x="0" y="0"/>
                </a:moveTo>
                <a:lnTo>
                  <a:pt x="0" y="1555667"/>
                </a:lnTo>
                <a:lnTo>
                  <a:pt x="3016332" y="1555667"/>
                </a:lnTo>
                <a:lnTo>
                  <a:pt x="3016332" y="0"/>
                </a:lnTo>
              </a:path>
            </a:pathLst>
          </a:custGeom>
          <a:noFill/>
          <a:ln w="76200">
            <a:solidFill>
              <a:schemeClr val="accent3"/>
            </a:solidFill>
            <a:headEnd type="oval"/>
            <a:tailEnd type="triangle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90F9164-F1D3-474D-AD9D-2ACAEA59C11F}"/>
              </a:ext>
            </a:extLst>
          </p:cNvPr>
          <p:cNvSpPr txBox="1"/>
          <p:nvPr/>
        </p:nvSpPr>
        <p:spPr>
          <a:xfrm>
            <a:off x="905777" y="4783035"/>
            <a:ext cx="104480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it-IT" sz="2400" b="0" i="0" strike="noStrike" cap="none" spc="0" baseline="0" dirty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La conversazione può essere “lasciata in sospeso” tra sessioni e appuntamenti, con la speranza che il paziente continui a sviluppare il proprio pensiero e a riflettere.</a:t>
            </a:r>
            <a:endParaRPr lang="en-GB" sz="2400" dirty="0">
              <a:solidFill>
                <a:srgbClr val="898989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Cambiamento – quale responsabilità?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 pazienti decidono cosa fare.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team è lì per essere d’aiuto, ma </a:t>
            </a:r>
            <a:r>
              <a:rPr lang="it-IT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non può cambiare per loro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</a:p>
          <a:p>
            <a:pPr lvl="1"/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 team devono agire responsabilmente, ma non possono assumersi la responsabilità </a:t>
            </a:r>
            <a:r>
              <a:rPr lang="it-IT" sz="24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PER</a:t>
            </a: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l’aderenza del paziente.</a:t>
            </a:r>
            <a:endParaRPr lang="en-US" altLang="en-US" i="1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endParaRPr lang="en-US" altLang="en-US" i="1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Cosa succede quando qualcuno si impegna in una discussione sul cambiamento, ma continua a resistere al cambiamento?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5FCD99-52E6-0F4F-BDCF-0DA6E3D9D86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Una risposta comune: il riflesso di raddrizzamento</a:t>
            </a:r>
            <a:endParaRPr lang="en-GB" altLang="en-US" baseline="30000">
              <a:ea typeface="HelveticaNeueLT Std Med Cn"/>
            </a:endParaRP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it-IT" sz="2800" b="1" i="0" strike="noStrike" cap="none" spc="0" baseline="0">
                <a:solidFill>
                  <a:srgbClr val="9BBB59"/>
                </a:solidFill>
                <a:effectLst/>
                <a:latin typeface="Calibri"/>
                <a:ea typeface="Calibri"/>
                <a:cs typeface="Calibri"/>
              </a:rPr>
              <a:t>Perché? 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nostro desiderio di mettere le cose a posto, </a:t>
            </a:r>
            <a:r>
              <a:rPr lang="it-IT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“di raddrizzarle”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</a:t>
            </a:r>
            <a:endParaRPr lang="en-US" altLang="en-US" baseline="30000">
              <a:ea typeface="HelveticaNeueLT Std Cn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GB" altLang="en-US" sz="2800">
              <a:solidFill>
                <a:srgbClr val="FFFF00"/>
              </a:solidFill>
              <a:ea typeface="HelveticaNeueLT Std Cn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it-IT" sz="2800" b="1" i="0" strike="noStrike" cap="none" spc="0" baseline="0">
                <a:solidFill>
                  <a:srgbClr val="9BBB59"/>
                </a:solidFill>
                <a:effectLst/>
                <a:latin typeface="Calibri"/>
                <a:ea typeface="Calibri"/>
                <a:cs typeface="Calibri"/>
              </a:rPr>
              <a:t>Cosa succede? 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La resistenza aumenta.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Le persone possono sentirsi giustificate dalla vostra reazione.</a:t>
            </a:r>
          </a:p>
          <a:p>
            <a:pPr lvl="1" eaLnBrk="1" hangingPunct="1">
              <a:lnSpc>
                <a:spcPct val="90000"/>
              </a:lnSpc>
            </a:pPr>
            <a:r>
              <a:rPr lang="it-IT" sz="24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 questo modo, non devono più pensarci.</a:t>
            </a: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endParaRPr lang="en-US" altLang="en-US" sz="2800">
              <a:ea typeface="HelveticaNeueLT Std Cn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Suggerimento: se si ottiene </a:t>
            </a:r>
            <a:r>
              <a:rPr lang="it-IT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“sì ma...” 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o </a:t>
            </a:r>
            <a:r>
              <a:rPr lang="it-IT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“L’ho già provato”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si ha ceduto al riflesso di raddrizzamento!</a:t>
            </a:r>
            <a:endParaRPr lang="en-GB" altLang="en-US">
              <a:ea typeface="HelveticaNeueLT Std Cn"/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534C89A-7599-43A8-A7A6-869B2621FAE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Pollack K,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J Palliat Med.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2011;14:587–592.</a:t>
            </a: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Una risposta migliore: “rotolare” con la resistenza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Non rispondere mai alla resistenza con lo scontro, indipendentemente da quanto ci si sente frustrati!</a:t>
            </a:r>
          </a:p>
          <a:p>
            <a:pPr eaLnBrk="1" hangingPunct="1">
              <a:lnSpc>
                <a:spcPct val="90000"/>
              </a:lnSpc>
            </a:pPr>
            <a:endParaRPr lang="en-US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Utilizzare le capacità di ascolto attivo ed esprimere empatia.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Riconoscere l’ambivalenza come normale.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Rotolare con la resistenza.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FEC34A0-D031-4309-8531-7CF832F860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Pollack K, et al.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J Palliat Med. 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2011;14:587–592.</a:t>
            </a:r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E8BD8-6043-471A-B50F-F2441895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Riepilogo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7468B-395D-419D-8E31-0AFCD53415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spcBef>
                <a:spcPct val="0"/>
              </a:spcBef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 soggetti affetti da FC spesso manifestano comportamenti comuni, come ambivalenza, dissonanza cognitiva e pensieri discrepanti, durante la gestione della malattia.</a:t>
            </a:r>
            <a:endParaRPr lang="en-GB" strike="sngStrike">
              <a:highlight>
                <a:srgbClr val="FFFF00"/>
              </a:highlight>
            </a:endParaRPr>
          </a:p>
          <a:p>
            <a:pPr lvl="1">
              <a:spcBef>
                <a:spcPct val="0"/>
              </a:spcBef>
            </a:pPr>
            <a:endParaRPr lang="en-GB" altLang="en-US">
              <a:ea typeface="HelveticaNeueLT Std Cn"/>
            </a:endParaRPr>
          </a:p>
          <a:p>
            <a:pPr>
              <a:spcBef>
                <a:spcPct val="0"/>
              </a:spcBef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È importante ascoltare e riconoscere questi comportamenti durante le consultazioni per creare un ambiente aperto in cui i pazienti si sentano a proprio agio nell’esplorare e discutere liberamente i propri pensieri.</a:t>
            </a:r>
          </a:p>
          <a:p>
            <a:pPr>
              <a:spcBef>
                <a:spcPct val="0"/>
              </a:spcBef>
            </a:pPr>
            <a:endParaRPr lang="en-GB" altLang="en-US">
              <a:ea typeface="HelveticaNeueLT Std Cn"/>
            </a:endParaRPr>
          </a:p>
          <a:p>
            <a:pPr>
              <a:spcBef>
                <a:spcPct val="0"/>
              </a:spcBef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Chiedere il feedback di un paziente sui suoi esiti sanitari aumenta la consapevolezza delle sue discrepanze consentendogli di dare un senso ai dati e comprenderne l’effetto sulla sua salute. </a:t>
            </a:r>
          </a:p>
          <a:p>
            <a:pPr marL="0" indent="0">
              <a:spcBef>
                <a:spcPct val="0"/>
              </a:spcBef>
              <a:buNone/>
            </a:pPr>
            <a:endParaRPr lang="en-GB" altLang="en-US">
              <a:ea typeface="HelveticaNeueLT Std Cn"/>
            </a:endParaRPr>
          </a:p>
          <a:p>
            <a:pPr>
              <a:spcBef>
                <a:spcPct val="0"/>
              </a:spcBef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Condurre una discussione sui pro e i contro del cambiamento può essere un modo utile per i pazienti per acquisire ulteriore consapevolezza della propria necessità di cambiare.</a:t>
            </a:r>
            <a:endParaRPr lang="en-GB" altLang="en-US" baseline="30000">
              <a:ea typeface="HelveticaNeueLT Std Cn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B7B91-32E0-4AF7-BC3A-81B8896EE1A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FC, fibrosi cistica</a:t>
            </a:r>
          </a:p>
        </p:txBody>
      </p:sp>
    </p:spTree>
    <p:extLst>
      <p:ext uri="{BB962C8B-B14F-4D97-AF65-F5344CB8AC3E}">
        <p14:creationId xmlns:p14="http://schemas.microsoft.com/office/powerpoint/2010/main" val="1327099345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Riferimenti</a:t>
            </a:r>
          </a:p>
        </p:txBody>
      </p:sp>
      <p:sp>
        <p:nvSpPr>
          <p:cNvPr id="45059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1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Bowins B. Psychological defense mechanisms: a new perspective. </a:t>
            </a:r>
            <a:r>
              <a:rPr lang="it-IT" sz="16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Am J Psychoanal. </a:t>
            </a:r>
            <a:r>
              <a:rPr lang="it-IT" sz="1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2004;64:1–26.</a:t>
            </a:r>
            <a:endParaRPr lang="en-GB" altLang="en-US" sz="1600">
              <a:ea typeface="HelveticaNeueLT Std Cn"/>
            </a:endParaRPr>
          </a:p>
          <a:p>
            <a:pPr eaLnBrk="1" hangingPunct="1"/>
            <a:r>
              <a:rPr lang="it-IT" sz="1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Karvonen RO. A Theory of Predictive Dissonance: Predictive Processing Presents a New Take on Cognitive Dissonance. </a:t>
            </a:r>
            <a:r>
              <a:rPr lang="it-IT" sz="16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Front Psychol. </a:t>
            </a:r>
            <a:r>
              <a:rPr lang="it-IT" sz="1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2018;9:2218. </a:t>
            </a:r>
          </a:p>
          <a:p>
            <a:pPr eaLnBrk="1" hangingPunct="1"/>
            <a:r>
              <a:rPr lang="it-IT" sz="1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Miller WR, Rose GS. Motivational Interviewing and Decisional Balance: Contrasting Responses to Client Ambivalence. </a:t>
            </a:r>
            <a:r>
              <a:rPr lang="it-IT" sz="16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Behav Cogn Psychother. </a:t>
            </a:r>
            <a:r>
              <a:rPr lang="it-IT" sz="1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2015;43:129–141. </a:t>
            </a:r>
          </a:p>
          <a:p>
            <a:pPr eaLnBrk="1" hangingPunct="1"/>
            <a:r>
              <a:rPr lang="it-IT" sz="1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Pollak KI, Childers JW, Arnold RM. Applying motivational interviewing techniques to palliative care communication. </a:t>
            </a:r>
            <a:r>
              <a:rPr lang="it-IT" sz="16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J Palliat Med. </a:t>
            </a:r>
            <a:r>
              <a:rPr lang="it-IT" sz="1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2011;14:587–592. </a:t>
            </a:r>
          </a:p>
          <a:p>
            <a:pPr eaLnBrk="1" hangingPunct="1"/>
            <a:r>
              <a:rPr lang="it-IT" sz="1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Resincow K, McMaster F. Motivational Interviewing: moving from why to how with autonomy support. </a:t>
            </a:r>
            <a:r>
              <a:rPr lang="it-IT" sz="16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Int J Behav Nutr Phys Act. </a:t>
            </a:r>
            <a:r>
              <a:rPr lang="it-IT" sz="1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2012;9:19.</a:t>
            </a:r>
          </a:p>
          <a:p>
            <a:pPr eaLnBrk="1" hangingPunct="1"/>
            <a:r>
              <a:rPr lang="it-IT" sz="1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Festinger L. </a:t>
            </a:r>
            <a:r>
              <a:rPr lang="it-IT" sz="16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 theory of cognitive dissonance</a:t>
            </a:r>
            <a:r>
              <a:rPr lang="it-IT" sz="1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. Stanford, CA: Stanford University Press. 1957.</a:t>
            </a:r>
          </a:p>
          <a:p>
            <a:pPr eaLnBrk="1" hangingPunct="1"/>
            <a:r>
              <a:rPr lang="it-IT" sz="1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Treasure J. Motivational interviewing. </a:t>
            </a:r>
            <a:r>
              <a:rPr lang="it-IT" sz="16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Adv Psychiatr Treat. </a:t>
            </a:r>
            <a:r>
              <a:rPr lang="it-IT" sz="16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2004; 10: 331–337.</a:t>
            </a:r>
          </a:p>
          <a:p>
            <a:pPr marL="0" indent="0">
              <a:buNone/>
            </a:pPr>
            <a:endParaRPr lang="en-GB" altLang="en-US" sz="1600">
              <a:ea typeface="HelveticaNeueLT Std C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CDBA0B-32E4-E04B-B787-BD969F2BF09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E864F-06F0-4069-8965-82618F4C7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Introduzione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0C1946-6961-4F46-9F14-83C66CC06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Questi moduli sono stati sviluppati da un comitato direttivo di esperti internazionali di fibrosi cistica per coprire le tecniche di colloquio motivazionale (</a:t>
            </a:r>
            <a:r>
              <a:rPr lang="it-IT" sz="2400" dirty="0">
                <a:solidFill>
                  <a:srgbClr val="808080"/>
                </a:solidFill>
                <a:latin typeface="Calibri"/>
                <a:ea typeface="Calibri"/>
                <a:cs typeface="Calibri"/>
              </a:rPr>
              <a:t>CM</a:t>
            </a: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), che possono formare un quadro efficace per migliorare l’apertura dei pazienti al cambiamento comportamentale.</a:t>
            </a:r>
          </a:p>
          <a:p>
            <a:endParaRPr lang="en-GB" sz="2400" dirty="0"/>
          </a:p>
          <a:p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contenuto del CM è organizzato in cinque moduli, progettati per fornirvi le conoscenze e le competenze necessarie per migliorare la vostra pratica individuale sul CM. Tutti i moduli possono essere scaricati da www.cfcare.net.</a:t>
            </a:r>
          </a:p>
          <a:p>
            <a:pPr marL="0" indent="0">
              <a:buNone/>
            </a:pPr>
            <a:endParaRPr lang="en-GB" sz="2400" dirty="0"/>
          </a:p>
          <a:p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Questo modulo riguarda l’identificazione di pensieri e comportamenti discrepanti e lo sviluppo di discrepanze. </a:t>
            </a:r>
          </a:p>
          <a:p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559DE0-12AB-7C47-BD3D-6523CEA8744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79102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Obiettivi di apprendimento</a:t>
            </a:r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0"/>
              </a:spcBef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Esplorare i comportamenti che sono comunemente descritti dalle persone affette da fibrosi cistica:</a:t>
            </a:r>
          </a:p>
          <a:p>
            <a:pPr lvl="1">
              <a:spcBef>
                <a:spcPct val="0"/>
              </a:spcBef>
            </a:pP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Ambivalenza.</a:t>
            </a:r>
          </a:p>
          <a:p>
            <a:pPr lvl="1">
              <a:spcBef>
                <a:spcPct val="0"/>
              </a:spcBef>
            </a:pP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Dissonanza cognitiva.</a:t>
            </a:r>
          </a:p>
          <a:p>
            <a:pPr lvl="1">
              <a:spcBef>
                <a:spcPct val="0"/>
              </a:spcBef>
            </a:pPr>
            <a:r>
              <a:rPr lang="it-IT" sz="24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Pensieri discrepanti. </a:t>
            </a:r>
          </a:p>
          <a:p>
            <a:pPr marL="457200" lvl="1" indent="0">
              <a:spcBef>
                <a:spcPct val="0"/>
              </a:spcBef>
              <a:buNone/>
            </a:pPr>
            <a:endParaRPr lang="en-GB" altLang="en-US" dirty="0">
              <a:ea typeface="HelveticaNeueLT Std Cn"/>
            </a:endParaRPr>
          </a:p>
          <a:p>
            <a:pPr>
              <a:spcBef>
                <a:spcPct val="0"/>
              </a:spcBef>
            </a:pPr>
            <a:r>
              <a:rPr lang="it-IT" sz="2800" b="0" i="0" strike="noStrike" cap="none" spc="0" baseline="0" dirty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Identificare i pensieri e i comportamenti discrepanti dei pazienti come un’opportunità per mantenere sulla corretta via i pazienti che stanno pensando al cambiamento e aumentarne la consapevolezza.</a:t>
            </a:r>
            <a:endParaRPr lang="en-GB" altLang="en-US" strike="sngStrike" dirty="0">
              <a:ea typeface="HelveticaNeueLT Std Cn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9C436-A911-3746-B6C6-8D8925D835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0D1754A-8A7C-2844-A1B3-B9DB44513B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48507" y="1931898"/>
            <a:ext cx="5286703" cy="1463040"/>
          </a:xfrm>
        </p:spPr>
        <p:txBody>
          <a:bodyPr/>
          <a:lstStyle/>
          <a:p>
            <a:r>
              <a:rPr lang="it-IT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Riconoscere l’ambivalenza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B172DC7-6EAC-0340-BED8-21E9C7B394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941959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Riconoscere l’ambivalenza</a:t>
            </a:r>
          </a:p>
        </p:txBody>
      </p:sp>
      <p:sp>
        <p:nvSpPr>
          <p:cNvPr id="21507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it-IT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Ambi 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(entrambi) </a:t>
            </a:r>
            <a:r>
              <a:rPr lang="it-IT" sz="2800" b="0" i="1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valenza</a:t>
            </a: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 (forza) è sempre presente quando si considera il cambiamento e anche una volta che il cambiamento è avvenuto.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L’obiettivo non è mai risolvere l’ambivalenza, ma dare a entrambe le parti della discussione “tempo di trasmissione”.</a:t>
            </a:r>
          </a:p>
          <a:p>
            <a:pPr eaLnBrk="1" hangingPunct="1">
              <a:lnSpc>
                <a:spcPct val="90000"/>
              </a:lnSpc>
            </a:pPr>
            <a:endParaRPr lang="en-GB" altLang="en-US">
              <a:ea typeface="HelveticaNeueLT Std Cn"/>
            </a:endParaRPr>
          </a:p>
          <a:p>
            <a:pPr eaLnBrk="1" hangingPunct="1">
              <a:lnSpc>
                <a:spcPct val="90000"/>
              </a:lnSpc>
            </a:pPr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L’ambivalenza è normale e deve essere riconosciuta durante le consultazioni.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70FDA7-C716-DF4B-92B3-8110CCE4D5C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5448507" y="1566138"/>
            <a:ext cx="5286703" cy="219456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60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Esplorare la dissonanza cognitiva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90D22E5-CDC2-4690-85EC-B70A1D1AA8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Esplorazione della dissonanza cognitiva</a:t>
            </a:r>
            <a:r>
              <a:rPr lang="it-IT" sz="3600" b="0" i="0" strike="noStrike" cap="none" spc="0" baseline="3000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1,2</a:t>
            </a:r>
            <a:endParaRPr lang="en-US" altLang="en-US" sz="1600" baseline="30000">
              <a:ea typeface="HelveticaNeueLT Std Med Cn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Le persone si sentono a disagio quando hanno due convinzioni incompatibili.</a:t>
            </a: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>
              <a:ea typeface="HelveticaNeueLT Std Cn"/>
            </a:endParaRPr>
          </a:p>
          <a:p>
            <a:pPr eaLnBrk="1" hangingPunct="1"/>
            <a:r>
              <a:rPr lang="it-IT" sz="2800" b="0" i="0" strike="noStrike" cap="none" spc="0" baseline="0">
                <a:solidFill>
                  <a:srgbClr val="808080"/>
                </a:solidFill>
                <a:effectLst/>
                <a:latin typeface="Calibri"/>
                <a:ea typeface="Calibri"/>
                <a:cs typeface="Calibri"/>
              </a:rPr>
              <a:t>Il disagio crea uno stimolo a fare qualcosa.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48CC40B-754D-492C-934D-BBF919E1AF4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1. Festinger L.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A theory of cognitive dissonance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Stanford University Press, Stanford. 1957; 2. Kaaronen RO. </a:t>
            </a:r>
            <a:r>
              <a:rPr lang="it-IT" sz="1000" b="0" i="1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Front Psychol</a:t>
            </a:r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. 2018;9:2218.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3600" b="0" i="0" strike="noStrike" cap="none" spc="0" baseline="0">
                <a:solidFill>
                  <a:srgbClr val="FFFFFF"/>
                </a:solidFill>
                <a:effectLst/>
                <a:latin typeface="Calibri Light"/>
                <a:ea typeface="Calibri Light"/>
                <a:cs typeface="Calibri Light"/>
              </a:rPr>
              <a:t>Dissonanza cognitiva</a:t>
            </a:r>
            <a:endParaRPr lang="en-GB" altLang="en-US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2630041-6E9B-4DA3-8CBE-35B028521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/>
              <a:t> 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AC0D7A-8223-4BF5-9904-BA8FE12D94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it-IT" sz="1000" b="0" i="0" strike="noStrike" cap="none" spc="0" baseline="0">
                <a:solidFill>
                  <a:srgbClr val="898989"/>
                </a:solidFill>
                <a:effectLst/>
                <a:latin typeface="Calibri"/>
                <a:ea typeface="Calibri"/>
                <a:cs typeface="Calibri"/>
              </a:rPr>
              <a:t>Fonte immagine: www.pixabay.com.</a:t>
            </a:r>
          </a:p>
        </p:txBody>
      </p:sp>
      <p:sp>
        <p:nvSpPr>
          <p:cNvPr id="231429" name="AutoShape 5"/>
          <p:cNvSpPr>
            <a:spLocks noChangeArrowheads="1"/>
          </p:cNvSpPr>
          <p:nvPr/>
        </p:nvSpPr>
        <p:spPr bwMode="auto">
          <a:xfrm>
            <a:off x="7535917" y="3326544"/>
            <a:ext cx="3527425" cy="1549400"/>
          </a:xfrm>
          <a:prstGeom prst="cloudCallout">
            <a:avLst>
              <a:gd name="adj1" fmla="val -84871"/>
              <a:gd name="adj2" fmla="val -129208"/>
            </a:avLst>
          </a:prstGeom>
          <a:solidFill>
            <a:schemeClr val="accent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sz="2000" b="1" i="0" strike="noStrike" cap="none" spc="0" baseline="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Fumo 20 sigarette al giorno</a:t>
            </a:r>
          </a:p>
        </p:txBody>
      </p:sp>
      <p:sp>
        <p:nvSpPr>
          <p:cNvPr id="231428" name="AutoShape 4"/>
          <p:cNvSpPr>
            <a:spLocks noChangeArrowheads="1"/>
          </p:cNvSpPr>
          <p:nvPr/>
        </p:nvSpPr>
        <p:spPr bwMode="auto">
          <a:xfrm>
            <a:off x="1137828" y="3315647"/>
            <a:ext cx="2952750" cy="1296987"/>
          </a:xfrm>
          <a:prstGeom prst="cloudCallout">
            <a:avLst>
              <a:gd name="adj1" fmla="val 68052"/>
              <a:gd name="adj2" fmla="val -124271"/>
            </a:avLst>
          </a:prstGeom>
          <a:solidFill>
            <a:schemeClr val="accent6"/>
          </a:solidFill>
          <a:ln w="12700">
            <a:noFill/>
            <a:miter lim="800000"/>
            <a:headEnd type="none" w="sm" len="sm"/>
            <a:tailEnd type="none" w="sm" len="sm"/>
          </a:ln>
        </p:spPr>
        <p:txBody>
          <a:bodyPr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bg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bg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bg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bg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bg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it-IT" sz="2000" b="1" i="0" strike="noStrike" cap="none" spc="0" baseline="0" dirty="0">
                <a:solidFill>
                  <a:srgbClr val="FFFFFF"/>
                </a:solidFill>
                <a:effectLst/>
                <a:latin typeface="Calibri"/>
                <a:ea typeface="Calibri"/>
                <a:cs typeface="Calibri"/>
              </a:rPr>
              <a:t>Sono una persona sana e attiva</a:t>
            </a:r>
          </a:p>
        </p:txBody>
      </p:sp>
      <p:pic>
        <p:nvPicPr>
          <p:cNvPr id="9" name="Picture 1">
            <a:extLst>
              <a:ext uri="{FF2B5EF4-FFF2-40B4-BE49-F238E27FC236}">
                <a16:creationId xmlns:a16="http://schemas.microsoft.com/office/drawing/2014/main" id="{081F8165-318E-4512-9075-75419A7EBD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89808" y="1761253"/>
            <a:ext cx="2800850" cy="3688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1429" grpId="0" animBg="1"/>
      <p:bldP spid="231428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OS" val="Unix 3.10 unknown"/>
  <p:tag name="AS_RELEASE_DATE" val="2021.02.28"/>
  <p:tag name="AS_TITLE" val="Aspose.Slides for Java"/>
  <p:tag name="AS_VERSION" val="21.2"/>
</p:tagLst>
</file>

<file path=ppt/theme/theme1.xml><?xml version="1.0" encoding="utf-8"?>
<a:theme xmlns:a="http://schemas.openxmlformats.org/drawingml/2006/main" name="Office Theme">
  <a:themeElements>
    <a:clrScheme name="CF Care Material updat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3E3E3E"/>
      </a:accent1>
      <a:accent2>
        <a:srgbClr val="7B2A84"/>
      </a:accent2>
      <a:accent3>
        <a:srgbClr val="9BBB59"/>
      </a:accent3>
      <a:accent4>
        <a:srgbClr val="8064A2"/>
      </a:accent4>
      <a:accent5>
        <a:srgbClr val="4BACC6"/>
      </a:accent5>
      <a:accent6>
        <a:srgbClr val="D16678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1483</Words>
  <Application>Microsoft Office PowerPoint</Application>
  <PresentationFormat>Widescreen</PresentationFormat>
  <Paragraphs>167</Paragraphs>
  <Slides>26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26</vt:i4>
      </vt:variant>
    </vt:vector>
  </HeadingPairs>
  <TitlesOfParts>
    <vt:vector size="31" baseType="lpstr">
      <vt:lpstr>Arial</vt:lpstr>
      <vt:lpstr>Calibri</vt:lpstr>
      <vt:lpstr>Calibri Light</vt:lpstr>
      <vt:lpstr>System Font Regular</vt:lpstr>
      <vt:lpstr>Office Theme</vt:lpstr>
      <vt:lpstr>Sviluppare discrepanze</vt:lpstr>
      <vt:lpstr>Esonero di responsabilità</vt:lpstr>
      <vt:lpstr>Introduzione</vt:lpstr>
      <vt:lpstr>Obiettivi di apprendimento</vt:lpstr>
      <vt:lpstr>Riconoscere l’ambivalenza</vt:lpstr>
      <vt:lpstr>Riconoscere l’ambivalenza</vt:lpstr>
      <vt:lpstr>Esplorare la dissonanza cognitiva</vt:lpstr>
      <vt:lpstr>Esplorazione della dissonanza cognitiva1,2</vt:lpstr>
      <vt:lpstr>Dissonanza cognitiva</vt:lpstr>
      <vt:lpstr>Dissonanza cognitiva</vt:lpstr>
      <vt:lpstr>Dissonanza cognitiva</vt:lpstr>
      <vt:lpstr>Ascoltare pensieri e comportamenti discrepanti </vt:lpstr>
      <vt:lpstr>Ascoltare pensieri e comportamenti discrepanti</vt:lpstr>
      <vt:lpstr>Ascoltare pensieri e comportamenti discrepanti</vt:lpstr>
      <vt:lpstr>Aumentare la consapevolezza di pensieri e comportamenti discrepanti </vt:lpstr>
      <vt:lpstr>Aumentare la consapevolezza di pensieri e comportamenti discrepanti</vt:lpstr>
      <vt:lpstr>Sviluppare discrepanze</vt:lpstr>
      <vt:lpstr>Sviluppare discrepanze1,2</vt:lpstr>
      <vt:lpstr>Il “righello della prontezza”</vt:lpstr>
      <vt:lpstr>Sviluppare discrepanze: l’equilibrio decisionale</vt:lpstr>
      <vt:lpstr>Sviluppare discrepanze: l’equilibrio decisionale</vt:lpstr>
      <vt:lpstr>Cambiamento – quale responsabilità?</vt:lpstr>
      <vt:lpstr>Una risposta comune: il riflesso di raddrizzamento</vt:lpstr>
      <vt:lpstr>Una risposta migliore: “rotolare” con la resistenza</vt:lpstr>
      <vt:lpstr>Riepilogo</vt:lpstr>
      <vt:lpstr>Riferimenti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Katja Koggelmann</dc:creator>
  <cp:lastModifiedBy>Simone Toccacieli</cp:lastModifiedBy>
  <cp:revision>67</cp:revision>
  <dcterms:created xsi:type="dcterms:W3CDTF">2021-07-06T11:43:32Z</dcterms:created>
  <dcterms:modified xsi:type="dcterms:W3CDTF">2022-03-04T15:19:33Z</dcterms:modified>
  <cp:category>UK0122905</cp:category>
</cp:coreProperties>
</file>