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56" r:id="rId2"/>
    <p:sldId id="265" r:id="rId3"/>
    <p:sldId id="267" r:id="rId4"/>
    <p:sldId id="261" r:id="rId5"/>
    <p:sldId id="355" r:id="rId6"/>
    <p:sldId id="269" r:id="rId7"/>
    <p:sldId id="264" r:id="rId8"/>
    <p:sldId id="291" r:id="rId9"/>
    <p:sldId id="271" r:id="rId10"/>
    <p:sldId id="272" r:id="rId11"/>
    <p:sldId id="293" r:id="rId12"/>
    <p:sldId id="294" r:id="rId13"/>
    <p:sldId id="295" r:id="rId14"/>
    <p:sldId id="297" r:id="rId15"/>
    <p:sldId id="299" r:id="rId16"/>
    <p:sldId id="300" r:id="rId17"/>
    <p:sldId id="301" r:id="rId18"/>
    <p:sldId id="329" r:id="rId19"/>
    <p:sldId id="344" r:id="rId20"/>
    <p:sldId id="345" r:id="rId21"/>
    <p:sldId id="332" r:id="rId22"/>
    <p:sldId id="333" r:id="rId23"/>
    <p:sldId id="336" r:id="rId24"/>
    <p:sldId id="354" r:id="rId25"/>
    <p:sldId id="35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>
      <p:ext uri="{19B8F6BF-5375-455C-9EA6-DF929625EA0E}">
        <p15:presenceInfo xmlns:p15="http://schemas.microsoft.com/office/powerpoint/2012/main" userId="S::Gauthami.Jeevakumar@apothecom.com::420ee20b-b527-409b-9a31-07e5a9b4755d" providerId="AD"/>
      </p:ext>
    </p:extLst>
  </p:cmAuthor>
  <p:cmAuthor id="2" name="ApotheCom" initials="APO" lastIdx="0" clrIdx="1">
    <p:extLst>
      <p:ext uri="{19B8F6BF-5375-455C-9EA6-DF929625EA0E}">
        <p15:presenceInfo xmlns:p15="http://schemas.microsoft.com/office/powerpoint/2012/main" userId="Apothe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A1A3E-FB5D-4A6B-83B2-4CE6C7536FC4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1FD4E-D58A-44F6-A6EC-E0385C39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4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F716EC2F-2F6F-4784-94E5-0461760F40C0}" type="slidenum">
              <a:rPr lang="en-GB" altLang="en-US" smtClean="0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63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21543897-D906-46D2-9F1D-8B399B442C35}" type="slidenum">
              <a:rPr lang="en-GB" altLang="en-US" smtClean="0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0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2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Preguntas cerradas: ¿Tiene alguna idea de cómo podría hacerlo?</a:t>
            </a:r>
          </a:p>
          <a:p>
            <a:r>
              <a:rPr lang="es-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Preguntas abiertas: ¿Cómo podría hacerlo?</a:t>
            </a:r>
          </a:p>
          <a:p>
            <a:endParaRPr lang="en-GB" altLang="en-US"/>
          </a:p>
          <a:p>
            <a:r>
              <a:rPr lang="es-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Las preguntas abiertas son mucho mejores para iniciar una conversación...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D7491752-3308-4929-A94D-0AD21DE261F8}" type="slidenum">
              <a:rPr lang="en-GB" altLang="en-US" smtClean="0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66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4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4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26C271BA-3B82-4339-A157-D1CA7A01480D}" type="slidenum">
              <a:rPr lang="en-GB" altLang="en-US" smtClean="0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52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C61AAEF-0031-45CB-9F8E-5792DA0EB413}" type="slidenum">
              <a:rPr lang="en-GB" altLang="en-US" sz="1300" smtClean="0"/>
              <a:pPr>
                <a:spcBef>
                  <a:spcPct val="0"/>
                </a:spcBef>
              </a:pPr>
              <a:t>19</a:t>
            </a:fld>
            <a:endParaRPr lang="en-GB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25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4EB9AAD-6F0B-499E-BC21-ED7E8AC2D04D}" type="slidenum">
              <a:rPr lang="en-GB" altLang="en-US" sz="1300" smtClean="0"/>
              <a:pPr>
                <a:spcBef>
                  <a:spcPct val="0"/>
                </a:spcBef>
              </a:pPr>
              <a:t>20</a:t>
            </a:fld>
            <a:endParaRPr lang="en-GB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7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68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 marL="685800" indent="-228600">
              <a:buClr>
                <a:schemeClr val="accent4"/>
              </a:buClr>
              <a:buFont typeface="System Font Regular"/>
              <a:buChar char="–"/>
              <a:defRPr/>
            </a:lvl2pPr>
            <a:lvl3pPr>
              <a:buClr>
                <a:schemeClr val="accent4"/>
              </a:buClr>
              <a:defRPr/>
            </a:lvl3pPr>
            <a:lvl4pPr marL="1600200" indent="-228600">
              <a:buClr>
                <a:schemeClr val="accent4"/>
              </a:buClr>
              <a:buFont typeface="System Font Regular"/>
              <a:buChar char="–"/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0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019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3948B9-ACF2-AB4E-83A6-4A796EB2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5338" y="5906814"/>
            <a:ext cx="9532883" cy="777765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405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6" r:id="rId4"/>
    <p:sldLayoutId id="2147483661" r:id="rId5"/>
    <p:sldLayoutId id="2147483662" r:id="rId6"/>
    <p:sldLayoutId id="2147483663" r:id="rId7"/>
    <p:sldLayoutId id="2147483665" r:id="rId8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F59D2-1652-4B23-8935-13A8F81D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763" y="1414344"/>
            <a:ext cx="8924172" cy="2914571"/>
          </a:xfrm>
        </p:spPr>
        <p:txBody>
          <a:bodyPr/>
          <a:lstStyle/>
          <a:p>
            <a:r>
              <a:rPr lang="es-ES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Expresar empatía y mantener viva una conversación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2C493C-B994-4B35-82D2-009BDD46E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9327FD-916D-4D6C-BD98-202F51E03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Código del </a:t>
            </a:r>
            <a:r>
              <a:rPr lang="es-ES" b="1" dirty="0">
                <a:solidFill>
                  <a:srgbClr val="7B2A84"/>
                </a:solidFill>
                <a:ea typeface="Calibri"/>
                <a:cs typeface="Calibri"/>
              </a:rPr>
              <a:t>trabajo: INT-20-2100137</a:t>
            </a:r>
            <a:r>
              <a:rPr lang="es-ES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	Fecha de actualización</a:t>
            </a:r>
            <a:r>
              <a:rPr lang="es-ES" sz="10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: febrero </a:t>
            </a:r>
            <a:r>
              <a:rPr lang="es-ES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de 2022</a:t>
            </a:r>
          </a:p>
        </p:txBody>
      </p:sp>
    </p:spTree>
    <p:extLst>
      <p:ext uri="{BB962C8B-B14F-4D97-AF65-F5344CB8AC3E}">
        <p14:creationId xmlns:p14="http://schemas.microsoft.com/office/powerpoint/2010/main" val="375113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r>
              <a:rPr lang="es-ES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Los componentes de la EM: OARS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15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Qué hacer. OARS: los componentes de la EM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sz="28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Preguntas abiertas (</a:t>
            </a:r>
            <a:r>
              <a:rPr lang="es-ES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O</a:t>
            </a:r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pen-ended questions)</a:t>
            </a:r>
          </a:p>
          <a:p>
            <a:pPr>
              <a:defRPr/>
            </a:pPr>
            <a:r>
              <a:rPr lang="es-ES" sz="28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Afirmaciones (</a:t>
            </a:r>
            <a:r>
              <a:rPr lang="es-ES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</a:t>
            </a:r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ffirmations)</a:t>
            </a:r>
          </a:p>
          <a:p>
            <a:pPr>
              <a:defRPr/>
            </a:pPr>
            <a:r>
              <a:rPr lang="es-ES" sz="28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Escucha reflexiva (</a:t>
            </a:r>
            <a:r>
              <a:rPr lang="es-ES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eflective listening)</a:t>
            </a:r>
          </a:p>
          <a:p>
            <a:pPr>
              <a:defRPr/>
            </a:pPr>
            <a:r>
              <a:rPr lang="es-ES" sz="28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Resúmenes (</a:t>
            </a:r>
            <a:r>
              <a:rPr lang="es-ES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S</a:t>
            </a:r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ummaries)</a:t>
            </a:r>
          </a:p>
          <a:p>
            <a:pPr>
              <a:buFont typeface="Arial"/>
              <a:buChar char="•"/>
              <a:defRPr/>
            </a:pPr>
            <a:endParaRPr lang="en-US" altLang="en-US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078FA6-3881-471D-AD58-0E7141786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Goyder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E, et al. </a:t>
            </a:r>
            <a:r>
              <a:rPr lang="es-ES" sz="1000" b="0" i="1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Health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000" b="0" i="1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Technol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000" b="0" i="1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Assess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2014;18. https://www.ncbi.nlm.nih.gov/books/NBK261677/. Consultado en febrero 2022.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Preguntas abiertas (</a:t>
            </a:r>
            <a:r>
              <a:rPr lang="es-ES" sz="3600" b="1" i="0" u="sng" strike="noStrike" cap="none" spc="0" baseline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O</a:t>
            </a: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pen-ended questions)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Ayudar a mantener conversaciones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Mejorar la comprensión y obtener el punto de vista del paciente 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Evitar conclusiones y juicios prematuros</a:t>
            </a:r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p. ej.: </a:t>
            </a:r>
            <a:r>
              <a:rPr lang="es-ES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“¿se siente mucho mejor desde que cambiamos su medicación?”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3A8E3-E9A4-441A-998C-F6AF89314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Houck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JM, et al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2010. http://casaa.unm.edu/download/misc25.pdf. Consultado en febrero 2022.</a:t>
            </a:r>
            <a:endParaRPr lang="en-GB" altLang="en-US" sz="1000" i="1" dirty="0">
              <a:ea typeface="HelveticaNeueLT Std Cn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Afirmaciones (</a:t>
            </a:r>
            <a:r>
              <a:rPr lang="es-ES" sz="3600" b="1" i="0" u="sng" strike="noStrike" cap="none" spc="0" baseline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A</a:t>
            </a: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ffirmations)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Necesitamos mantener la moral alta, para que las personas se sientan seguras de cambiar cuando el momento sea el adecuado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Las afirmaciones refuerzan esto</a:t>
            </a:r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Afirmaciones de reconocimiento de las fortalezas del paciente</a:t>
            </a:r>
          </a:p>
          <a:p>
            <a:pPr lvl="2" eaLnBrk="1" hangingPunct="1"/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p. ej.: </a:t>
            </a:r>
            <a:r>
              <a:rPr lang="es-ES" sz="20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“siempre te las apañas para acudir a las citas”</a:t>
            </a:r>
            <a:endParaRPr lang="en-US" altLang="en-US" i="1"/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Elogios y alabanzas de los atributos o logros de un paciente</a:t>
            </a:r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Generar confianza en la capacidad para cambiar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CA050-7FA1-4453-B14C-157BDAB7B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Houck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JM, et al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2010. http://casaa.unm.edu/download/misc25.pdf. Consultado en febrero 2022.</a:t>
            </a:r>
            <a:endParaRPr lang="en-GB" altLang="en-US" sz="1000" i="1" dirty="0">
              <a:ea typeface="HelveticaNeueLT Std Cn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Escucha activa o reflexiva  (</a:t>
            </a:r>
            <a:r>
              <a:rPr lang="es-ES" sz="3600" b="1" i="0" u="sng" strike="noStrike" cap="none" spc="0" baseline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R</a:t>
            </a: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eflective or active listening)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Hace referencia a reflejar lo que ha dicho un paciente en lugar de hacer una pregunta o dar consejos, etc.</a:t>
            </a:r>
            <a:endParaRPr lang="en-US" altLang="en-US">
              <a:ea typeface="HelveticaNeueLT Std Cn"/>
            </a:endParaRP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Demuestra que está escuchando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Mantiene viva la conversación y la abre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Reconoce emociones importantes o intensas del paciente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ECC03E-9A9D-4658-963F-FC259C6DF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</p:spPr>
        <p:txBody>
          <a:bodyPr/>
          <a:lstStyle/>
          <a:p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</a:t>
            </a:r>
            <a:r>
              <a:rPr lang="es-ES" sz="1000" b="0" i="0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Houck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JM, et al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2010. http://casaa.unm.edu/download/misc25.pdf. Consultado en febrero 2022; </a:t>
            </a:r>
            <a:br>
              <a:rPr sz="1000" dirty="0"/>
            </a:b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2. MINT. 2013. https://motivationalinterviewing.org/sites/default/files/glossary_of_mi_terms-1.pdf. Consultado en febrero 2022; </a:t>
            </a:r>
            <a:br>
              <a:rPr sz="1000" dirty="0"/>
            </a:b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MINT. 2019. https://motivationalinterviewing.org/understanding-motivational-interviewing. Consultado en febrero 2022.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Reflejo del contenido (simple)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forma más sencilla de reflexión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Reflejar la esencia de lo que alguien ha dicho</a:t>
            </a:r>
            <a:endParaRPr lang="en-US" altLang="en-US" i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FCFAA-A7EA-45FE-852B-024B80ECD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Consultado en febrero 2022.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4C557C-8F94-A44B-95F2-4B5D3D36082F}"/>
              </a:ext>
            </a:extLst>
          </p:cNvPr>
          <p:cNvGrpSpPr/>
          <p:nvPr/>
        </p:nvGrpSpPr>
        <p:grpSpPr>
          <a:xfrm>
            <a:off x="1399907" y="3242938"/>
            <a:ext cx="1570822" cy="1570822"/>
            <a:chOff x="1432193" y="2467778"/>
            <a:chExt cx="1570822" cy="157082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96C6F3-38E0-2043-BDD7-3D6242F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32193" y="2467778"/>
              <a:ext cx="1570822" cy="15708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65866B-D38F-C146-9235-3E2085133832}"/>
                </a:ext>
              </a:extLst>
            </p:cNvPr>
            <p:cNvSpPr/>
            <p:nvPr/>
          </p:nvSpPr>
          <p:spPr>
            <a:xfrm>
              <a:off x="1531344" y="2899642"/>
              <a:ext cx="1373024" cy="6400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“Parece que...”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F6E196-2372-F04C-B70B-AAD09F39A463}"/>
              </a:ext>
            </a:extLst>
          </p:cNvPr>
          <p:cNvGrpSpPr/>
          <p:nvPr/>
        </p:nvGrpSpPr>
        <p:grpSpPr>
          <a:xfrm>
            <a:off x="8443663" y="3227024"/>
            <a:ext cx="1849916" cy="1849916"/>
            <a:chOff x="9354238" y="2088614"/>
            <a:chExt cx="1849916" cy="184991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1EAC1D2-B4E1-4241-A369-AB6B4FF98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354238" y="2088614"/>
              <a:ext cx="1849916" cy="184991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C28E2F-6B6E-E741-A4F3-0940C464AAE2}"/>
                </a:ext>
              </a:extLst>
            </p:cNvPr>
            <p:cNvSpPr/>
            <p:nvPr/>
          </p:nvSpPr>
          <p:spPr>
            <a:xfrm>
              <a:off x="9459933" y="2195116"/>
              <a:ext cx="1612017" cy="14630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“Parece que se ha estado peleando con todo el mundo”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3C1148-7A91-5548-9C2C-CE38C47E9244}"/>
              </a:ext>
            </a:extLst>
          </p:cNvPr>
          <p:cNvGrpSpPr/>
          <p:nvPr/>
        </p:nvGrpSpPr>
        <p:grpSpPr>
          <a:xfrm>
            <a:off x="5587389" y="3321433"/>
            <a:ext cx="1839816" cy="1968090"/>
            <a:chOff x="6224531" y="2077598"/>
            <a:chExt cx="1839816" cy="196809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1E2DFE1-E5A3-2C48-A3DF-69C1BAFF3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A67BDD-5DB6-5347-BDDE-0685D7966EF2}"/>
                </a:ext>
              </a:extLst>
            </p:cNvPr>
            <p:cNvSpPr/>
            <p:nvPr/>
          </p:nvSpPr>
          <p:spPr>
            <a:xfrm>
              <a:off x="6299324" y="2151033"/>
              <a:ext cx="1703818" cy="14630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“He tenido </a:t>
              </a:r>
              <a:br>
                <a:rPr sz="1800"/>
              </a:br>
              <a:r>
                <a:rPr lang="es-ES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muchas discusiones esta semana en casa”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1C05F0-11D2-F044-BA94-AB638FFAD02C}"/>
              </a:ext>
            </a:extLst>
          </p:cNvPr>
          <p:cNvGrpSpPr/>
          <p:nvPr/>
        </p:nvGrpSpPr>
        <p:grpSpPr>
          <a:xfrm>
            <a:off x="3278436" y="3654691"/>
            <a:ext cx="1583981" cy="1583981"/>
            <a:chOff x="3461745" y="2275900"/>
            <a:chExt cx="1583981" cy="15839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A0FA3CC-E889-4B4A-A33E-6A5D297C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61745" y="2275900"/>
              <a:ext cx="1583981" cy="158398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E59F64-1049-2F49-9EF6-1DCD2DE1CC46}"/>
                </a:ext>
              </a:extLst>
            </p:cNvPr>
            <p:cNvSpPr/>
            <p:nvPr/>
          </p:nvSpPr>
          <p:spPr>
            <a:xfrm>
              <a:off x="3556611" y="2765601"/>
              <a:ext cx="1373024" cy="6400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“Siente que...”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64B3D-1B79-1844-99F4-6FA7E80C3E1C}"/>
              </a:ext>
            </a:extLst>
          </p:cNvPr>
          <p:cNvSpPr/>
          <p:nvPr/>
        </p:nvSpPr>
        <p:spPr>
          <a:xfrm>
            <a:off x="1890075" y="2622034"/>
            <a:ext cx="18037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Por ejemplo: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69E774-99C2-F84B-B04B-3059F7FE3AD9}"/>
              </a:ext>
            </a:extLst>
          </p:cNvPr>
          <p:cNvSpPr/>
          <p:nvPr/>
        </p:nvSpPr>
        <p:spPr>
          <a:xfrm>
            <a:off x="5879976" y="2622034"/>
            <a:ext cx="13592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Paciente</a:t>
            </a:r>
            <a:r>
              <a:rPr lang="es-ES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BAFCF4-E87D-5C47-B5CB-2E17A8480AF0}"/>
              </a:ext>
            </a:extLst>
          </p:cNvPr>
          <p:cNvSpPr/>
          <p:nvPr/>
        </p:nvSpPr>
        <p:spPr>
          <a:xfrm>
            <a:off x="8472263" y="2622034"/>
            <a:ext cx="19815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Entrevistador: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Reflejo de significado (complejo)</a:t>
            </a:r>
            <a:endParaRPr lang="en-US" altLang="en-US">
              <a:ea typeface="HelveticaNeueLT Std Med Cn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Más complicado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Reflejar lo que usted piensa que es el contenido emocional principal de lo que se ha dicho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Realmente abre la conversación alejándola de una declaración objetiva de acontecimientos y hacia el significado, la emoción y la creencia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Esto funciona incluso si usted está equivocado: ¡se lo dirán!</a:t>
            </a:r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p. ej., responda con: </a:t>
            </a:r>
            <a:r>
              <a:rPr lang="es-ES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“se siente... porque”</a:t>
            </a:r>
            <a:endParaRPr lang="en-GB" altLang="en-US" i="1">
              <a:cs typeface="Courier New" pitchFamily="49" charset="0"/>
            </a:endParaRPr>
          </a:p>
          <a:p>
            <a:pPr eaLnBrk="1" hangingPunct="1"/>
            <a:endParaRPr lang="en-GB" altLang="en-US"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>
              <a:cs typeface="Courier New" pitchFamily="49" charset="0"/>
            </a:endParaRPr>
          </a:p>
          <a:p>
            <a:pPr eaLnBrk="1" hangingPunct="1"/>
            <a:endParaRPr lang="en-US" altLang="en-US">
              <a:ea typeface="HelveticaNeueLT Std Cn"/>
            </a:endParaRP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altLang="en-US">
              <a:ea typeface="HelveticaNeueLT Std Cn"/>
            </a:endParaRPr>
          </a:p>
          <a:p>
            <a:pPr lvl="1" eaLnBrk="1" hangingPunct="1"/>
            <a:endParaRPr lang="en-US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D16CEF-2157-4CC0-9048-6B1101F83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Consultado en febrero 2022.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Reflejo de significado (complejo): ejemplo</a:t>
            </a:r>
            <a:endParaRPr lang="en-US" altLang="en-US">
              <a:cs typeface="Courier New" pitchFamily="49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solidFill>
                  <a:srgbClr val="009900"/>
                </a:solidFill>
                <a:ea typeface="HelveticaNeueLT Std Cn"/>
              </a:rPr>
              <a:t> </a:t>
            </a:r>
            <a:endParaRPr lang="en-US" altLang="en-US" i="1">
              <a:cs typeface="Courier New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44AB5-7EAD-4E27-A6C7-D7418F2D8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23891-E5DF-FD49-8470-2A79C8CEEC95}"/>
              </a:ext>
            </a:extLst>
          </p:cNvPr>
          <p:cNvGrpSpPr/>
          <p:nvPr/>
        </p:nvGrpSpPr>
        <p:grpSpPr>
          <a:xfrm>
            <a:off x="6652962" y="2490423"/>
            <a:ext cx="2567237" cy="2567237"/>
            <a:chOff x="9354237" y="2088613"/>
            <a:chExt cx="2567237" cy="256723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67C93FA-03FE-1040-A01A-A8C0660A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9354237" y="2088613"/>
              <a:ext cx="2567237" cy="25672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EBBA05-2E2E-C644-9E6C-AD003B2D7211}"/>
                </a:ext>
              </a:extLst>
            </p:cNvPr>
            <p:cNvSpPr/>
            <p:nvPr/>
          </p:nvSpPr>
          <p:spPr>
            <a:xfrm>
              <a:off x="9459934" y="2411018"/>
              <a:ext cx="2372641" cy="16154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“Se siente molesto porque siente como si se hubiera decepcionado a sí mismo”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F339B0-EA1C-C046-8803-0256592A4330}"/>
              </a:ext>
            </a:extLst>
          </p:cNvPr>
          <p:cNvGrpSpPr/>
          <p:nvPr/>
        </p:nvGrpSpPr>
        <p:grpSpPr>
          <a:xfrm>
            <a:off x="2616200" y="2638261"/>
            <a:ext cx="3020305" cy="2467138"/>
            <a:chOff x="6224531" y="2077598"/>
            <a:chExt cx="1839816" cy="196809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95F7CD3-27CF-7448-B1A5-A710EDAF8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250F61-D8ED-554F-BE05-AC94680C7FE5}"/>
                </a:ext>
              </a:extLst>
            </p:cNvPr>
            <p:cNvSpPr/>
            <p:nvPr/>
          </p:nvSpPr>
          <p:spPr>
            <a:xfrm>
              <a:off x="6299324" y="2238216"/>
              <a:ext cx="1703818" cy="12886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“He tomado la medicación muy bien; luego me he cansado y se me olvidó tomarla todo el fin de semana”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ADED4-7A9E-E840-AA8C-57DEDFA7EEBE}"/>
              </a:ext>
            </a:extLst>
          </p:cNvPr>
          <p:cNvSpPr/>
          <p:nvPr/>
        </p:nvSpPr>
        <p:spPr>
          <a:xfrm>
            <a:off x="3568576" y="1885434"/>
            <a:ext cx="13592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Paciente</a:t>
            </a:r>
            <a:r>
              <a:rPr lang="es-ES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622E2-648F-9749-ADF9-FEDDDFBCCD79}"/>
              </a:ext>
            </a:extLst>
          </p:cNvPr>
          <p:cNvSpPr/>
          <p:nvPr/>
        </p:nvSpPr>
        <p:spPr>
          <a:xfrm>
            <a:off x="6999063" y="1885434"/>
            <a:ext cx="19815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Entrevistador: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Reflexiones: resumen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10439400" cy="4317999"/>
          </a:xfrm>
        </p:spPr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s-ES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Escucha reflexiva</a:t>
            </a:r>
            <a:endParaRPr lang="en-GB" altLang="en-US" dirty="0"/>
          </a:p>
          <a:p>
            <a:pPr lvl="1">
              <a:buFont typeface="Arial"/>
              <a:buChar char="–"/>
              <a:defRPr/>
            </a:pPr>
            <a:r>
              <a:rPr lang="es-ES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Contenido (simple)</a:t>
            </a:r>
            <a:endParaRPr lang="en-US" altLang="en-US" sz="2800" dirty="0"/>
          </a:p>
          <a:p>
            <a:pPr lvl="2">
              <a:buFont typeface="Arial"/>
              <a:buChar char="•"/>
              <a:defRPr/>
            </a:pPr>
            <a:r>
              <a:rPr lang="es-ES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 mantiene cerca de lo que el paciente ha dicho</a:t>
            </a:r>
          </a:p>
          <a:p>
            <a:pPr lvl="2">
              <a:buFont typeface="Arial"/>
              <a:buChar char="•"/>
              <a:defRPr/>
            </a:pPr>
            <a:r>
              <a:rPr lang="es-ES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comunica atención e interés</a:t>
            </a:r>
          </a:p>
          <a:p>
            <a:pPr lvl="1">
              <a:buFont typeface="Arial"/>
              <a:buChar char="–"/>
              <a:defRPr/>
            </a:pPr>
            <a:r>
              <a:rPr lang="es-ES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Significado (complejo)</a:t>
            </a:r>
          </a:p>
          <a:p>
            <a:pPr lvl="2">
              <a:buFont typeface="Arial"/>
              <a:buChar char="•"/>
              <a:defRPr/>
            </a:pPr>
            <a:r>
              <a:rPr lang="es-ES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puede ir mucho más allá de lo que se dijo</a:t>
            </a:r>
          </a:p>
          <a:p>
            <a:pPr lvl="2">
              <a:buFont typeface="Arial"/>
              <a:buChar char="•"/>
              <a:defRPr/>
            </a:pPr>
            <a:r>
              <a:rPr lang="es-ES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puede incluir </a:t>
            </a:r>
            <a:r>
              <a:rPr lang="es-ES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referencias a emociones o contrastar </a:t>
            </a:r>
            <a:br>
              <a:rPr dirty="0"/>
            </a:br>
            <a:r>
              <a:rPr lang="es-ES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diferentes elementos (“</a:t>
            </a:r>
            <a:r>
              <a:rPr lang="es-ES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 siente realmente deprimido </a:t>
            </a:r>
            <a:br>
              <a:rPr dirty="0"/>
            </a:br>
            <a:r>
              <a:rPr lang="es-ES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en este momento</a:t>
            </a:r>
            <a:r>
              <a:rPr lang="es-ES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”)</a:t>
            </a:r>
          </a:p>
          <a:p>
            <a:pPr lvl="2">
              <a:buFont typeface="Arial"/>
              <a:buChar char="•"/>
              <a:defRPr/>
            </a:pPr>
            <a:r>
              <a:rPr lang="es-ES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puede llevar a una mayor autoconciencia</a:t>
            </a:r>
          </a:p>
          <a:p>
            <a:pPr lvl="2">
              <a:buFont typeface="Arial"/>
              <a:buChar char="•"/>
              <a:defRPr/>
            </a:pPr>
            <a:r>
              <a:rPr lang="es-ES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puede ser una metáfora (“</a:t>
            </a:r>
            <a:r>
              <a:rPr lang="es-ES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Así que es como un juego en el que </a:t>
            </a:r>
            <a:br>
              <a:rPr dirty="0"/>
            </a:br>
            <a:r>
              <a:rPr lang="es-ES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alguien no deja de cambiar las reglas”)</a:t>
            </a:r>
          </a:p>
          <a:p>
            <a:pPr lvl="2">
              <a:buFont typeface="Arial"/>
              <a:buChar char="•"/>
              <a:defRPr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  <a:defRPr/>
            </a:pPr>
            <a:endParaRPr lang="en-US" alt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F7794-7817-458D-8108-C9D160BD5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Consultado en febrero 2022.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915400" y="1590040"/>
            <a:ext cx="19508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altLang="en-US" sz="2800" b="1" i="1" dirty="0">
              <a:solidFill>
                <a:schemeClr val="accent5"/>
              </a:solidFill>
              <a:latin typeface="+mn-lt"/>
              <a:cs typeface="Arial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MAYOR inversión =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0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Debate </a:t>
            </a:r>
            <a:r>
              <a:rPr lang="es-ES" sz="2800" b="1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MÁS PROFUNDO</a:t>
            </a:r>
            <a:r>
              <a:rPr lang="es-ES" sz="2800" b="1" i="0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8540750" y="2008508"/>
            <a:ext cx="0" cy="3240000"/>
          </a:xfrm>
          <a:prstGeom prst="line">
            <a:avLst/>
          </a:prstGeom>
          <a:noFill/>
          <a:ln w="190500">
            <a:solidFill>
              <a:schemeClr val="accent5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Reflexión amplificada</a:t>
            </a:r>
            <a:endParaRPr lang="en-US" altLang="en-US">
              <a:ea typeface="HelveticaNeueLT Std Med Cn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Más avanzado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Reflejar una afirmación de forma exagerada: indicarla de forma más extrema, pero sin sarcasmo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Escuchar esto a veces puede provocar una reevaluación: reaccionan rechazando la reflexión amplificada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Esto puede hacer que el paciente cambie positivamente en lugar de resistirse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F27E4-17C7-495E-A8DD-F9CE6B61E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Consultado en febrero 2022.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D78A-D49B-4396-A0EB-8F3F7768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Descargo de responsabilidad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EC4D-D7E1-48C3-9D90-D9D4C079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s-ES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está financiado íntegramente por Vertex Pharmaceuticals (Europe) Limited. El contenido ha sido preparado y desarrollado por el comité de dirección con el apoyo logístico y editorial del secretario de CF CARE, ApotheCom. Vertex ha tenido la oportunidad de revisar el contenido y las herramientas para comprobar su exactitud.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36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Reflexión amplificada: ejemplo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ea typeface="Arial Unicode MS" pitchFamily="34" charset="-128"/>
              </a:rPr>
              <a:t> </a:t>
            </a:r>
            <a:endParaRPr lang="en-US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C7D32-8644-4D1B-93B6-EC6C83E56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9BE9FA-1DDC-F44F-AAB7-1857DDB5BDE9}"/>
              </a:ext>
            </a:extLst>
          </p:cNvPr>
          <p:cNvGrpSpPr/>
          <p:nvPr/>
        </p:nvGrpSpPr>
        <p:grpSpPr>
          <a:xfrm>
            <a:off x="6652962" y="2490423"/>
            <a:ext cx="2567237" cy="2567237"/>
            <a:chOff x="9354237" y="2088613"/>
            <a:chExt cx="2567237" cy="256723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845885C-1615-A34C-AD7F-18A9C6C41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354237" y="2088613"/>
              <a:ext cx="2567237" cy="25672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DAF653-5327-554B-B6E2-5FB00C055C9D}"/>
                </a:ext>
              </a:extLst>
            </p:cNvPr>
            <p:cNvSpPr/>
            <p:nvPr/>
          </p:nvSpPr>
          <p:spPr>
            <a:xfrm>
              <a:off x="9459934" y="2715816"/>
              <a:ext cx="2372641" cy="10058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“¿Cree que nadie se preocupa por USTED?”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181A13-1625-E040-B042-EE1432658D99}"/>
              </a:ext>
            </a:extLst>
          </p:cNvPr>
          <p:cNvGrpSpPr/>
          <p:nvPr/>
        </p:nvGrpSpPr>
        <p:grpSpPr>
          <a:xfrm>
            <a:off x="2616200" y="2638261"/>
            <a:ext cx="3020305" cy="2467138"/>
            <a:chOff x="6224531" y="2077598"/>
            <a:chExt cx="1839816" cy="196809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BF6A7EB-D50C-B948-8FB2-BB1665C2C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C8C4BA-54F2-3349-9FEF-5262F9CBC659}"/>
                </a:ext>
              </a:extLst>
            </p:cNvPr>
            <p:cNvSpPr/>
            <p:nvPr/>
          </p:nvSpPr>
          <p:spPr>
            <a:xfrm>
              <a:off x="6299324" y="2238216"/>
              <a:ext cx="1703818" cy="12886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es-ES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“El médico siempre está encima de mí por la medicación y la comida, igual que mi familia; todos se unen contra mí”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F7F60-EBB5-674B-953E-64E8DEB0A196}"/>
              </a:ext>
            </a:extLst>
          </p:cNvPr>
          <p:cNvSpPr/>
          <p:nvPr/>
        </p:nvSpPr>
        <p:spPr>
          <a:xfrm>
            <a:off x="3568576" y="1885434"/>
            <a:ext cx="13592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Paciente</a:t>
            </a:r>
            <a:r>
              <a:rPr lang="es-ES" sz="24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AFD18-CB23-B244-A701-5D805D090AAE}"/>
              </a:ext>
            </a:extLst>
          </p:cNvPr>
          <p:cNvSpPr/>
          <p:nvPr/>
        </p:nvSpPr>
        <p:spPr>
          <a:xfrm>
            <a:off x="6999063" y="1885434"/>
            <a:ext cx="19815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Entrevistador: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Reflexión de doble cara</a:t>
            </a:r>
            <a:endParaRPr lang="en-US" altLang="en-US">
              <a:ea typeface="HelveticaNeueLT Std Med Cn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¡Más complicado!</a:t>
            </a: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Implica reconocer lo que el paciente ha dicho, pero también afirmar cosas contrarias que él también ha dicho, en esta cita o en una cita anterior</a:t>
            </a: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El orden en el que los sitúe puede tener un impacto significativo en lo que se diga a continuación</a:t>
            </a:r>
          </a:p>
          <a:p>
            <a:pPr eaLnBrk="1" hangingPunct="1"/>
            <a:endParaRPr lang="en-US" altLang="en-US" sz="260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897ED3-54DC-4C23-9556-4C8A6977E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Consultado en febrero 2022.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Reflexión de doble cara: ejemplo</a:t>
            </a:r>
            <a:endParaRPr lang="en-US" altLang="en-US">
              <a:ea typeface="HelveticaNeueLT Std Med Cn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“Así que está diciendo que, por un lado, </a:t>
            </a:r>
            <a:r>
              <a:rPr lang="es-ES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ahora piensa que necesita dejar de fumar</a:t>
            </a:r>
            <a:r>
              <a:rPr lang="es-ES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, pero por otro lado</a:t>
            </a:r>
            <a:r>
              <a:rPr lang="es-ES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, no puede imaginarse pasar sin un cigarrillo</a:t>
            </a:r>
            <a:r>
              <a:rPr lang="es-ES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”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“Así que está diciendo que, por un lado, </a:t>
            </a:r>
            <a:r>
              <a:rPr lang="es-ES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no puede imaginarse pasar sin un cigarrillo</a:t>
            </a:r>
            <a:r>
              <a:rPr lang="es-ES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, pero, por otro lado, </a:t>
            </a:r>
            <a:r>
              <a:rPr lang="es-ES" sz="2800" b="1" i="1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ahora piensa que debe dejar de fumar</a:t>
            </a:r>
            <a:r>
              <a:rPr lang="es-ES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”</a:t>
            </a:r>
          </a:p>
          <a:p>
            <a:pPr eaLnBrk="1" hangingPunct="1"/>
            <a:endParaRPr lang="en-US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0E7B5-4A2B-4573-9617-1CDB05545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Resúmenes</a:t>
            </a:r>
            <a:endParaRPr lang="en-US" altLang="en-US">
              <a:solidFill>
                <a:srgbClr val="FF0000"/>
              </a:solidFill>
              <a:ea typeface="HelveticaNeueLT Std Med Cn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33400" indent="-533400">
              <a:buFont typeface="Arial"/>
              <a:buChar char="•"/>
              <a:defRPr/>
            </a:pPr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Puede ser muy útil para ayudar a alguien a organizar sus pensamientos</a:t>
            </a:r>
            <a:r>
              <a:rPr lang="es-ES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marL="514350" indent="-457200">
              <a:buFont typeface="Arial"/>
              <a:buChar char="•"/>
              <a:defRPr/>
            </a:pPr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Hay tres tipos de resúmenes:</a:t>
            </a:r>
            <a:r>
              <a:rPr lang="es-ES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Recopilar</a:t>
            </a:r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reunir información y transmitirla para que la conversación siga fluyendo </a:t>
            </a:r>
          </a:p>
          <a:p>
            <a:pPr marL="1709738" lvl="2" indent="-457200">
              <a:defRPr/>
            </a:pPr>
            <a:r>
              <a:rPr lang="es-ES" sz="20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“Entonces, si me da un instante para asegurarme de que lo he entendido todo... se siente...” etc.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Vincular</a:t>
            </a:r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contrastar con la información compartida anteriormente (puede evidenciar discrepancia)</a:t>
            </a:r>
          </a:p>
          <a:p>
            <a:pPr marL="1709738" lvl="2" indent="-457200">
              <a:defRPr/>
            </a:pPr>
            <a:r>
              <a:rPr lang="es-ES" sz="21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“Así que, para resumir lo que ha dicho, le cuesta dedicar tiempo a su medicación, pero se está preocupando más por el tema... ¿es correcto?”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es-ES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Transiciones</a:t>
            </a:r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reunir todo para llevar esa parte de la conversación a un cierre que permita una nueva dirección</a:t>
            </a:r>
          </a:p>
          <a:p>
            <a:pPr marL="1709738" lvl="2" indent="-457200">
              <a:defRPr/>
            </a:pPr>
            <a:r>
              <a:rPr lang="es-ES" sz="21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“Entonces, si pudiera reunir lo que hemos hablado hasta ahora... ¿estaría bien si dedicáramos nuestro tiempo a hablar ahora de X?”</a:t>
            </a:r>
            <a:endParaRPr lang="en-US" altLang="en-US" sz="2100" i="1"/>
          </a:p>
          <a:p>
            <a:pPr marL="533400" indent="-533400">
              <a:buFont typeface="Arial"/>
              <a:buChar char="•"/>
              <a:defRPr/>
            </a:pPr>
            <a:endParaRPr lang="en-US" altLang="en-US" sz="2100" i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DCE36-64C0-4350-8174-5CCBC8F5C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</p:spPr>
        <p:txBody>
          <a:bodyPr/>
          <a:lstStyle/>
          <a:p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</a:t>
            </a:r>
            <a:r>
              <a:rPr lang="es-ES" sz="1000" b="0" i="0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Sagorsky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L, et al.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CAMH </a:t>
            </a:r>
            <a:r>
              <a:rPr lang="es-ES" sz="1000" b="0" i="1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Publications</a:t>
            </a:r>
            <a:r>
              <a:rPr lang="es-ES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2005;85–100; </a:t>
            </a:r>
            <a:br>
              <a:rPr sz="1000" dirty="0"/>
            </a:br>
            <a:r>
              <a:rPr lang="es-ES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2. MINT. 2013. https://motivationalinterviewing.org/sites/default/files/glossary_of_mi_terms-1.pdf. Consultado en febrero 2022.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C142-2503-42EB-A39C-4D5B89B4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Resumen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CAF8-B5D6-402E-A4BB-6D87253E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Fijar la agenda al comienzo de una sesión crea un entorno en el que los médicos y los pacientes pueden colaborar para proponer e identificar una lista de temas a tratar, para fomentar en última instancia una conversación sobre el cambio</a:t>
            </a:r>
          </a:p>
          <a:p>
            <a:endParaRPr lang="en-GB"/>
          </a:p>
          <a:p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El médico puede utilizar el enfoque OARS para garantizar que el paciente sienta que su aportación se valora para avanzar hacia un objetivo común</a:t>
            </a:r>
            <a:endParaRPr lang="en-GB" strike="sngStrike">
              <a:highlight>
                <a:srgbClr val="FFFF00"/>
              </a:highlight>
            </a:endParaRPr>
          </a:p>
          <a:p>
            <a:pPr lvl="2" eaLnBrk="1" hangingPunct="1"/>
            <a:r>
              <a:rPr lang="es-ES" sz="20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Preguntas abiertas (</a:t>
            </a:r>
            <a:r>
              <a:rPr lang="es-ES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O</a:t>
            </a: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pen-ended questions)</a:t>
            </a:r>
          </a:p>
          <a:p>
            <a:pPr lvl="2" eaLnBrk="1" hangingPunct="1"/>
            <a:r>
              <a:rPr lang="es-ES" sz="20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Afirmaciones (</a:t>
            </a:r>
            <a:r>
              <a:rPr lang="es-ES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</a:t>
            </a: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ffirmations)</a:t>
            </a:r>
          </a:p>
          <a:p>
            <a:pPr lvl="2" eaLnBrk="1" hangingPunct="1"/>
            <a:r>
              <a:rPr lang="es-ES" sz="20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Escucha reflexiva (</a:t>
            </a:r>
            <a:r>
              <a:rPr lang="es-ES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eflective listening)</a:t>
            </a:r>
          </a:p>
          <a:p>
            <a:pPr lvl="2" eaLnBrk="1" hangingPunct="1"/>
            <a:r>
              <a:rPr lang="es-ES" sz="2000" b="0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Resúmenes (</a:t>
            </a:r>
            <a:r>
              <a:rPr lang="es-ES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S</a:t>
            </a: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ummaries)</a:t>
            </a:r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0F3B2-9DA0-4094-9B80-32E9738DE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525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Referencias bibliográficas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Goyder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E,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Hind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D,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Breckon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J, et al. Ensayo controlado aleatorizado y evaluación de la rentabilidad de intervenciones de “refuerzo” para mantener aumentos en la actividad física en adultos de mediana edad en vecindarios urbanos desfavorecidos.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Health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Technol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Assess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2014;18. Disponible en: https://www.ncbi.nlm.nih.gov/books/NBK261677/. Consultado en febrero 2022. </a:t>
            </a:r>
          </a:p>
          <a:p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Interviewing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Network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of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Trainers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(MINT).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Glossary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of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Interviewing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Terms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; 2013. Disponible en: https://motivationalinterviewing.org/sites/default/files/glossary_of_mi_terms-1.pdf. Consultado en febrero 2022.</a:t>
            </a:r>
          </a:p>
          <a:p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Interviewing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Network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of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Trainers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(MINT).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Understanding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Interviewing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; 2019. Disponible en: https://motivationalinterviewing.org/understanding-motivational-interviewing. Consultado en febrero 2022. </a:t>
            </a:r>
          </a:p>
          <a:p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Houck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JM,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Moyers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TB, Miller WR, et al.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interviewing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skill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code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(MISC)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version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2.5. 2010. Disponible en: http://casaa.unm.edu/download/misc25.pdf. Consultado en febrero 2022.</a:t>
            </a:r>
          </a:p>
          <a:p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Resnicow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K,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McMaster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F.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Interviewing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moving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from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why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to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how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with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autonomy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support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J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Behav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Nutr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Phys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Act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2012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;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9:19.</a:t>
            </a:r>
          </a:p>
          <a:p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Sagorsky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L, Skinner W.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Using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interviewing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with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clients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who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have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concurrent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disorders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In Skinner W (</a:t>
            </a:r>
            <a:r>
              <a:rPr lang="es-ES" sz="1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ed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).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Treating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concurrent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disorders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a guide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for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counsellors</a:t>
            </a:r>
            <a:r>
              <a:rPr lang="es-ES" sz="1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; CAMH </a:t>
            </a:r>
            <a:r>
              <a:rPr lang="es-ES" sz="1400" b="0" i="1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Publications</a:t>
            </a:r>
            <a:r>
              <a:rPr lang="es-ES" sz="1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2005;85–100.</a:t>
            </a:r>
          </a:p>
          <a:p>
            <a:endParaRPr lang="en-GB" altLang="en-US" sz="1800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B37F8-07B5-47D1-AE6F-5DEA762E8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ABF6-933B-4F68-89BC-AF20009A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Objetivos de aprendizaje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3641-6EF7-4FB1-AD70-25044925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Reconocer el establecimiento de la agenda al comienzo de una sesión como un enfoque para colaborar con el paciente y conseguir una conversación sobre el cambio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Identificar los componentes de la entrevista motivacional mediante el enfoque “OARS”</a:t>
            </a:r>
          </a:p>
        </p:txBody>
      </p:sp>
    </p:spTree>
    <p:extLst>
      <p:ext uri="{BB962C8B-B14F-4D97-AF65-F5344CB8AC3E}">
        <p14:creationId xmlns:p14="http://schemas.microsoft.com/office/powerpoint/2010/main" val="23217898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1BB8E-D3B5-40F2-B034-2C3CE688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El espíritu de la 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1ADE3-81B6-4512-9822-DA833528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AB71EB-C7CA-4674-9246-4CEBBB304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MI, motivational interviewing</a:t>
            </a:r>
            <a:br>
              <a:rPr sz="1000"/>
            </a:br>
            <a:r>
              <a:rPr lang="es-ES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Sagorsky L, et al.</a:t>
            </a:r>
            <a:r>
              <a:rPr lang="es-ES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CAMH Publications. </a:t>
            </a:r>
            <a:r>
              <a:rPr lang="es-ES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2005;85–100.</a:t>
            </a:r>
            <a:endParaRPr lang="en-GB" altLang="en-US" sz="1000">
              <a:ea typeface="HelveticaNeueLT Std Cn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D26073-4895-47DE-AE67-F7370971D25A}"/>
              </a:ext>
            </a:extLst>
          </p:cNvPr>
          <p:cNvSpPr txBox="1">
            <a:spLocks noChangeArrowheads="1"/>
          </p:cNvSpPr>
          <p:nvPr/>
        </p:nvSpPr>
        <p:spPr>
          <a:xfrm>
            <a:off x="1829254" y="2600325"/>
            <a:ext cx="8533492" cy="1657350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endParaRPr lang="en-US" altLang="en-US" sz="2600"/>
          </a:p>
          <a:p>
            <a:pPr marL="0" indent="0" algn="r">
              <a:buFont typeface="Arial"/>
              <a:buNone/>
              <a:defRPr/>
            </a:pPr>
            <a:r>
              <a:rPr lang="es-ES" sz="2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entrevista motivacional no es una serie de técnicas para hacer terapia, sino una forma de estar con los pacientes</a:t>
            </a:r>
          </a:p>
          <a:p>
            <a:pPr marL="0" indent="0" algn="r">
              <a:buFont typeface="Arial"/>
              <a:buNone/>
              <a:defRPr/>
            </a:pP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William Miller y Stephen Rollnick</a:t>
            </a:r>
          </a:p>
        </p:txBody>
      </p:sp>
    </p:spTree>
    <p:extLst>
      <p:ext uri="{BB962C8B-B14F-4D97-AF65-F5344CB8AC3E}">
        <p14:creationId xmlns:p14="http://schemas.microsoft.com/office/powerpoint/2010/main" val="5246848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¿Cuáles son los ingredientes principales de la EM?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altLang="en-US">
                <a:ea typeface="HelveticaNeueLT Std Cn"/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C2ACA2-08A7-440F-9562-E47381D6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Resnicow K, et al</a:t>
            </a:r>
            <a:r>
              <a:rPr lang="es-ES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Int J Behav Nutr Phys Act. </a:t>
            </a:r>
            <a:r>
              <a:rPr lang="es-ES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2012;9:19.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6B19E-6261-EF44-906E-3F4965097CE0}"/>
              </a:ext>
            </a:extLst>
          </p:cNvPr>
          <p:cNvSpPr txBox="1"/>
          <p:nvPr/>
        </p:nvSpPr>
        <p:spPr>
          <a:xfrm>
            <a:off x="995424" y="3822507"/>
            <a:ext cx="2488556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Expresar empatía y mantener viva una conversación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8FE93-A7A7-5442-9838-A6F526B2215F}"/>
              </a:ext>
            </a:extLst>
          </p:cNvPr>
          <p:cNvSpPr txBox="1"/>
          <p:nvPr/>
        </p:nvSpPr>
        <p:spPr>
          <a:xfrm>
            <a:off x="3591084" y="3822507"/>
            <a:ext cx="2497203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Desarrollar discrepancias y </a:t>
            </a:r>
            <a:br>
              <a:rPr sz="2000"/>
            </a:b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dirigir la conversación </a:t>
            </a:r>
            <a:br>
              <a:rPr sz="2000"/>
            </a:b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hacia el cambio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8FA7B-F6CA-344C-8D5C-448981C3EFA2}"/>
              </a:ext>
            </a:extLst>
          </p:cNvPr>
          <p:cNvSpPr txBox="1"/>
          <p:nvPr/>
        </p:nvSpPr>
        <p:spPr>
          <a:xfrm>
            <a:off x="6195391" y="3822507"/>
            <a:ext cx="2383233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Rodar con la resistencia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E80BF-D96B-444B-A368-8D46670AD74C}"/>
              </a:ext>
            </a:extLst>
          </p:cNvPr>
          <p:cNvSpPr txBox="1"/>
          <p:nvPr/>
        </p:nvSpPr>
        <p:spPr>
          <a:xfrm>
            <a:off x="8685729" y="3822507"/>
            <a:ext cx="2530139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Apoyar la </a:t>
            </a:r>
            <a:br>
              <a:rPr sz="2000"/>
            </a:b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autoeficacia y </a:t>
            </a:r>
            <a:br>
              <a:rPr sz="2000"/>
            </a:br>
            <a:r>
              <a:rPr lang="es-ES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planificar el cambio de comportamiento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E715D-F3DA-C64F-BB9D-16168697DDA7}"/>
              </a:ext>
            </a:extLst>
          </p:cNvPr>
          <p:cNvSpPr txBox="1"/>
          <p:nvPr/>
        </p:nvSpPr>
        <p:spPr>
          <a:xfrm>
            <a:off x="2037144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923D1-E872-A748-81A0-CBF7A5AF7935}"/>
              </a:ext>
            </a:extLst>
          </p:cNvPr>
          <p:cNvSpPr txBox="1"/>
          <p:nvPr/>
        </p:nvSpPr>
        <p:spPr>
          <a:xfrm>
            <a:off x="4655840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D4E6B-9750-6A4C-B61A-31C88CB363A9}"/>
              </a:ext>
            </a:extLst>
          </p:cNvPr>
          <p:cNvSpPr txBox="1"/>
          <p:nvPr/>
        </p:nvSpPr>
        <p:spPr>
          <a:xfrm>
            <a:off x="7104111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DC7D3-E774-6346-8FB8-FA025A68EA9E}"/>
              </a:ext>
            </a:extLst>
          </p:cNvPr>
          <p:cNvSpPr txBox="1"/>
          <p:nvPr/>
        </p:nvSpPr>
        <p:spPr>
          <a:xfrm>
            <a:off x="9768408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4.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1904C54-10B9-674A-8E91-40B79EB67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7554" y="2593582"/>
            <a:ext cx="1022921" cy="10229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47C7FDF-D033-674F-A4B4-8D8EBCC91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3356" y="2603643"/>
            <a:ext cx="1006012" cy="100601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125E3F8-007C-C748-B9B9-9CB8451DD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0350" y="2559120"/>
            <a:ext cx="1223767" cy="122376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0C85564-E9AF-9E44-A3E2-AE02A4C23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3592" y="2404153"/>
            <a:ext cx="1397286" cy="13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50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48D7-2C45-4CBB-8DA8-27DCE82D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La importancia de una relación colaborativa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D1A9-44F7-40C1-8941-1934D607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colaboración se da cuando...</a:t>
            </a:r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el paciente y el profesional sanitario trabajan hacia objetivos comunes</a:t>
            </a:r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confían unos en otros en que serán honestos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De lo contrario, se pierde tiempo y se desperdicia el esfuerzo...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65B95-305D-442F-B674-28DBFC2B3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500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31898"/>
            <a:ext cx="5286703" cy="1463040"/>
          </a:xfrm>
        </p:spPr>
        <p:txBody>
          <a:bodyPr/>
          <a:lstStyle/>
          <a:p>
            <a:r>
              <a:rPr lang="es-ES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Iniciar una sesión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b="0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Fijación de una agenda</a:t>
            </a:r>
          </a:p>
        </p:txBody>
      </p:sp>
    </p:spTree>
    <p:extLst>
      <p:ext uri="{BB962C8B-B14F-4D97-AF65-F5344CB8AC3E}">
        <p14:creationId xmlns:p14="http://schemas.microsoft.com/office/powerpoint/2010/main" val="21016766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Iniciar una cita: el gráfico de fijación de una agenda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BC81208-8AA0-F24F-B411-B166F9D6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Enumere las cosas que cree que son importantes, pero también es importante dejar algunos círculos vacíos para que el paciente pueda enumerar las cosas de las que desea hablar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55FAA57-A097-014D-99B1-8F1A6798E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791DAC-770D-604E-9FEC-5649CC0BD00B}"/>
              </a:ext>
            </a:extLst>
          </p:cNvPr>
          <p:cNvGrpSpPr/>
          <p:nvPr/>
        </p:nvGrpSpPr>
        <p:grpSpPr>
          <a:xfrm>
            <a:off x="2478240" y="4000736"/>
            <a:ext cx="1786907" cy="1355117"/>
            <a:chOff x="2447417" y="4195945"/>
            <a:chExt cx="1786907" cy="1355117"/>
          </a:xfrm>
        </p:grpSpPr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2447417" y="4195945"/>
              <a:ext cx="1786907" cy="135511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08" name="Text Box 8"/>
            <p:cNvSpPr txBox="1">
              <a:spLocks noChangeArrowheads="1"/>
            </p:cNvSpPr>
            <p:nvPr/>
          </p:nvSpPr>
          <p:spPr bwMode="auto">
            <a:xfrm>
              <a:off x="3050566" y="4701060"/>
              <a:ext cx="68929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Dieta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665D6E-72A4-6340-B320-B3BB0C4C5782}"/>
              </a:ext>
            </a:extLst>
          </p:cNvPr>
          <p:cNvGrpSpPr/>
          <p:nvPr/>
        </p:nvGrpSpPr>
        <p:grpSpPr>
          <a:xfrm>
            <a:off x="985687" y="2882563"/>
            <a:ext cx="1786907" cy="1355117"/>
            <a:chOff x="1300618" y="2485296"/>
            <a:chExt cx="1786907" cy="1355117"/>
          </a:xfrm>
        </p:grpSpPr>
        <p:sp>
          <p:nvSpPr>
            <p:cNvPr id="409603" name="Oval 3"/>
            <p:cNvSpPr>
              <a:spLocks noChangeArrowheads="1"/>
            </p:cNvSpPr>
            <p:nvPr/>
          </p:nvSpPr>
          <p:spPr bwMode="auto">
            <a:xfrm>
              <a:off x="1300618" y="2485296"/>
              <a:ext cx="1786907" cy="1355117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09" name="Text Box 9"/>
            <p:cNvSpPr txBox="1">
              <a:spLocks noChangeArrowheads="1"/>
            </p:cNvSpPr>
            <p:nvPr/>
          </p:nvSpPr>
          <p:spPr bwMode="auto">
            <a:xfrm>
              <a:off x="1692171" y="3005346"/>
              <a:ext cx="134175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Tabaquismo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7AED9-84D7-8348-A37B-EE8F2ABCFACA}"/>
              </a:ext>
            </a:extLst>
          </p:cNvPr>
          <p:cNvGrpSpPr/>
          <p:nvPr/>
        </p:nvGrpSpPr>
        <p:grpSpPr>
          <a:xfrm>
            <a:off x="4350302" y="2978311"/>
            <a:ext cx="1786907" cy="1355117"/>
            <a:chOff x="4196190" y="2680361"/>
            <a:chExt cx="1786907" cy="1355117"/>
          </a:xfrm>
        </p:grpSpPr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4196190" y="2680361"/>
              <a:ext cx="1786907" cy="135511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10" name="Text Box 10"/>
            <p:cNvSpPr txBox="1">
              <a:spLocks noChangeArrowheads="1"/>
            </p:cNvSpPr>
            <p:nvPr/>
          </p:nvSpPr>
          <p:spPr bwMode="auto">
            <a:xfrm>
              <a:off x="4335421" y="3090426"/>
              <a:ext cx="150844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Adherencia 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nebulizadores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B602D9-1136-0642-ACA4-AEF2A72C7ED3}"/>
              </a:ext>
            </a:extLst>
          </p:cNvPr>
          <p:cNvGrpSpPr/>
          <p:nvPr/>
        </p:nvGrpSpPr>
        <p:grpSpPr>
          <a:xfrm>
            <a:off x="7152809" y="2427440"/>
            <a:ext cx="1786907" cy="1355117"/>
            <a:chOff x="7358292" y="2602100"/>
            <a:chExt cx="1786907" cy="1355117"/>
          </a:xfrm>
        </p:grpSpPr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7358292" y="2602100"/>
              <a:ext cx="1786907" cy="135511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11" name="Text Box 11"/>
            <p:cNvSpPr txBox="1">
              <a:spLocks noChangeArrowheads="1"/>
            </p:cNvSpPr>
            <p:nvPr/>
          </p:nvSpPr>
          <p:spPr bwMode="auto">
            <a:xfrm>
              <a:off x="7535623" y="3002660"/>
              <a:ext cx="143224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Faltar a citas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médicas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225A76-547F-8C4D-A754-F338192DF669}"/>
              </a:ext>
            </a:extLst>
          </p:cNvPr>
          <p:cNvGrpSpPr/>
          <p:nvPr/>
        </p:nvGrpSpPr>
        <p:grpSpPr>
          <a:xfrm>
            <a:off x="6186385" y="4325567"/>
            <a:ext cx="1786907" cy="1355117"/>
            <a:chOff x="6021998" y="4356389"/>
            <a:chExt cx="1786907" cy="1355117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021998" y="4356389"/>
              <a:ext cx="1786907" cy="1355117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B50E26C9-C4E4-4265-9DAB-41DE9D7A1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016" y="4849280"/>
              <a:ext cx="506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>
                  <a:latin typeface="+mn-lt"/>
                </a:rPr>
                <a:t>???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61506-FB1F-E145-9E64-F98FB066901D}"/>
              </a:ext>
            </a:extLst>
          </p:cNvPr>
          <p:cNvGrpSpPr/>
          <p:nvPr/>
        </p:nvGrpSpPr>
        <p:grpSpPr>
          <a:xfrm>
            <a:off x="9220999" y="3885397"/>
            <a:ext cx="1786907" cy="1355117"/>
            <a:chOff x="8851129" y="4152525"/>
            <a:chExt cx="1786907" cy="1355117"/>
          </a:xfrm>
        </p:grpSpPr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8851129" y="4152525"/>
              <a:ext cx="1786907" cy="135511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08B3BA59-D0FF-4153-9547-0C0FA5F69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147" y="4648131"/>
              <a:ext cx="506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>
                  <a:latin typeface="+mn-lt"/>
                </a:rPr>
                <a:t>???</a:t>
              </a: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9B24-1EA9-4B85-B3EC-1388941F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Enfoque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C953-8343-42F6-AF88-E1219E31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Tranquilizar a los pacientes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Evitar enfrentarse o decirles a los pacientes qué hacer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Fomentar una conversación sobre el cambio</a:t>
            </a:r>
          </a:p>
          <a:p>
            <a:pPr lvl="1" eaLnBrk="1" hangingPunct="1"/>
            <a:r>
              <a:rPr lang="es-ES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incluyendo aspectos del cambio que podrían ser difíciles o preocupantes</a:t>
            </a:r>
          </a:p>
          <a:p>
            <a:pPr eaLnBrk="1" hangingPunct="1"/>
            <a:r>
              <a:rPr lang="es-ES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Algunas técnicas sencillas, cuando se utilizan de la forma correcta, pueden ser muy potentes...</a:t>
            </a:r>
            <a:endParaRPr lang="en-US" altLang="en-US">
              <a:ea typeface="HelveticaNeueLT Std C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B2D88-18FA-4BC1-82C6-2AA52DED9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640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1976</Words>
  <Application>Microsoft Office PowerPoint</Application>
  <PresentationFormat>Widescreen</PresentationFormat>
  <Paragraphs>179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System Font Regular</vt:lpstr>
      <vt:lpstr>Wingdings</vt:lpstr>
      <vt:lpstr>Office Theme</vt:lpstr>
      <vt:lpstr>Expresar empatía y mantener viva una conversación</vt:lpstr>
      <vt:lpstr>Descargo de responsabilidad</vt:lpstr>
      <vt:lpstr>Objetivos de aprendizaje</vt:lpstr>
      <vt:lpstr>El espíritu de la EM</vt:lpstr>
      <vt:lpstr>¿Cuáles son los ingredientes principales de la EM?</vt:lpstr>
      <vt:lpstr>La importancia de una relación colaborativa</vt:lpstr>
      <vt:lpstr>Iniciar una sesión</vt:lpstr>
      <vt:lpstr>Iniciar una cita: el gráfico de fijación de una agenda</vt:lpstr>
      <vt:lpstr>Enfoque</vt:lpstr>
      <vt:lpstr>Los componentes de la EM: OARS</vt:lpstr>
      <vt:lpstr>Qué hacer. OARS: los componentes de la EM</vt:lpstr>
      <vt:lpstr>Preguntas abiertas (Open-ended questions)</vt:lpstr>
      <vt:lpstr>Afirmaciones (Affirmations)</vt:lpstr>
      <vt:lpstr>Escucha activa o reflexiva  (Reflective or active listening)</vt:lpstr>
      <vt:lpstr>Reflejo del contenido (simple)</vt:lpstr>
      <vt:lpstr>Reflejo de significado (complejo)</vt:lpstr>
      <vt:lpstr>Reflejo de significado (complejo): ejemplo</vt:lpstr>
      <vt:lpstr>Reflexiones: resumen</vt:lpstr>
      <vt:lpstr>Reflexión amplificada</vt:lpstr>
      <vt:lpstr>Reflexión amplificada: ejemplo</vt:lpstr>
      <vt:lpstr>Reflexión de doble cara</vt:lpstr>
      <vt:lpstr>Reflexión de doble cara: ejemplo</vt:lpstr>
      <vt:lpstr>Resúmenes</vt:lpstr>
      <vt:lpstr>Resumen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lastModifiedBy>Victoria Iljas</cp:lastModifiedBy>
  <cp:revision>65</cp:revision>
  <dcterms:created xsi:type="dcterms:W3CDTF">2021-07-06T11:43:32Z</dcterms:created>
  <dcterms:modified xsi:type="dcterms:W3CDTF">2022-03-30T17:33:55Z</dcterms:modified>
  <cp:category>UK0122905</cp:category>
</cp:coreProperties>
</file>