
<file path=[Content_Types].xml><?xml version="1.0" encoding="utf-8"?>
<Types xmlns="http://schemas.openxmlformats.org/package/2006/content-types">
  <Default Extension="png" ContentType="image/png"/>
  <Default Extension="svg" ContentType="image/sv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356" r:id="rId2"/>
    <p:sldId id="265" r:id="rId3"/>
    <p:sldId id="267" r:id="rId4"/>
    <p:sldId id="261" r:id="rId5"/>
    <p:sldId id="355" r:id="rId6"/>
    <p:sldId id="269" r:id="rId7"/>
    <p:sldId id="264" r:id="rId8"/>
    <p:sldId id="291" r:id="rId9"/>
    <p:sldId id="271" r:id="rId10"/>
    <p:sldId id="272" r:id="rId11"/>
    <p:sldId id="293" r:id="rId12"/>
    <p:sldId id="294" r:id="rId13"/>
    <p:sldId id="295" r:id="rId14"/>
    <p:sldId id="297" r:id="rId15"/>
    <p:sldId id="299" r:id="rId16"/>
    <p:sldId id="300" r:id="rId17"/>
    <p:sldId id="301" r:id="rId18"/>
    <p:sldId id="329" r:id="rId19"/>
    <p:sldId id="344" r:id="rId20"/>
    <p:sldId id="345" r:id="rId21"/>
    <p:sldId id="332" r:id="rId22"/>
    <p:sldId id="333" r:id="rId23"/>
    <p:sldId id="336" r:id="rId24"/>
    <p:sldId id="354" r:id="rId25"/>
    <p:sldId id="353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uthami Jeevakumar" initials="GJ" lastIdx="0" clrIdx="0">
    <p:extLst/>
  </p:cmAuthor>
  <p:cmAuthor id="2" name="ApotheCom" initials="APO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96357" autoAdjust="0"/>
  </p:normalViewPr>
  <p:slideViewPr>
    <p:cSldViewPr snapToGrid="0" snapToObjects="1">
      <p:cViewPr varScale="1">
        <p:scale>
          <a:sx n="116" d="100"/>
          <a:sy n="116" d="100"/>
        </p:scale>
        <p:origin x="42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A1A3E-FB5D-4A6B-83B2-4CE6C7536FC4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1FD4E-D58A-44F6-A6EC-E0385C3926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145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803275" indent="-307975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236663" indent="-246063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731963" indent="-246063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227263" indent="-246063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6844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31416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5988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40560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F716EC2F-2F6F-4784-94E5-0461760F40C0}" type="slidenum">
              <a:rPr lang="en-GB" altLang="en-US" smtClean="0"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3634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21543897-D906-46D2-9F1D-8B399B442C35}" type="slidenum">
              <a:rPr lang="en-GB" altLang="en-US" smtClean="0"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05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1FD4E-D58A-44F6-A6EC-E0385C39261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422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Закрытые вопросы: Есть ли у вас какое-либо представление о том, как вы могли бы это сделать?</a:t>
            </a:r>
          </a:p>
          <a:p>
            <a:r>
              <a:rPr lang="ru-RU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Открытые вопросы: Как вы могли бы это сделать?</a:t>
            </a:r>
          </a:p>
          <a:p>
            <a:endParaRPr lang="en-GB" altLang="en-US"/>
          </a:p>
          <a:p>
            <a:r>
              <a:rPr lang="ru-RU" sz="12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Открытые вопросы намного лучше, чтобы начать разговор...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803275" indent="-307975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236663" indent="-246063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731963" indent="-246063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227263" indent="-246063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6844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31416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5988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40560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D7491752-3308-4929-A94D-0AD21DE261F8}" type="slidenum">
              <a:rPr lang="en-GB" altLang="en-US" smtClean="0"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9667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1FD4E-D58A-44F6-A6EC-E0385C39261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944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1FD4E-D58A-44F6-A6EC-E0385C39261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75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1FD4E-D58A-44F6-A6EC-E0385C39261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443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1pPr>
            <a:lvl2pPr marL="803275" indent="-307975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2pPr>
            <a:lvl3pPr marL="1236663" indent="-246063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3pPr>
            <a:lvl4pPr marL="1731963" indent="-246063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4pPr>
            <a:lvl5pPr marL="2227263" indent="-246063"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5pPr>
            <a:lvl6pPr marL="26844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6pPr>
            <a:lvl7pPr marL="31416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7pPr>
            <a:lvl8pPr marL="35988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8pPr>
            <a:lvl9pPr marL="40560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defRPr>
            </a:lvl9pPr>
          </a:lstStyle>
          <a:p>
            <a:fld id="{26C271BA-3B82-4339-A157-D1CA7A01480D}" type="slidenum">
              <a:rPr lang="en-GB" altLang="en-US" smtClean="0"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0528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366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7319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2272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C61AAEF-0031-45CB-9F8E-5792DA0EB413}" type="slidenum">
              <a:rPr lang="en-GB" altLang="en-US" sz="1300" smtClean="0"/>
              <a:pPr>
                <a:spcBef>
                  <a:spcPct val="0"/>
                </a:spcBef>
              </a:pPr>
              <a:t>19</a:t>
            </a:fld>
            <a:endParaRPr lang="en-GB" altLang="en-US" sz="13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6250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803275" indent="-3079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366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7319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227263" indent="-2460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4EB9AAD-6F0B-499E-BC21-ED7E8AC2D04D}" type="slidenum">
              <a:rPr lang="en-GB" altLang="en-US" sz="1300" smtClean="0"/>
              <a:pPr>
                <a:spcBef>
                  <a:spcPct val="0"/>
                </a:spcBef>
              </a:pPr>
              <a:t>20</a:t>
            </a:fld>
            <a:endParaRPr lang="en-GB" altLang="en-US" sz="13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672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1979B8C-52AD-6647-AEAF-687E79C1C8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9497" t="11365" r="11925" b="3850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279022B-D2C5-2847-97C7-97E44D9E9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2942"/>
            <a:ext cx="9144000" cy="2444275"/>
          </a:xfrm>
          <a:prstGeom prst="roundRect">
            <a:avLst>
              <a:gd name="adj" fmla="val 17893"/>
            </a:avLst>
          </a:prstGeom>
          <a:solidFill>
            <a:schemeClr val="bg1">
              <a:alpha val="68000"/>
            </a:schemeClr>
          </a:solidFill>
        </p:spPr>
        <p:txBody>
          <a:bodyPr lIns="72000" tIns="251999" rIns="72000" bIns="144000" anchor="b">
            <a:spAutoFit/>
          </a:bodyPr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2EE931F-33A2-BA41-A7A4-8222A04AA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9293"/>
            <a:ext cx="9144000" cy="1080822"/>
          </a:xfrm>
          <a:prstGeom prst="roundRect">
            <a:avLst>
              <a:gd name="adj" fmla="val 32496"/>
            </a:avLst>
          </a:prstGeom>
          <a:noFill/>
          <a:ln>
            <a:noFill/>
          </a:ln>
        </p:spPr>
        <p:txBody>
          <a:bodyPr lIns="72000" tIns="216000" rIns="72000" bIns="216000" anchor="t">
            <a:sp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46E715A-8C19-F54D-AB90-4177417E76F5}"/>
              </a:ext>
            </a:extLst>
          </p:cNvPr>
          <p:cNvSpPr/>
          <p:nvPr userDrawn="1"/>
        </p:nvSpPr>
        <p:spPr>
          <a:xfrm>
            <a:off x="0" y="0"/>
            <a:ext cx="12192000" cy="1127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5E86249-BF3A-CA4F-821B-8B5B13F224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7303" t="25182" r="6285" b="21934"/>
          <a:stretch>
            <a:fillRect/>
          </a:stretch>
        </p:blipFill>
        <p:spPr bwMode="auto">
          <a:xfrm>
            <a:off x="213360" y="142240"/>
            <a:ext cx="2794000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C265DB6-7011-5742-AAA7-29308E23DC8D}"/>
              </a:ext>
            </a:extLst>
          </p:cNvPr>
          <p:cNvCxnSpPr/>
          <p:nvPr userDrawn="1"/>
        </p:nvCxnSpPr>
        <p:spPr>
          <a:xfrm>
            <a:off x="0" y="1115122"/>
            <a:ext cx="12192000" cy="0"/>
          </a:xfrm>
          <a:prstGeom prst="line">
            <a:avLst/>
          </a:prstGeom>
          <a:ln w="698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CB08BC2-5CE1-D74F-ADA7-31626E0A36A2}"/>
              </a:ext>
            </a:extLst>
          </p:cNvPr>
          <p:cNvCxnSpPr/>
          <p:nvPr userDrawn="1"/>
        </p:nvCxnSpPr>
        <p:spPr>
          <a:xfrm>
            <a:off x="0" y="1184052"/>
            <a:ext cx="12192000" cy="0"/>
          </a:xfrm>
          <a:prstGeom prst="line">
            <a:avLst/>
          </a:prstGeom>
          <a:ln w="698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78CE290-A1E4-4442-90F0-073E54BE44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30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1325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CDB9405-8AFA-A042-882F-E0AFD46017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9497" t="11365" r="11925" b="3850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576FCC7-726A-9042-AD16-1A2FB603FBEF}"/>
              </a:ext>
            </a:extLst>
          </p:cNvPr>
          <p:cNvSpPr/>
          <p:nvPr userDrawn="1"/>
        </p:nvSpPr>
        <p:spPr>
          <a:xfrm>
            <a:off x="4860758" y="866274"/>
            <a:ext cx="6472989" cy="3320715"/>
          </a:xfrm>
          <a:prstGeom prst="roundRect">
            <a:avLst>
              <a:gd name="adj" fmla="val 1087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D89AB9E-9CA6-D349-B441-778A9DBB7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507" y="1915521"/>
            <a:ext cx="5286703" cy="1495794"/>
          </a:xfrm>
        </p:spPr>
        <p:txBody>
          <a:bodyPr anchor="ctr">
            <a:sp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C0B954A-17B6-6A45-BD1A-327660E1A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8507" y="4427659"/>
            <a:ext cx="5286703" cy="332399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49681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83AAF71-F6BB-B54E-823A-C2C09FB0756D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8C1EFC3-B0F7-414C-B976-EF18B332E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AAB9F4AE-94C9-DD40-A8EE-4822983D909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D317952-E7AA-4924-AB43-0E70525C6E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23240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19F7E9E-B59B-044E-877B-83C28CD77AD5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F7C38D4-7D44-934B-A8D1-C647FD75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fld id="{AAB9F4AE-94C9-DD40-A8EE-4822983D909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762E165-F8D3-4CC9-830B-B843D7579E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98507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19F7E9E-B59B-044E-877B-83C28CD77AD5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 marL="685800" indent="-228600">
              <a:buClr>
                <a:schemeClr val="accent4"/>
              </a:buClr>
              <a:buFont typeface="System Font Regular"/>
              <a:buChar char="–"/>
              <a:defRPr/>
            </a:lvl2pPr>
            <a:lvl3pPr>
              <a:buClr>
                <a:schemeClr val="accent4"/>
              </a:buClr>
              <a:defRPr/>
            </a:lvl3pPr>
            <a:lvl4pPr marL="1600200" indent="-228600">
              <a:buClr>
                <a:schemeClr val="accent4"/>
              </a:buClr>
              <a:buFont typeface="System Font Regular"/>
              <a:buChar char="–"/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F7C38D4-7D44-934B-A8D1-C647FD75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fld id="{AAB9F4AE-94C9-DD40-A8EE-4822983D909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14C292B-FBE0-4F0F-9A36-966A15998B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3402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19F7E9E-B59B-044E-877B-83C28CD77AD5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F7C38D4-7D44-934B-A8D1-C647FD75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fld id="{AAB9F4AE-94C9-DD40-A8EE-4822983D909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AA05E68-91B4-4663-99F6-7E6795CFA2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92220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19F7E9E-B59B-044E-877B-83C28CD77AD5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F7C38D4-7D44-934B-A8D1-C647FD75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fld id="{AAB9F4AE-94C9-DD40-A8EE-4822983D909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B6F4B31-7773-46E4-8B6A-19FBBD647C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6019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19F7E9E-B59B-044E-877B-83C28CD77AD5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83948B9-ACF2-AB4E-83A6-4A796EB28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5338" y="5906814"/>
            <a:ext cx="9532883" cy="777765"/>
          </a:xfrm>
        </p:spPr>
        <p:txBody>
          <a:bodyPr anchor="b">
            <a:noAutofit/>
          </a:bodyPr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F7C38D4-7D44-934B-A8D1-C647FD75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fld id="{AAB9F4AE-94C9-DD40-A8EE-4822983D90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04051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07F057A-068B-AD41-A988-BB1A04C93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3201"/>
            <a:ext cx="10515600" cy="4317999"/>
          </a:xfrm>
          <a:prstGeom prst="roundRect">
            <a:avLst>
              <a:gd name="adj" fmla="val 7843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64BA763-E941-664E-846C-48F5F8F5E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46579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9F4AE-94C9-DD40-A8EE-4822983D9098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EEB629F-04CB-6D4D-99FD-9C82BFD49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71500"/>
            <a:ext cx="10223500" cy="66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12" name="Picture 1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2B4F364-5D33-2443-8739-1B41881A5B2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 l="8201" t="24911" r="8201" b="26678"/>
          <a:stretch>
            <a:fillRect/>
          </a:stretch>
        </p:blipFill>
        <p:spPr>
          <a:xfrm>
            <a:off x="203200" y="6180692"/>
            <a:ext cx="1816100" cy="52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7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0" r:id="rId3"/>
    <p:sldLayoutId id="2147483656" r:id="rId4"/>
    <p:sldLayoutId id="2147483661" r:id="rId5"/>
    <p:sldLayoutId id="2147483662" r:id="rId6"/>
    <p:sldLayoutId id="2147483663" r:id="rId7"/>
    <p:sldLayoutId id="2147483665" r:id="rId8"/>
  </p:sldLayoutIdLst>
  <p:transition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5" Type="http://schemas.openxmlformats.org/officeDocument/2006/relationships/image" Target="../media/image9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sv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svg"/><Relationship Id="rId5" Type="http://schemas.openxmlformats.org/officeDocument/2006/relationships/image" Target="../media/image10.png"/><Relationship Id="rId4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2DF59D2-1652-4B23-8935-13A8F81D6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1426" y="2393202"/>
            <a:ext cx="8924172" cy="1859039"/>
          </a:xfrm>
        </p:spPr>
        <p:txBody>
          <a:bodyPr/>
          <a:lstStyle/>
          <a:p>
            <a:r>
              <a:rPr lang="ru-RU" sz="6000" b="0" i="0" strike="noStrike" cap="none" spc="0" baseline="0" dirty="0">
                <a:solidFill>
                  <a:srgbClr val="7B2A84"/>
                </a:solidFill>
                <a:effectLst/>
                <a:latin typeface="Calibri Light"/>
                <a:ea typeface="Calibri Light"/>
                <a:cs typeface="Calibri Light"/>
              </a:rPr>
              <a:t>Проявление </a:t>
            </a:r>
            <a:r>
              <a:rPr lang="ru-RU" sz="6000" b="0" i="0" strike="noStrike" cap="none" spc="0" baseline="0" dirty="0" err="1">
                <a:solidFill>
                  <a:srgbClr val="7B2A84"/>
                </a:solidFill>
                <a:effectLst/>
                <a:latin typeface="Calibri Light"/>
                <a:ea typeface="Calibri Light"/>
                <a:cs typeface="Calibri Light"/>
              </a:rPr>
              <a:t>эмпатии</a:t>
            </a:r>
            <a:r>
              <a:rPr lang="ru-RU" sz="6000" b="0" i="0" strike="noStrike" cap="none" spc="0" baseline="0" dirty="0">
                <a:solidFill>
                  <a:srgbClr val="7B2A84"/>
                </a:solidFill>
                <a:effectLst/>
                <a:latin typeface="Calibri Light"/>
                <a:ea typeface="Calibri Light"/>
                <a:cs typeface="Calibri Light"/>
              </a:rPr>
              <a:t> и улучшение общения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E2C493C-B994-4B35-82D2-009BDD46E5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89327FD-916D-4D6C-BD98-202F51E03E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1" i="0" strike="noStrike" cap="none" spc="0" baseline="0" dirty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Код проекта: </a:t>
            </a:r>
            <a:r>
              <a:rPr lang="en-US" b="1" dirty="0" smtClean="0">
                <a:solidFill>
                  <a:srgbClr val="7B2A84"/>
                </a:solidFill>
                <a:ea typeface="Calibri"/>
                <a:cs typeface="Calibri"/>
              </a:rPr>
              <a:t>INT-20-2100519</a:t>
            </a:r>
            <a:r>
              <a:rPr lang="ru-RU" sz="1000" b="1" i="0" strike="noStrike" cap="none" spc="0" baseline="0" dirty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	Дата обновления</a:t>
            </a:r>
            <a:r>
              <a:rPr lang="ru-RU" sz="1000" b="1" i="0" strike="noStrike" cap="none" spc="0" baseline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: </a:t>
            </a:r>
            <a:r>
              <a:rPr lang="ru-RU" b="1">
                <a:solidFill>
                  <a:srgbClr val="7B2A84"/>
                </a:solidFill>
                <a:ea typeface="Calibri"/>
                <a:cs typeface="Calibri"/>
              </a:rPr>
              <a:t>Январь </a:t>
            </a:r>
            <a:r>
              <a:rPr lang="ru-RU" b="1" smtClean="0">
                <a:solidFill>
                  <a:srgbClr val="7B2A84"/>
                </a:solidFill>
                <a:ea typeface="Calibri"/>
                <a:cs typeface="Calibri"/>
              </a:rPr>
              <a:t>2022</a:t>
            </a:r>
            <a:r>
              <a:rPr lang="ru-RU" sz="1000" b="1" i="0" strike="noStrike" cap="none" spc="0" baseline="0" dirty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 г.</a:t>
            </a:r>
          </a:p>
        </p:txBody>
      </p:sp>
    </p:spTree>
    <p:extLst>
      <p:ext uri="{BB962C8B-B14F-4D97-AF65-F5344CB8AC3E}">
        <p14:creationId xmlns:p14="http://schemas.microsoft.com/office/powerpoint/2010/main" val="37511348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0D1754A-8A7C-2844-A1B3-B9DB4451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507" y="1566138"/>
            <a:ext cx="5286703" cy="2194560"/>
          </a:xfrm>
        </p:spPr>
        <p:txBody>
          <a:bodyPr/>
          <a:lstStyle/>
          <a:p>
            <a:r>
              <a:rPr lang="ru-RU" sz="6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Строительные элементы МИ: OARS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B172DC7-6EAC-0340-BED8-21E9C7B394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44154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Что делать — OARS: строительные блоки MИ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ru-RU" sz="28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O</a:t>
            </a: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Открытые вопросы</a:t>
            </a:r>
          </a:p>
          <a:p>
            <a:pPr>
              <a:defRPr/>
            </a:pPr>
            <a:r>
              <a:rPr lang="ru-RU" sz="28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А</a:t>
            </a: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Подтверждения</a:t>
            </a:r>
          </a:p>
          <a:p>
            <a:pPr>
              <a:defRPr/>
            </a:pPr>
            <a:r>
              <a:rPr lang="ru-RU" sz="28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R</a:t>
            </a: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Рефлексивное слушание</a:t>
            </a:r>
          </a:p>
          <a:p>
            <a:pPr>
              <a:defRPr/>
            </a:pPr>
            <a:r>
              <a:rPr lang="ru-RU" sz="28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S</a:t>
            </a: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Резюмирование</a:t>
            </a:r>
          </a:p>
          <a:p>
            <a:pPr>
              <a:buFont typeface="Arial"/>
              <a:buChar char="•"/>
              <a:defRPr/>
            </a:pPr>
            <a:endParaRPr lang="en-US" altLang="en-US" i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5078FA6-3881-471D-AD58-0E7141786A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Goyder E, et al.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Health Technol Assess. 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2014;18. https://www.ncbi.nlm.nih.gov/books/NBK261677/. По состоянию на июль 2021 г.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i="0" u="sng" strike="noStrike" cap="none" spc="0" baseline="0" dirty="0" smtClean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  <a:cs typeface="Calibri Light"/>
              </a:rPr>
              <a:t>O</a:t>
            </a:r>
            <a:r>
              <a:rPr lang="en-US" sz="3600" b="1" i="0" strike="noStrike" cap="none" spc="0" baseline="0" dirty="0" smtClean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Calibri Light"/>
                <a:ea typeface="Calibri Light"/>
                <a:cs typeface="Calibri Light"/>
              </a:rPr>
              <a:t> </a:t>
            </a:r>
            <a:r>
              <a:rPr lang="ru-RU" sz="3600" b="0" i="0" strike="noStrike" cap="none" spc="0" baseline="0" dirty="0" smtClean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Открытые </a:t>
            </a:r>
            <a:r>
              <a:rPr lang="ru-RU" sz="3600" b="0" i="0" strike="noStrike" cap="none" spc="0" baseline="0" dirty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вопросы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Помогают вести разговор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Улучшают понимание и выявление точки зрения пациента 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Помогает избегать преждевременных выводов и суждений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напр.</a:t>
            </a:r>
            <a:r>
              <a:rPr lang="ru-RU" sz="24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, «Вы чувствуете себя намного лучше после смены лекарства?»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9F3A8E3-E9A4-441A-998C-F6AF893145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Houck JM, et al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 2010. http://casaa.unm.edu/download/misc25.pdf. По состоянию на июль 2021 г.</a:t>
            </a:r>
            <a:endParaRPr lang="en-GB" altLang="en-US" sz="1000" i="1">
              <a:ea typeface="HelveticaNeueLT Std Cn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u="sng" dirty="0" smtClean="0">
                <a:ea typeface="HelveticaNeueLT Std Med Cn"/>
              </a:rPr>
              <a:t>A</a:t>
            </a:r>
            <a:r>
              <a:rPr lang="en-US" altLang="en-US" b="1" dirty="0" smtClean="0">
                <a:ea typeface="HelveticaNeueLT Std Med Cn"/>
              </a:rPr>
              <a:t> </a:t>
            </a:r>
            <a:r>
              <a:rPr lang="ru-RU" sz="3600" b="0" i="0" strike="noStrike" cap="none" spc="0" baseline="0" dirty="0" smtClean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Подтверждения</a:t>
            </a:r>
            <a:endParaRPr lang="ru-RU" sz="3600" b="0" i="0" strike="noStrike" cap="none" spc="0" baseline="0" dirty="0">
              <a:solidFill>
                <a:srgbClr val="FFFFFF"/>
              </a:solidFill>
              <a:effectLst/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Нам нужно поддерживать моральный дух, чтобы люди чувствовали себя готовыми к переменам, когда время подходит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Подтверждающие утверждения подкрепляют это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Заявления о признании сильных сторон пациента</a:t>
            </a:r>
          </a:p>
          <a:p>
            <a:pPr lvl="2" eaLnBrk="1" hangingPunct="1"/>
            <a:r>
              <a:rPr lang="ru-RU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напр.</a:t>
            </a:r>
            <a:r>
              <a:rPr lang="ru-RU" sz="20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, «Вы всегда приходите на приемы вовремя»</a:t>
            </a:r>
            <a:endParaRPr lang="en-US" altLang="en-US" i="1"/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Благодарность и похвала за качества или достижения пациента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Укрепление уверенности в способности к переменам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69CA050-7FA1-4453-B14C-157BDAB7B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Houck JM, et al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 2010. http://casaa.unm.edu/download/misc25.pdf. По состоянию на июль 2021 г.</a:t>
            </a:r>
            <a:endParaRPr lang="en-GB" altLang="en-US" sz="1000" i="1">
              <a:ea typeface="HelveticaNeueLT Std Cn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b="1" u="sng" dirty="0" smtClean="0">
                <a:cs typeface="Courier New" pitchFamily="49" charset="0"/>
              </a:rPr>
              <a:t>R</a:t>
            </a:r>
            <a:r>
              <a:rPr lang="en-GB" altLang="en-US" b="1" dirty="0" smtClean="0">
                <a:cs typeface="Courier New" pitchFamily="49" charset="0"/>
              </a:rPr>
              <a:t> </a:t>
            </a:r>
            <a:r>
              <a:rPr lang="ru-RU" sz="3600" b="0" i="0" strike="noStrike" cap="none" spc="0" baseline="0" dirty="0" smtClean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Рефлексивное </a:t>
            </a:r>
            <a:r>
              <a:rPr lang="ru-RU" sz="3600" b="0" i="0" strike="noStrike" cap="none" spc="0" baseline="0" dirty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или активное слушание</a:t>
            </a:r>
            <a:endParaRPr lang="en-US" altLang="en-US" baseline="30000" dirty="0">
              <a:ea typeface="HelveticaNeueLT Std Med Cn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Это означает необходимость подчеркнуть то, что сказал пациент, вместо того, чтобы задавать вопросы или давать советы и т. д.</a:t>
            </a:r>
            <a:endParaRPr lang="en-US" altLang="en-US">
              <a:ea typeface="HelveticaNeueLT Std Cn"/>
            </a:endParaRP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Это показывает, что вы слушаете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Поддерживает разговор и открывает его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Признает важные или сильные эмоции пациента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8ECC03E-9A9D-4658-963F-FC259C6DFC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</p:spPr>
        <p:txBody>
          <a:bodyPr/>
          <a:lstStyle/>
          <a:p>
            <a:r>
              <a:rPr lang="ru-RU" sz="10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1. Houck JM, et al</a:t>
            </a:r>
            <a:r>
              <a:rPr lang="ru-RU" sz="1000" b="0" i="1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</a:t>
            </a:r>
            <a:r>
              <a:rPr lang="ru-RU" sz="1000" b="0" i="0" strike="noStrike" cap="none" spc="0" baseline="0" dirty="0" smtClean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2010</a:t>
            </a:r>
            <a:r>
              <a:rPr lang="ru-RU" sz="10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http://casaa.unm.edu/download/misc25.pdf. По состоянию на июль 2021 г.; </a:t>
            </a:r>
            <a:r>
              <a:rPr sz="1000" dirty="0"/>
              <a:t/>
            </a:r>
            <a:br>
              <a:rPr sz="1000" dirty="0"/>
            </a:br>
            <a:r>
              <a:rPr lang="ru-RU" sz="10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2. MINT. 2013. https://motivationalinterviewing.org/sites/default/files/glossary_of_mi_terms-1.pdf. По состоянию на июль 2021 г.; </a:t>
            </a:r>
            <a:r>
              <a:rPr sz="1000" dirty="0"/>
              <a:t/>
            </a:r>
            <a:br>
              <a:rPr sz="1000" dirty="0"/>
            </a:br>
            <a:r>
              <a:rPr lang="ru-RU" sz="10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3. MINT. 2019. https://motivationalinterviewing.org/understanding-motivational-interviewing. По состоянию на июль 2021 г. 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Содержание (простое) рефлексирование</a:t>
            </a:r>
            <a:endParaRPr lang="en-US" altLang="en-US" baseline="30000">
              <a:ea typeface="HelveticaNeueLT Std Med Cn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Самая простая форма рефлексирования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Отражение сути того, что сказал кто-то</a:t>
            </a:r>
            <a:endParaRPr lang="en-US" altLang="en-US" i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80FCFAA-A7EA-45FE-852B-024B80ECD0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MINT. 2013. https://motivationalinterviewing.org/sites/default/files/glossary_of_mi_terms-1.pdf. По состоянию на июль 2021 г.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04C557C-8F94-A44B-95F2-4B5D3D36082F}"/>
              </a:ext>
            </a:extLst>
          </p:cNvPr>
          <p:cNvGrpSpPr/>
          <p:nvPr/>
        </p:nvGrpSpPr>
        <p:grpSpPr>
          <a:xfrm>
            <a:off x="1399907" y="3242938"/>
            <a:ext cx="1570822" cy="1570822"/>
            <a:chOff x="1432193" y="2467778"/>
            <a:chExt cx="1570822" cy="1570822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B96C6F3-38E0-2043-BDD7-3D6242FBA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r:embed="rId4"/>
                </a:ext>
              </a:extLst>
            </a:blip>
            <a:stretch>
              <a:fillRect/>
            </a:stretch>
          </p:blipFill>
          <p:spPr>
            <a:xfrm>
              <a:off x="1432193" y="2467778"/>
              <a:ext cx="1570822" cy="157082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465866B-D38F-C146-9235-3E2085133832}"/>
                </a:ext>
              </a:extLst>
            </p:cNvPr>
            <p:cNvSpPr/>
            <p:nvPr/>
          </p:nvSpPr>
          <p:spPr>
            <a:xfrm>
              <a:off x="1432193" y="3035016"/>
              <a:ext cx="1570821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9525" lvl="1" algn="ctr"/>
              <a:r>
                <a:rPr lang="ru-RU" sz="1800" b="0" i="1" strike="noStrike" cap="none" spc="0" baseline="0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«Кажется...»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4F6E196-2372-F04C-B70B-AAD09F39A463}"/>
              </a:ext>
            </a:extLst>
          </p:cNvPr>
          <p:cNvGrpSpPr/>
          <p:nvPr/>
        </p:nvGrpSpPr>
        <p:grpSpPr>
          <a:xfrm>
            <a:off x="8443663" y="3227024"/>
            <a:ext cx="1849916" cy="1849916"/>
            <a:chOff x="9354238" y="2088614"/>
            <a:chExt cx="1849916" cy="1849916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1EAC1D2-B4E1-4241-A369-AB6B4FF98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r:embed="rId6"/>
                </a:ext>
              </a:extLst>
            </a:blip>
            <a:stretch>
              <a:fillRect/>
            </a:stretch>
          </p:blipFill>
          <p:spPr>
            <a:xfrm flipH="1">
              <a:off x="9354238" y="2088614"/>
              <a:ext cx="1849916" cy="1849916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BC28E2F-6B6E-E741-A4F3-0940C464AAE2}"/>
                </a:ext>
              </a:extLst>
            </p:cNvPr>
            <p:cNvSpPr/>
            <p:nvPr/>
          </p:nvSpPr>
          <p:spPr>
            <a:xfrm>
              <a:off x="9459933" y="2469436"/>
              <a:ext cx="1612017" cy="91440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9525" lvl="1" algn="ctr"/>
              <a:r>
                <a:rPr lang="ru-RU" sz="1800" b="0" i="1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«Кажется, вы не согласны со всеми»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F3C1148-7A91-5548-9C2C-CE38C47E9244}"/>
              </a:ext>
            </a:extLst>
          </p:cNvPr>
          <p:cNvGrpSpPr/>
          <p:nvPr/>
        </p:nvGrpSpPr>
        <p:grpSpPr>
          <a:xfrm>
            <a:off x="5587389" y="3321433"/>
            <a:ext cx="1839816" cy="1968090"/>
            <a:chOff x="6224531" y="2077598"/>
            <a:chExt cx="1839816" cy="1968090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1E2DFE1-E5A3-2C48-A3DF-69C1BAFF3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r:embed="rId8"/>
                </a:ext>
              </a:extLst>
            </a:blip>
            <a:stretch>
              <a:fillRect/>
            </a:stretch>
          </p:blipFill>
          <p:spPr>
            <a:xfrm>
              <a:off x="6224531" y="2077598"/>
              <a:ext cx="1839816" cy="196809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5A67BDD-5DB6-5347-BDDE-0685D7966EF2}"/>
                </a:ext>
              </a:extLst>
            </p:cNvPr>
            <p:cNvSpPr/>
            <p:nvPr/>
          </p:nvSpPr>
          <p:spPr>
            <a:xfrm>
              <a:off x="6299324" y="2151033"/>
              <a:ext cx="1703818" cy="146304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9525" lvl="1" algn="ctr"/>
              <a:r>
                <a:rPr lang="ru-RU" sz="1800" b="0" i="1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«На этой неделе у меня </a:t>
              </a:r>
              <a:r>
                <a:rPr sz="1800"/>
                <a:t/>
              </a:r>
              <a:br>
                <a:rPr sz="1800"/>
              </a:br>
              <a:r>
                <a:rPr lang="ru-RU" sz="1800" b="0" i="1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было так много споров дома»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71C05F0-11D2-F044-BA94-AB638FFAD02C}"/>
              </a:ext>
            </a:extLst>
          </p:cNvPr>
          <p:cNvGrpSpPr/>
          <p:nvPr/>
        </p:nvGrpSpPr>
        <p:grpSpPr>
          <a:xfrm>
            <a:off x="3278436" y="3654691"/>
            <a:ext cx="1760477" cy="1583981"/>
            <a:chOff x="3461745" y="2275900"/>
            <a:chExt cx="1583981" cy="1583981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A0FA3CC-E889-4B4A-A33E-6A5D297C5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r:embed="rId10"/>
                </a:ext>
              </a:extLst>
            </a:blip>
            <a:stretch>
              <a:fillRect/>
            </a:stretch>
          </p:blipFill>
          <p:spPr>
            <a:xfrm>
              <a:off x="3461745" y="2275900"/>
              <a:ext cx="1583981" cy="1583981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CE59F64-1049-2F49-9EF6-1DCD2DE1CC46}"/>
                </a:ext>
              </a:extLst>
            </p:cNvPr>
            <p:cNvSpPr/>
            <p:nvPr/>
          </p:nvSpPr>
          <p:spPr>
            <a:xfrm>
              <a:off x="3556611" y="2628441"/>
              <a:ext cx="1373024" cy="91440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9525" lvl="1" algn="ctr"/>
              <a:r>
                <a:rPr lang="ru-RU" sz="1800" b="0" i="1" strike="noStrike" cap="none" spc="0" baseline="0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«Вы чувствуете себя...»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8464B3D-1B79-1844-99F4-6FA7E80C3E1C}"/>
              </a:ext>
            </a:extLst>
          </p:cNvPr>
          <p:cNvSpPr/>
          <p:nvPr/>
        </p:nvSpPr>
        <p:spPr>
          <a:xfrm>
            <a:off x="1890075" y="2622034"/>
            <a:ext cx="164179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ru-RU" sz="24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Например: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D69E774-99C2-F84B-B04B-3059F7FE3AD9}"/>
              </a:ext>
            </a:extLst>
          </p:cNvPr>
          <p:cNvSpPr/>
          <p:nvPr/>
        </p:nvSpPr>
        <p:spPr>
          <a:xfrm>
            <a:off x="5879976" y="2622034"/>
            <a:ext cx="1390967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ru-RU" sz="24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Пациент: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9BAFCF4-E87D-5C47-B5CB-2E17A8480AF0}"/>
              </a:ext>
            </a:extLst>
          </p:cNvPr>
          <p:cNvSpPr/>
          <p:nvPr/>
        </p:nvSpPr>
        <p:spPr>
          <a:xfrm>
            <a:off x="8472263" y="2622034"/>
            <a:ext cx="1918017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ru-RU" sz="24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Интервьюер: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Значение (сложное) отражение</a:t>
            </a:r>
            <a:endParaRPr lang="en-US" altLang="en-US">
              <a:ea typeface="HelveticaNeueLT Std Med Cn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Более сложные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Отразить то, что, по вашему мнению, является основным эмоциональным содержанием сказанного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Действительно начинает беседу от изложения фактов к смыслу, эмоциям и убеждениям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Это работает, даже если вы не правы — они вам скажут!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например, ответьте следующим образом: </a:t>
            </a:r>
            <a:r>
              <a:rPr lang="ru-RU" sz="24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«Вы чувствуете... потому что»</a:t>
            </a:r>
            <a:endParaRPr lang="en-GB" altLang="en-US" i="1">
              <a:cs typeface="Courier New" pitchFamily="49" charset="0"/>
            </a:endParaRPr>
          </a:p>
          <a:p>
            <a:pPr eaLnBrk="1" hangingPunct="1"/>
            <a:endParaRPr lang="en-GB" altLang="en-US">
              <a:cs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GB" altLang="en-US">
              <a:cs typeface="Courier New" pitchFamily="49" charset="0"/>
            </a:endParaRPr>
          </a:p>
          <a:p>
            <a:pPr eaLnBrk="1" hangingPunct="1"/>
            <a:endParaRPr lang="en-US" altLang="en-US">
              <a:ea typeface="HelveticaNeueLT Std Cn"/>
            </a:endParaRPr>
          </a:p>
          <a:p>
            <a:pPr eaLnBrk="1" hangingPunct="1"/>
            <a:endParaRPr lang="en-US" altLang="en-US"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endParaRPr lang="en-US" altLang="en-US">
              <a:ea typeface="HelveticaNeueLT Std Cn"/>
            </a:endParaRPr>
          </a:p>
          <a:p>
            <a:pPr lvl="1" eaLnBrk="1" hangingPunct="1"/>
            <a:endParaRPr lang="en-US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9D16CEF-2157-4CC0-9048-6B1101F837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MINT. 2013. https://motivationalinterviewing.org/sites/default/files/glossary_of_mi_terms-1.pdf. По состоянию на июль 2021 г.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Значение (сложное) отражение: Пример</a:t>
            </a:r>
            <a:endParaRPr lang="en-US" altLang="en-US">
              <a:cs typeface="Courier New" pitchFamily="49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>
                <a:solidFill>
                  <a:srgbClr val="009900"/>
                </a:solidFill>
                <a:ea typeface="HelveticaNeueLT Std Cn"/>
              </a:rPr>
              <a:t> </a:t>
            </a:r>
            <a:endParaRPr lang="en-US" altLang="en-US" i="1">
              <a:cs typeface="Courier New" pitchFamily="49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1C44AB5-7EAD-4E27-A6C7-D7418F2D84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A823891-E5DF-FD49-8470-2A79C8CEEC95}"/>
              </a:ext>
            </a:extLst>
          </p:cNvPr>
          <p:cNvGrpSpPr/>
          <p:nvPr/>
        </p:nvGrpSpPr>
        <p:grpSpPr>
          <a:xfrm>
            <a:off x="6652962" y="2490423"/>
            <a:ext cx="2567237" cy="2567237"/>
            <a:chOff x="9354237" y="2088613"/>
            <a:chExt cx="2567237" cy="2567237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67C93FA-03FE-1040-A01A-A8C0660AE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r:embed="rId3"/>
                </a:ext>
              </a:extLst>
            </a:blip>
            <a:stretch>
              <a:fillRect/>
            </a:stretch>
          </p:blipFill>
          <p:spPr>
            <a:xfrm flipH="1">
              <a:off x="9354237" y="2088613"/>
              <a:ext cx="2567237" cy="256723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9EBBA05-2E2E-C644-9E6C-AD003B2D7211}"/>
                </a:ext>
              </a:extLst>
            </p:cNvPr>
            <p:cNvSpPr/>
            <p:nvPr/>
          </p:nvSpPr>
          <p:spPr>
            <a:xfrm>
              <a:off x="9459934" y="2563418"/>
              <a:ext cx="2372641" cy="131064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9525" lvl="1" algn="ctr"/>
              <a:r>
                <a:rPr lang="ru-RU" sz="2000" b="0" i="1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«Вы расстроены, потому что чувствуете себя так, сплоховали»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3F339B0-EA1C-C046-8803-0256592A4330}"/>
              </a:ext>
            </a:extLst>
          </p:cNvPr>
          <p:cNvGrpSpPr/>
          <p:nvPr/>
        </p:nvGrpSpPr>
        <p:grpSpPr>
          <a:xfrm>
            <a:off x="2616200" y="2638261"/>
            <a:ext cx="3020305" cy="2467138"/>
            <a:chOff x="6224531" y="2077598"/>
            <a:chExt cx="1839816" cy="1968090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95F7CD3-27CF-7448-B1A5-A710EDAF8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r:embed="rId5"/>
                </a:ext>
              </a:extLst>
            </a:blip>
            <a:stretch>
              <a:fillRect/>
            </a:stretch>
          </p:blipFill>
          <p:spPr>
            <a:xfrm>
              <a:off x="6224531" y="2077598"/>
              <a:ext cx="1839816" cy="196809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9250F61-D8ED-554F-BE05-AC94680C7FE5}"/>
                </a:ext>
              </a:extLst>
            </p:cNvPr>
            <p:cNvSpPr/>
            <p:nvPr/>
          </p:nvSpPr>
          <p:spPr>
            <a:xfrm>
              <a:off x="6299324" y="2238216"/>
              <a:ext cx="1703818" cy="128867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9525" lvl="1" algn="ctr"/>
              <a:r>
                <a:rPr lang="ru-RU" sz="2000" b="0" i="1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«Я очень хорошо принимала препарат, а потом мне надоело и я пропустила все выходные»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92ADED4-7A9E-E840-AA8C-57DEDFA7EEBE}"/>
              </a:ext>
            </a:extLst>
          </p:cNvPr>
          <p:cNvSpPr/>
          <p:nvPr/>
        </p:nvSpPr>
        <p:spPr>
          <a:xfrm>
            <a:off x="3568576" y="1885434"/>
            <a:ext cx="1390967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ru-RU" sz="24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Пациент: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6C622E2-648F-9749-ADF9-FEDDDFBCCD79}"/>
              </a:ext>
            </a:extLst>
          </p:cNvPr>
          <p:cNvSpPr/>
          <p:nvPr/>
        </p:nvSpPr>
        <p:spPr>
          <a:xfrm>
            <a:off x="6999063" y="1885434"/>
            <a:ext cx="1918017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ru-RU" sz="24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Интервьюер: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Рефлексирование — резюме</a:t>
            </a: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xfrm>
            <a:off x="838200" y="1473201"/>
            <a:ext cx="10439400" cy="4317999"/>
          </a:xfrm>
        </p:spPr>
        <p:txBody>
          <a:bodyPr rtlCol="0">
            <a:normAutofit/>
          </a:bodyPr>
          <a:lstStyle/>
          <a:p>
            <a:pPr>
              <a:buFont typeface="Arial"/>
              <a:buChar char="•"/>
              <a:defRPr/>
            </a:pPr>
            <a:r>
              <a:rPr lang="ru-RU" sz="22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Рефлексивное слушание</a:t>
            </a:r>
            <a:endParaRPr lang="en-GB" altLang="en-US" sz="2200" dirty="0"/>
          </a:p>
          <a:p>
            <a:pPr lvl="1">
              <a:buFont typeface="Arial"/>
              <a:buChar char="–"/>
              <a:defRPr/>
            </a:pPr>
            <a:r>
              <a:rPr lang="ru-RU" sz="16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Содержание (простое)</a:t>
            </a:r>
            <a:endParaRPr lang="en-US" altLang="en-US" sz="1600" dirty="0"/>
          </a:p>
          <a:p>
            <a:pPr lvl="2">
              <a:buFont typeface="Arial"/>
              <a:buChar char="•"/>
              <a:defRPr/>
            </a:pPr>
            <a:r>
              <a:rPr lang="ru-RU" sz="16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Будьте ближе к тому, что сказал пациент</a:t>
            </a:r>
          </a:p>
          <a:p>
            <a:pPr lvl="2">
              <a:buFont typeface="Arial"/>
              <a:buChar char="•"/>
              <a:defRPr/>
            </a:pPr>
            <a:r>
              <a:rPr lang="ru-RU" sz="16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Привлекает внимание и проявляет интерес</a:t>
            </a:r>
          </a:p>
          <a:p>
            <a:pPr lvl="1">
              <a:buFont typeface="Arial"/>
              <a:buChar char="–"/>
              <a:defRPr/>
            </a:pPr>
            <a:r>
              <a:rPr lang="ru-RU" sz="16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Значение (сложное)</a:t>
            </a:r>
          </a:p>
          <a:p>
            <a:pPr lvl="2">
              <a:buFont typeface="Arial"/>
              <a:buChar char="•"/>
              <a:defRPr/>
            </a:pPr>
            <a:r>
              <a:rPr lang="ru-RU" sz="16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Может выходить за рамки сказанного</a:t>
            </a:r>
          </a:p>
          <a:p>
            <a:pPr lvl="2">
              <a:buFont typeface="Arial"/>
              <a:buChar char="•"/>
              <a:defRPr/>
            </a:pPr>
            <a:r>
              <a:rPr lang="ru-RU" sz="16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Может включать упоминание эмоций </a:t>
            </a:r>
            <a:r>
              <a:rPr lang="ru-RU" sz="1600" b="0" i="0" strike="noStrike" cap="none" spc="0" baseline="0" dirty="0" smtClean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или </a:t>
            </a:r>
            <a:r>
              <a:rPr lang="ru-RU" sz="16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контрастирование </a:t>
            </a:r>
            <a:r>
              <a:rPr sz="1600" dirty="0"/>
              <a:t/>
            </a:r>
            <a:br>
              <a:rPr sz="1600" dirty="0"/>
            </a:br>
            <a:r>
              <a:rPr lang="ru-RU" sz="16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различных элементов («</a:t>
            </a:r>
            <a:r>
              <a:rPr lang="ru-RU" sz="16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Вы действительно чувствуете себя подавленным </a:t>
            </a:r>
            <a:r>
              <a:rPr sz="1600" dirty="0"/>
              <a:t/>
            </a:r>
            <a:br>
              <a:rPr sz="1600" dirty="0"/>
            </a:br>
            <a:r>
              <a:rPr lang="ru-RU" sz="16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 данный момент»</a:t>
            </a:r>
            <a:r>
              <a:rPr lang="ru-RU" sz="16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)</a:t>
            </a:r>
          </a:p>
          <a:p>
            <a:pPr lvl="2">
              <a:buFont typeface="Arial"/>
              <a:buChar char="•"/>
              <a:defRPr/>
            </a:pPr>
            <a:r>
              <a:rPr lang="ru-RU" sz="16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Может привести к большему самосознанию</a:t>
            </a:r>
          </a:p>
          <a:p>
            <a:pPr lvl="2">
              <a:buFont typeface="Arial"/>
              <a:buChar char="•"/>
              <a:defRPr/>
            </a:pPr>
            <a:r>
              <a:rPr lang="ru-RU" sz="16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Может быть метафорой (</a:t>
            </a:r>
            <a:r>
              <a:rPr lang="ru-RU" sz="16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Пожалуй, это как игра, в которой </a:t>
            </a:r>
            <a:r>
              <a:rPr sz="1600" dirty="0"/>
              <a:t/>
            </a:r>
            <a:br>
              <a:rPr sz="1600" dirty="0"/>
            </a:br>
            <a:r>
              <a:rPr lang="ru-RU" sz="16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кто-то продолжает менять правила)</a:t>
            </a:r>
          </a:p>
          <a:p>
            <a:pPr lvl="2">
              <a:buFont typeface="Arial"/>
              <a:buChar char="•"/>
              <a:defRPr/>
            </a:pPr>
            <a:endParaRPr lang="en-US" altLang="en-US" dirty="0"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  <a:defRPr/>
            </a:pPr>
            <a:endParaRPr lang="en-US" altLang="en-US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D1F7794-7817-458D-8108-C9D160BD5D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MINT. 2013. https://motivationalinterviewing.org/sites/default/files/glossary_of_mi_terms-1.pdf. По состоянию на июль 2021 г.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9059982" y="1473201"/>
            <a:ext cx="2154118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GB" altLang="en-US" sz="2400" b="1" i="1" dirty="0">
              <a:solidFill>
                <a:schemeClr val="accent5"/>
              </a:solidFill>
              <a:latin typeface="+mn-lt"/>
              <a:cs typeface="Arial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2400" b="1" i="1" strike="noStrike" cap="none" spc="0" baseline="0" dirty="0">
                <a:solidFill>
                  <a:srgbClr val="4BACC6"/>
                </a:solidFill>
                <a:effectLst/>
                <a:latin typeface="Calibri"/>
                <a:ea typeface="Calibri"/>
                <a:cs typeface="Calibri"/>
              </a:rPr>
              <a:t>УВЕЛИЧЕНИЕ инвестиций </a:t>
            </a:r>
            <a:endParaRPr lang="ru-RU" sz="2400" b="1" i="1" strike="noStrike" cap="none" spc="0" baseline="0" dirty="0" smtClean="0">
              <a:solidFill>
                <a:srgbClr val="4BACC6"/>
              </a:solidFill>
              <a:effectLst/>
              <a:latin typeface="Calibri"/>
              <a:ea typeface="Calibri"/>
              <a:cs typeface="Calibri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2400" b="1" i="1" strike="noStrike" cap="none" spc="0" baseline="0" dirty="0" smtClean="0">
                <a:solidFill>
                  <a:srgbClr val="4BACC6"/>
                </a:solidFill>
                <a:effectLst/>
                <a:latin typeface="Calibri"/>
                <a:ea typeface="Calibri"/>
                <a:cs typeface="Calibri"/>
              </a:rPr>
              <a:t>=</a:t>
            </a:r>
            <a:r>
              <a:rPr lang="ru-RU" sz="2400" b="1" i="1" strike="noStrike" cap="none" spc="0" baseline="0" dirty="0">
                <a:solidFill>
                  <a:srgbClr val="4BACC6"/>
                </a:solidFill>
                <a:effectLst/>
                <a:latin typeface="Calibri"/>
                <a:ea typeface="Calibri"/>
                <a:cs typeface="Calibri"/>
              </a:rPr>
              <a:t> 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2400" b="1" i="1" strike="noStrike" cap="none" spc="0" baseline="0" dirty="0">
                <a:solidFill>
                  <a:srgbClr val="4BACC6"/>
                </a:solidFill>
                <a:effectLst/>
                <a:latin typeface="Calibri"/>
                <a:ea typeface="Calibri"/>
                <a:cs typeface="Calibri"/>
              </a:rPr>
              <a:t> БОЛЕЕ </a:t>
            </a:r>
            <a:r>
              <a:rPr lang="ru-RU" sz="2400" b="1" i="1" strike="noStrike" cap="none" spc="0" baseline="0" dirty="0" smtClean="0">
                <a:solidFill>
                  <a:srgbClr val="4BACC6"/>
                </a:solidFill>
                <a:effectLst/>
                <a:latin typeface="Calibri"/>
                <a:ea typeface="Calibri"/>
                <a:cs typeface="Calibri"/>
              </a:rPr>
              <a:t>ГЛУБОКОЕ </a:t>
            </a:r>
            <a:r>
              <a:rPr lang="ru-RU" sz="2400" b="1" i="0" strike="noStrike" cap="none" spc="0" baseline="0" dirty="0" smtClean="0">
                <a:solidFill>
                  <a:srgbClr val="4BACC6"/>
                </a:solidFill>
                <a:effectLst/>
                <a:latin typeface="Calibri"/>
                <a:ea typeface="Calibri"/>
                <a:cs typeface="Calibri"/>
              </a:rPr>
              <a:t>обсуждение </a:t>
            </a:r>
            <a:endParaRPr lang="ru-RU" sz="2400" b="1" i="0" strike="noStrike" cap="none" spc="0" baseline="0" dirty="0">
              <a:solidFill>
                <a:srgbClr val="4BACC6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9059982" y="2008508"/>
            <a:ext cx="0" cy="3240000"/>
          </a:xfrm>
          <a:prstGeom prst="line">
            <a:avLst/>
          </a:prstGeom>
          <a:noFill/>
          <a:ln w="190500">
            <a:solidFill>
              <a:schemeClr val="accent5"/>
            </a:solidFill>
            <a:rou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GB">
              <a:latin typeface="Arial"/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Усиленное отражение</a:t>
            </a:r>
            <a:endParaRPr lang="en-US" altLang="en-US">
              <a:ea typeface="HelveticaNeueLT Std Med Cn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Более продвинутое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Обдумывание заявления в преувеличенной форме — сформулируйте его более крайним образом, но без сарказма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Услышав это, можно иногда спровоцировать повторную оценку — они реагируют, отвергая усиленное отражение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Таким образом, пациент может перейти к положительным изменениям, а не к сопротивлению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1CF27E4-17C7-495E-A8DD-F9CE6B61E1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MINT. 2013. https://motivationalinterviewing.org/sites/default/files/glossary_of_mi_terms-1.pdf. По состоянию на июль 2021 г.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8D7D78A-D49B-4396-A0EB-8F3F77687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Заявление об ограничении ответственности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F13EC4D-D7E1-48C3-9D90-D9D4C0798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ru-RU" sz="28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CF CARE полностью финансируется компанией «Вертекс Фармасьютикалс (Европа) Лимитед». Содержание было подготовлено и разработано организационным комитетом с логистической и редакторской поддержкой секретариата CF CARE, ApotheCom. Компания «Вертекс» имела возможность проверить содержание и инструменты на точность.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33673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Усиленное отражение: Пример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>
                <a:ea typeface="Arial Unicode MS" pitchFamily="34" charset="-128"/>
              </a:rPr>
              <a:t> </a:t>
            </a:r>
            <a:endParaRPr lang="en-US" altLang="en-US">
              <a:ea typeface="HelveticaNeueLT Std Cn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A5C7D32-8644-4D1B-93B6-EC6C83E560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79BE9FA-1DDC-F44F-AAB7-1857DDB5BDE9}"/>
              </a:ext>
            </a:extLst>
          </p:cNvPr>
          <p:cNvGrpSpPr/>
          <p:nvPr/>
        </p:nvGrpSpPr>
        <p:grpSpPr>
          <a:xfrm>
            <a:off x="6652962" y="2490423"/>
            <a:ext cx="2567237" cy="2567237"/>
            <a:chOff x="9354237" y="2088613"/>
            <a:chExt cx="2567237" cy="2567237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845885C-1615-A34C-AD7F-18A9C6C41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r:embed="rId4"/>
                </a:ext>
              </a:extLst>
            </a:blip>
            <a:stretch>
              <a:fillRect/>
            </a:stretch>
          </p:blipFill>
          <p:spPr>
            <a:xfrm flipH="1">
              <a:off x="9354237" y="2088613"/>
              <a:ext cx="2567237" cy="256723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3DAF653-5327-554B-B6E2-5FB00C055C9D}"/>
                </a:ext>
              </a:extLst>
            </p:cNvPr>
            <p:cNvSpPr/>
            <p:nvPr/>
          </p:nvSpPr>
          <p:spPr>
            <a:xfrm>
              <a:off x="9459934" y="2563416"/>
              <a:ext cx="2372641" cy="131064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9525" lvl="1" algn="ctr"/>
              <a:r>
                <a:rPr lang="ru-RU" sz="2000" b="0" i="1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«Вы думаете, что никто не беспокоится о вас вообще?»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0181A13-1625-E040-B042-EE1432658D99}"/>
              </a:ext>
            </a:extLst>
          </p:cNvPr>
          <p:cNvGrpSpPr/>
          <p:nvPr/>
        </p:nvGrpSpPr>
        <p:grpSpPr>
          <a:xfrm>
            <a:off x="2616200" y="2638261"/>
            <a:ext cx="3020305" cy="2467138"/>
            <a:chOff x="6224531" y="2077598"/>
            <a:chExt cx="1839816" cy="1968090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BF6A7EB-D50C-B948-8FB2-BB1665C2C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r:embed="rId6"/>
                </a:ext>
              </a:extLst>
            </a:blip>
            <a:stretch>
              <a:fillRect/>
            </a:stretch>
          </p:blipFill>
          <p:spPr>
            <a:xfrm>
              <a:off x="6224531" y="2077598"/>
              <a:ext cx="1839816" cy="196809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CC8C4BA-54F2-3349-9FEF-5262F9CBC659}"/>
                </a:ext>
              </a:extLst>
            </p:cNvPr>
            <p:cNvSpPr/>
            <p:nvPr/>
          </p:nvSpPr>
          <p:spPr>
            <a:xfrm>
              <a:off x="6259180" y="2170544"/>
              <a:ext cx="1765023" cy="142401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9525" lvl="1" algn="ctr"/>
              <a:r>
                <a:rPr lang="ru-RU" sz="2000" b="0" i="1" strike="noStrike" cap="none" spc="0" baseline="0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«</a:t>
              </a:r>
              <a:r>
                <a:rPr lang="ru-RU" b="0" i="1" strike="noStrike" cap="none" spc="0" baseline="0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Врач всегда «стоит» за моей спиной касательно приема лекарства и пищи, а также моя семья; все они сговорились против меня»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37F7F60-EBB5-674B-953E-64E8DEB0A196}"/>
              </a:ext>
            </a:extLst>
          </p:cNvPr>
          <p:cNvSpPr/>
          <p:nvPr/>
        </p:nvSpPr>
        <p:spPr>
          <a:xfrm>
            <a:off x="3568576" y="1885434"/>
            <a:ext cx="1390967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ru-RU" sz="24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Пациент: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4AAFD18-CB23-B244-A701-5D805D090AAE}"/>
              </a:ext>
            </a:extLst>
          </p:cNvPr>
          <p:cNvSpPr/>
          <p:nvPr/>
        </p:nvSpPr>
        <p:spPr>
          <a:xfrm>
            <a:off x="6999063" y="1885434"/>
            <a:ext cx="1918017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ru-RU" sz="24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Интервьюер: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Двустороннее отражение</a:t>
            </a:r>
            <a:endParaRPr lang="en-US" altLang="en-US">
              <a:ea typeface="HelveticaNeueLT Std Med Cn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Более хитро!</a:t>
            </a:r>
          </a:p>
          <a:p>
            <a:pPr eaLnBrk="1" hangingPunct="1"/>
            <a:endParaRPr lang="en-US" altLang="en-US"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Признает то, что сказал пациент, но затем также указывает на противоречия, которые он также сказал — на этом или предыдущих визитах</a:t>
            </a:r>
          </a:p>
          <a:p>
            <a:pPr eaLnBrk="1" hangingPunct="1"/>
            <a:endParaRPr lang="en-US" altLang="en-US"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Порядок, в котором вы размещаете их, может оказать значительное влияние на то, что будет сказано дальше</a:t>
            </a:r>
          </a:p>
          <a:p>
            <a:pPr eaLnBrk="1" hangingPunct="1"/>
            <a:endParaRPr lang="en-US" altLang="en-US" sz="2600">
              <a:ea typeface="HelveticaNeueLT Std Cn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2897ED3-54DC-4C23-9556-4C8A6977EC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MINT. 2013. https://motivationalinterviewing.org/sites/default/files/glossary_of_mi_terms-1.pdf. По состоянию на июль 2021 г.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Двустороннее размышление: Пример</a:t>
            </a:r>
            <a:endParaRPr lang="en-US" altLang="en-US">
              <a:ea typeface="HelveticaNeueLT Std Med Cn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«Так вы говорите, что с одной стороны</a:t>
            </a:r>
            <a:r>
              <a:rPr lang="ru-RU" sz="2800" b="1" i="1" strike="noStrike" cap="none" spc="0" baseline="0" dirty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, вы теперь думаете, что вам нужно отказаться от курения</a:t>
            </a:r>
            <a:r>
              <a:rPr lang="ru-RU" sz="28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, а с другой стороны</a:t>
            </a:r>
            <a:r>
              <a:rPr lang="ru-RU" sz="2800" b="1" i="1" strike="noStrike" cap="none" spc="0" baseline="0" dirty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, вы не можете себе представить, как жить без сигарет</a:t>
            </a:r>
            <a:r>
              <a:rPr lang="ru-RU" sz="28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ы»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>
              <a:solidFill>
                <a:srgbClr val="002060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28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«Так вы говорите, что с одной стороны </a:t>
            </a:r>
            <a:r>
              <a:rPr lang="ru-RU" sz="2800" b="1" i="1" strike="noStrike" cap="none" spc="0" baseline="0" dirty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вы не можете себе представить, как вы выходите без </a:t>
            </a:r>
            <a:r>
              <a:rPr lang="ru-RU" b="1" i="1" dirty="0">
                <a:solidFill>
                  <a:srgbClr val="8064A2"/>
                </a:solidFill>
                <a:latin typeface="Calibri"/>
                <a:ea typeface="Calibri"/>
                <a:cs typeface="Calibri"/>
              </a:rPr>
              <a:t>сигареты,</a:t>
            </a:r>
            <a:r>
              <a:rPr lang="ru-RU" sz="28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а с другой стороны</a:t>
            </a:r>
            <a:r>
              <a:rPr lang="ru-RU" sz="2800" b="1" i="1" strike="noStrike" cap="none" spc="0" baseline="0" dirty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, вы думаете, что теперь вам нужно отказаться от курения</a:t>
            </a:r>
            <a:r>
              <a:rPr lang="ru-RU" sz="28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»</a:t>
            </a:r>
          </a:p>
          <a:p>
            <a:pPr eaLnBrk="1" hangingPunct="1"/>
            <a:endParaRPr lang="en-US" alt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340E7B5-4A2B-4573-9617-1CDB055458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Резюмирование</a:t>
            </a:r>
            <a:endParaRPr lang="en-US" altLang="en-US">
              <a:solidFill>
                <a:srgbClr val="FF0000"/>
              </a:solidFill>
              <a:ea typeface="HelveticaNeueLT Std Med Cn"/>
            </a:endParaRPr>
          </a:p>
        </p:txBody>
      </p:sp>
      <p:sp>
        <p:nvSpPr>
          <p:cNvPr id="39939" name="Rectangle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0000" lnSpcReduction="20000"/>
          </a:bodyPr>
          <a:lstStyle/>
          <a:p>
            <a:pPr marL="533400" indent="-533400">
              <a:buFont typeface="Arial"/>
              <a:buChar char="•"/>
              <a:defRPr/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Может быть очень полезно, помогая кому-то организовать свои мысли</a:t>
            </a:r>
            <a:r>
              <a:rPr lang="ru-RU" sz="28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</a:t>
            </a:r>
          </a:p>
          <a:p>
            <a:pPr marL="514350" indent="-457200">
              <a:buFont typeface="Arial"/>
              <a:buChar char="•"/>
              <a:defRPr/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Существует три типа резюме </a:t>
            </a:r>
            <a:r>
              <a:rPr lang="ru-RU" sz="28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2</a:t>
            </a: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:</a:t>
            </a:r>
          </a:p>
          <a:p>
            <a:pPr marL="1252538" lvl="1" indent="-457200">
              <a:buFont typeface="Arial"/>
              <a:buAutoNum type="arabicPeriod"/>
              <a:defRPr/>
            </a:pPr>
            <a:r>
              <a:rPr lang="ru-RU" sz="24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Сбор</a:t>
            </a: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: собирайте информацию вместе и возвращайте ее обратно, чтобы поддерживать разговор на плаву </a:t>
            </a:r>
          </a:p>
          <a:p>
            <a:pPr marL="1709738" lvl="2" indent="-457200">
              <a:defRPr/>
            </a:pPr>
            <a:r>
              <a:rPr lang="ru-RU" sz="20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«Так, если я могу просто остановиться на секунду, чтобы убедиться, что я все понял... вы чувствуете...» и т. д.</a:t>
            </a:r>
          </a:p>
          <a:p>
            <a:pPr marL="1252538" lvl="1" indent="-457200">
              <a:buFont typeface="Arial"/>
              <a:buAutoNum type="arabicPeriod"/>
              <a:defRPr/>
            </a:pPr>
            <a:r>
              <a:rPr lang="ru-RU" sz="24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Связь</a:t>
            </a: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: противоречивые вещи, которые только что были вам сказаны, связывают с ранее полученной информацией (может подчеркнуть расхождение)</a:t>
            </a:r>
          </a:p>
          <a:p>
            <a:pPr marL="1709738" lvl="2" indent="-457200">
              <a:defRPr/>
            </a:pPr>
            <a:r>
              <a:rPr lang="ru-RU" sz="21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«Так, подытожим то, что вы сказали: вам трудно найти время для приема лекарств, но вы все больше беспокоитесь по этому поводу... это так?»</a:t>
            </a:r>
          </a:p>
          <a:p>
            <a:pPr marL="1252538" lvl="1" indent="-457200">
              <a:buFont typeface="Arial"/>
              <a:buAutoNum type="arabicPeriod"/>
              <a:defRPr/>
            </a:pPr>
            <a:r>
              <a:rPr lang="ru-RU" sz="24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Переходы</a:t>
            </a: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: собрать все вместе, чтобы довести эту часть обсуждения до конца, чтобы дать новое направление</a:t>
            </a:r>
          </a:p>
          <a:p>
            <a:pPr marL="1709738" lvl="2" indent="-457200">
              <a:defRPr/>
            </a:pPr>
            <a:r>
              <a:rPr lang="ru-RU" sz="21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«Так, если бы мы могли просто объединить то, о чем мы уже говорили...  что было бы хорошей идеей поговорить о X прямо сейчас?»</a:t>
            </a:r>
            <a:endParaRPr lang="en-US" altLang="en-US" sz="2100" i="1"/>
          </a:p>
          <a:p>
            <a:pPr marL="533400" indent="-533400">
              <a:buFont typeface="Arial"/>
              <a:buChar char="•"/>
              <a:defRPr/>
            </a:pPr>
            <a:endParaRPr lang="en-US" altLang="en-US" sz="2100" i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C7DCE36-64C0-4350-8174-5CCBC8F5C3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</p:spPr>
        <p:txBody>
          <a:bodyPr/>
          <a:lstStyle/>
          <a:p>
            <a:r>
              <a:rPr lang="ru-RU" sz="10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1. Sagorsky L, et al.</a:t>
            </a:r>
            <a:r>
              <a:rPr lang="ru-RU" sz="1000" b="0" i="1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GB" altLang="en-US" i="1" dirty="0" err="1">
                <a:ea typeface="HelveticaNeueLT Std Cn"/>
              </a:rPr>
              <a:t>CAMH</a:t>
            </a:r>
            <a:r>
              <a:rPr lang="en-GB" altLang="en-US" i="1" dirty="0">
                <a:ea typeface="HelveticaNeueLT Std Cn"/>
              </a:rPr>
              <a:t> Publications</a:t>
            </a:r>
            <a:r>
              <a:rPr lang="ru-RU" sz="1000" b="0" i="1" strike="noStrike" cap="none" spc="0" baseline="0" dirty="0" smtClean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</a:t>
            </a:r>
            <a:r>
              <a:rPr lang="ru-RU" sz="10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2005; 85–100; </a:t>
            </a:r>
            <a:r>
              <a:rPr sz="1000" dirty="0"/>
              <a:t/>
            </a:r>
            <a:br>
              <a:rPr sz="1000" dirty="0"/>
            </a:br>
            <a:r>
              <a:rPr lang="ru-RU" sz="10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2. MINT. 2013. https://motivationalinterviewing.org/sites/default/files/glossary_of_mi_terms-1.pdf. По состоянию на июль 2021 г.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77EC142-2503-42EB-A39C-4D5B89B4A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Резюме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501CAF8-B5D6-402E-A4BB-6D87253E7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Постановка повестки дня в начале занятия создает среду, в которой врачи и пациенты могут совместно предложить и определить список тем, которые необходимо обсудить, чтобы в конечном итоге стимулировать обсуждение изменений</a:t>
            </a:r>
          </a:p>
          <a:p>
            <a:endParaRPr lang="en-GB"/>
          </a:p>
          <a:p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Врач может использовать подход OARS, чтобы показать пациенту, что его вклад в достижении общей цели ценится</a:t>
            </a:r>
            <a:endParaRPr lang="en-GB" strike="sngStrike">
              <a:highlight>
                <a:srgbClr val="FFFF00"/>
              </a:highlight>
            </a:endParaRPr>
          </a:p>
          <a:p>
            <a:pPr lvl="2" eaLnBrk="1" hangingPunct="1"/>
            <a:r>
              <a:rPr lang="ru-RU" sz="20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O</a:t>
            </a:r>
            <a:r>
              <a:rPr lang="ru-RU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Открытые вопросы</a:t>
            </a:r>
          </a:p>
          <a:p>
            <a:pPr lvl="2" eaLnBrk="1" hangingPunct="1"/>
            <a:r>
              <a:rPr lang="ru-RU" sz="20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A</a:t>
            </a:r>
            <a:r>
              <a:rPr lang="ru-RU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Подтверждение</a:t>
            </a:r>
          </a:p>
          <a:p>
            <a:pPr lvl="2" eaLnBrk="1" hangingPunct="1"/>
            <a:r>
              <a:rPr lang="ru-RU" sz="20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R</a:t>
            </a:r>
            <a:r>
              <a:rPr lang="ru-RU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Рефлексивное слушание</a:t>
            </a:r>
          </a:p>
          <a:p>
            <a:pPr lvl="2" eaLnBrk="1" hangingPunct="1"/>
            <a:r>
              <a:rPr lang="ru-RU" sz="20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S</a:t>
            </a:r>
            <a:r>
              <a:rPr lang="ru-RU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Резюмирование</a:t>
            </a:r>
          </a:p>
          <a:p>
            <a:pPr lvl="1"/>
            <a:endParaRPr lang="en-GB"/>
          </a:p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0B0F3B2-9DA0-4094-9B80-32E9738DE5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45258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Литература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1400" dirty="0">
                <a:ea typeface="HelveticaNeueLT Std Cn"/>
              </a:rPr>
              <a:t>Goyder E, Hind D, </a:t>
            </a:r>
            <a:r>
              <a:rPr lang="en-GB" altLang="en-US" sz="1400" dirty="0" err="1">
                <a:ea typeface="HelveticaNeueLT Std Cn"/>
              </a:rPr>
              <a:t>Breckon</a:t>
            </a:r>
            <a:r>
              <a:rPr lang="en-GB" altLang="en-US" sz="1400" dirty="0">
                <a:ea typeface="HelveticaNeueLT Std Cn"/>
              </a:rPr>
              <a:t> J, et al. A randomised controlled trial and cost-effectiveness evaluation of ‘booster’ interventions to sustain increases in physical activity in middle-aged adults in deprived urban neighbourhoods. </a:t>
            </a:r>
            <a:r>
              <a:rPr lang="en-GB" altLang="en-US" sz="1400" i="1" dirty="0">
                <a:ea typeface="HelveticaNeueLT Std Cn"/>
              </a:rPr>
              <a:t>Health </a:t>
            </a:r>
            <a:r>
              <a:rPr lang="en-GB" altLang="en-US" sz="1400" i="1" dirty="0" err="1">
                <a:ea typeface="HelveticaNeueLT Std Cn"/>
              </a:rPr>
              <a:t>Technol</a:t>
            </a:r>
            <a:r>
              <a:rPr lang="en-GB" altLang="en-US" sz="1400" i="1" dirty="0">
                <a:ea typeface="HelveticaNeueLT Std Cn"/>
              </a:rPr>
              <a:t> Assess. </a:t>
            </a:r>
            <a:r>
              <a:rPr lang="en-GB" altLang="en-US" sz="1400" dirty="0">
                <a:ea typeface="HelveticaNeueLT Std Cn"/>
              </a:rPr>
              <a:t>2014;18. Available at: https://www.ncbi.nlm.nih.gov/books/NBK261677/. Accessed July 2021. </a:t>
            </a:r>
          </a:p>
          <a:p>
            <a:r>
              <a:rPr lang="en-GB" altLang="en-US" sz="1400" dirty="0">
                <a:ea typeface="HelveticaNeueLT Std Cn"/>
              </a:rPr>
              <a:t>Motivational Interviewing Network of Trainers (MINT). Glossary of Motivational Interviewing Terms; 2013. Available at: https://motivationalinterviewing.org/sites/default/files/glossary_of_mi_terms-1.pdf. Accessed July 2021.</a:t>
            </a:r>
          </a:p>
          <a:p>
            <a:r>
              <a:rPr lang="en-GB" altLang="en-US" sz="1400" dirty="0">
                <a:ea typeface="HelveticaNeueLT Std Cn"/>
              </a:rPr>
              <a:t>Motivational Interviewing Network of Trainers (MINT). Understanding Motivational Interviewing; 2019. Available at: https://motivationalinterviewing.org/understanding-motivational-interviewing. Accessed July 2021. </a:t>
            </a:r>
          </a:p>
          <a:p>
            <a:r>
              <a:rPr lang="en-GB" altLang="en-US" sz="1400" dirty="0">
                <a:ea typeface="HelveticaNeueLT Std Cn"/>
              </a:rPr>
              <a:t>Houck JM, Moyers TB, Miller </a:t>
            </a:r>
            <a:r>
              <a:rPr lang="en-GB" altLang="en-US" sz="1400" dirty="0" err="1">
                <a:ea typeface="HelveticaNeueLT Std Cn"/>
              </a:rPr>
              <a:t>WR</a:t>
            </a:r>
            <a:r>
              <a:rPr lang="en-GB" altLang="en-US" sz="1400" dirty="0">
                <a:ea typeface="HelveticaNeueLT Std Cn"/>
              </a:rPr>
              <a:t>, et al. Motivational interviewing skill code (</a:t>
            </a:r>
            <a:r>
              <a:rPr lang="en-GB" altLang="en-US" sz="1400" dirty="0" err="1">
                <a:ea typeface="HelveticaNeueLT Std Cn"/>
              </a:rPr>
              <a:t>MISC</a:t>
            </a:r>
            <a:r>
              <a:rPr lang="en-GB" altLang="en-US" sz="1400" dirty="0">
                <a:ea typeface="HelveticaNeueLT Std Cn"/>
              </a:rPr>
              <a:t>) version 2.5. 2010. Available at: http://casaa.unm.edu/download/misc25.pdf. Accessed July 2021.</a:t>
            </a:r>
          </a:p>
          <a:p>
            <a:r>
              <a:rPr lang="en-GB" altLang="en-US" sz="1400" dirty="0" err="1">
                <a:ea typeface="HelveticaNeueLT Std Cn"/>
              </a:rPr>
              <a:t>Resnicow</a:t>
            </a:r>
            <a:r>
              <a:rPr lang="en-GB" altLang="en-US" sz="1400" dirty="0">
                <a:ea typeface="HelveticaNeueLT Std Cn"/>
              </a:rPr>
              <a:t> K, McMaster F. Motivational Interviewing: moving from why to how with autonomy support. </a:t>
            </a:r>
            <a:r>
              <a:rPr lang="en-GB" altLang="en-US" sz="1400" i="1" dirty="0" err="1">
                <a:ea typeface="HelveticaNeueLT Std Cn"/>
              </a:rPr>
              <a:t>Int</a:t>
            </a:r>
            <a:r>
              <a:rPr lang="en-GB" altLang="en-US" sz="1400" i="1" dirty="0">
                <a:ea typeface="HelveticaNeueLT Std Cn"/>
              </a:rPr>
              <a:t> J </a:t>
            </a:r>
            <a:r>
              <a:rPr lang="en-GB" altLang="en-US" sz="1400" i="1" dirty="0" err="1">
                <a:ea typeface="HelveticaNeueLT Std Cn"/>
              </a:rPr>
              <a:t>Behav</a:t>
            </a:r>
            <a:r>
              <a:rPr lang="en-GB" altLang="en-US" sz="1400" i="1" dirty="0">
                <a:ea typeface="HelveticaNeueLT Std Cn"/>
              </a:rPr>
              <a:t> </a:t>
            </a:r>
            <a:r>
              <a:rPr lang="en-GB" altLang="en-US" sz="1400" i="1" dirty="0" err="1">
                <a:ea typeface="HelveticaNeueLT Std Cn"/>
              </a:rPr>
              <a:t>Nutr</a:t>
            </a:r>
            <a:r>
              <a:rPr lang="en-GB" altLang="en-US" sz="1400" i="1" dirty="0">
                <a:ea typeface="HelveticaNeueLT Std Cn"/>
              </a:rPr>
              <a:t> Phys Act. </a:t>
            </a:r>
            <a:r>
              <a:rPr lang="en-GB" altLang="en-US" sz="1400" dirty="0">
                <a:ea typeface="HelveticaNeueLT Std Cn"/>
              </a:rPr>
              <a:t>2012</a:t>
            </a:r>
            <a:r>
              <a:rPr lang="en-GB" altLang="en-US" sz="1400" i="1" dirty="0">
                <a:ea typeface="HelveticaNeueLT Std Cn"/>
              </a:rPr>
              <a:t>;</a:t>
            </a:r>
            <a:r>
              <a:rPr lang="en-GB" altLang="en-US" sz="1400" dirty="0">
                <a:ea typeface="HelveticaNeueLT Std Cn"/>
              </a:rPr>
              <a:t>9:19.</a:t>
            </a:r>
          </a:p>
          <a:p>
            <a:r>
              <a:rPr lang="en-GB" altLang="en-US" sz="1400" dirty="0" err="1">
                <a:ea typeface="HelveticaNeueLT Std Cn"/>
              </a:rPr>
              <a:t>Sagorsky</a:t>
            </a:r>
            <a:r>
              <a:rPr lang="en-GB" altLang="en-US" sz="1400" dirty="0">
                <a:ea typeface="HelveticaNeueLT Std Cn"/>
              </a:rPr>
              <a:t> L, Skinner W. Using motivational interviewing with clients who have concurrent disorders. In Skinner W (</a:t>
            </a:r>
            <a:r>
              <a:rPr lang="en-GB" altLang="en-US" sz="1400" dirty="0" err="1">
                <a:ea typeface="HelveticaNeueLT Std Cn"/>
              </a:rPr>
              <a:t>ed</a:t>
            </a:r>
            <a:r>
              <a:rPr lang="en-GB" altLang="en-US" sz="1400" dirty="0">
                <a:ea typeface="HelveticaNeueLT Std Cn"/>
              </a:rPr>
              <a:t>). </a:t>
            </a:r>
            <a:r>
              <a:rPr lang="en-GB" altLang="en-US" sz="1400" i="1" dirty="0">
                <a:ea typeface="HelveticaNeueLT Std Cn"/>
              </a:rPr>
              <a:t>Treating concurrent disorders: a guide for counsellors; </a:t>
            </a:r>
            <a:r>
              <a:rPr lang="en-GB" altLang="en-US" sz="1400" i="1" dirty="0" err="1">
                <a:ea typeface="HelveticaNeueLT Std Cn"/>
              </a:rPr>
              <a:t>CAMH</a:t>
            </a:r>
            <a:r>
              <a:rPr lang="en-GB" altLang="en-US" sz="1400" i="1" dirty="0">
                <a:ea typeface="HelveticaNeueLT Std Cn"/>
              </a:rPr>
              <a:t> Publications</a:t>
            </a:r>
            <a:r>
              <a:rPr lang="en-GB" altLang="en-US" sz="1400" dirty="0">
                <a:ea typeface="HelveticaNeueLT Std Cn"/>
              </a:rPr>
              <a:t>. 2005;85–100</a:t>
            </a:r>
            <a:r>
              <a:rPr lang="ru-RU" sz="1400" b="0" i="0" strike="noStrike" cap="none" spc="0" baseline="0" dirty="0" smtClean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</a:t>
            </a:r>
            <a:endParaRPr lang="ru-RU" sz="1400" b="0" i="0" strike="noStrike" cap="none" spc="0" baseline="0" dirty="0">
              <a:solidFill>
                <a:srgbClr val="808080"/>
              </a:solidFill>
              <a:effectLst/>
              <a:latin typeface="Calibri"/>
              <a:ea typeface="Calibri"/>
              <a:cs typeface="Calibri"/>
            </a:endParaRPr>
          </a:p>
          <a:p>
            <a:endParaRPr lang="en-GB" altLang="en-US" sz="1800" dirty="0">
              <a:ea typeface="HelveticaNeueLT Std Cn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A7B37F8-07B5-47D1-AE6F-5DEA762E8D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A91ABF6-933B-4F68-89BC-AF20009AE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Цели обучения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7AF3641-6EF7-4FB1-AD70-250449252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Признать повестку дня в начале занятия как подход к сотрудничеству с пациентом и провести беседу об изменениях</a:t>
            </a:r>
          </a:p>
          <a:p>
            <a:pPr eaLnBrk="1" hangingPunct="1"/>
            <a:endParaRPr lang="en-GB" altLang="en-US">
              <a:ea typeface="HelveticaNeueLT Std Cn"/>
            </a:endParaRP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Определить составные элементы мотивационного интервью с помощью подхода OARS</a:t>
            </a:r>
          </a:p>
        </p:txBody>
      </p:sp>
    </p:spTree>
    <p:extLst>
      <p:ext uri="{BB962C8B-B14F-4D97-AF65-F5344CB8AC3E}">
        <p14:creationId xmlns:p14="http://schemas.microsoft.com/office/powerpoint/2010/main" val="232178988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A41BB8E-D3B5-40F2-B034-2C3CE688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Суть МИ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B91ADE3-81B6-4512-9822-DA8335280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0AB71EB-C7CA-4674-9246-4CEBBB3045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МИ, мотивационное интервьюирование</a:t>
            </a:r>
            <a:r>
              <a:rPr sz="1000" dirty="0"/>
              <a:t/>
            </a:r>
            <a:br>
              <a:rPr sz="1000" dirty="0"/>
            </a:br>
            <a:r>
              <a:rPr lang="en-GB" altLang="en-US" dirty="0" err="1">
                <a:ea typeface="HelveticaNeueLT Std Cn"/>
              </a:rPr>
              <a:t>Sagorsky</a:t>
            </a:r>
            <a:r>
              <a:rPr lang="en-GB" altLang="en-US" dirty="0">
                <a:ea typeface="HelveticaNeueLT Std Cn"/>
              </a:rPr>
              <a:t> L, et al.</a:t>
            </a:r>
            <a:r>
              <a:rPr lang="en-GB" altLang="en-US" i="1" dirty="0">
                <a:ea typeface="HelveticaNeueLT Std Cn"/>
              </a:rPr>
              <a:t> </a:t>
            </a:r>
            <a:r>
              <a:rPr lang="en-GB" altLang="en-US" i="1" dirty="0" err="1">
                <a:ea typeface="HelveticaNeueLT Std Cn"/>
              </a:rPr>
              <a:t>CAMH</a:t>
            </a:r>
            <a:r>
              <a:rPr lang="en-GB" altLang="en-US" i="1" dirty="0">
                <a:ea typeface="HelveticaNeueLT Std Cn"/>
              </a:rPr>
              <a:t> Publications. </a:t>
            </a:r>
            <a:r>
              <a:rPr lang="en-GB" altLang="en-US" dirty="0">
                <a:ea typeface="HelveticaNeueLT Std Cn"/>
              </a:rPr>
              <a:t>2005;85–100.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6D26073-4895-47DE-AE67-F7370971D25A}"/>
              </a:ext>
            </a:extLst>
          </p:cNvPr>
          <p:cNvSpPr txBox="1">
            <a:spLocks noChangeArrowheads="1"/>
          </p:cNvSpPr>
          <p:nvPr/>
        </p:nvSpPr>
        <p:spPr>
          <a:xfrm>
            <a:off x="1829254" y="2600325"/>
            <a:ext cx="8533492" cy="1657350"/>
          </a:xfrm>
          <a:prstGeom prst="roundRect">
            <a:avLst>
              <a:gd name="adj" fmla="val 7843"/>
            </a:avLst>
          </a:prstGeom>
          <a:solidFill>
            <a:schemeClr val="bg1"/>
          </a:solidFill>
          <a:ln>
            <a:noFill/>
          </a:ln>
        </p:spPr>
        <p:txBody>
          <a:bodyPr vert="horz" lIns="0" tIns="0" rIns="0" bIns="0" rtlCol="0">
            <a:normAutofit fontScale="87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  <a:defRPr/>
            </a:pPr>
            <a:endParaRPr lang="en-US" altLang="en-US" sz="2600" dirty="0"/>
          </a:p>
          <a:p>
            <a:pPr marL="0" indent="0" algn="r">
              <a:buFont typeface="Arial"/>
              <a:buNone/>
              <a:defRPr/>
            </a:pPr>
            <a:r>
              <a:rPr lang="ru-RU" sz="26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Мотивационное интервьюирование — это не серия методов проведения терапии, а способ общения с пациентами</a:t>
            </a:r>
          </a:p>
          <a:p>
            <a:pPr marL="0" indent="0" algn="r">
              <a:buFont typeface="Arial"/>
              <a:buNone/>
              <a:defRPr/>
            </a:pPr>
            <a:r>
              <a:rPr lang="ru-RU" sz="20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– </a:t>
            </a:r>
            <a:r>
              <a:rPr lang="ru-RU" sz="20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William</a:t>
            </a:r>
            <a:r>
              <a:rPr lang="ru-RU" sz="20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ru-RU" sz="20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Miller</a:t>
            </a:r>
            <a:r>
              <a:rPr lang="ru-RU" sz="20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ru-RU" sz="2000" dirty="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и</a:t>
            </a:r>
            <a:r>
              <a:rPr lang="ru-RU" sz="2000" b="0" i="0" strike="noStrike" cap="none" spc="0" baseline="0" dirty="0" smtClean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ru-RU" sz="20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Stephen</a:t>
            </a:r>
            <a:r>
              <a:rPr lang="ru-RU" sz="20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ru-RU" sz="20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Rollnick</a:t>
            </a:r>
            <a:endParaRPr lang="ru-RU" sz="2000" b="0" i="0" strike="noStrike" cap="none" spc="0" baseline="0" dirty="0">
              <a:solidFill>
                <a:srgbClr val="808080"/>
              </a:solidFill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468485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Каковы основные компоненты МИ?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altLang="en-US">
                <a:ea typeface="HelveticaNeueLT Std Cn"/>
              </a:rPr>
              <a:t>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DC2ACA2-08A7-440F-9562-E47381D665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Resnicow K, et al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Int J Behav Nutr Phys Act. 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2012; 9:19.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356B19E-6261-EF44-906E-3F4965097CE0}"/>
              </a:ext>
            </a:extLst>
          </p:cNvPr>
          <p:cNvSpPr txBox="1"/>
          <p:nvPr/>
        </p:nvSpPr>
        <p:spPr>
          <a:xfrm>
            <a:off x="995424" y="3822507"/>
            <a:ext cx="2488556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Проявление эмпатии и улучшение общения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B58FE93-A7A7-5442-9838-A6F526B2215F}"/>
              </a:ext>
            </a:extLst>
          </p:cNvPr>
          <p:cNvSpPr txBox="1"/>
          <p:nvPr/>
        </p:nvSpPr>
        <p:spPr>
          <a:xfrm>
            <a:off x="3453002" y="3822507"/>
            <a:ext cx="2604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Развитие несоответствий и </a:t>
            </a:r>
            <a:r>
              <a:rPr sz="2000" dirty="0"/>
              <a:t/>
            </a:r>
            <a:br>
              <a:rPr sz="2000" dirty="0"/>
            </a:br>
            <a:r>
              <a:rPr lang="ru-RU" sz="20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управление беседой в </a:t>
            </a:r>
            <a:r>
              <a:rPr sz="2000" dirty="0"/>
              <a:t/>
            </a:r>
            <a:br>
              <a:rPr sz="2000" dirty="0"/>
            </a:br>
            <a:r>
              <a:rPr lang="ru-RU" sz="20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сторону изменений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C98FA7B-F6CA-344C-8D5C-448981C3EFA2}"/>
              </a:ext>
            </a:extLst>
          </p:cNvPr>
          <p:cNvSpPr txBox="1"/>
          <p:nvPr/>
        </p:nvSpPr>
        <p:spPr>
          <a:xfrm>
            <a:off x="6195391" y="3822507"/>
            <a:ext cx="2383233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Перекаты с сопротивлением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4CE80BF-D96B-444B-A368-8D46670AD74C}"/>
              </a:ext>
            </a:extLst>
          </p:cNvPr>
          <p:cNvSpPr txBox="1"/>
          <p:nvPr/>
        </p:nvSpPr>
        <p:spPr>
          <a:xfrm>
            <a:off x="8436049" y="3822507"/>
            <a:ext cx="2779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Поддержка </a:t>
            </a:r>
            <a:r>
              <a:rPr sz="2000" dirty="0"/>
              <a:t/>
            </a:r>
            <a:br>
              <a:rPr sz="2000" dirty="0"/>
            </a:br>
            <a:r>
              <a:rPr lang="ru-RU" sz="20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самоэффективности</a:t>
            </a:r>
            <a:r>
              <a:rPr lang="ru-RU" sz="20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и </a:t>
            </a:r>
            <a:r>
              <a:rPr sz="2000" dirty="0"/>
              <a:t/>
            </a:r>
            <a:br>
              <a:rPr sz="2000" dirty="0"/>
            </a:br>
            <a:r>
              <a:rPr lang="ru-RU" sz="20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планирование изменения поведения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2BE715D-F3DA-C64F-BB9D-16168697DDA7}"/>
              </a:ext>
            </a:extLst>
          </p:cNvPr>
          <p:cNvSpPr txBox="1"/>
          <p:nvPr/>
        </p:nvSpPr>
        <p:spPr>
          <a:xfrm>
            <a:off x="2037144" y="1750638"/>
            <a:ext cx="648182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0D923D1-E872-A748-81A0-CBF7A5AF7935}"/>
              </a:ext>
            </a:extLst>
          </p:cNvPr>
          <p:cNvSpPr txBox="1"/>
          <p:nvPr/>
        </p:nvSpPr>
        <p:spPr>
          <a:xfrm>
            <a:off x="4655840" y="1750638"/>
            <a:ext cx="648182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36D4E6B-9750-6A4C-B61A-31C88CB363A9}"/>
              </a:ext>
            </a:extLst>
          </p:cNvPr>
          <p:cNvSpPr txBox="1"/>
          <p:nvPr/>
        </p:nvSpPr>
        <p:spPr>
          <a:xfrm>
            <a:off x="7104111" y="1750638"/>
            <a:ext cx="648182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FCDC7D3-E774-6346-8FB8-FA025A68EA9E}"/>
              </a:ext>
            </a:extLst>
          </p:cNvPr>
          <p:cNvSpPr txBox="1"/>
          <p:nvPr/>
        </p:nvSpPr>
        <p:spPr>
          <a:xfrm>
            <a:off x="9768408" y="1750638"/>
            <a:ext cx="648182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 b="1" i="0" strike="noStrike" cap="none" spc="0" baseline="0">
                <a:solidFill>
                  <a:srgbClr val="8064A2"/>
                </a:solidFill>
                <a:effectLst/>
                <a:latin typeface="Calibri"/>
                <a:ea typeface="Calibri"/>
                <a:cs typeface="Calibri"/>
              </a:rPr>
              <a:t>4.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1904C54-10B9-674A-8E91-40B79EB67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r:embed="rId3"/>
              </a:ext>
            </a:extLst>
          </a:blip>
          <a:stretch>
            <a:fillRect/>
          </a:stretch>
        </p:blipFill>
        <p:spPr>
          <a:xfrm>
            <a:off x="4397554" y="2593582"/>
            <a:ext cx="1022921" cy="1022921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47C7FDF-D033-674F-A4B4-8D8EBCC91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r:embed="rId5"/>
              </a:ext>
            </a:extLst>
          </a:blip>
          <a:stretch>
            <a:fillRect/>
          </a:stretch>
        </p:blipFill>
        <p:spPr>
          <a:xfrm>
            <a:off x="9463356" y="2603643"/>
            <a:ext cx="1006012" cy="1006012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125E3F8-007C-C748-B9B9-9CB8451DD6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r:embed="rId7"/>
              </a:ext>
            </a:extLst>
          </a:blip>
          <a:stretch>
            <a:fillRect/>
          </a:stretch>
        </p:blipFill>
        <p:spPr>
          <a:xfrm>
            <a:off x="6800350" y="2559120"/>
            <a:ext cx="1223767" cy="1223767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0C85564-E9AF-9E44-A3E2-AE02A4C239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r:embed="rId9"/>
              </a:ext>
            </a:extLst>
          </a:blip>
          <a:stretch>
            <a:fillRect/>
          </a:stretch>
        </p:blipFill>
        <p:spPr>
          <a:xfrm>
            <a:off x="1633592" y="2404153"/>
            <a:ext cx="1397286" cy="139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7508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12148D7-2C45-4CBB-8DA8-27DCE82D5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Важность взаимодействующего сотрудничества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94CD1A9-44F7-40C1-8941-1934D607F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Сотрудничество — это когда...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Пациент и медицинский работник работают над достижением общих целей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Они доверяют друг другу быть честными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 противном случае время и усилия расходуются впустую...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2665B95-305D-442F-B674-28DBFC2B3F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25009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0D1754A-8A7C-2844-A1B3-B9DB4451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507" y="2297658"/>
            <a:ext cx="5286703" cy="731520"/>
          </a:xfrm>
        </p:spPr>
        <p:txBody>
          <a:bodyPr/>
          <a:lstStyle/>
          <a:p>
            <a:r>
              <a:rPr lang="ru-RU" sz="6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Начало занятия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B172DC7-6EAC-0340-BED8-21E9C7B394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b="0" i="0" strike="noStrike" cap="none" spc="0" baseline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Повестка дня</a:t>
            </a:r>
          </a:p>
        </p:txBody>
      </p:sp>
    </p:spTree>
    <p:extLst>
      <p:ext uri="{BB962C8B-B14F-4D97-AF65-F5344CB8AC3E}">
        <p14:creationId xmlns:p14="http://schemas.microsoft.com/office/powerpoint/2010/main" val="210167664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Начало встречи — схема постановки плана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BC81208-8AA0-F24F-B411-B166F9D69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Перечислите, что, по вашему мнению, важно, но также важно иметь несколько пустых кругов, чтобы пациент мог перечислить то, о чем он хочет поговорить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55FAA57-A097-014D-99B1-8F1A6798EE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5791DAC-770D-604E-9FEC-5649CC0BD00B}"/>
              </a:ext>
            </a:extLst>
          </p:cNvPr>
          <p:cNvGrpSpPr/>
          <p:nvPr/>
        </p:nvGrpSpPr>
        <p:grpSpPr>
          <a:xfrm>
            <a:off x="2478240" y="4000736"/>
            <a:ext cx="1786907" cy="1355117"/>
            <a:chOff x="2447417" y="4195945"/>
            <a:chExt cx="1786907" cy="1355117"/>
          </a:xfrm>
        </p:grpSpPr>
        <p:sp>
          <p:nvSpPr>
            <p:cNvPr id="409605" name="Oval 5"/>
            <p:cNvSpPr>
              <a:spLocks noChangeArrowheads="1"/>
            </p:cNvSpPr>
            <p:nvPr/>
          </p:nvSpPr>
          <p:spPr bwMode="auto">
            <a:xfrm>
              <a:off x="2447417" y="4195945"/>
              <a:ext cx="1786907" cy="135511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5875">
              <a:noFill/>
              <a:rou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898989"/>
                </a:solidFill>
                <a:latin typeface="+mn-lt"/>
              </a:endParaRPr>
            </a:p>
          </p:txBody>
        </p:sp>
        <p:sp>
          <p:nvSpPr>
            <p:cNvPr id="409608" name="Text Box 8"/>
            <p:cNvSpPr txBox="1">
              <a:spLocks noChangeArrowheads="1"/>
            </p:cNvSpPr>
            <p:nvPr/>
          </p:nvSpPr>
          <p:spPr bwMode="auto">
            <a:xfrm>
              <a:off x="3050566" y="4701060"/>
              <a:ext cx="1022667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sz="1800" b="1" i="0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Питание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D665D6E-72A4-6340-B320-B3BB0C4C5782}"/>
              </a:ext>
            </a:extLst>
          </p:cNvPr>
          <p:cNvGrpSpPr/>
          <p:nvPr/>
        </p:nvGrpSpPr>
        <p:grpSpPr>
          <a:xfrm>
            <a:off x="985687" y="2882563"/>
            <a:ext cx="1786907" cy="1355117"/>
            <a:chOff x="1300618" y="2485296"/>
            <a:chExt cx="1786907" cy="1355117"/>
          </a:xfrm>
        </p:grpSpPr>
        <p:sp>
          <p:nvSpPr>
            <p:cNvPr id="409603" name="Oval 3"/>
            <p:cNvSpPr>
              <a:spLocks noChangeArrowheads="1"/>
            </p:cNvSpPr>
            <p:nvPr/>
          </p:nvSpPr>
          <p:spPr bwMode="auto">
            <a:xfrm>
              <a:off x="1300618" y="2485296"/>
              <a:ext cx="1786907" cy="1355117"/>
            </a:xfrm>
            <a:prstGeom prst="ellipse">
              <a:avLst/>
            </a:prstGeom>
            <a:solidFill>
              <a:schemeClr val="accent4"/>
            </a:solidFill>
            <a:ln w="15875">
              <a:noFill/>
              <a:rou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898989"/>
                </a:solidFill>
                <a:latin typeface="+mn-lt"/>
              </a:endParaRPr>
            </a:p>
          </p:txBody>
        </p:sp>
        <p:sp>
          <p:nvSpPr>
            <p:cNvPr id="409609" name="Text Box 9"/>
            <p:cNvSpPr txBox="1">
              <a:spLocks noChangeArrowheads="1"/>
            </p:cNvSpPr>
            <p:nvPr/>
          </p:nvSpPr>
          <p:spPr bwMode="auto">
            <a:xfrm>
              <a:off x="1692171" y="3005346"/>
              <a:ext cx="1022667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sz="1800" b="1" i="0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Курение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027AED9-84D7-8348-A37B-EE8F2ABCFACA}"/>
              </a:ext>
            </a:extLst>
          </p:cNvPr>
          <p:cNvGrpSpPr/>
          <p:nvPr/>
        </p:nvGrpSpPr>
        <p:grpSpPr>
          <a:xfrm>
            <a:off x="4350302" y="2978311"/>
            <a:ext cx="1786907" cy="1355117"/>
            <a:chOff x="4196190" y="2680361"/>
            <a:chExt cx="1786907" cy="1355117"/>
          </a:xfrm>
        </p:grpSpPr>
        <p:sp>
          <p:nvSpPr>
            <p:cNvPr id="409607" name="Oval 7"/>
            <p:cNvSpPr>
              <a:spLocks noChangeArrowheads="1"/>
            </p:cNvSpPr>
            <p:nvPr/>
          </p:nvSpPr>
          <p:spPr bwMode="auto">
            <a:xfrm>
              <a:off x="4196190" y="2680361"/>
              <a:ext cx="1786907" cy="135511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5875">
              <a:noFill/>
              <a:rou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898989"/>
                </a:solidFill>
                <a:latin typeface="+mn-lt"/>
              </a:endParaRPr>
            </a:p>
          </p:txBody>
        </p:sp>
        <p:sp>
          <p:nvSpPr>
            <p:cNvPr id="409610" name="Text Box 10"/>
            <p:cNvSpPr txBox="1">
              <a:spLocks noChangeArrowheads="1"/>
            </p:cNvSpPr>
            <p:nvPr/>
          </p:nvSpPr>
          <p:spPr bwMode="auto">
            <a:xfrm>
              <a:off x="4124284" y="3090426"/>
              <a:ext cx="1930717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sz="1800" b="1" i="0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Приверженность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sz="1800" b="1" i="0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небулайзеры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FB602D9-1136-0642-ACA4-AEF2A72C7ED3}"/>
              </a:ext>
            </a:extLst>
          </p:cNvPr>
          <p:cNvGrpSpPr/>
          <p:nvPr/>
        </p:nvGrpSpPr>
        <p:grpSpPr>
          <a:xfrm>
            <a:off x="7152809" y="2427440"/>
            <a:ext cx="1786907" cy="1355117"/>
            <a:chOff x="7358292" y="2602100"/>
            <a:chExt cx="1786907" cy="1355117"/>
          </a:xfrm>
        </p:grpSpPr>
        <p:sp>
          <p:nvSpPr>
            <p:cNvPr id="409604" name="Oval 4"/>
            <p:cNvSpPr>
              <a:spLocks noChangeArrowheads="1"/>
            </p:cNvSpPr>
            <p:nvPr/>
          </p:nvSpPr>
          <p:spPr bwMode="auto">
            <a:xfrm>
              <a:off x="7358292" y="2602100"/>
              <a:ext cx="1786907" cy="135511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5875">
              <a:noFill/>
              <a:rou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898989"/>
                </a:solidFill>
                <a:latin typeface="+mn-lt"/>
              </a:endParaRPr>
            </a:p>
          </p:txBody>
        </p:sp>
        <p:sp>
          <p:nvSpPr>
            <p:cNvPr id="409611" name="Text Box 11"/>
            <p:cNvSpPr txBox="1">
              <a:spLocks noChangeArrowheads="1"/>
            </p:cNvSpPr>
            <p:nvPr/>
          </p:nvSpPr>
          <p:spPr bwMode="auto">
            <a:xfrm>
              <a:off x="7450882" y="2763750"/>
              <a:ext cx="1601726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sz="1600" b="1" i="0" strike="noStrike" cap="none" spc="0" baseline="0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Отсутствует клиника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sz="1600" b="1" i="0" strike="noStrike" cap="none" spc="0" baseline="0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приемы у врача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3225A76-547F-8C4D-A754-F338192DF669}"/>
              </a:ext>
            </a:extLst>
          </p:cNvPr>
          <p:cNvGrpSpPr/>
          <p:nvPr/>
        </p:nvGrpSpPr>
        <p:grpSpPr>
          <a:xfrm>
            <a:off x="6186385" y="4325567"/>
            <a:ext cx="1786907" cy="1355117"/>
            <a:chOff x="6021998" y="4356389"/>
            <a:chExt cx="1786907" cy="1355117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6021998" y="4356389"/>
              <a:ext cx="1786907" cy="1355117"/>
            </a:xfrm>
            <a:prstGeom prst="ellipse">
              <a:avLst/>
            </a:prstGeom>
            <a:solidFill>
              <a:schemeClr val="accent4"/>
            </a:solidFill>
            <a:ln w="15875">
              <a:noFill/>
              <a:rou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898989"/>
                </a:solidFill>
                <a:latin typeface="+mn-lt"/>
              </a:endParaRP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50E26C9-C4E4-4265-9DAB-41DE9D7A1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2016" y="4849280"/>
              <a:ext cx="5068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800" b="1">
                  <a:latin typeface="+mn-lt"/>
                </a:rPr>
                <a:t>???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4961506-FB1F-E145-9E64-F98FB066901D}"/>
              </a:ext>
            </a:extLst>
          </p:cNvPr>
          <p:cNvGrpSpPr/>
          <p:nvPr/>
        </p:nvGrpSpPr>
        <p:grpSpPr>
          <a:xfrm>
            <a:off x="9220999" y="3885397"/>
            <a:ext cx="1786907" cy="1355117"/>
            <a:chOff x="8851129" y="4152525"/>
            <a:chExt cx="1786907" cy="1355117"/>
          </a:xfrm>
        </p:grpSpPr>
        <p:sp>
          <p:nvSpPr>
            <p:cNvPr id="409606" name="Oval 6"/>
            <p:cNvSpPr>
              <a:spLocks noChangeArrowheads="1"/>
            </p:cNvSpPr>
            <p:nvPr/>
          </p:nvSpPr>
          <p:spPr bwMode="auto">
            <a:xfrm>
              <a:off x="8851129" y="4152525"/>
              <a:ext cx="1786907" cy="135511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5875">
              <a:noFill/>
              <a:rou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898989"/>
                </a:solidFill>
                <a:latin typeface="+mn-lt"/>
              </a:endParaRPr>
            </a:p>
          </p:txBody>
        </p: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8B3BA59-D0FF-4153-9547-0C0FA5F69B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1147" y="4648131"/>
              <a:ext cx="5068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800" b="1">
                  <a:latin typeface="+mn-lt"/>
                </a:rPr>
                <a:t>???</a:t>
              </a:r>
            </a:p>
          </p:txBody>
        </p:sp>
      </p:grp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F009B24-1EA9-4B85-B3EC-1388941F4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Подход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DDBC953-8343-42F6-AF88-E1219E31E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Расслабить пациентов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Избегайте конфронтации, или не рассказывайте пациентам, что им делать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Поощряйте разговор об изменениях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Включение аспектов изменений, которые могут быть сложными или беспокоящими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Некоторые простые методы, при правильном использовании, могут быть очень мощными...</a:t>
            </a:r>
            <a:endParaRPr lang="en-US" altLang="en-US">
              <a:ea typeface="HelveticaNeueLT Std Cn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EFB2D88-18FA-4BC1-82C6-2AA52DED97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56409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1.02.28"/>
  <p:tag name="AS_TITLE" val="Aspose.Slides for Java"/>
  <p:tag name="AS_VERSION" val="21.2"/>
</p:tagLst>
</file>

<file path=ppt/theme/theme1.xml><?xml version="1.0" encoding="utf-8"?>
<a:theme xmlns:a="http://schemas.openxmlformats.org/drawingml/2006/main" name="Office Theme">
  <a:themeElements>
    <a:clrScheme name="CF Care Material updat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E3E3E"/>
      </a:accent1>
      <a:accent2>
        <a:srgbClr val="7B2A84"/>
      </a:accent2>
      <a:accent3>
        <a:srgbClr val="9BBB59"/>
      </a:accent3>
      <a:accent4>
        <a:srgbClr val="8064A2"/>
      </a:accent4>
      <a:accent5>
        <a:srgbClr val="4BACC6"/>
      </a:accent5>
      <a:accent6>
        <a:srgbClr val="D16678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1153</Words>
  <Application>Microsoft Office PowerPoint</Application>
  <PresentationFormat>Widescreen</PresentationFormat>
  <Paragraphs>180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 Unicode MS</vt:lpstr>
      <vt:lpstr>System Font Regular</vt:lpstr>
      <vt:lpstr>Arial</vt:lpstr>
      <vt:lpstr>Calibri</vt:lpstr>
      <vt:lpstr>Calibri Light</vt:lpstr>
      <vt:lpstr>Courier New</vt:lpstr>
      <vt:lpstr>HelveticaNeueLT Std Cn</vt:lpstr>
      <vt:lpstr>HelveticaNeueLT Std Med Cn</vt:lpstr>
      <vt:lpstr>Wingdings</vt:lpstr>
      <vt:lpstr>Office Theme</vt:lpstr>
      <vt:lpstr>Проявление эмпатии и улучшение общения</vt:lpstr>
      <vt:lpstr>Заявление об ограничении ответственности</vt:lpstr>
      <vt:lpstr>Цели обучения</vt:lpstr>
      <vt:lpstr>Суть МИ</vt:lpstr>
      <vt:lpstr>Каковы основные компоненты МИ?</vt:lpstr>
      <vt:lpstr>Важность взаимодействующего сотрудничества</vt:lpstr>
      <vt:lpstr>Начало занятия</vt:lpstr>
      <vt:lpstr>Начало встречи — схема постановки плана</vt:lpstr>
      <vt:lpstr>Подход</vt:lpstr>
      <vt:lpstr>Строительные элементы МИ: OARS</vt:lpstr>
      <vt:lpstr>Что делать — OARS: строительные блоки MИ</vt:lpstr>
      <vt:lpstr>O Открытые вопросы</vt:lpstr>
      <vt:lpstr>A Подтверждения</vt:lpstr>
      <vt:lpstr>R Рефлексивное или активное слушание</vt:lpstr>
      <vt:lpstr>Содержание (простое) рефлексирование</vt:lpstr>
      <vt:lpstr>Значение (сложное) отражение</vt:lpstr>
      <vt:lpstr>Значение (сложное) отражение: Пример</vt:lpstr>
      <vt:lpstr>Рефлексирование — резюме</vt:lpstr>
      <vt:lpstr>Усиленное отражение</vt:lpstr>
      <vt:lpstr>Усиленное отражение: Пример</vt:lpstr>
      <vt:lpstr>Двустороннее отражение</vt:lpstr>
      <vt:lpstr>Двустороннее размышление: Пример</vt:lpstr>
      <vt:lpstr>Резюмирование</vt:lpstr>
      <vt:lpstr>Резюме</vt:lpstr>
      <vt:lpstr>Литература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Katja Koggelmann</dc:creator>
  <cp:keywords>UK0124334</cp:keywords>
  <cp:lastModifiedBy>Jenna Ronbeck</cp:lastModifiedBy>
  <cp:revision>61</cp:revision>
  <dcterms:created xsi:type="dcterms:W3CDTF">2021-07-06T11:43:32Z</dcterms:created>
  <dcterms:modified xsi:type="dcterms:W3CDTF">2022-01-06T21:53:21Z</dcterms:modified>
</cp:coreProperties>
</file>