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56" r:id="rId2"/>
    <p:sldId id="265" r:id="rId3"/>
    <p:sldId id="267" r:id="rId4"/>
    <p:sldId id="261" r:id="rId5"/>
    <p:sldId id="355" r:id="rId6"/>
    <p:sldId id="269" r:id="rId7"/>
    <p:sldId id="264" r:id="rId8"/>
    <p:sldId id="291" r:id="rId9"/>
    <p:sldId id="271" r:id="rId10"/>
    <p:sldId id="272" r:id="rId11"/>
    <p:sldId id="293" r:id="rId12"/>
    <p:sldId id="294" r:id="rId13"/>
    <p:sldId id="295" r:id="rId14"/>
    <p:sldId id="297" r:id="rId15"/>
    <p:sldId id="299" r:id="rId16"/>
    <p:sldId id="300" r:id="rId17"/>
    <p:sldId id="301" r:id="rId18"/>
    <p:sldId id="329" r:id="rId19"/>
    <p:sldId id="344" r:id="rId20"/>
    <p:sldId id="345" r:id="rId21"/>
    <p:sldId id="332" r:id="rId22"/>
    <p:sldId id="333" r:id="rId23"/>
    <p:sldId id="336" r:id="rId24"/>
    <p:sldId id="354" r:id="rId25"/>
    <p:sldId id="35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5FB3E5-AE8C-28BD-283A-E763A806861F}" name="Simone Toccacieli" initials="ST" userId="522eb801a689de7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>
      <p:ext uri="{19B8F6BF-5375-455C-9EA6-DF929625EA0E}">
        <p15:presenceInfo xmlns:p15="http://schemas.microsoft.com/office/powerpoint/2012/main" userId="S::Gauthami.Jeevakumar@apothecom.com::420ee20b-b527-409b-9a31-07e5a9b4755d" providerId="AD"/>
      </p:ext>
    </p:extLst>
  </p:cmAuthor>
  <p:cmAuthor id="2" name="ApotheCom" initials="APO" lastIdx="0" clrIdx="1">
    <p:extLst>
      <p:ext uri="{19B8F6BF-5375-455C-9EA6-DF929625EA0E}">
        <p15:presenceInfo xmlns:p15="http://schemas.microsoft.com/office/powerpoint/2012/main" userId="Apothe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6357" autoAdjust="0"/>
  </p:normalViewPr>
  <p:slideViewPr>
    <p:cSldViewPr snapToGrid="0" snapToObjects="1">
      <p:cViewPr varScale="1">
        <p:scale>
          <a:sx n="89" d="100"/>
          <a:sy n="89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A1A3E-FB5D-4A6B-83B2-4CE6C7536FC4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FD4E-D58A-44F6-A6EC-E0385C39261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716EC2F-2F6F-4784-94E5-0461760F40C0}" type="slidenum">
              <a:rPr lang="en-GB" altLang="en-US" smtClean="0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63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1543897-D906-46D2-9F1D-8B399B442C35}" type="slidenum">
              <a:rPr lang="en-GB" altLang="en-US" smtClean="0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0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2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Domande chiuse: Ha qualche idea su come potrebbe essere in grado di farlo?</a:t>
            </a:r>
          </a:p>
          <a:p>
            <a:r>
              <a:rPr lang="it-IT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Domande aperte: Come potrebbe essere in grado di farlo?</a:t>
            </a:r>
          </a:p>
          <a:p>
            <a:endParaRPr lang="en-GB" altLang="en-US"/>
          </a:p>
          <a:p>
            <a:r>
              <a:rPr lang="it-IT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 domande aperte sono molto migliori per avviare una conversazione….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D7491752-3308-4929-A94D-0AD21DE261F8}" type="slidenum">
              <a:rPr lang="en-GB" altLang="en-US" smtClean="0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6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4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4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6C271BA-3B82-4339-A157-D1CA7A01480D}" type="slidenum">
              <a:rPr lang="en-GB" altLang="en-US" smtClean="0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52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C61AAEF-0031-45CB-9F8E-5792DA0EB413}" type="slidenum">
              <a:rPr lang="en-GB" altLang="en-US" sz="1300" smtClean="0"/>
              <a:pPr>
                <a:spcBef>
                  <a:spcPct val="0"/>
                </a:spcBef>
              </a:pPr>
              <a:t>19</a:t>
            </a:fld>
            <a:endParaRPr lang="en-GB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25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EB9AAD-6F0B-499E-BC21-ED7E8AC2D04D}" type="slidenum">
              <a:rPr lang="en-GB" altLang="en-US" sz="1300" smtClean="0"/>
              <a:pPr>
                <a:spcBef>
                  <a:spcPct val="0"/>
                </a:spcBef>
              </a:pPr>
              <a:t>20</a:t>
            </a:fld>
            <a:endParaRPr lang="en-GB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7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 marL="685800" indent="-228600">
              <a:buClr>
                <a:schemeClr val="accent4"/>
              </a:buClr>
              <a:buFont typeface="System Font Regular"/>
              <a:buChar char="–"/>
              <a:defRPr/>
            </a:lvl2pPr>
            <a:lvl3pPr>
              <a:buClr>
                <a:schemeClr val="accent4"/>
              </a:buClr>
              <a:defRPr/>
            </a:lvl3pPr>
            <a:lvl4pPr marL="1600200" indent="-228600">
              <a:buClr>
                <a:schemeClr val="accent4"/>
              </a:buClr>
              <a:buFont typeface="System Font Regular"/>
              <a:buChar char="–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3948B9-ACF2-AB4E-83A6-4A796EB2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5338" y="5906814"/>
            <a:ext cx="9532883" cy="777765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40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5" r:id="rId8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F59D2-1652-4B23-8935-13A8F81D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426" y="2393202"/>
            <a:ext cx="8924172" cy="1859039"/>
          </a:xfrm>
        </p:spPr>
        <p:txBody>
          <a:bodyPr/>
          <a:lstStyle/>
          <a:p>
            <a:r>
              <a:rPr lang="it-IT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Esprimere empatia e avviare una conversazione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2C493C-B994-4B35-82D2-009BDD46E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9327FD-916D-4D6C-BD98-202F51E03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1" dirty="0">
                <a:solidFill>
                  <a:srgbClr val="7B2A84"/>
                </a:solidFill>
                <a:ea typeface="Calibri"/>
                <a:cs typeface="Calibri"/>
              </a:rPr>
              <a:t>INT-20-2100147</a:t>
            </a:r>
            <a:r>
              <a:rPr lang="it-IT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Data dell’aggiornamento: </a:t>
            </a:r>
            <a:r>
              <a:rPr lang="it-IT" b="1" dirty="0">
                <a:solidFill>
                  <a:srgbClr val="7B2A84"/>
                </a:solidFill>
                <a:ea typeface="Calibri"/>
                <a:cs typeface="Calibri"/>
              </a:rPr>
              <a:t>gennaio 2022</a:t>
            </a:r>
          </a:p>
        </p:txBody>
      </p:sp>
    </p:spTree>
    <p:extLst>
      <p:ext uri="{BB962C8B-B14F-4D97-AF65-F5344CB8AC3E}">
        <p14:creationId xmlns:p14="http://schemas.microsoft.com/office/powerpoint/2010/main" val="375113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r>
              <a:rPr lang="it-IT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Gli elementi costitutivi del CM: OARS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15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Cosa fare – OARS: gli elementi costitutivi del CM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Domande a risposta aperta (</a:t>
            </a:r>
            <a:r>
              <a:rPr lang="it-IT" b="1" dirty="0">
                <a:solidFill>
                  <a:srgbClr val="8064A2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pen-</a:t>
            </a:r>
            <a:r>
              <a:rPr lang="it-IT" dirty="0" err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ended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questions</a:t>
            </a: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>
              <a:defRPr/>
            </a:pP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Affermazioni (</a:t>
            </a:r>
            <a:r>
              <a:rPr lang="it-IT" sz="28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ffirmations</a:t>
            </a: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>
              <a:defRPr/>
            </a:pP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Ascolto riflessivo (</a:t>
            </a:r>
            <a:r>
              <a:rPr lang="it-IT" sz="28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eflective listening</a:t>
            </a: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>
              <a:defRPr/>
            </a:pP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Riassunti (</a:t>
            </a:r>
            <a:r>
              <a:rPr lang="it-IT" sz="28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ummaries</a:t>
            </a:r>
            <a:r>
              <a:rPr lang="it-IT" sz="28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>
              <a:buFont typeface="Arial"/>
              <a:buChar char="•"/>
              <a:defRPr/>
            </a:pPr>
            <a:endParaRPr lang="en-US" alt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078FA6-3881-471D-AD58-0E7141786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Goyder E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Health Technol Assess.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2014;18. https://www.ncbi.nlm.nih.gov/books/NBK261677/. Ultimo accesso: luglio 2021.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Domande a risposta aperta (</a:t>
            </a:r>
            <a:r>
              <a:rPr lang="it-IT" sz="3600" b="1" i="0" u="sng" strike="noStrike" cap="none" spc="0" baseline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O</a:t>
            </a: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pen-ended questions)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Contribuire a far iniziare le conversazioni.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Migliorare la comprensione e sollecitare il punto di vista del paziente. 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Evitare conclusioni e giudizi prematuri: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 es. </a:t>
            </a:r>
            <a:r>
              <a:rPr lang="it-IT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“Si sente molto meglio dal momento in cui abbiamo cambiato il farmaco?”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3A8E3-E9A4-441A-998C-F6AF89314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 JM, et al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2010. http://casaa.unm.edu/download/misc25.pdf. Ultimo accesso: luglio 2021.</a:t>
            </a:r>
            <a:endParaRPr lang="en-GB" altLang="en-US" sz="1000" i="1">
              <a:ea typeface="HelveticaNeueLT Std Cn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Affermazioni (</a:t>
            </a:r>
            <a:r>
              <a:rPr lang="it-IT" sz="3600" b="1" i="0" u="sng" strike="noStrike" cap="none" spc="0" baseline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A</a:t>
            </a: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ffirmations)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Dobbiamo tenere alto il morale, in modo che le persone si sentano fiduciose di cambiare quando il momento è giusto.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affermazioni rafforzano questo concetto.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Dichiarazioni di riconoscimento dei punti di forza del paziente.</a:t>
            </a:r>
          </a:p>
          <a:p>
            <a:pPr lvl="2" eaLnBrk="1" hangingPunct="1"/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 es. </a:t>
            </a:r>
            <a:r>
              <a:rPr lang="it-IT" sz="20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“Riesce sempre a presentarsi agli appuntamenti”</a:t>
            </a:r>
            <a:endParaRPr lang="en-US" altLang="en-US" i="1" dirty="0"/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Complimenti e lodi per le capacità o i risultati di un paziente.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Costruire fiducia nella capacità di cambiare.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CA050-7FA1-4453-B14C-157BDAB7B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 JM, et al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2010. http://casaa.unm.edu/download/misc25.pdf. Ultimo accesso: luglio 2021.</a:t>
            </a:r>
            <a:endParaRPr lang="en-GB" altLang="en-US" sz="1000" i="1">
              <a:ea typeface="HelveticaNeueLT Std Cn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Ascolto riflessivo (</a:t>
            </a:r>
            <a:r>
              <a:rPr lang="it-IT" sz="3600" b="1" i="0" u="sng" strike="noStrike" cap="none" spc="0" baseline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R</a:t>
            </a: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eflective or active listening)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Significa ribadire ciò che è stato detto dal paziente, invece di fare domande o dare consigli, 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ecc.</a:t>
            </a:r>
            <a:endParaRPr lang="en-US" altLang="en-US" dirty="0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Mostra che state ascoltando.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Apre e mantiene la conversazione scorrevole.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Riconosce emozioni importanti o intense del paziente.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ECC03E-9A9D-4658-963F-FC259C6DF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</p:spPr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Houck JM, et al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2010. http://casaa.unm.edu/download/misc25.pdf. Ultimo accesso: luglio 2021; 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2. MINT. 2013. https://motivationalinterviewing.org/sites/default/files/glossary_of_mi_terms-1.pdf. Ultimo accesso: luglio 2021; 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MINT. 2019. https://motivationalinterviewing.org/understanding-motivational-interviewing. Ultimo accesso: luglio 2021.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Riflessione (semplice) sui contenuti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forma di riflessione più semplice.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Rispecchiare l’essenza di ciò che qualcuno ha detto.</a:t>
            </a:r>
            <a:endParaRPr lang="en-US" alt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FCFAA-A7EA-45FE-852B-024B80ECD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Ultimo accesso: luglio 2021.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4C557C-8F94-A44B-95F2-4B5D3D36082F}"/>
              </a:ext>
            </a:extLst>
          </p:cNvPr>
          <p:cNvGrpSpPr/>
          <p:nvPr/>
        </p:nvGrpSpPr>
        <p:grpSpPr>
          <a:xfrm>
            <a:off x="1399907" y="3242938"/>
            <a:ext cx="1570822" cy="1570822"/>
            <a:chOff x="1432193" y="2467778"/>
            <a:chExt cx="1570822" cy="157082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96C6F3-38E0-2043-BDD7-3D6242F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32193" y="2467778"/>
              <a:ext cx="1570822" cy="15708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65866B-D38F-C146-9235-3E2085133832}"/>
                </a:ext>
              </a:extLst>
            </p:cNvPr>
            <p:cNvSpPr/>
            <p:nvPr/>
          </p:nvSpPr>
          <p:spPr>
            <a:xfrm>
              <a:off x="1531344" y="3036801"/>
              <a:ext cx="1373024" cy="3657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“Sembra...”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F6E196-2372-F04C-B70B-AAD09F39A463}"/>
              </a:ext>
            </a:extLst>
          </p:cNvPr>
          <p:cNvGrpSpPr/>
          <p:nvPr/>
        </p:nvGrpSpPr>
        <p:grpSpPr>
          <a:xfrm>
            <a:off x="8443663" y="3227024"/>
            <a:ext cx="1849916" cy="1849916"/>
            <a:chOff x="9354238" y="2088614"/>
            <a:chExt cx="1849916" cy="184991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1EAC1D2-B4E1-4241-A369-AB6B4FF98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354238" y="2088614"/>
              <a:ext cx="1849916" cy="184991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C28E2F-6B6E-E741-A4F3-0940C464AAE2}"/>
                </a:ext>
              </a:extLst>
            </p:cNvPr>
            <p:cNvSpPr/>
            <p:nvPr/>
          </p:nvSpPr>
          <p:spPr>
            <a:xfrm>
              <a:off x="9459933" y="2469436"/>
              <a:ext cx="1612017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"Sembra che tu abbia litigato con tutti"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3C1148-7A91-5548-9C2C-CE38C47E9244}"/>
              </a:ext>
            </a:extLst>
          </p:cNvPr>
          <p:cNvGrpSpPr/>
          <p:nvPr/>
        </p:nvGrpSpPr>
        <p:grpSpPr>
          <a:xfrm>
            <a:off x="5587389" y="3321433"/>
            <a:ext cx="1839816" cy="1968090"/>
            <a:chOff x="6224531" y="2077598"/>
            <a:chExt cx="1839816" cy="196809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1E2DFE1-E5A3-2C48-A3DF-69C1BAFF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A67BDD-5DB6-5347-BDDE-0685D7966EF2}"/>
                </a:ext>
              </a:extLst>
            </p:cNvPr>
            <p:cNvSpPr/>
            <p:nvPr/>
          </p:nvSpPr>
          <p:spPr>
            <a:xfrm>
              <a:off x="6299324" y="2151033"/>
              <a:ext cx="1703818" cy="14630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“Questa settimana a casa ho avuto </a:t>
              </a:r>
              <a:br>
                <a:rPr sz="1800"/>
              </a:br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così tante discussioni”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1C05F0-11D2-F044-BA94-AB638FFAD02C}"/>
              </a:ext>
            </a:extLst>
          </p:cNvPr>
          <p:cNvGrpSpPr/>
          <p:nvPr/>
        </p:nvGrpSpPr>
        <p:grpSpPr>
          <a:xfrm>
            <a:off x="3278436" y="3654691"/>
            <a:ext cx="1583981" cy="1583981"/>
            <a:chOff x="3461745" y="2275900"/>
            <a:chExt cx="1583981" cy="15839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A0FA3CC-E889-4B4A-A33E-6A5D297C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1745" y="2275900"/>
              <a:ext cx="1583981" cy="158398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E59F64-1049-2F49-9EF6-1DCD2DE1CC46}"/>
                </a:ext>
              </a:extLst>
            </p:cNvPr>
            <p:cNvSpPr/>
            <p:nvPr/>
          </p:nvSpPr>
          <p:spPr>
            <a:xfrm>
              <a:off x="3556611" y="2765601"/>
              <a:ext cx="1373024" cy="6400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“Si sente come...”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64B3D-1B79-1844-99F4-6FA7E80C3E1C}"/>
              </a:ext>
            </a:extLst>
          </p:cNvPr>
          <p:cNvSpPr/>
          <p:nvPr/>
        </p:nvSpPr>
        <p:spPr>
          <a:xfrm>
            <a:off x="1890075" y="2622034"/>
            <a:ext cx="18386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Per esempio: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69E774-99C2-F84B-B04B-3059F7FE3AD9}"/>
              </a:ext>
            </a:extLst>
          </p:cNvPr>
          <p:cNvSpPr/>
          <p:nvPr/>
        </p:nvSpPr>
        <p:spPr>
          <a:xfrm>
            <a:off x="5879976" y="2622034"/>
            <a:ext cx="13528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Paziente</a:t>
            </a:r>
            <a:r>
              <a:rPr lang="it-IT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AFCF4-E87D-5C47-B5CB-2E17A8480AF0}"/>
              </a:ext>
            </a:extLst>
          </p:cNvPr>
          <p:cNvSpPr/>
          <p:nvPr/>
        </p:nvSpPr>
        <p:spPr>
          <a:xfrm>
            <a:off x="8472263" y="2622034"/>
            <a:ext cx="20100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Intervistatore: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Significato (complesso) della riflessione</a:t>
            </a:r>
            <a:endParaRPr lang="en-US" altLang="en-US">
              <a:ea typeface="HelveticaNeueLT Std Med Cn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più complesso.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Rispecchiare </a:t>
            </a:r>
            <a:r>
              <a:rPr lang="it-IT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quello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che si pensa sia il principale contenuto emotivo di ciò che è stato detto.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Allontana </a:t>
            </a:r>
            <a:r>
              <a:rPr lang="it-IT" dirty="0"/>
              <a:t>la conversazione dagli aspetti concreti di un evento e la sposta verso il significato, le emozioni e le convinzioni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Questo funziona anche se si è in errore, vi diranno!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 es. rispondere con: </a:t>
            </a:r>
            <a:r>
              <a:rPr lang="it-IT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“Si sente... perché”</a:t>
            </a:r>
            <a:endParaRPr lang="en-GB" altLang="en-US" i="1" dirty="0">
              <a:cs typeface="Courier New" pitchFamily="49" charset="0"/>
            </a:endParaRPr>
          </a:p>
          <a:p>
            <a:pPr eaLnBrk="1" hangingPunct="1"/>
            <a:endParaRPr lang="en-GB" altLang="en-US" dirty="0"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cs typeface="Courier New" pitchFamily="49" charset="0"/>
            </a:endParaRPr>
          </a:p>
          <a:p>
            <a:pPr eaLnBrk="1" hangingPunct="1"/>
            <a:endParaRPr lang="en-US" altLang="en-US" dirty="0">
              <a:ea typeface="HelveticaNeueLT Std Cn"/>
            </a:endParaRPr>
          </a:p>
          <a:p>
            <a:pPr eaLnBrk="1" hangingPunct="1"/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altLang="en-US" dirty="0">
              <a:ea typeface="HelveticaNeueLT Std Cn"/>
            </a:endParaRPr>
          </a:p>
          <a:p>
            <a:pPr lvl="1" eaLnBrk="1" hangingPunct="1"/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D16CEF-2157-4CC0-9048-6B1101F83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Ultimo accesso: luglio 2021.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Significato (complesso) della riflessione: Esempio</a:t>
            </a:r>
            <a:endParaRPr lang="en-US" altLang="en-US" dirty="0">
              <a:cs typeface="Courier New" pitchFamily="49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solidFill>
                  <a:srgbClr val="009900"/>
                </a:solidFill>
                <a:ea typeface="HelveticaNeueLT Std Cn"/>
              </a:rPr>
              <a:t> </a:t>
            </a:r>
            <a:endParaRPr lang="en-US" altLang="en-US" i="1">
              <a:cs typeface="Courier New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44AB5-7EAD-4E27-A6C7-D7418F2D8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23891-E5DF-FD49-8470-2A79C8CEEC95}"/>
              </a:ext>
            </a:extLst>
          </p:cNvPr>
          <p:cNvGrpSpPr/>
          <p:nvPr/>
        </p:nvGrpSpPr>
        <p:grpSpPr>
          <a:xfrm>
            <a:off x="6652962" y="2490423"/>
            <a:ext cx="2567237" cy="2567237"/>
            <a:chOff x="9354237" y="2088613"/>
            <a:chExt cx="2567237" cy="25672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67C93FA-03FE-1040-A01A-A8C0660A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9354237" y="2088613"/>
              <a:ext cx="2567237" cy="25672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BBA05-2E2E-C644-9E6C-AD003B2D7211}"/>
                </a:ext>
              </a:extLst>
            </p:cNvPr>
            <p:cNvSpPr/>
            <p:nvPr/>
          </p:nvSpPr>
          <p:spPr>
            <a:xfrm>
              <a:off x="9459934" y="2715818"/>
              <a:ext cx="2372641" cy="10058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“Si sente turbato perché si sente come se si fosse deluso”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F339B0-EA1C-C046-8803-0256592A4330}"/>
              </a:ext>
            </a:extLst>
          </p:cNvPr>
          <p:cNvGrpSpPr/>
          <p:nvPr/>
        </p:nvGrpSpPr>
        <p:grpSpPr>
          <a:xfrm>
            <a:off x="2616200" y="2638261"/>
            <a:ext cx="3020305" cy="2467138"/>
            <a:chOff x="6224531" y="2077598"/>
            <a:chExt cx="1839816" cy="196809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95F7CD3-27CF-7448-B1A5-A710EDAF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250F61-D8ED-554F-BE05-AC94680C7FE5}"/>
                </a:ext>
              </a:extLst>
            </p:cNvPr>
            <p:cNvSpPr/>
            <p:nvPr/>
          </p:nvSpPr>
          <p:spPr>
            <a:xfrm>
              <a:off x="6299324" y="2238216"/>
              <a:ext cx="1703818" cy="12886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“Sono stato così bravo ad assumere il farmaco che mi sono stufato e ho saltato tutto il fine settimana”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ADED4-7A9E-E840-AA8C-57DEDFA7EEBE}"/>
              </a:ext>
            </a:extLst>
          </p:cNvPr>
          <p:cNvSpPr/>
          <p:nvPr/>
        </p:nvSpPr>
        <p:spPr>
          <a:xfrm>
            <a:off x="3568576" y="1885434"/>
            <a:ext cx="13528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Paziente</a:t>
            </a:r>
            <a:r>
              <a:rPr lang="it-IT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622E2-648F-9749-ADF9-FEDDDFBCCD79}"/>
              </a:ext>
            </a:extLst>
          </p:cNvPr>
          <p:cNvSpPr/>
          <p:nvPr/>
        </p:nvSpPr>
        <p:spPr>
          <a:xfrm>
            <a:off x="6999063" y="1885434"/>
            <a:ext cx="20100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Intervistatore: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Riflessioni – riepilogo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439400" cy="4317999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Ascolto riflessivo</a:t>
            </a:r>
            <a:endParaRPr lang="en-GB" altLang="en-US" dirty="0"/>
          </a:p>
          <a:p>
            <a:pPr lvl="1">
              <a:buFont typeface="Arial"/>
              <a:buChar char="–"/>
              <a:defRPr/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Contenuto (semplice)</a:t>
            </a:r>
            <a:endParaRPr lang="en-US" altLang="en-US" sz="2800" dirty="0"/>
          </a:p>
          <a:p>
            <a:pPr lvl="2">
              <a:buFont typeface="Arial"/>
              <a:buChar char="•"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Rimanere vicini a ciò che il paziente ha detto.</a:t>
            </a:r>
          </a:p>
          <a:p>
            <a:pPr lvl="2">
              <a:buFont typeface="Arial"/>
              <a:buChar char="•"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Comunica attenzione e interesse.</a:t>
            </a:r>
          </a:p>
          <a:p>
            <a:pPr lvl="1">
              <a:buFont typeface="Arial"/>
              <a:buChar char="–"/>
              <a:defRPr/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Significato (complesso)</a:t>
            </a:r>
          </a:p>
          <a:p>
            <a:pPr lvl="2">
              <a:buFont typeface="Arial"/>
              <a:buChar char="•"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Può andare ben oltre quanto detto.</a:t>
            </a:r>
          </a:p>
          <a:p>
            <a:pPr lvl="2">
              <a:buFont typeface="Arial"/>
              <a:buChar char="•"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Può includere il riferimento alle emozioni o contrastare </a:t>
            </a:r>
            <a:br>
              <a:rPr sz="2000" dirty="0"/>
            </a:b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elementi diversi (“</a:t>
            </a:r>
            <a:r>
              <a:rPr lang="it-IT" sz="20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Si sente davvero giù </a:t>
            </a:r>
            <a:br>
              <a:rPr sz="2000" dirty="0"/>
            </a:br>
            <a:r>
              <a:rPr lang="it-IT" sz="20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 momento”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).</a:t>
            </a:r>
          </a:p>
          <a:p>
            <a:pPr lvl="2">
              <a:buFont typeface="Arial"/>
              <a:buChar char="•"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Può portare a una maggiore consapevolezza di sé.</a:t>
            </a:r>
          </a:p>
          <a:p>
            <a:pPr lvl="2">
              <a:buFont typeface="Arial"/>
              <a:buChar char="•"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Può essere una metafora (“</a:t>
            </a:r>
            <a:r>
              <a:rPr lang="it-IT" sz="20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Quindi è come un gioco in cui </a:t>
            </a:r>
            <a:br>
              <a:rPr sz="2000" dirty="0"/>
            </a:br>
            <a:r>
              <a:rPr lang="it-IT" sz="20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qualcuno continua a modificare le regole”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).</a:t>
            </a:r>
          </a:p>
          <a:p>
            <a:pPr lvl="2">
              <a:buFont typeface="Arial"/>
              <a:buChar char="•"/>
              <a:defRPr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  <a:defRPr/>
            </a:pPr>
            <a:endParaRPr lang="en-US" alt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7794-7817-458D-8108-C9D160BD5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Ultimo accesso: luglio 2021.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353224" y="2059833"/>
            <a:ext cx="31119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altLang="en-US" sz="2400" b="1" i="1" dirty="0">
              <a:solidFill>
                <a:schemeClr val="accent5"/>
              </a:solidFill>
              <a:latin typeface="+mn-lt"/>
              <a:cs typeface="Arial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4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AUMENTO dell’investimento =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4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Discussione PIÙ PROFONDA</a:t>
            </a:r>
            <a:r>
              <a:rPr lang="it-IT" sz="2400" b="1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8540750" y="2008508"/>
            <a:ext cx="0" cy="3240000"/>
          </a:xfrm>
          <a:prstGeom prst="line">
            <a:avLst/>
          </a:prstGeom>
          <a:noFill/>
          <a:ln w="190500">
            <a:solidFill>
              <a:schemeClr val="accent5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Riflessione amplificata</a:t>
            </a:r>
            <a:endParaRPr lang="en-US" altLang="en-US">
              <a:ea typeface="HelveticaNeueLT Std Med Cn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Più avanzata.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Rispecchiare un’affermazione in una forma esagerata – dichiararla in modo più estremo ma senza sarcasmo.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Ascoltare questo può talvolta provocare una nuova valutazione: potrebbero reagire respingendo la riflessione amplificata.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Ciò può quindi portare il paziente verso un cambiamento positivo piuttosto che verso una resistenza.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F27E4-17C7-495E-A8DD-F9CE6B61E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Ultimo accesso: luglio 2021.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D78A-D49B-4396-A0EB-8F3F7768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Esonero di responsabilità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EC4D-D7E1-48C3-9D90-D9D4C079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è finanziata interamente da Vertex Pharmaceuticals (Europe) Limited. Il contenuto è stato preparato e sviluppato dal comitato direttivo con il supporto logistico ed editoriale della segreteria CF CARE, ApotheCom. Vertex ha avuto l’opportunità di esaminare i contenuti e gli strumenti per verificarne l’accuratezza.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36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Riflessione amplificata: Esempio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ea typeface="Arial Unicode MS" pitchFamily="34" charset="-128"/>
              </a:rPr>
              <a:t> </a:t>
            </a:r>
            <a:endParaRPr lang="en-US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C7D32-8644-4D1B-93B6-EC6C83E56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9BE9FA-1DDC-F44F-AAB7-1857DDB5BDE9}"/>
              </a:ext>
            </a:extLst>
          </p:cNvPr>
          <p:cNvGrpSpPr/>
          <p:nvPr/>
        </p:nvGrpSpPr>
        <p:grpSpPr>
          <a:xfrm>
            <a:off x="6652962" y="2490423"/>
            <a:ext cx="2567237" cy="2567237"/>
            <a:chOff x="9354237" y="2088613"/>
            <a:chExt cx="2567237" cy="25672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845885C-1615-A34C-AD7F-18A9C6C41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354237" y="2088613"/>
              <a:ext cx="2567237" cy="25672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DAF653-5327-554B-B6E2-5FB00C055C9D}"/>
                </a:ext>
              </a:extLst>
            </p:cNvPr>
            <p:cNvSpPr/>
            <p:nvPr/>
          </p:nvSpPr>
          <p:spPr>
            <a:xfrm>
              <a:off x="9459934" y="2868216"/>
              <a:ext cx="2372641" cy="7010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“Ritiene che nessuno si preoccupi di Lei?”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181A13-1625-E040-B042-EE1432658D99}"/>
              </a:ext>
            </a:extLst>
          </p:cNvPr>
          <p:cNvGrpSpPr/>
          <p:nvPr/>
        </p:nvGrpSpPr>
        <p:grpSpPr>
          <a:xfrm>
            <a:off x="2616200" y="2638261"/>
            <a:ext cx="3020305" cy="2467138"/>
            <a:chOff x="6224531" y="2077598"/>
            <a:chExt cx="1839816" cy="196809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F6A7EB-D50C-B948-8FB2-BB1665C2C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8C4BA-54F2-3349-9FEF-5262F9CBC659}"/>
                </a:ext>
              </a:extLst>
            </p:cNvPr>
            <p:cNvSpPr/>
            <p:nvPr/>
          </p:nvSpPr>
          <p:spPr>
            <a:xfrm>
              <a:off x="6299324" y="2116643"/>
              <a:ext cx="1703818" cy="15318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“Il dottore mi controlla sulle medicine e sull’alimentazione, così come la mia famiglia; tutti si coalizzano contro di me”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F7F60-EBB5-674B-953E-64E8DEB0A196}"/>
              </a:ext>
            </a:extLst>
          </p:cNvPr>
          <p:cNvSpPr/>
          <p:nvPr/>
        </p:nvSpPr>
        <p:spPr>
          <a:xfrm>
            <a:off x="3568576" y="1885434"/>
            <a:ext cx="13528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Paziente</a:t>
            </a:r>
            <a:r>
              <a:rPr lang="it-IT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AFD18-CB23-B244-A701-5D805D090AAE}"/>
              </a:ext>
            </a:extLst>
          </p:cNvPr>
          <p:cNvSpPr/>
          <p:nvPr/>
        </p:nvSpPr>
        <p:spPr>
          <a:xfrm>
            <a:off x="6999063" y="1885434"/>
            <a:ext cx="20100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Intervistatore: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Riflessione bilaterale</a:t>
            </a:r>
            <a:endParaRPr lang="en-US" altLang="en-US">
              <a:ea typeface="HelveticaNeueLT Std Med Cn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Più difficile!</a:t>
            </a: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Prende atto di ciò che il paziente ha detto, ma tiene conto anche delle cose contrarie che ha detto, in questo o in appuntamenti passati.</a:t>
            </a: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L’ordine in cui sono elencate può avere un impatto significativo su ciò che viene detto dopo.</a:t>
            </a:r>
          </a:p>
          <a:p>
            <a:pPr eaLnBrk="1" hangingPunct="1"/>
            <a:endParaRPr lang="en-US" altLang="en-US" sz="260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97ED3-54DC-4C23-9556-4C8A6977E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Ultimo accesso: luglio 2021.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Riflessione bilaterale: esempio</a:t>
            </a:r>
            <a:endParaRPr lang="en-US" altLang="en-US">
              <a:ea typeface="HelveticaNeueLT Std Med Cn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“Quindi sta dicendo che da un lato </a:t>
            </a:r>
            <a:r>
              <a:rPr lang="it-IT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pensa di dover smettere di fumare</a:t>
            </a:r>
            <a:r>
              <a:rPr lang="it-IT" sz="2800" b="0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dall’altro non </a:t>
            </a:r>
            <a:r>
              <a:rPr lang="it-IT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può immaginare di stare senza una sigaretta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“Quindi sta dicendo che da una parte </a:t>
            </a:r>
            <a:r>
              <a:rPr lang="it-IT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non può immaginare di stare senza una sigaretta</a:t>
            </a:r>
            <a:r>
              <a:rPr lang="it-IT" sz="2800" b="0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ma dall’altra </a:t>
            </a:r>
            <a:r>
              <a:rPr lang="it-IT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pensa di dover smettere di fumare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”</a:t>
            </a:r>
          </a:p>
          <a:p>
            <a:pPr eaLnBrk="1" hangingPunct="1"/>
            <a:endParaRPr lang="en-US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0E7B5-4A2B-4573-9617-1CDB05545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Riepiloghi</a:t>
            </a:r>
            <a:endParaRPr lang="en-US" altLang="en-US">
              <a:solidFill>
                <a:srgbClr val="FF0000"/>
              </a:solidFill>
              <a:ea typeface="HelveticaNeueLT Std Med Cn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533400" indent="-533400"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Può essere davvero utile per aiutare qualcuno a organizzare i propri pensieri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514350" indent="-457200"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Esistono tre tipi di riepiloghi: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Raccolta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raccogliere informazioni insieme e fornire feedback, per mantenere scorrevole la conversazione</a:t>
            </a:r>
            <a:r>
              <a:rPr lang="it-IT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1709738" lvl="2" indent="-457200">
              <a:defRPr/>
            </a:pPr>
            <a:r>
              <a:rPr lang="it-IT" sz="20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“Quindi, se posso fare una pausa per un secondo per assicurarmi di aver capito tutto… lei si sente....” ecc.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Collegamento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mettere in contrasto le cose che Le sono state appena comunicate con le informazioni condivise in precedenza (può evidenziare la discrepanza)</a:t>
            </a:r>
            <a:r>
              <a:rPr lang="it-IT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1709738" lvl="2" indent="-457200">
              <a:defRPr/>
            </a:pPr>
            <a:r>
              <a:rPr lang="it-IT" sz="21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“Perciò per riassumere quello che hai detto, hai difficoltà a trovare il tempo per prendere i tuoi farmaci ma stai diventando più preoccupato a proposito di… è giusto?”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it-IT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Transizioni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ricapitolare tutto per consentire alla discussione di prendere una nuova direzione</a:t>
            </a:r>
            <a:r>
              <a:rPr lang="it-IT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1709738" lvl="2" indent="-457200">
              <a:defRPr/>
            </a:pPr>
            <a:r>
              <a:rPr lang="it-IT" sz="21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“Quindi, se potessimo mettere insieme quello di cui abbiamo parlato finora… sarebbe adatto parlare di X ora?”</a:t>
            </a:r>
            <a:endParaRPr lang="en-US" altLang="en-US" sz="2100" i="1"/>
          </a:p>
          <a:p>
            <a:pPr marL="533400" indent="-533400">
              <a:buFont typeface="Arial"/>
              <a:buChar char="•"/>
              <a:defRPr/>
            </a:pPr>
            <a:endParaRPr lang="en-US" altLang="en-US" sz="2100" i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DCE36-64C0-4350-8174-5CCBC8F5C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</p:spPr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Sagorsky L, et al.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CAMH Publications.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2005;85–100; 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2. MINT. 2013. https://motivationalinterviewing.org/sites/default/files/glossary_of_mi_terms-1.pdf. Ultimo accesso: luglio 2021.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C142-2503-42EB-A39C-4D5B89B4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Riepilogo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CAF8-B5D6-402E-A4BB-6D87253E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L’impostazione del programma all’inizio di una sessione crea un ambiente in cui medici e pazienti possono collaborare per proporre e identificare un elenco di argomenti da trattare, per incoraggiare in ultima analisi una conversazione sul cambiamento.</a:t>
            </a:r>
          </a:p>
          <a:p>
            <a:endParaRPr lang="en-GB" dirty="0"/>
          </a:p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L’approccio OARS può essere utilizzato dal medico per garantire che il paziente ritenga che il proprio contributo sia apprezzato nel procedere verso un obiettivo comune.</a:t>
            </a:r>
            <a:endParaRPr lang="en-GB" strike="sngStrike" dirty="0">
              <a:highlight>
                <a:srgbClr val="FFFF00"/>
              </a:highlight>
            </a:endParaRPr>
          </a:p>
          <a:p>
            <a:pPr lvl="2" eaLnBrk="1" hangingPunct="1"/>
            <a:r>
              <a:rPr lang="it-IT" sz="200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Domande a risposta aperta</a:t>
            </a:r>
            <a:r>
              <a:rPr lang="it-IT" sz="20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it-IT" sz="21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O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pen-</a:t>
            </a:r>
            <a:r>
              <a:rPr lang="it-IT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ended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questions</a:t>
            </a:r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 lvl="2" eaLnBrk="1" hangingPunct="1"/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Affermazioni </a:t>
            </a:r>
            <a:r>
              <a:rPr lang="it-IT" sz="21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ffirmations</a:t>
            </a:r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 lvl="2" eaLnBrk="1" hangingPunct="1"/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Ascolto riflessivo </a:t>
            </a:r>
            <a:r>
              <a:rPr lang="it-IT" sz="21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eflective listening</a:t>
            </a:r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 lvl="2" eaLnBrk="1" hangingPunct="1"/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Riassunti </a:t>
            </a:r>
            <a:r>
              <a:rPr lang="it-IT" sz="21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ummaries</a:t>
            </a:r>
            <a:r>
              <a:rPr lang="it-IT" sz="2000" b="0" i="0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 lvl="1"/>
            <a:endParaRPr lang="en-GB" sz="21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F3B2-9DA0-4094-9B80-32E9738DE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525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Riferimenti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Goyder E, Hind D, Breckon J, et al. A randomised controlled trial and cost-effectiveness evaluation of ‘booster’ interventions to sustain increases in physical activity in middle-aged adults in deprived urban neighbourhoods. </a:t>
            </a:r>
            <a:r>
              <a:rPr lang="it-IT" sz="1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Health Technol Assess. </a:t>
            </a:r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2014;18. Disponibile all’indirizzo: https://www.ncbi.nlm.nih.gov/books/NBK261677/. Ultimo accesso: luglio 2021. </a:t>
            </a:r>
          </a:p>
          <a:p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 Interviewing Network of Trainers (MINT). Glossary of Motivational Interviewing Terms; 2013. Disponibile all’indirizzo: https://motivationalinterviewing.org/sites/default/files/glossary_of_mi_terms-1.pdf. Ultimo accesso: luglio 2021.</a:t>
            </a:r>
          </a:p>
          <a:p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 Interviewing Network of Trainers (MINT). Understanding Motivational Interviewing; 2019. Disponibile all’indirizzo: https://motivationalinterviewing.org/understanding-motivational-interviewing. Ultimo accesso: luglio 2021. </a:t>
            </a:r>
          </a:p>
          <a:p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Houck JM, Moyers TB, Miller WR, et al. Motivational interviewing skill code (MISC) version 2.5. 2010. Disponibile all’indirizzo: http://casaa.unm.edu/download/misc25.pdf. Ultimo accesso: luglio 2021.</a:t>
            </a:r>
          </a:p>
          <a:p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Resnicow K, McMaster F. Motivational Interviewing: moving from why to how with autonomy support. </a:t>
            </a:r>
            <a:r>
              <a:rPr lang="it-IT" sz="1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 J Behav Nutr Phys Act. </a:t>
            </a:r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2012</a:t>
            </a:r>
            <a:r>
              <a:rPr lang="it-IT" sz="1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;</a:t>
            </a:r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9:19.</a:t>
            </a:r>
          </a:p>
          <a:p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Sagorsky L, Skinner W. Using motivational interviewing with clients who have concurrent disorders. In Skinner W (ed). </a:t>
            </a:r>
            <a:r>
              <a:rPr lang="it-IT" sz="1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Treating concurrent disorders: a guide for counsellors; CAMH Publications</a:t>
            </a:r>
            <a:r>
              <a:rPr lang="it-IT" sz="1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2005;85–100.</a:t>
            </a:r>
          </a:p>
          <a:p>
            <a:endParaRPr lang="en-GB" altLang="en-US" sz="180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B37F8-07B5-47D1-AE6F-5DEA762E8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ABF6-933B-4F68-89BC-AF20009A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Obiettivi di apprendimento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3641-6EF7-4FB1-AD70-25044925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Riconoscere l’impostazione del programma all’inizio di una sessione come approccio per collaborare con il paziente e stimolare una conversazione sul cambiamento.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Identificare gli elementi costitutivi del colloquio motivazionale attraverso l’approccio “OARS”.</a:t>
            </a:r>
          </a:p>
        </p:txBody>
      </p:sp>
    </p:spTree>
    <p:extLst>
      <p:ext uri="{BB962C8B-B14F-4D97-AF65-F5344CB8AC3E}">
        <p14:creationId xmlns:p14="http://schemas.microsoft.com/office/powerpoint/2010/main" val="2321789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1BB8E-D3B5-40F2-B034-2C3CE688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Lo spirito del CM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1ADE3-81B6-4512-9822-DA833528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AB71EB-C7CA-4674-9246-4CEBBB304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MI, colloquio motivazionale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Sagorsky L, et al.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CAMH Publications.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2005; 85-100.</a:t>
            </a:r>
            <a:endParaRPr lang="en-GB" altLang="en-US" sz="1000">
              <a:ea typeface="HelveticaNeueLT Std Cn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D26073-4895-47DE-AE67-F7370971D25A}"/>
              </a:ext>
            </a:extLst>
          </p:cNvPr>
          <p:cNvSpPr txBox="1">
            <a:spLocks noChangeArrowheads="1"/>
          </p:cNvSpPr>
          <p:nvPr/>
        </p:nvSpPr>
        <p:spPr>
          <a:xfrm>
            <a:off x="1829254" y="2600325"/>
            <a:ext cx="8533492" cy="1657350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endParaRPr lang="en-US" altLang="en-US" sz="2600" dirty="0"/>
          </a:p>
          <a:p>
            <a:pPr marL="0" indent="0" algn="r">
              <a:buFont typeface="Arial"/>
              <a:buNone/>
              <a:defRPr/>
            </a:pPr>
            <a:r>
              <a:rPr lang="it-IT" sz="26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colloquio motivazionale non è una serie di tecniche per eseguire la terapia, ma un modo per stare con i pazienti</a:t>
            </a:r>
          </a:p>
          <a:p>
            <a:pPr marL="0" indent="0" algn="r">
              <a:buFont typeface="Arial"/>
              <a:buNone/>
              <a:defRPr/>
            </a:pPr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– William Miller e Stephen Rollnick</a:t>
            </a:r>
          </a:p>
        </p:txBody>
      </p:sp>
    </p:spTree>
    <p:extLst>
      <p:ext uri="{BB962C8B-B14F-4D97-AF65-F5344CB8AC3E}">
        <p14:creationId xmlns:p14="http://schemas.microsoft.com/office/powerpoint/2010/main" val="5246848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Quali sono gli ingredienti principali del CM?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altLang="en-US">
                <a:ea typeface="HelveticaNeueLT Std Cn"/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C2ACA2-08A7-440F-9562-E47381D6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Resnicow K et al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Int J Behav Nutr Phys Act.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2012;9:19.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6B19E-6261-EF44-906E-3F4965097CE0}"/>
              </a:ext>
            </a:extLst>
          </p:cNvPr>
          <p:cNvSpPr txBox="1"/>
          <p:nvPr/>
        </p:nvSpPr>
        <p:spPr>
          <a:xfrm>
            <a:off x="995424" y="3822507"/>
            <a:ext cx="2488556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Esprimere empatia e avviare una conversazione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8FE93-A7A7-5442-9838-A6F526B2215F}"/>
              </a:ext>
            </a:extLst>
          </p:cNvPr>
          <p:cNvSpPr txBox="1"/>
          <p:nvPr/>
        </p:nvSpPr>
        <p:spPr>
          <a:xfrm>
            <a:off x="3591084" y="3822507"/>
            <a:ext cx="2497203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Sviluppare una discrepanza e </a:t>
            </a:r>
            <a:br>
              <a:rPr sz="2000"/>
            </a:b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guidare la conversazione </a:t>
            </a:r>
            <a:br>
              <a:rPr sz="2000"/>
            </a:b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verso il cambiamento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8FA7B-F6CA-344C-8D5C-448981C3EFA2}"/>
              </a:ext>
            </a:extLst>
          </p:cNvPr>
          <p:cNvSpPr txBox="1"/>
          <p:nvPr/>
        </p:nvSpPr>
        <p:spPr>
          <a:xfrm>
            <a:off x="6195391" y="3822507"/>
            <a:ext cx="2383233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Andare al passo con la resistenza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E80BF-D96B-444B-A368-8D46670AD74C}"/>
              </a:ext>
            </a:extLst>
          </p:cNvPr>
          <p:cNvSpPr txBox="1"/>
          <p:nvPr/>
        </p:nvSpPr>
        <p:spPr>
          <a:xfrm>
            <a:off x="8685729" y="3822507"/>
            <a:ext cx="2530139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Supportare </a:t>
            </a:r>
            <a:br>
              <a:rPr sz="2000"/>
            </a:b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l’autoefficacia e </a:t>
            </a:r>
            <a:br>
              <a:rPr sz="2000"/>
            </a:b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pianificare il cambiamento del comportamento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E715D-F3DA-C64F-BB9D-16168697DDA7}"/>
              </a:ext>
            </a:extLst>
          </p:cNvPr>
          <p:cNvSpPr txBox="1"/>
          <p:nvPr/>
        </p:nvSpPr>
        <p:spPr>
          <a:xfrm>
            <a:off x="2037144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923D1-E872-A748-81A0-CBF7A5AF7935}"/>
              </a:ext>
            </a:extLst>
          </p:cNvPr>
          <p:cNvSpPr txBox="1"/>
          <p:nvPr/>
        </p:nvSpPr>
        <p:spPr>
          <a:xfrm>
            <a:off x="4655840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D4E6B-9750-6A4C-B61A-31C88CB363A9}"/>
              </a:ext>
            </a:extLst>
          </p:cNvPr>
          <p:cNvSpPr txBox="1"/>
          <p:nvPr/>
        </p:nvSpPr>
        <p:spPr>
          <a:xfrm>
            <a:off x="7104111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DC7D3-E774-6346-8FB8-FA025A68EA9E}"/>
              </a:ext>
            </a:extLst>
          </p:cNvPr>
          <p:cNvSpPr txBox="1"/>
          <p:nvPr/>
        </p:nvSpPr>
        <p:spPr>
          <a:xfrm>
            <a:off x="9768408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4.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1904C54-10B9-674A-8E91-40B79EB67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7554" y="2593582"/>
            <a:ext cx="1022921" cy="10229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47C7FDF-D033-674F-A4B4-8D8EBCC91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3356" y="2603643"/>
            <a:ext cx="1006012" cy="100601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125E3F8-007C-C748-B9B9-9CB8451DD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0350" y="2559120"/>
            <a:ext cx="1223767" cy="122376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0C85564-E9AF-9E44-A3E2-AE02A4C23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3592" y="2404153"/>
            <a:ext cx="1397286" cy="13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50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48D7-2C45-4CBB-8DA8-27DCE82D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L’importanza di un rapporto collaborativo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D1A9-44F7-40C1-8941-1934D607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collaborazione è quando…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paziente e l’operatore sanitario lavorano per raggiungere obiettivi comuni.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Credono nell’onestà reciproca.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Altrimenti, il tempo e lo sforzo sono sprecati…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65B95-305D-442F-B674-28DBFC2B3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500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31898"/>
            <a:ext cx="5286703" cy="1463040"/>
          </a:xfrm>
        </p:spPr>
        <p:txBody>
          <a:bodyPr/>
          <a:lstStyle/>
          <a:p>
            <a:r>
              <a:rPr lang="it-IT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Avvio di una sessione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b="0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Impostazione del programma</a:t>
            </a:r>
          </a:p>
        </p:txBody>
      </p:sp>
    </p:spTree>
    <p:extLst>
      <p:ext uri="{BB962C8B-B14F-4D97-AF65-F5344CB8AC3E}">
        <p14:creationId xmlns:p14="http://schemas.microsoft.com/office/powerpoint/2010/main" val="2101676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Avvio di una visita – il diagramma di definizione del programma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BC81208-8AA0-F24F-B411-B166F9D6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Fai un elenco delle cose che si ritengono importanti, ma è anche importante lasciare degli spazi vuoti in modo che il paziente possa elencare le cose di cui desidera parlare.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55FAA57-A097-014D-99B1-8F1A6798E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91DAC-770D-604E-9FEC-5649CC0BD00B}"/>
              </a:ext>
            </a:extLst>
          </p:cNvPr>
          <p:cNvGrpSpPr/>
          <p:nvPr/>
        </p:nvGrpSpPr>
        <p:grpSpPr>
          <a:xfrm>
            <a:off x="2478240" y="4000736"/>
            <a:ext cx="1786907" cy="1355117"/>
            <a:chOff x="2447417" y="4195945"/>
            <a:chExt cx="1786907" cy="1355117"/>
          </a:xfrm>
        </p:grpSpPr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2447417" y="4195945"/>
              <a:ext cx="1786907" cy="13551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08" name="Text Box 8"/>
            <p:cNvSpPr txBox="1">
              <a:spLocks noChangeArrowheads="1"/>
            </p:cNvSpPr>
            <p:nvPr/>
          </p:nvSpPr>
          <p:spPr bwMode="auto">
            <a:xfrm>
              <a:off x="3050566" y="4701060"/>
              <a:ext cx="68929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Dieta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665D6E-72A4-6340-B320-B3BB0C4C5782}"/>
              </a:ext>
            </a:extLst>
          </p:cNvPr>
          <p:cNvGrpSpPr/>
          <p:nvPr/>
        </p:nvGrpSpPr>
        <p:grpSpPr>
          <a:xfrm>
            <a:off x="985687" y="2882563"/>
            <a:ext cx="1786907" cy="1355117"/>
            <a:chOff x="1300618" y="2485296"/>
            <a:chExt cx="1786907" cy="1355117"/>
          </a:xfrm>
        </p:grpSpPr>
        <p:sp>
          <p:nvSpPr>
            <p:cNvPr id="409603" name="Oval 3"/>
            <p:cNvSpPr>
              <a:spLocks noChangeArrowheads="1"/>
            </p:cNvSpPr>
            <p:nvPr/>
          </p:nvSpPr>
          <p:spPr bwMode="auto">
            <a:xfrm>
              <a:off x="1300618" y="2485296"/>
              <a:ext cx="1786907" cy="1355117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09" name="Text Box 9"/>
            <p:cNvSpPr txBox="1">
              <a:spLocks noChangeArrowheads="1"/>
            </p:cNvSpPr>
            <p:nvPr/>
          </p:nvSpPr>
          <p:spPr bwMode="auto">
            <a:xfrm>
              <a:off x="1692171" y="3005346"/>
              <a:ext cx="71786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Fumo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7AED9-84D7-8348-A37B-EE8F2ABCFACA}"/>
              </a:ext>
            </a:extLst>
          </p:cNvPr>
          <p:cNvGrpSpPr/>
          <p:nvPr/>
        </p:nvGrpSpPr>
        <p:grpSpPr>
          <a:xfrm>
            <a:off x="4350302" y="2978311"/>
            <a:ext cx="1786907" cy="1355117"/>
            <a:chOff x="4196190" y="2680361"/>
            <a:chExt cx="1786907" cy="1355117"/>
          </a:xfrm>
        </p:grpSpPr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4196190" y="2680361"/>
              <a:ext cx="1786907" cy="135511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10" name="Text Box 10"/>
            <p:cNvSpPr txBox="1">
              <a:spLocks noChangeArrowheads="1"/>
            </p:cNvSpPr>
            <p:nvPr/>
          </p:nvSpPr>
          <p:spPr bwMode="auto">
            <a:xfrm>
              <a:off x="4386221" y="3090426"/>
              <a:ext cx="140684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Aderenza 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nebulizzatori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B602D9-1136-0642-ACA4-AEF2A72C7ED3}"/>
              </a:ext>
            </a:extLst>
          </p:cNvPr>
          <p:cNvGrpSpPr/>
          <p:nvPr/>
        </p:nvGrpSpPr>
        <p:grpSpPr>
          <a:xfrm>
            <a:off x="6634042" y="2427440"/>
            <a:ext cx="2824439" cy="1355117"/>
            <a:chOff x="6839525" y="2602100"/>
            <a:chExt cx="2824439" cy="1355117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7358292" y="2602100"/>
              <a:ext cx="1786907" cy="13551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11" name="Text Box 11"/>
            <p:cNvSpPr txBox="1">
              <a:spLocks noChangeArrowheads="1"/>
            </p:cNvSpPr>
            <p:nvPr/>
          </p:nvSpPr>
          <p:spPr bwMode="auto">
            <a:xfrm>
              <a:off x="6839525" y="2883530"/>
              <a:ext cx="282443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Mancare a un appuntamento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in clinica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25A76-547F-8C4D-A754-F338192DF669}"/>
              </a:ext>
            </a:extLst>
          </p:cNvPr>
          <p:cNvGrpSpPr/>
          <p:nvPr/>
        </p:nvGrpSpPr>
        <p:grpSpPr>
          <a:xfrm>
            <a:off x="6186385" y="4325567"/>
            <a:ext cx="1786907" cy="1355117"/>
            <a:chOff x="6021998" y="4356389"/>
            <a:chExt cx="1786907" cy="1355117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021998" y="4356389"/>
              <a:ext cx="1786907" cy="1355117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50E26C9-C4E4-4265-9DAB-41DE9D7A1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016" y="4849280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>
                  <a:latin typeface="+mn-lt"/>
                </a:rPr>
                <a:t>???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61506-FB1F-E145-9E64-F98FB066901D}"/>
              </a:ext>
            </a:extLst>
          </p:cNvPr>
          <p:cNvGrpSpPr/>
          <p:nvPr/>
        </p:nvGrpSpPr>
        <p:grpSpPr>
          <a:xfrm>
            <a:off x="9220999" y="3885397"/>
            <a:ext cx="1786907" cy="1355117"/>
            <a:chOff x="8851129" y="4152525"/>
            <a:chExt cx="1786907" cy="1355117"/>
          </a:xfrm>
        </p:grpSpPr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851129" y="4152525"/>
              <a:ext cx="1786907" cy="135511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08B3BA59-D0FF-4153-9547-0C0FA5F69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147" y="4648131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>
                  <a:latin typeface="+mn-lt"/>
                </a:rPr>
                <a:t>???</a:t>
              </a: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9B24-1EA9-4B85-B3EC-1388941F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Approccio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C953-8343-42F6-AF88-E1219E31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Mettere i pazienti a proprio agio.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Evitare 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il conflitto 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 dire ai pazienti cosa fare.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Incoraggiare una conversazione sul cambiamento.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Includere aspetti del cambiamento che potrebbero essere difficili o preoccupanti.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Alcune semplici tecniche, se utilizzate nel modo giusto, possono essere molto efficaci…</a:t>
            </a:r>
            <a:endParaRPr lang="en-US" altLang="en-US" dirty="0">
              <a:ea typeface="HelveticaNeueLT Std C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B2D88-18FA-4BC1-82C6-2AA52DED9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640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1972</Words>
  <Application>Microsoft Office PowerPoint</Application>
  <PresentationFormat>Widescreen</PresentationFormat>
  <Paragraphs>179</Paragraphs>
  <Slides>25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System Font Regular</vt:lpstr>
      <vt:lpstr>Wingdings</vt:lpstr>
      <vt:lpstr>Office Theme</vt:lpstr>
      <vt:lpstr>Esprimere empatia e avviare una conversazione</vt:lpstr>
      <vt:lpstr>Esonero di responsabilità</vt:lpstr>
      <vt:lpstr>Obiettivi di apprendimento</vt:lpstr>
      <vt:lpstr>Lo spirito del CM</vt:lpstr>
      <vt:lpstr>Quali sono gli ingredienti principali del CM?</vt:lpstr>
      <vt:lpstr>L’importanza di un rapporto collaborativo</vt:lpstr>
      <vt:lpstr>Avvio di una sessione</vt:lpstr>
      <vt:lpstr>Avvio di una visita – il diagramma di definizione del programma</vt:lpstr>
      <vt:lpstr>Approccio</vt:lpstr>
      <vt:lpstr>Gli elementi costitutivi del CM: OARS</vt:lpstr>
      <vt:lpstr>Cosa fare – OARS: gli elementi costitutivi del CM</vt:lpstr>
      <vt:lpstr>Domande a risposta aperta (Open-ended questions)</vt:lpstr>
      <vt:lpstr>Affermazioni (Affirmations)</vt:lpstr>
      <vt:lpstr>Ascolto riflessivo (Reflective or active listening)</vt:lpstr>
      <vt:lpstr>Riflessione (semplice) sui contenuti</vt:lpstr>
      <vt:lpstr>Significato (complesso) della riflessione</vt:lpstr>
      <vt:lpstr>Significato (complesso) della riflessione: Esempio</vt:lpstr>
      <vt:lpstr>Riflessioni – riepilogo</vt:lpstr>
      <vt:lpstr>Riflessione amplificata</vt:lpstr>
      <vt:lpstr>Riflessione amplificata: Esempio</vt:lpstr>
      <vt:lpstr>Riflessione bilaterale</vt:lpstr>
      <vt:lpstr>Riflessione bilaterale: esempio</vt:lpstr>
      <vt:lpstr>Riepiloghi</vt:lpstr>
      <vt:lpstr>Riepilogo</vt:lpstr>
      <vt:lpstr>Riferimenti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lastModifiedBy>Simone Toccacieli</cp:lastModifiedBy>
  <cp:revision>70</cp:revision>
  <dcterms:created xsi:type="dcterms:W3CDTF">2021-07-06T11:43:32Z</dcterms:created>
  <dcterms:modified xsi:type="dcterms:W3CDTF">2022-03-04T15:18:05Z</dcterms:modified>
  <cp:category>UK0122905</cp:category>
</cp:coreProperties>
</file>