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56" r:id="rId2"/>
    <p:sldId id="265" r:id="rId3"/>
    <p:sldId id="267" r:id="rId4"/>
    <p:sldId id="261" r:id="rId5"/>
    <p:sldId id="355" r:id="rId6"/>
    <p:sldId id="269" r:id="rId7"/>
    <p:sldId id="264" r:id="rId8"/>
    <p:sldId id="291" r:id="rId9"/>
    <p:sldId id="271" r:id="rId10"/>
    <p:sldId id="272" r:id="rId11"/>
    <p:sldId id="293" r:id="rId12"/>
    <p:sldId id="294" r:id="rId13"/>
    <p:sldId id="295" r:id="rId14"/>
    <p:sldId id="297" r:id="rId15"/>
    <p:sldId id="299" r:id="rId16"/>
    <p:sldId id="300" r:id="rId17"/>
    <p:sldId id="301" r:id="rId18"/>
    <p:sldId id="329" r:id="rId19"/>
    <p:sldId id="344" r:id="rId20"/>
    <p:sldId id="345" r:id="rId21"/>
    <p:sldId id="332" r:id="rId22"/>
    <p:sldId id="333" r:id="rId23"/>
    <p:sldId id="336" r:id="rId24"/>
    <p:sldId id="354" r:id="rId25"/>
    <p:sldId id="35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A84"/>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76ABC-A1A4-47AF-AC1A-5FE62480D3D4}" v="2" dt="2022-04-04T20:57:05.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6357" autoAdjust="0"/>
  </p:normalViewPr>
  <p:slideViewPr>
    <p:cSldViewPr snapToGrid="0" snapToObjects="1">
      <p:cViewPr varScale="1">
        <p:scale>
          <a:sx n="67" d="100"/>
          <a:sy n="67" d="100"/>
        </p:scale>
        <p:origin x="668" y="4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ke Bouwman" userId="a141581f62cd8574" providerId="LiveId" clId="{40C76ABC-A1A4-47AF-AC1A-5FE62480D3D4}"/>
    <pc:docChg chg="custSel modSld">
      <pc:chgData name="Auke Bouwman" userId="a141581f62cd8574" providerId="LiveId" clId="{40C76ABC-A1A4-47AF-AC1A-5FE62480D3D4}" dt="2022-04-04T20:57:54.715" v="86" actId="255"/>
      <pc:docMkLst>
        <pc:docMk/>
      </pc:docMkLst>
      <pc:sldChg chg="modSp mod">
        <pc:chgData name="Auke Bouwman" userId="a141581f62cd8574" providerId="LiveId" clId="{40C76ABC-A1A4-47AF-AC1A-5FE62480D3D4}" dt="2022-04-04T20:57:54.715" v="86" actId="255"/>
        <pc:sldMkLst>
          <pc:docMk/>
          <pc:sldMk cId="0" sldId="291"/>
        </pc:sldMkLst>
        <pc:spChg chg="mod">
          <ac:chgData name="Auke Bouwman" userId="a141581f62cd8574" providerId="LiveId" clId="{40C76ABC-A1A4-47AF-AC1A-5FE62480D3D4}" dt="2022-04-04T20:57:05.664" v="71" actId="14100"/>
          <ac:spMkLst>
            <pc:docMk/>
            <pc:sldMk cId="0" sldId="291"/>
            <ac:spMk id="409604" creationId="{00000000-0000-0000-0000-000000000000}"/>
          </ac:spMkLst>
        </pc:spChg>
        <pc:spChg chg="mod">
          <ac:chgData name="Auke Bouwman" userId="a141581f62cd8574" providerId="LiveId" clId="{40C76ABC-A1A4-47AF-AC1A-5FE62480D3D4}" dt="2022-04-04T20:57:54.715" v="86" actId="255"/>
          <ac:spMkLst>
            <pc:docMk/>
            <pc:sldMk cId="0" sldId="291"/>
            <ac:spMk id="409608" creationId="{00000000-0000-0000-0000-000000000000}"/>
          </ac:spMkLst>
        </pc:spChg>
        <pc:spChg chg="mod">
          <ac:chgData name="Auke Bouwman" userId="a141581f62cd8574" providerId="LiveId" clId="{40C76ABC-A1A4-47AF-AC1A-5FE62480D3D4}" dt="2022-04-04T20:57:44.886" v="85" actId="255"/>
          <ac:spMkLst>
            <pc:docMk/>
            <pc:sldMk cId="0" sldId="291"/>
            <ac:spMk id="409609" creationId="{00000000-0000-0000-0000-000000000000}"/>
          </ac:spMkLst>
        </pc:spChg>
        <pc:spChg chg="mod">
          <ac:chgData name="Auke Bouwman" userId="a141581f62cd8574" providerId="LiveId" clId="{40C76ABC-A1A4-47AF-AC1A-5FE62480D3D4}" dt="2022-04-04T20:57:35.582" v="84" actId="255"/>
          <ac:spMkLst>
            <pc:docMk/>
            <pc:sldMk cId="0" sldId="291"/>
            <ac:spMk id="409610" creationId="{00000000-0000-0000-0000-000000000000}"/>
          </ac:spMkLst>
        </pc:spChg>
        <pc:spChg chg="mod">
          <ac:chgData name="Auke Bouwman" userId="a141581f62cd8574" providerId="LiveId" clId="{40C76ABC-A1A4-47AF-AC1A-5FE62480D3D4}" dt="2022-04-04T20:57:25.090" v="83" actId="6549"/>
          <ac:spMkLst>
            <pc:docMk/>
            <pc:sldMk cId="0" sldId="291"/>
            <ac:spMk id="409611" creationId="{00000000-0000-0000-0000-000000000000}"/>
          </ac:spMkLst>
        </pc:spChg>
        <pc:grpChg chg="mod">
          <ac:chgData name="Auke Bouwman" userId="a141581f62cd8574" providerId="LiveId" clId="{40C76ABC-A1A4-47AF-AC1A-5FE62480D3D4}" dt="2022-04-04T20:57:05.664" v="71" actId="14100"/>
          <ac:grpSpMkLst>
            <pc:docMk/>
            <pc:sldMk cId="0" sldId="291"/>
            <ac:grpSpMk id="10" creationId="{9FB602D9-1136-0642-ACA4-AEF2A72C7ED3}"/>
          </ac:grpSpMkLst>
        </pc:grpChg>
      </pc:sldChg>
      <pc:sldChg chg="modSp mod">
        <pc:chgData name="Auke Bouwman" userId="a141581f62cd8574" providerId="LiveId" clId="{40C76ABC-A1A4-47AF-AC1A-5FE62480D3D4}" dt="2022-04-04T20:56:44.329" v="69" actId="6549"/>
        <pc:sldMkLst>
          <pc:docMk/>
          <pc:sldMk cId="3645775082" sldId="355"/>
        </pc:sldMkLst>
        <pc:spChg chg="mod">
          <ac:chgData name="Auke Bouwman" userId="a141581f62cd8574" providerId="LiveId" clId="{40C76ABC-A1A4-47AF-AC1A-5FE62480D3D4}" dt="2022-04-04T20:56:44.329" v="69" actId="6549"/>
          <ac:spMkLst>
            <pc:docMk/>
            <pc:sldMk cId="3645775082" sldId="355"/>
            <ac:spMk id="163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A1A3E-FB5D-4A6B-83B2-4CE6C7536FC4}" type="datetimeFigureOut">
              <a:rPr lang="en-GB" smtClean="0"/>
              <a:t>19/04/2022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1FD4E-D58A-44F6-A6EC-E0385C39261F}" type="slidenum">
              <a:rPr lang="en-GB" smtClean="0"/>
              <a:t>‹#›</a:t>
            </a:fld>
            <a:endParaRPr lang="en-GB"/>
          </a:p>
        </p:txBody>
      </p:sp>
    </p:spTree>
    <p:extLst>
      <p:ext uri="{BB962C8B-B14F-4D97-AF65-F5344CB8AC3E}">
        <p14:creationId xmlns:p14="http://schemas.microsoft.com/office/powerpoint/2010/main" val="231914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803275" indent="-307975">
              <a:defRPr>
                <a:solidFill>
                  <a:schemeClr val="tx1"/>
                </a:solidFill>
                <a:latin typeface="Calibri" pitchFamily="34" charset="0"/>
                <a:cs typeface="Arial" panose="020B0604020202020204" pitchFamily="34" charset="0"/>
              </a:defRPr>
            </a:lvl2pPr>
            <a:lvl3pPr marL="1236663" indent="-246063">
              <a:defRPr>
                <a:solidFill>
                  <a:schemeClr val="tx1"/>
                </a:solidFill>
                <a:latin typeface="Calibri" pitchFamily="34" charset="0"/>
                <a:cs typeface="Arial" panose="020B0604020202020204" pitchFamily="34" charset="0"/>
              </a:defRPr>
            </a:lvl3pPr>
            <a:lvl4pPr marL="1731963" indent="-246063">
              <a:defRPr>
                <a:solidFill>
                  <a:schemeClr val="tx1"/>
                </a:solidFill>
                <a:latin typeface="Calibri" pitchFamily="34" charset="0"/>
                <a:cs typeface="Arial" panose="020B0604020202020204" pitchFamily="34" charset="0"/>
              </a:defRPr>
            </a:lvl4pPr>
            <a:lvl5pPr marL="2227263" indent="-246063">
              <a:defRPr>
                <a:solidFill>
                  <a:schemeClr val="tx1"/>
                </a:solidFill>
                <a:latin typeface="Calibri"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F716EC2F-2F6F-4784-94E5-0461760F40C0}" type="slidenum">
              <a:rPr lang="en-GB" altLang="en-US" smtClean="0"/>
              <a:t>8</a:t>
            </a:fld>
            <a:endParaRPr lang="en-GB" altLang="en-US"/>
          </a:p>
        </p:txBody>
      </p:sp>
    </p:spTree>
    <p:extLst>
      <p:ext uri="{BB962C8B-B14F-4D97-AF65-F5344CB8AC3E}">
        <p14:creationId xmlns:p14="http://schemas.microsoft.com/office/powerpoint/2010/main" val="86363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21543897-D906-46D2-9F1D-8B399B442C35}" type="slidenum">
              <a:rPr lang="en-GB" altLang="en-US" smtClean="0"/>
              <a:t>23</a:t>
            </a:fld>
            <a:endParaRPr lang="en-GB" altLang="en-US"/>
          </a:p>
        </p:txBody>
      </p:sp>
    </p:spTree>
    <p:extLst>
      <p:ext uri="{BB962C8B-B14F-4D97-AF65-F5344CB8AC3E}">
        <p14:creationId xmlns:p14="http://schemas.microsoft.com/office/powerpoint/2010/main" val="2820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1FD4E-D58A-44F6-A6EC-E0385C39261F}" type="slidenum">
              <a:rPr lang="en-GB" smtClean="0"/>
              <a:t>11</a:t>
            </a:fld>
            <a:endParaRPr lang="en-GB"/>
          </a:p>
        </p:txBody>
      </p:sp>
    </p:spTree>
    <p:extLst>
      <p:ext uri="{BB962C8B-B14F-4D97-AF65-F5344CB8AC3E}">
        <p14:creationId xmlns:p14="http://schemas.microsoft.com/office/powerpoint/2010/main" val="127242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800" b="0" i="0" strike="noStrike" cap="none" spc="0" baseline="0">
                <a:solidFill>
                  <a:srgbClr val="000000"/>
                </a:solidFill>
                <a:effectLst/>
                <a:latin typeface="Calibri"/>
                <a:ea typeface="Calibri"/>
                <a:cs typeface="Calibri"/>
              </a:rPr>
              <a:t>Gesloten vragen: Hebt u enig idee hoe u dat zou kunnen doen?</a:t>
            </a:r>
          </a:p>
          <a:p>
            <a:r>
              <a:rPr lang="nl-NL" sz="1800" b="0" i="0" strike="noStrike" cap="none" spc="0" baseline="0">
                <a:solidFill>
                  <a:srgbClr val="000000"/>
                </a:solidFill>
                <a:effectLst/>
                <a:latin typeface="Calibri"/>
                <a:ea typeface="Calibri"/>
                <a:cs typeface="Calibri"/>
              </a:rPr>
              <a:t>Open vragen: Hoe zou u dat kunnen doen?</a:t>
            </a:r>
          </a:p>
          <a:p>
            <a:endParaRPr lang="en-GB" altLang="en-US"/>
          </a:p>
          <a:p>
            <a:r>
              <a:rPr lang="nl-NL" sz="1800" b="0" i="0" strike="noStrike" cap="none" spc="0" baseline="0">
                <a:solidFill>
                  <a:srgbClr val="000000"/>
                </a:solidFill>
                <a:effectLst/>
                <a:latin typeface="Calibri"/>
                <a:ea typeface="Calibri"/>
                <a:cs typeface="Calibri"/>
              </a:rPr>
              <a:t>Open vragen zijn veel beter om een gesprek aan te gaan...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803275" indent="-307975">
              <a:defRPr>
                <a:solidFill>
                  <a:schemeClr val="tx1"/>
                </a:solidFill>
                <a:latin typeface="Calibri" pitchFamily="34" charset="0"/>
                <a:cs typeface="Arial" panose="020B0604020202020204" pitchFamily="34" charset="0"/>
              </a:defRPr>
            </a:lvl2pPr>
            <a:lvl3pPr marL="1236663" indent="-246063">
              <a:defRPr>
                <a:solidFill>
                  <a:schemeClr val="tx1"/>
                </a:solidFill>
                <a:latin typeface="Calibri" pitchFamily="34" charset="0"/>
                <a:cs typeface="Arial" panose="020B0604020202020204" pitchFamily="34" charset="0"/>
              </a:defRPr>
            </a:lvl3pPr>
            <a:lvl4pPr marL="1731963" indent="-246063">
              <a:defRPr>
                <a:solidFill>
                  <a:schemeClr val="tx1"/>
                </a:solidFill>
                <a:latin typeface="Calibri" pitchFamily="34" charset="0"/>
                <a:cs typeface="Arial" panose="020B0604020202020204" pitchFamily="34" charset="0"/>
              </a:defRPr>
            </a:lvl4pPr>
            <a:lvl5pPr marL="2227263" indent="-246063">
              <a:defRPr>
                <a:solidFill>
                  <a:schemeClr val="tx1"/>
                </a:solidFill>
                <a:latin typeface="Calibri"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D7491752-3308-4929-A94D-0AD21DE261F8}" type="slidenum">
              <a:rPr lang="en-GB" altLang="en-US" smtClean="0"/>
              <a:t>12</a:t>
            </a:fld>
            <a:endParaRPr lang="en-GB" altLang="en-US"/>
          </a:p>
        </p:txBody>
      </p:sp>
    </p:spTree>
    <p:extLst>
      <p:ext uri="{BB962C8B-B14F-4D97-AF65-F5344CB8AC3E}">
        <p14:creationId xmlns:p14="http://schemas.microsoft.com/office/powerpoint/2010/main" val="416966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1FD4E-D58A-44F6-A6EC-E0385C39261F}" type="slidenum">
              <a:rPr lang="en-GB" smtClean="0"/>
              <a:t>13</a:t>
            </a:fld>
            <a:endParaRPr lang="en-GB"/>
          </a:p>
        </p:txBody>
      </p:sp>
    </p:spTree>
    <p:extLst>
      <p:ext uri="{BB962C8B-B14F-4D97-AF65-F5344CB8AC3E}">
        <p14:creationId xmlns:p14="http://schemas.microsoft.com/office/powerpoint/2010/main" val="384594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1FD4E-D58A-44F6-A6EC-E0385C39261F}" type="slidenum">
              <a:rPr lang="en-GB" smtClean="0"/>
              <a:t>14</a:t>
            </a:fld>
            <a:endParaRPr lang="en-GB"/>
          </a:p>
        </p:txBody>
      </p:sp>
    </p:spTree>
    <p:extLst>
      <p:ext uri="{BB962C8B-B14F-4D97-AF65-F5344CB8AC3E}">
        <p14:creationId xmlns:p14="http://schemas.microsoft.com/office/powerpoint/2010/main" val="15717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1FD4E-D58A-44F6-A6EC-E0385C39261F}" type="slidenum">
              <a:rPr lang="en-GB" smtClean="0"/>
              <a:t>15</a:t>
            </a:fld>
            <a:endParaRPr lang="en-GB"/>
          </a:p>
        </p:txBody>
      </p:sp>
    </p:spTree>
    <p:extLst>
      <p:ext uri="{BB962C8B-B14F-4D97-AF65-F5344CB8AC3E}">
        <p14:creationId xmlns:p14="http://schemas.microsoft.com/office/powerpoint/2010/main" val="166744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803275" indent="-307975">
              <a:defRPr>
                <a:solidFill>
                  <a:schemeClr val="tx1"/>
                </a:solidFill>
                <a:latin typeface="Calibri" pitchFamily="34" charset="0"/>
                <a:cs typeface="Arial" panose="020B0604020202020204" pitchFamily="34" charset="0"/>
              </a:defRPr>
            </a:lvl2pPr>
            <a:lvl3pPr marL="1236663" indent="-246063">
              <a:defRPr>
                <a:solidFill>
                  <a:schemeClr val="tx1"/>
                </a:solidFill>
                <a:latin typeface="Calibri" pitchFamily="34" charset="0"/>
                <a:cs typeface="Arial" panose="020B0604020202020204" pitchFamily="34" charset="0"/>
              </a:defRPr>
            </a:lvl3pPr>
            <a:lvl4pPr marL="1731963" indent="-246063">
              <a:defRPr>
                <a:solidFill>
                  <a:schemeClr val="tx1"/>
                </a:solidFill>
                <a:latin typeface="Calibri" pitchFamily="34" charset="0"/>
                <a:cs typeface="Arial" panose="020B0604020202020204" pitchFamily="34" charset="0"/>
              </a:defRPr>
            </a:lvl4pPr>
            <a:lvl5pPr marL="2227263" indent="-246063">
              <a:defRPr>
                <a:solidFill>
                  <a:schemeClr val="tx1"/>
                </a:solidFill>
                <a:latin typeface="Calibri"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26C271BA-3B82-4339-A157-D1CA7A01480D}" type="slidenum">
              <a:rPr lang="en-GB" altLang="en-US" smtClean="0"/>
              <a:t>18</a:t>
            </a:fld>
            <a:endParaRPr lang="en-GB" altLang="en-US"/>
          </a:p>
        </p:txBody>
      </p:sp>
    </p:spTree>
    <p:extLst>
      <p:ext uri="{BB962C8B-B14F-4D97-AF65-F5344CB8AC3E}">
        <p14:creationId xmlns:p14="http://schemas.microsoft.com/office/powerpoint/2010/main" val="156052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03275" indent="-307975">
              <a:spcBef>
                <a:spcPct val="30000"/>
              </a:spcBef>
              <a:defRPr sz="1200">
                <a:solidFill>
                  <a:schemeClr val="tx1"/>
                </a:solidFill>
                <a:latin typeface="Calibri" pitchFamily="34" charset="0"/>
              </a:defRPr>
            </a:lvl2pPr>
            <a:lvl3pPr marL="1236663" indent="-246063">
              <a:spcBef>
                <a:spcPct val="30000"/>
              </a:spcBef>
              <a:defRPr sz="1200">
                <a:solidFill>
                  <a:schemeClr val="tx1"/>
                </a:solidFill>
                <a:latin typeface="Calibri" pitchFamily="34" charset="0"/>
              </a:defRPr>
            </a:lvl3pPr>
            <a:lvl4pPr marL="1731963" indent="-246063">
              <a:spcBef>
                <a:spcPct val="30000"/>
              </a:spcBef>
              <a:defRPr sz="1200">
                <a:solidFill>
                  <a:schemeClr val="tx1"/>
                </a:solidFill>
                <a:latin typeface="Calibri" pitchFamily="34" charset="0"/>
              </a:defRPr>
            </a:lvl4pPr>
            <a:lvl5pPr marL="2227263" indent="-246063">
              <a:spcBef>
                <a:spcPct val="30000"/>
              </a:spcBef>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pPr>
              <a:spcBef>
                <a:spcPct val="0"/>
              </a:spcBef>
            </a:pPr>
            <a:fld id="{3C61AAEF-0031-45CB-9F8E-5792DA0EB413}" type="slidenum">
              <a:rPr lang="en-GB" altLang="en-US" sz="1300" smtClean="0"/>
              <a:pPr>
                <a:spcBef>
                  <a:spcPct val="0"/>
                </a:spcBef>
              </a:pPr>
              <a:t>19</a:t>
            </a:fld>
            <a:endParaRPr lang="en-GB" altLang="en-US" sz="1300"/>
          </a:p>
        </p:txBody>
      </p:sp>
      <p:sp>
        <p:nvSpPr>
          <p:cNvPr id="5325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98625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03275" indent="-307975">
              <a:spcBef>
                <a:spcPct val="30000"/>
              </a:spcBef>
              <a:defRPr sz="1200">
                <a:solidFill>
                  <a:schemeClr val="tx1"/>
                </a:solidFill>
                <a:latin typeface="Calibri" pitchFamily="34" charset="0"/>
              </a:defRPr>
            </a:lvl2pPr>
            <a:lvl3pPr marL="1236663" indent="-246063">
              <a:spcBef>
                <a:spcPct val="30000"/>
              </a:spcBef>
              <a:defRPr sz="1200">
                <a:solidFill>
                  <a:schemeClr val="tx1"/>
                </a:solidFill>
                <a:latin typeface="Calibri" pitchFamily="34" charset="0"/>
              </a:defRPr>
            </a:lvl3pPr>
            <a:lvl4pPr marL="1731963" indent="-246063">
              <a:spcBef>
                <a:spcPct val="30000"/>
              </a:spcBef>
              <a:defRPr sz="1200">
                <a:solidFill>
                  <a:schemeClr val="tx1"/>
                </a:solidFill>
                <a:latin typeface="Calibri" pitchFamily="34" charset="0"/>
              </a:defRPr>
            </a:lvl4pPr>
            <a:lvl5pPr marL="2227263" indent="-246063">
              <a:spcBef>
                <a:spcPct val="30000"/>
              </a:spcBef>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pPr>
              <a:spcBef>
                <a:spcPct val="0"/>
              </a:spcBef>
            </a:pPr>
            <a:fld id="{F4EB9AAD-6F0B-499E-BC21-ED7E8AC2D04D}" type="slidenum">
              <a:rPr lang="en-GB" altLang="en-US" sz="1300" smtClean="0"/>
              <a:pPr>
                <a:spcBef>
                  <a:spcPct val="0"/>
                </a:spcBef>
              </a:pPr>
              <a:t>20</a:t>
            </a:fld>
            <a:endParaRPr lang="en-GB" altLang="en-US" sz="1300"/>
          </a:p>
        </p:txBody>
      </p:sp>
      <p:sp>
        <p:nvSpPr>
          <p:cNvPr id="5427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99672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marL="685800" indent="-228600">
              <a:buClr>
                <a:schemeClr val="accent4"/>
              </a:buClr>
              <a:buFont typeface="System Font Regular"/>
              <a:buChar char="–"/>
              <a:defRPr/>
            </a:lvl2pPr>
            <a:lvl3pPr>
              <a:buClr>
                <a:schemeClr val="accent4"/>
              </a:buClr>
              <a:defRPr/>
            </a:lvl3pPr>
            <a:lvl4pPr marL="1600200" indent="-228600">
              <a:buClr>
                <a:schemeClr val="accent4"/>
              </a:buClr>
              <a:buFont typeface="System Font Regular"/>
              <a:buChar cha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a:extLst>
              <a:ext uri="{FF2B5EF4-FFF2-40B4-BE49-F238E27FC236}">
                <a16:creationId xmlns:a16="http://schemas.microsoft.com/office/drawing/2014/main"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Tree>
    <p:extLst>
      <p:ext uri="{BB962C8B-B14F-4D97-AF65-F5344CB8AC3E}">
        <p14:creationId xmlns:p14="http://schemas.microsoft.com/office/powerpoint/2010/main" val="17750405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10"/>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5" r:id="rId8"/>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F59D2-1652-4B23-8935-13A8F81D6103}"/>
              </a:ext>
            </a:extLst>
          </p:cNvPr>
          <p:cNvSpPr>
            <a:spLocks noGrp="1"/>
          </p:cNvSpPr>
          <p:nvPr>
            <p:ph type="ctrTitle"/>
          </p:nvPr>
        </p:nvSpPr>
        <p:spPr>
          <a:xfrm>
            <a:off x="1519829" y="2196718"/>
            <a:ext cx="9150372" cy="2078529"/>
          </a:xfrm>
        </p:spPr>
        <p:txBody>
          <a:bodyPr/>
          <a:lstStyle/>
          <a:p>
            <a:r>
              <a:rPr lang="nl-NL" sz="6000" b="0" i="0" strike="noStrike" cap="none" spc="0" baseline="0">
                <a:solidFill>
                  <a:srgbClr val="7B2A84"/>
                </a:solidFill>
                <a:effectLst/>
                <a:latin typeface="Calibri Light"/>
                <a:ea typeface="Calibri Light"/>
                <a:cs typeface="Calibri Light"/>
              </a:rPr>
              <a:t>Empathie tonen en een gesprek gaande houden</a:t>
            </a:r>
          </a:p>
        </p:txBody>
      </p:sp>
      <p:sp>
        <p:nvSpPr>
          <p:cNvPr id="5" name="Subtitle 4">
            <a:extLst>
              <a:ext uri="{FF2B5EF4-FFF2-40B4-BE49-F238E27FC236}">
                <a16:creationId xmlns:a16="http://schemas.microsoft.com/office/drawing/2014/main" id="{7E2C493C-B994-4B35-82D2-009BDD46E5E4}"/>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C89327FD-916D-4D6C-BD98-202F51E03E5A}"/>
              </a:ext>
            </a:extLst>
          </p:cNvPr>
          <p:cNvSpPr>
            <a:spLocks noGrp="1"/>
          </p:cNvSpPr>
          <p:nvPr>
            <p:ph type="body" sz="quarter" idx="13"/>
          </p:nvPr>
        </p:nvSpPr>
        <p:spPr/>
        <p:txBody>
          <a:bodyPr/>
          <a:lstStyle/>
          <a:p>
            <a:r>
              <a:rPr lang="nl-NL" sz="1000" b="1" i="0" strike="noStrike" cap="none" spc="0" baseline="0" dirty="0">
                <a:solidFill>
                  <a:srgbClr val="7B2A84"/>
                </a:solidFill>
                <a:effectLst/>
                <a:latin typeface="Calibri"/>
                <a:ea typeface="Calibri"/>
                <a:cs typeface="Calibri"/>
              </a:rPr>
              <a:t>Taakcode: INT-20-2100152	Datum van update: april 2022</a:t>
            </a:r>
          </a:p>
        </p:txBody>
      </p:sp>
    </p:spTree>
    <p:extLst>
      <p:ext uri="{BB962C8B-B14F-4D97-AF65-F5344CB8AC3E}">
        <p14:creationId xmlns:p14="http://schemas.microsoft.com/office/powerpoint/2010/main" val="375113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1754A-8A7C-2844-A1B3-B9DB44513BEE}"/>
              </a:ext>
            </a:extLst>
          </p:cNvPr>
          <p:cNvSpPr>
            <a:spLocks noGrp="1"/>
          </p:cNvSpPr>
          <p:nvPr>
            <p:ph type="title"/>
          </p:nvPr>
        </p:nvSpPr>
        <p:spPr>
          <a:xfrm>
            <a:off x="5448505" y="1931167"/>
            <a:ext cx="5291990" cy="1464503"/>
          </a:xfrm>
        </p:spPr>
        <p:txBody>
          <a:bodyPr/>
          <a:lstStyle/>
          <a:p>
            <a:r>
              <a:rPr lang="nl-NL" sz="6000" b="0" i="0" strike="noStrike" cap="none" spc="0" baseline="0">
                <a:solidFill>
                  <a:srgbClr val="FFFFFF"/>
                </a:solidFill>
                <a:effectLst/>
                <a:latin typeface="Calibri Light"/>
                <a:ea typeface="Calibri Light"/>
                <a:cs typeface="Calibri Light"/>
              </a:rPr>
              <a:t>De bouwstenen van MI: OARS</a:t>
            </a:r>
          </a:p>
        </p:txBody>
      </p:sp>
      <p:sp>
        <p:nvSpPr>
          <p:cNvPr id="5" name="Text Placeholder 4">
            <a:extLst>
              <a:ext uri="{FF2B5EF4-FFF2-40B4-BE49-F238E27FC236}">
                <a16:creationId xmlns:a16="http://schemas.microsoft.com/office/drawing/2014/main" id="{9B172DC7-6EAC-0340-BED8-21E9C7B394A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594415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Wat te doen. OARS: de bouwstenen van MI</a:t>
            </a:r>
          </a:p>
        </p:txBody>
      </p:sp>
      <p:sp>
        <p:nvSpPr>
          <p:cNvPr id="464899" name="Rectangle 3"/>
          <p:cNvSpPr>
            <a:spLocks noGrp="1" noChangeArrowheads="1"/>
          </p:cNvSpPr>
          <p:nvPr>
            <p:ph idx="1"/>
          </p:nvPr>
        </p:nvSpPr>
        <p:spPr/>
        <p:txBody>
          <a:bodyPr rtlCol="0">
            <a:normAutofit/>
          </a:bodyPr>
          <a:lstStyle/>
          <a:p>
            <a:pPr>
              <a:defRPr/>
            </a:pPr>
            <a:r>
              <a:rPr lang="nl-NL" sz="2800" b="1" i="0" strike="noStrike" cap="none" spc="0" baseline="0">
                <a:solidFill>
                  <a:srgbClr val="8064A2"/>
                </a:solidFill>
                <a:effectLst/>
                <a:latin typeface="Calibri"/>
                <a:ea typeface="Calibri"/>
                <a:cs typeface="Calibri"/>
              </a:rPr>
              <a:t>O</a:t>
            </a:r>
            <a:r>
              <a:rPr lang="nl-NL" sz="2800" b="0" i="0" strike="noStrike" cap="none" spc="0" baseline="0">
                <a:solidFill>
                  <a:srgbClr val="808080"/>
                </a:solidFill>
                <a:effectLst/>
                <a:latin typeface="Calibri"/>
                <a:ea typeface="Calibri"/>
                <a:cs typeface="Calibri"/>
              </a:rPr>
              <a:t>pen vragen</a:t>
            </a:r>
          </a:p>
          <a:p>
            <a:pPr>
              <a:defRPr/>
            </a:pPr>
            <a:r>
              <a:rPr lang="nl-NL" sz="2800" b="1" i="0" strike="noStrike" cap="none" spc="0" baseline="0">
                <a:solidFill>
                  <a:srgbClr val="8064A2"/>
                </a:solidFill>
                <a:effectLst/>
                <a:latin typeface="Calibri"/>
                <a:ea typeface="Calibri"/>
                <a:cs typeface="Calibri"/>
              </a:rPr>
              <a:t>A</a:t>
            </a:r>
            <a:r>
              <a:rPr lang="nl-NL" sz="2800" b="0" i="0" strike="noStrike" cap="none" spc="0" baseline="0">
                <a:solidFill>
                  <a:srgbClr val="808080"/>
                </a:solidFill>
                <a:effectLst/>
                <a:latin typeface="Calibri"/>
                <a:ea typeface="Calibri"/>
                <a:cs typeface="Calibri"/>
              </a:rPr>
              <a:t>ffirmaties</a:t>
            </a:r>
          </a:p>
          <a:p>
            <a:pPr>
              <a:defRPr/>
            </a:pPr>
            <a:r>
              <a:rPr lang="nl-NL" sz="2800" b="1" i="0" strike="noStrike" cap="none" spc="0" baseline="0">
                <a:solidFill>
                  <a:srgbClr val="8064A2"/>
                </a:solidFill>
                <a:effectLst/>
                <a:latin typeface="Calibri"/>
                <a:ea typeface="Calibri"/>
                <a:cs typeface="Calibri"/>
              </a:rPr>
              <a:t>R</a:t>
            </a:r>
            <a:r>
              <a:rPr lang="nl-NL" sz="2800" b="0" i="0" strike="noStrike" cap="none" spc="0" baseline="0">
                <a:solidFill>
                  <a:srgbClr val="808080"/>
                </a:solidFill>
                <a:effectLst/>
                <a:latin typeface="Calibri"/>
                <a:ea typeface="Calibri"/>
                <a:cs typeface="Calibri"/>
              </a:rPr>
              <a:t>eflectief luisteren</a:t>
            </a:r>
          </a:p>
          <a:p>
            <a:pPr>
              <a:defRPr/>
            </a:pPr>
            <a:r>
              <a:rPr lang="nl-NL" sz="2800" b="1" i="0" strike="noStrike" cap="none" spc="0" baseline="0">
                <a:solidFill>
                  <a:srgbClr val="8064A2"/>
                </a:solidFill>
                <a:effectLst/>
                <a:latin typeface="Calibri"/>
                <a:ea typeface="Calibri"/>
                <a:cs typeface="Calibri"/>
              </a:rPr>
              <a:t>S</a:t>
            </a:r>
            <a:r>
              <a:rPr lang="nl-NL" sz="2800" b="0" i="0" strike="noStrike" cap="none" spc="0" baseline="0">
                <a:solidFill>
                  <a:srgbClr val="808080"/>
                </a:solidFill>
                <a:effectLst/>
                <a:latin typeface="Calibri"/>
                <a:ea typeface="Calibri"/>
                <a:cs typeface="Calibri"/>
              </a:rPr>
              <a:t>amenvattingen</a:t>
            </a:r>
          </a:p>
          <a:p>
            <a:pPr>
              <a:buFont typeface="Arial"/>
              <a:buChar char="•"/>
              <a:defRPr/>
            </a:pPr>
            <a:endParaRPr lang="en-US" altLang="en-US" i="1">
              <a:solidFill>
                <a:schemeClr val="tx2">
                  <a:lumMod val="75000"/>
                </a:schemeClr>
              </a:solidFill>
            </a:endParaRPr>
          </a:p>
        </p:txBody>
      </p:sp>
      <p:sp>
        <p:nvSpPr>
          <p:cNvPr id="2" name="Text Placeholder 1">
            <a:extLst>
              <a:ext uri="{FF2B5EF4-FFF2-40B4-BE49-F238E27FC236}">
                <a16:creationId xmlns:a16="http://schemas.microsoft.com/office/drawing/2014/main" id="{E5078FA6-3881-471D-AD58-0E7141786AB2}"/>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Goyder E, et al. </a:t>
            </a:r>
            <a:r>
              <a:rPr lang="nl-NL" sz="1000" b="0" i="1" strike="noStrike" cap="none" spc="0" baseline="0">
                <a:solidFill>
                  <a:srgbClr val="898989"/>
                </a:solidFill>
                <a:effectLst/>
                <a:latin typeface="Calibri"/>
                <a:ea typeface="Calibri"/>
                <a:cs typeface="Calibri"/>
              </a:rPr>
              <a:t>Health Technol Assess. </a:t>
            </a:r>
            <a:r>
              <a:rPr lang="nl-NL" sz="1000" b="0" i="0" strike="noStrike" cap="none" spc="0" baseline="0">
                <a:solidFill>
                  <a:srgbClr val="898989"/>
                </a:solidFill>
                <a:effectLst/>
                <a:latin typeface="Calibri"/>
                <a:ea typeface="Calibri"/>
                <a:cs typeface="Calibri"/>
              </a:rPr>
              <a:t>2014;18. https://www.ncbi.nlm.nih.gov/books/NBK261677/. Geraadpleegd in juli 2021.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4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4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4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nl-NL" sz="3600" b="0" i="0" u="sng" strike="noStrike" cap="none" spc="0" baseline="0">
                <a:solidFill>
                  <a:srgbClr val="FFFFFF"/>
                </a:solidFill>
                <a:effectLst/>
                <a:uFill>
                  <a:solidFill>
                    <a:srgbClr val="FFFFFF"/>
                  </a:solidFill>
                </a:uFill>
                <a:latin typeface="Calibri Light"/>
                <a:ea typeface="Calibri Light"/>
                <a:cs typeface="Calibri Light"/>
              </a:rPr>
              <a:t>Open vragen</a:t>
            </a:r>
          </a:p>
        </p:txBody>
      </p:sp>
      <p:sp>
        <p:nvSpPr>
          <p:cNvPr id="32771"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Help gesprekken gaande te krijgen</a:t>
            </a:r>
          </a:p>
          <a:p>
            <a:pPr eaLnBrk="1" hangingPunct="1"/>
            <a:r>
              <a:rPr lang="nl-NL" sz="2800" b="0" i="0" strike="noStrike" cap="none" spc="0" baseline="0">
                <a:solidFill>
                  <a:srgbClr val="808080"/>
                </a:solidFill>
                <a:effectLst/>
                <a:latin typeface="Calibri"/>
                <a:ea typeface="Calibri"/>
                <a:cs typeface="Calibri"/>
              </a:rPr>
              <a:t>Het begrip verbeteren en het standpunt van de patiënt uitvragen </a:t>
            </a:r>
          </a:p>
          <a:p>
            <a:pPr eaLnBrk="1" hangingPunct="1"/>
            <a:r>
              <a:rPr lang="nl-NL" sz="2800" b="0" i="0" strike="noStrike" cap="none" spc="0" baseline="0">
                <a:solidFill>
                  <a:srgbClr val="808080"/>
                </a:solidFill>
                <a:effectLst/>
                <a:latin typeface="Calibri"/>
                <a:ea typeface="Calibri"/>
                <a:cs typeface="Calibri"/>
              </a:rPr>
              <a:t>Vermijd vroegtijdige conclusies en oordelen</a:t>
            </a:r>
          </a:p>
          <a:p>
            <a:pPr lvl="1" eaLnBrk="1" hangingPunct="1"/>
            <a:r>
              <a:rPr lang="nl-NL" sz="2400" b="0" i="0" strike="noStrike" cap="none" spc="0" baseline="0">
                <a:solidFill>
                  <a:srgbClr val="808080"/>
                </a:solidFill>
                <a:effectLst/>
                <a:latin typeface="Calibri"/>
                <a:ea typeface="Calibri"/>
                <a:cs typeface="Calibri"/>
              </a:rPr>
              <a:t>bijv. </a:t>
            </a:r>
            <a:r>
              <a:rPr lang="nl-NL" sz="2400" b="0" i="1" strike="noStrike" cap="none" spc="0" baseline="0">
                <a:solidFill>
                  <a:srgbClr val="808080"/>
                </a:solidFill>
                <a:effectLst/>
                <a:latin typeface="Calibri"/>
                <a:ea typeface="Calibri"/>
                <a:cs typeface="Calibri"/>
              </a:rPr>
              <a:t>"Voelt u zich veel beter sinds we uw medicatie veranderden?"</a:t>
            </a:r>
          </a:p>
        </p:txBody>
      </p:sp>
      <p:sp>
        <p:nvSpPr>
          <p:cNvPr id="2" name="Text Placeholder 1">
            <a:extLst>
              <a:ext uri="{FF2B5EF4-FFF2-40B4-BE49-F238E27FC236}">
                <a16:creationId xmlns:a16="http://schemas.microsoft.com/office/drawing/2014/main" id="{79F3A8E3-E9A4-441A-998C-F6AF89314508}"/>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Houck JM, et al.</a:t>
            </a:r>
            <a:r>
              <a:rPr lang="nl-NL" sz="1000" b="0" i="1" strike="noStrike" cap="none" spc="0" baseline="0">
                <a:solidFill>
                  <a:srgbClr val="898989"/>
                </a:solidFill>
                <a:effectLst/>
                <a:latin typeface="Calibri"/>
                <a:ea typeface="Calibri"/>
                <a:cs typeface="Calibri"/>
              </a:rPr>
              <a:t> </a:t>
            </a:r>
            <a:r>
              <a:rPr lang="nl-NL" sz="1000" b="0" i="0" strike="noStrike" cap="none" spc="0" baseline="0">
                <a:solidFill>
                  <a:srgbClr val="898989"/>
                </a:solidFill>
                <a:effectLst/>
                <a:latin typeface="Calibri"/>
                <a:ea typeface="Calibri"/>
                <a:cs typeface="Calibri"/>
              </a:rPr>
              <a:t> 2010. http://casaa.unm.edu/download/misc25.pdf. Geraadpleegd in juli 2021.</a:t>
            </a:r>
            <a:endParaRPr lang="en-GB" altLang="en-US" sz="1000" i="1">
              <a:ea typeface="HelveticaNeueLT Std Cn"/>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nl-NL" sz="3600" b="1" i="0" u="sng" strike="noStrike" cap="none" spc="0" baseline="0">
                <a:solidFill>
                  <a:srgbClr val="FFFFFF"/>
                </a:solidFill>
                <a:effectLst/>
                <a:uFill>
                  <a:solidFill>
                    <a:srgbClr val="FFFFFF"/>
                  </a:solidFill>
                </a:uFill>
                <a:latin typeface="Calibri Light"/>
                <a:ea typeface="Calibri Light"/>
                <a:cs typeface="Calibri Light"/>
              </a:rPr>
              <a:t>A</a:t>
            </a:r>
            <a:r>
              <a:rPr lang="nl-NL" sz="3600" b="0" i="0" strike="noStrike" cap="none" spc="0" baseline="0">
                <a:solidFill>
                  <a:srgbClr val="FFFFFF"/>
                </a:solidFill>
                <a:effectLst/>
                <a:latin typeface="Calibri Light"/>
                <a:ea typeface="Calibri Light"/>
                <a:cs typeface="Calibri Light"/>
              </a:rPr>
              <a:t>ffirmaties</a:t>
            </a:r>
          </a:p>
        </p:txBody>
      </p:sp>
      <p:sp>
        <p:nvSpPr>
          <p:cNvPr id="33795"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We moeten het moreel hoog houden, dus mensen hebben vertrouwen in verandering als de tijd rijp is</a:t>
            </a:r>
          </a:p>
          <a:p>
            <a:pPr eaLnBrk="1" hangingPunct="1"/>
            <a:r>
              <a:rPr lang="nl-NL" sz="2800" b="0" i="0" strike="noStrike" cap="none" spc="0" baseline="0">
                <a:solidFill>
                  <a:srgbClr val="808080"/>
                </a:solidFill>
                <a:effectLst/>
                <a:latin typeface="Calibri"/>
                <a:ea typeface="Calibri"/>
                <a:cs typeface="Calibri"/>
              </a:rPr>
              <a:t>Affirmaties versterken dit</a:t>
            </a:r>
          </a:p>
          <a:p>
            <a:pPr lvl="1" eaLnBrk="1" hangingPunct="1"/>
            <a:r>
              <a:rPr lang="nl-NL" sz="2400" b="0" i="0" strike="noStrike" cap="none" spc="0" baseline="0">
                <a:solidFill>
                  <a:srgbClr val="808080"/>
                </a:solidFill>
                <a:effectLst/>
                <a:latin typeface="Calibri"/>
                <a:ea typeface="Calibri"/>
                <a:cs typeface="Calibri"/>
              </a:rPr>
              <a:t>Herkenning van de sterke punten van de patiënt</a:t>
            </a:r>
          </a:p>
          <a:p>
            <a:pPr lvl="2" eaLnBrk="1" hangingPunct="1"/>
            <a:r>
              <a:rPr lang="nl-NL" sz="2000" b="0" i="0" strike="noStrike" cap="none" spc="0" baseline="0">
                <a:solidFill>
                  <a:srgbClr val="808080"/>
                </a:solidFill>
                <a:effectLst/>
                <a:latin typeface="Calibri"/>
                <a:ea typeface="Calibri"/>
                <a:cs typeface="Calibri"/>
              </a:rPr>
              <a:t>bijv. </a:t>
            </a:r>
            <a:r>
              <a:rPr lang="nl-NL" sz="2000" b="0" i="1" strike="noStrike" cap="none" spc="0" baseline="0">
                <a:solidFill>
                  <a:srgbClr val="808080"/>
                </a:solidFill>
                <a:effectLst/>
                <a:latin typeface="Calibri"/>
                <a:ea typeface="Calibri"/>
                <a:cs typeface="Calibri"/>
              </a:rPr>
              <a:t>"Je bent er altijd bij onze afspraken"</a:t>
            </a:r>
            <a:endParaRPr lang="en-US" altLang="en-US" i="1"/>
          </a:p>
          <a:p>
            <a:pPr lvl="1" eaLnBrk="1" hangingPunct="1"/>
            <a:r>
              <a:rPr lang="nl-NL" sz="2400" b="0" i="0" strike="noStrike" cap="none" spc="0" baseline="0">
                <a:solidFill>
                  <a:srgbClr val="808080"/>
                </a:solidFill>
                <a:effectLst/>
                <a:latin typeface="Calibri"/>
                <a:ea typeface="Calibri"/>
                <a:cs typeface="Calibri"/>
              </a:rPr>
              <a:t>Complimenten en lof voor de eigenschappen of prestaties van een patiënt</a:t>
            </a:r>
          </a:p>
          <a:p>
            <a:pPr lvl="1" eaLnBrk="1" hangingPunct="1"/>
            <a:r>
              <a:rPr lang="nl-NL" sz="2400" b="0" i="0" strike="noStrike" cap="none" spc="0" baseline="0">
                <a:solidFill>
                  <a:srgbClr val="808080"/>
                </a:solidFill>
                <a:effectLst/>
                <a:latin typeface="Calibri"/>
                <a:ea typeface="Calibri"/>
                <a:cs typeface="Calibri"/>
              </a:rPr>
              <a:t>Bouw vertrouwen op in het vermogen om te veranderen</a:t>
            </a:r>
          </a:p>
        </p:txBody>
      </p:sp>
      <p:sp>
        <p:nvSpPr>
          <p:cNvPr id="2" name="Text Placeholder 1">
            <a:extLst>
              <a:ext uri="{FF2B5EF4-FFF2-40B4-BE49-F238E27FC236}">
                <a16:creationId xmlns:a16="http://schemas.microsoft.com/office/drawing/2014/main" id="{169CA050-7FA1-4453-B14C-157BDAB7BDC5}"/>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Houck JM, et al.</a:t>
            </a:r>
            <a:r>
              <a:rPr lang="nl-NL" sz="1000" b="0" i="1" strike="noStrike" cap="none" spc="0" baseline="0">
                <a:solidFill>
                  <a:srgbClr val="898989"/>
                </a:solidFill>
                <a:effectLst/>
                <a:latin typeface="Calibri"/>
                <a:ea typeface="Calibri"/>
                <a:cs typeface="Calibri"/>
              </a:rPr>
              <a:t> </a:t>
            </a:r>
            <a:r>
              <a:rPr lang="nl-NL" sz="1000" b="0" i="0" strike="noStrike" cap="none" spc="0" baseline="0">
                <a:solidFill>
                  <a:srgbClr val="898989"/>
                </a:solidFill>
                <a:effectLst/>
                <a:latin typeface="Calibri"/>
                <a:ea typeface="Calibri"/>
                <a:cs typeface="Calibri"/>
              </a:rPr>
              <a:t> 2010. http://casaa.unm.edu/download/misc25.pdf. Geraadpleegd in juli 2021.</a:t>
            </a:r>
            <a:endParaRPr lang="en-GB" altLang="en-US" sz="1000" i="1">
              <a:ea typeface="HelveticaNeueLT Std Cn"/>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nl-NL" sz="3600" b="1" i="0" u="sng" strike="noStrike" cap="none" spc="0" baseline="0">
                <a:solidFill>
                  <a:srgbClr val="FFFFFF"/>
                </a:solidFill>
                <a:effectLst/>
                <a:uFill>
                  <a:solidFill>
                    <a:srgbClr val="FFFFFF"/>
                  </a:solidFill>
                </a:uFill>
                <a:latin typeface="Calibri Light"/>
                <a:ea typeface="Calibri Light"/>
                <a:cs typeface="Calibri Light"/>
              </a:rPr>
              <a:t>R</a:t>
            </a:r>
            <a:r>
              <a:rPr lang="nl-NL" sz="3600" b="0" i="0" strike="noStrike" cap="none" spc="0" baseline="0">
                <a:solidFill>
                  <a:srgbClr val="FFFFFF"/>
                </a:solidFill>
                <a:effectLst/>
                <a:latin typeface="Calibri Light"/>
                <a:ea typeface="Calibri Light"/>
                <a:cs typeface="Calibri Light"/>
              </a:rPr>
              <a:t>eflectief of actief luisteren</a:t>
            </a:r>
            <a:endParaRPr lang="en-US" altLang="en-US" baseline="30000">
              <a:ea typeface="HelveticaNeueLT Std Med Cn"/>
            </a:endParaRPr>
          </a:p>
        </p:txBody>
      </p:sp>
      <p:sp>
        <p:nvSpPr>
          <p:cNvPr id="34819"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Dit verwijst naar het terugdenken aan wat een patiënt heeft gezegd in plaats van een vraag te stellen of advies te geven, enz.</a:t>
            </a:r>
            <a:endParaRPr lang="en-US"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Het laat zien dat u luistert</a:t>
            </a:r>
          </a:p>
          <a:p>
            <a:pPr eaLnBrk="1" hangingPunct="1"/>
            <a:r>
              <a:rPr lang="nl-NL" sz="2800" b="0" i="0" strike="noStrike" cap="none" spc="0" baseline="0">
                <a:solidFill>
                  <a:srgbClr val="808080"/>
                </a:solidFill>
                <a:effectLst/>
                <a:latin typeface="Calibri"/>
                <a:ea typeface="Calibri"/>
                <a:cs typeface="Calibri"/>
              </a:rPr>
              <a:t>Houdt het gesprek gaande en opent het</a:t>
            </a:r>
          </a:p>
          <a:p>
            <a:pPr eaLnBrk="1" hangingPunct="1"/>
            <a:r>
              <a:rPr lang="nl-NL" sz="2800" b="0" i="0" strike="noStrike" cap="none" spc="0" baseline="0">
                <a:solidFill>
                  <a:srgbClr val="808080"/>
                </a:solidFill>
                <a:effectLst/>
                <a:latin typeface="Calibri"/>
                <a:ea typeface="Calibri"/>
                <a:cs typeface="Calibri"/>
              </a:rPr>
              <a:t>Erkent belangrijke of intense emoties van de patiënt</a:t>
            </a:r>
          </a:p>
        </p:txBody>
      </p:sp>
      <p:sp>
        <p:nvSpPr>
          <p:cNvPr id="2" name="Text Placeholder 1">
            <a:extLst>
              <a:ext uri="{FF2B5EF4-FFF2-40B4-BE49-F238E27FC236}">
                <a16:creationId xmlns:a16="http://schemas.microsoft.com/office/drawing/2014/main" id="{48ECC03E-9A9D-4658-963F-FC259C6DFC98}"/>
              </a:ext>
            </a:extLst>
          </p:cNvPr>
          <p:cNvSpPr>
            <a:spLocks noGrp="1"/>
          </p:cNvSpPr>
          <p:nvPr>
            <p:ph type="body" sz="quarter" idx="13"/>
          </p:nvPr>
        </p:nvSpPr>
        <p:spPr>
          <a:xfrm>
            <a:off x="2378512" y="5906814"/>
            <a:ext cx="8975288" cy="777875"/>
          </a:xfrm>
        </p:spPr>
        <p:txBody>
          <a:bodyPr/>
          <a:lstStyle/>
          <a:p>
            <a:r>
              <a:rPr lang="nl-NL" sz="1000" b="0" i="0" strike="noStrike" cap="none" spc="0" baseline="0">
                <a:solidFill>
                  <a:srgbClr val="898989"/>
                </a:solidFill>
                <a:effectLst/>
                <a:latin typeface="Calibri"/>
                <a:ea typeface="Calibri"/>
                <a:cs typeface="Calibri"/>
              </a:rPr>
              <a:t>1. Houck JM, et al.</a:t>
            </a:r>
            <a:r>
              <a:rPr lang="nl-NL" sz="1000" b="0" i="1" strike="noStrike" cap="none" spc="0" baseline="0">
                <a:solidFill>
                  <a:srgbClr val="898989"/>
                </a:solidFill>
                <a:effectLst/>
                <a:latin typeface="Calibri"/>
                <a:ea typeface="Calibri"/>
                <a:cs typeface="Calibri"/>
              </a:rPr>
              <a:t> </a:t>
            </a:r>
            <a:r>
              <a:rPr lang="nl-NL" sz="1000" b="0" i="0" strike="noStrike" cap="none" spc="0" baseline="0">
                <a:solidFill>
                  <a:srgbClr val="898989"/>
                </a:solidFill>
                <a:effectLst/>
                <a:latin typeface="Calibri"/>
                <a:ea typeface="Calibri"/>
                <a:cs typeface="Calibri"/>
              </a:rPr>
              <a:t> 2010. http://casaa.unm.edu/download/misc25.pdf. Geraadpleegd in juli 2021; </a:t>
            </a:r>
            <a:br>
              <a:rPr sz="1000"/>
            </a:br>
            <a:r>
              <a:rPr lang="nl-NL" sz="1000" b="0" i="0" strike="noStrike" cap="none" spc="0" baseline="0">
                <a:solidFill>
                  <a:srgbClr val="898989"/>
                </a:solidFill>
                <a:effectLst/>
                <a:latin typeface="Calibri"/>
                <a:ea typeface="Calibri"/>
                <a:cs typeface="Calibri"/>
              </a:rPr>
              <a:t>2. MINT. 2013. https://motivationalinterviewing.org/sites/default/files/glossary_of_mi_terms-1.pdf. Geraadpleegd in juli 2021; </a:t>
            </a:r>
            <a:br>
              <a:rPr sz="1000"/>
            </a:br>
            <a:r>
              <a:rPr lang="nl-NL" sz="1000" b="0" i="0" strike="noStrike" cap="none" spc="0" baseline="0">
                <a:solidFill>
                  <a:srgbClr val="898989"/>
                </a:solidFill>
                <a:effectLst/>
                <a:latin typeface="Calibri"/>
                <a:ea typeface="Calibri"/>
                <a:cs typeface="Calibri"/>
              </a:rPr>
              <a:t>3. MINT. 2019. https://motivationalinterviewing.org/understanding-motivational-interviewing. Geraadpleegd in juli 2021.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Inhoud (eenvoudige) reflectie</a:t>
            </a:r>
            <a:endParaRPr lang="en-US" altLang="en-US" baseline="30000">
              <a:ea typeface="HelveticaNeueLT Std Med Cn"/>
            </a:endParaRPr>
          </a:p>
        </p:txBody>
      </p:sp>
      <p:sp>
        <p:nvSpPr>
          <p:cNvPr id="35843"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De eenvoudigste vorm van reflectie</a:t>
            </a:r>
          </a:p>
          <a:p>
            <a:pPr eaLnBrk="1" hangingPunct="1"/>
            <a:r>
              <a:rPr lang="nl-NL" sz="2800" b="0" i="0" strike="noStrike" cap="none" spc="0" baseline="0">
                <a:solidFill>
                  <a:srgbClr val="808080"/>
                </a:solidFill>
                <a:effectLst/>
                <a:latin typeface="Calibri"/>
                <a:ea typeface="Calibri"/>
                <a:cs typeface="Calibri"/>
              </a:rPr>
              <a:t>De essentie van wat iemand heeft gezegd terug te weerspiegelen</a:t>
            </a:r>
            <a:endParaRPr lang="en-US" altLang="en-US" i="1"/>
          </a:p>
        </p:txBody>
      </p:sp>
      <p:sp>
        <p:nvSpPr>
          <p:cNvPr id="2" name="Text Placeholder 1">
            <a:extLst>
              <a:ext uri="{FF2B5EF4-FFF2-40B4-BE49-F238E27FC236}">
                <a16:creationId xmlns:a16="http://schemas.microsoft.com/office/drawing/2014/main" id="{F80FCFAA-A7EA-45FE-852B-024B80ECD049}"/>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MINT. 2013. https://motivationalinterviewing.org/sites/default/files/glossary_of_mi_terms-1.pdf. Geraadpleegd in juli 2021.</a:t>
            </a:r>
          </a:p>
        </p:txBody>
      </p:sp>
      <p:grpSp>
        <p:nvGrpSpPr>
          <p:cNvPr id="8" name="Group 7">
            <a:extLst>
              <a:ext uri="{FF2B5EF4-FFF2-40B4-BE49-F238E27FC236}">
                <a16:creationId xmlns:a16="http://schemas.microsoft.com/office/drawing/2014/main" id="{804C557C-8F94-A44B-95F2-4B5D3D36082F}"/>
              </a:ext>
            </a:extLst>
          </p:cNvPr>
          <p:cNvGrpSpPr/>
          <p:nvPr/>
        </p:nvGrpSpPr>
        <p:grpSpPr>
          <a:xfrm>
            <a:off x="1399907" y="3242938"/>
            <a:ext cx="1570822" cy="1570822"/>
            <a:chOff x="1432193" y="2467778"/>
            <a:chExt cx="1570822" cy="1570822"/>
          </a:xfrm>
        </p:grpSpPr>
        <p:pic>
          <p:nvPicPr>
            <p:cNvPr id="9" name="Graphic 8">
              <a:extLst>
                <a:ext uri="{FF2B5EF4-FFF2-40B4-BE49-F238E27FC236}">
                  <a16:creationId xmlns:a16="http://schemas.microsoft.com/office/drawing/2014/main" id="{FB96C6F3-38E0-2043-BDD7-3D6242FBA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2193" y="2467778"/>
              <a:ext cx="1570822" cy="1570822"/>
            </a:xfrm>
            <a:prstGeom prst="rect">
              <a:avLst/>
            </a:prstGeom>
          </p:spPr>
        </p:pic>
        <p:sp>
          <p:nvSpPr>
            <p:cNvPr id="10" name="Rectangle 9">
              <a:extLst>
                <a:ext uri="{FF2B5EF4-FFF2-40B4-BE49-F238E27FC236}">
                  <a16:creationId xmlns:a16="http://schemas.microsoft.com/office/drawing/2014/main" id="{C465866B-D38F-C146-9235-3E2085133832}"/>
                </a:ext>
              </a:extLst>
            </p:cNvPr>
            <p:cNvSpPr/>
            <p:nvPr/>
          </p:nvSpPr>
          <p:spPr>
            <a:xfrm>
              <a:off x="1530657" y="2899321"/>
              <a:ext cx="1374397" cy="640720"/>
            </a:xfrm>
            <a:prstGeom prst="rect">
              <a:avLst/>
            </a:prstGeom>
          </p:spPr>
          <p:txBody>
            <a:bodyPr wrap="square" anchor="ctr">
              <a:spAutoFit/>
            </a:bodyPr>
            <a:lstStyle/>
            <a:p>
              <a:pPr marL="9525" lvl="1" algn="ctr"/>
              <a:r>
                <a:rPr lang="nl-NL" sz="1800" b="0" i="1" strike="noStrike" cap="none" spc="0" baseline="0">
                  <a:solidFill>
                    <a:srgbClr val="FFFFFF"/>
                  </a:solidFill>
                  <a:effectLst/>
                  <a:latin typeface="Calibri"/>
                  <a:ea typeface="Calibri"/>
                  <a:cs typeface="Calibri"/>
                </a:rPr>
                <a:t>"Het klinkt alsof..."</a:t>
              </a:r>
            </a:p>
          </p:txBody>
        </p:sp>
      </p:grpSp>
      <p:grpSp>
        <p:nvGrpSpPr>
          <p:cNvPr id="11" name="Group 10">
            <a:extLst>
              <a:ext uri="{FF2B5EF4-FFF2-40B4-BE49-F238E27FC236}">
                <a16:creationId xmlns:a16="http://schemas.microsoft.com/office/drawing/2014/main" id="{64F6E196-2372-F04C-B70B-AAD09F39A463}"/>
              </a:ext>
            </a:extLst>
          </p:cNvPr>
          <p:cNvGrpSpPr/>
          <p:nvPr/>
        </p:nvGrpSpPr>
        <p:grpSpPr>
          <a:xfrm>
            <a:off x="8443663" y="3227024"/>
            <a:ext cx="1849916" cy="1849916"/>
            <a:chOff x="9354238" y="2088614"/>
            <a:chExt cx="1849916" cy="1849916"/>
          </a:xfrm>
        </p:grpSpPr>
        <p:pic>
          <p:nvPicPr>
            <p:cNvPr id="12" name="Graphic 11">
              <a:extLst>
                <a:ext uri="{FF2B5EF4-FFF2-40B4-BE49-F238E27FC236}">
                  <a16:creationId xmlns:a16="http://schemas.microsoft.com/office/drawing/2014/main" id="{D1EAC1D2-B4E1-4241-A369-AB6B4FF989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354238" y="2088614"/>
              <a:ext cx="1849916" cy="1849916"/>
            </a:xfrm>
            <a:prstGeom prst="rect">
              <a:avLst/>
            </a:prstGeom>
          </p:spPr>
        </p:pic>
        <p:sp>
          <p:nvSpPr>
            <p:cNvPr id="13" name="Rectangle 12">
              <a:extLst>
                <a:ext uri="{FF2B5EF4-FFF2-40B4-BE49-F238E27FC236}">
                  <a16:creationId xmlns:a16="http://schemas.microsoft.com/office/drawing/2014/main" id="{FBC28E2F-6B6E-E741-A4F3-0940C464AAE2}"/>
                </a:ext>
              </a:extLst>
            </p:cNvPr>
            <p:cNvSpPr/>
            <p:nvPr/>
          </p:nvSpPr>
          <p:spPr>
            <a:xfrm>
              <a:off x="9459129" y="2331682"/>
              <a:ext cx="1613629" cy="1189909"/>
            </a:xfrm>
            <a:prstGeom prst="rect">
              <a:avLst/>
            </a:prstGeom>
          </p:spPr>
          <p:txBody>
            <a:bodyPr wrap="square" anchor="ctr">
              <a:spAutoFit/>
            </a:bodyPr>
            <a:lstStyle/>
            <a:p>
              <a:pPr marL="9525" lvl="1" algn="ctr"/>
              <a:r>
                <a:rPr lang="nl-NL" sz="1800" b="0" i="1" strike="noStrike" cap="none" spc="0" baseline="0">
                  <a:solidFill>
                    <a:srgbClr val="FFFFFF"/>
                  </a:solidFill>
                  <a:effectLst/>
                  <a:latin typeface="Calibri"/>
                  <a:ea typeface="Calibri"/>
                  <a:cs typeface="Calibri"/>
                </a:rPr>
                <a:t>"Het klinkt alsof je met iedereen ruzie hebt gehad"</a:t>
              </a:r>
            </a:p>
          </p:txBody>
        </p:sp>
      </p:grpSp>
      <p:grpSp>
        <p:nvGrpSpPr>
          <p:cNvPr id="14" name="Group 13">
            <a:extLst>
              <a:ext uri="{FF2B5EF4-FFF2-40B4-BE49-F238E27FC236}">
                <a16:creationId xmlns:a16="http://schemas.microsoft.com/office/drawing/2014/main" id="{EF3C1148-7A91-5548-9C2C-CE38C47E9244}"/>
              </a:ext>
            </a:extLst>
          </p:cNvPr>
          <p:cNvGrpSpPr/>
          <p:nvPr/>
        </p:nvGrpSpPr>
        <p:grpSpPr>
          <a:xfrm>
            <a:off x="5587389" y="3321433"/>
            <a:ext cx="1839816" cy="1968090"/>
            <a:chOff x="6224531" y="2077598"/>
            <a:chExt cx="1839816" cy="1968090"/>
          </a:xfrm>
        </p:grpSpPr>
        <p:pic>
          <p:nvPicPr>
            <p:cNvPr id="15" name="Graphic 14">
              <a:extLst>
                <a:ext uri="{FF2B5EF4-FFF2-40B4-BE49-F238E27FC236}">
                  <a16:creationId xmlns:a16="http://schemas.microsoft.com/office/drawing/2014/main" id="{D1E2DFE1-E5A3-2C48-A3DF-69C1BAFF32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4531" y="2077598"/>
              <a:ext cx="1839816" cy="1968090"/>
            </a:xfrm>
            <a:prstGeom prst="rect">
              <a:avLst/>
            </a:prstGeom>
          </p:spPr>
        </p:pic>
        <p:sp>
          <p:nvSpPr>
            <p:cNvPr id="16" name="Rectangle 15">
              <a:extLst>
                <a:ext uri="{FF2B5EF4-FFF2-40B4-BE49-F238E27FC236}">
                  <a16:creationId xmlns:a16="http://schemas.microsoft.com/office/drawing/2014/main" id="{05A67BDD-5DB6-5347-BDDE-0685D7966EF2}"/>
                </a:ext>
              </a:extLst>
            </p:cNvPr>
            <p:cNvSpPr/>
            <p:nvPr/>
          </p:nvSpPr>
          <p:spPr>
            <a:xfrm>
              <a:off x="6298473" y="2150301"/>
              <a:ext cx="1705522" cy="1464503"/>
            </a:xfrm>
            <a:prstGeom prst="rect">
              <a:avLst/>
            </a:prstGeom>
          </p:spPr>
          <p:txBody>
            <a:bodyPr wrap="square" anchor="ctr">
              <a:spAutoFit/>
            </a:bodyPr>
            <a:lstStyle/>
            <a:p>
              <a:pPr marL="9525" lvl="1" algn="ctr"/>
              <a:r>
                <a:rPr lang="nl-NL" sz="1800" b="0" i="1" strike="noStrike" cap="none" spc="0" baseline="0">
                  <a:solidFill>
                    <a:srgbClr val="FFFFFF"/>
                  </a:solidFill>
                  <a:effectLst/>
                  <a:latin typeface="Calibri"/>
                  <a:ea typeface="Calibri"/>
                  <a:cs typeface="Calibri"/>
                </a:rPr>
                <a:t>"Ik heb thuis deze week </a:t>
              </a:r>
              <a:br>
                <a:rPr sz="1800"/>
              </a:br>
              <a:r>
                <a:rPr lang="nl-NL" sz="1800" b="0" i="1" strike="noStrike" cap="none" spc="0" baseline="0">
                  <a:solidFill>
                    <a:srgbClr val="FFFFFF"/>
                  </a:solidFill>
                  <a:effectLst/>
                  <a:latin typeface="Calibri"/>
                  <a:ea typeface="Calibri"/>
                  <a:cs typeface="Calibri"/>
                </a:rPr>
                <a:t>zoveel discussies gehad"</a:t>
              </a:r>
            </a:p>
          </p:txBody>
        </p:sp>
      </p:grpSp>
      <p:grpSp>
        <p:nvGrpSpPr>
          <p:cNvPr id="17" name="Group 16">
            <a:extLst>
              <a:ext uri="{FF2B5EF4-FFF2-40B4-BE49-F238E27FC236}">
                <a16:creationId xmlns:a16="http://schemas.microsoft.com/office/drawing/2014/main" id="{C71C05F0-11D2-F044-BA94-AB638FFAD02C}"/>
              </a:ext>
            </a:extLst>
          </p:cNvPr>
          <p:cNvGrpSpPr/>
          <p:nvPr/>
        </p:nvGrpSpPr>
        <p:grpSpPr>
          <a:xfrm>
            <a:off x="3278436" y="3654691"/>
            <a:ext cx="1583981" cy="1583981"/>
            <a:chOff x="3461745" y="2275900"/>
            <a:chExt cx="1583981" cy="1583981"/>
          </a:xfrm>
        </p:grpSpPr>
        <p:pic>
          <p:nvPicPr>
            <p:cNvPr id="18" name="Graphic 17">
              <a:extLst>
                <a:ext uri="{FF2B5EF4-FFF2-40B4-BE49-F238E27FC236}">
                  <a16:creationId xmlns:a16="http://schemas.microsoft.com/office/drawing/2014/main" id="{8A0FA3CC-E889-4B4A-A33E-6A5D297C5D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61745" y="2275900"/>
              <a:ext cx="1583981" cy="1583981"/>
            </a:xfrm>
            <a:prstGeom prst="rect">
              <a:avLst/>
            </a:prstGeom>
          </p:spPr>
        </p:pic>
        <p:sp>
          <p:nvSpPr>
            <p:cNvPr id="19" name="Rectangle 18">
              <a:extLst>
                <a:ext uri="{FF2B5EF4-FFF2-40B4-BE49-F238E27FC236}">
                  <a16:creationId xmlns:a16="http://schemas.microsoft.com/office/drawing/2014/main" id="{8CE59F64-1049-2F49-9EF6-1DCD2DE1CC46}"/>
                </a:ext>
              </a:extLst>
            </p:cNvPr>
            <p:cNvSpPr/>
            <p:nvPr/>
          </p:nvSpPr>
          <p:spPr>
            <a:xfrm>
              <a:off x="3555924" y="2765281"/>
              <a:ext cx="1374397" cy="640720"/>
            </a:xfrm>
            <a:prstGeom prst="rect">
              <a:avLst/>
            </a:prstGeom>
          </p:spPr>
          <p:txBody>
            <a:bodyPr wrap="square" anchor="ctr">
              <a:spAutoFit/>
            </a:bodyPr>
            <a:lstStyle/>
            <a:p>
              <a:pPr marL="9525" lvl="1" algn="ctr"/>
              <a:r>
                <a:rPr lang="nl-NL" sz="1800" b="0" i="1" strike="noStrike" cap="none" spc="0" baseline="0">
                  <a:solidFill>
                    <a:srgbClr val="FFFFFF"/>
                  </a:solidFill>
                  <a:effectLst/>
                  <a:latin typeface="Calibri"/>
                  <a:ea typeface="Calibri"/>
                  <a:cs typeface="Calibri"/>
                </a:rPr>
                <a:t>"Je voelt je als...."</a:t>
              </a:r>
            </a:p>
          </p:txBody>
        </p:sp>
      </p:grpSp>
      <p:sp>
        <p:nvSpPr>
          <p:cNvPr id="3" name="Rectangle 2">
            <a:extLst>
              <a:ext uri="{FF2B5EF4-FFF2-40B4-BE49-F238E27FC236}">
                <a16:creationId xmlns:a16="http://schemas.microsoft.com/office/drawing/2014/main" id="{D8464B3D-1B79-1844-99F4-6FA7E80C3E1C}"/>
              </a:ext>
            </a:extLst>
          </p:cNvPr>
          <p:cNvSpPr/>
          <p:nvPr/>
        </p:nvSpPr>
        <p:spPr>
          <a:xfrm>
            <a:off x="1890075" y="2622034"/>
            <a:ext cx="188179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Bijvoorbeeld:</a:t>
            </a:r>
          </a:p>
        </p:txBody>
      </p:sp>
      <p:sp>
        <p:nvSpPr>
          <p:cNvPr id="20" name="Rectangle 19">
            <a:extLst>
              <a:ext uri="{FF2B5EF4-FFF2-40B4-BE49-F238E27FC236}">
                <a16:creationId xmlns:a16="http://schemas.microsoft.com/office/drawing/2014/main" id="{8D69E774-99C2-F84B-B04B-3059F7FE3AD9}"/>
              </a:ext>
            </a:extLst>
          </p:cNvPr>
          <p:cNvSpPr/>
          <p:nvPr/>
        </p:nvSpPr>
        <p:spPr>
          <a:xfrm>
            <a:off x="5879976" y="2622034"/>
            <a:ext cx="118577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Patiënt:</a:t>
            </a:r>
          </a:p>
        </p:txBody>
      </p:sp>
      <p:sp>
        <p:nvSpPr>
          <p:cNvPr id="21" name="Rectangle 20">
            <a:extLst>
              <a:ext uri="{FF2B5EF4-FFF2-40B4-BE49-F238E27FC236}">
                <a16:creationId xmlns:a16="http://schemas.microsoft.com/office/drawing/2014/main" id="{99BAFCF4-E87D-5C47-B5CB-2E17A8480AF0}"/>
              </a:ext>
            </a:extLst>
          </p:cNvPr>
          <p:cNvSpPr/>
          <p:nvPr/>
        </p:nvSpPr>
        <p:spPr>
          <a:xfrm>
            <a:off x="8472263" y="2622034"/>
            <a:ext cx="174354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Interviewer:</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Betekenis (complexe) reflectie</a:t>
            </a:r>
            <a:endParaRPr lang="en-US" altLang="en-US">
              <a:ea typeface="HelveticaNeueLT Std Med Cn"/>
            </a:endParaRPr>
          </a:p>
        </p:txBody>
      </p:sp>
      <p:sp>
        <p:nvSpPr>
          <p:cNvPr id="36867"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Gecompliceerder</a:t>
            </a:r>
          </a:p>
          <a:p>
            <a:pPr eaLnBrk="1" hangingPunct="1"/>
            <a:r>
              <a:rPr lang="nl-NL" sz="2800" b="0" i="0" strike="noStrike" cap="none" spc="0" baseline="0">
                <a:solidFill>
                  <a:srgbClr val="808080"/>
                </a:solidFill>
                <a:effectLst/>
                <a:latin typeface="Calibri"/>
                <a:ea typeface="Calibri"/>
                <a:cs typeface="Calibri"/>
              </a:rPr>
              <a:t>Nadenken over wat volgens u de belangrijkste emotionele inhoud is van wat er gezegd is</a:t>
            </a:r>
          </a:p>
          <a:p>
            <a:pPr eaLnBrk="1" hangingPunct="1"/>
            <a:r>
              <a:rPr lang="nl-NL" sz="2800" b="0" i="0" strike="noStrike" cap="none" spc="0" baseline="0">
                <a:solidFill>
                  <a:srgbClr val="808080"/>
                </a:solidFill>
                <a:effectLst/>
                <a:latin typeface="Calibri"/>
                <a:ea typeface="Calibri"/>
                <a:cs typeface="Calibri"/>
              </a:rPr>
              <a:t>Opent het gesprek echt zonder een feitelijke verklaring van gebeurtenissen, en naar betekenis, emotie en overtuiging</a:t>
            </a:r>
          </a:p>
          <a:p>
            <a:pPr eaLnBrk="1" hangingPunct="1"/>
            <a:r>
              <a:rPr lang="nl-NL" sz="2800" b="0" i="0" strike="noStrike" cap="none" spc="0" baseline="0">
                <a:solidFill>
                  <a:srgbClr val="808080"/>
                </a:solidFill>
                <a:effectLst/>
                <a:latin typeface="Calibri"/>
                <a:ea typeface="Calibri"/>
                <a:cs typeface="Calibri"/>
              </a:rPr>
              <a:t>Dit werkt zelfs als u het mis heeft. Ze zullen het u vertellen!</a:t>
            </a:r>
          </a:p>
          <a:p>
            <a:pPr lvl="1" eaLnBrk="1" hangingPunct="1"/>
            <a:r>
              <a:rPr lang="nl-NL" sz="2400" b="0" i="0" strike="noStrike" cap="none" spc="0" baseline="0">
                <a:solidFill>
                  <a:srgbClr val="808080"/>
                </a:solidFill>
                <a:effectLst/>
                <a:latin typeface="Calibri"/>
                <a:ea typeface="Calibri"/>
                <a:cs typeface="Calibri"/>
              </a:rPr>
              <a:t>bijv. reageren met: </a:t>
            </a:r>
            <a:r>
              <a:rPr lang="nl-NL" sz="2400" b="0" i="1" strike="noStrike" cap="none" spc="0" baseline="0">
                <a:solidFill>
                  <a:srgbClr val="808080"/>
                </a:solidFill>
                <a:effectLst/>
                <a:latin typeface="Calibri"/>
                <a:ea typeface="Calibri"/>
                <a:cs typeface="Calibri"/>
              </a:rPr>
              <a:t>"Je voelt je... omdat"</a:t>
            </a:r>
            <a:endParaRPr lang="en-GB" altLang="en-US" i="1">
              <a:cs typeface="Courier New" pitchFamily="49" charset="0"/>
            </a:endParaRPr>
          </a:p>
          <a:p>
            <a:pPr eaLnBrk="1" hangingPunct="1"/>
            <a:endParaRPr lang="en-GB" altLang="en-US">
              <a:cs typeface="Courier New" pitchFamily="49" charset="0"/>
            </a:endParaRPr>
          </a:p>
          <a:p>
            <a:pPr eaLnBrk="1" hangingPunct="1">
              <a:buFont typeface="Wingdings" pitchFamily="2" charset="2"/>
              <a:buNone/>
            </a:pPr>
            <a:endParaRPr lang="en-GB" altLang="en-US">
              <a:cs typeface="Courier New" pitchFamily="49" charset="0"/>
            </a:endParaRPr>
          </a:p>
          <a:p>
            <a:pPr eaLnBrk="1" hangingPunct="1"/>
            <a:endParaRPr lang="en-US" altLang="en-US">
              <a:ea typeface="HelveticaNeueLT Std Cn"/>
            </a:endParaRPr>
          </a:p>
          <a:p>
            <a:pPr eaLnBrk="1" hangingPunct="1"/>
            <a:endParaRPr lang="en-US" altLang="en-US">
              <a:ea typeface="Arial Unicode MS" pitchFamily="34" charset="-128"/>
              <a:cs typeface="Arial Unicode MS" pitchFamily="34" charset="-128"/>
            </a:endParaRPr>
          </a:p>
          <a:p>
            <a:pPr eaLnBrk="1" hangingPunct="1"/>
            <a:endParaRPr lang="en-US" altLang="en-US">
              <a:ea typeface="HelveticaNeueLT Std Cn"/>
            </a:endParaRPr>
          </a:p>
          <a:p>
            <a:pPr lvl="1" eaLnBrk="1" hangingPunct="1"/>
            <a:endParaRPr lang="en-US" altLang="en-US"/>
          </a:p>
        </p:txBody>
      </p:sp>
      <p:sp>
        <p:nvSpPr>
          <p:cNvPr id="2" name="Text Placeholder 1">
            <a:extLst>
              <a:ext uri="{FF2B5EF4-FFF2-40B4-BE49-F238E27FC236}">
                <a16:creationId xmlns:a16="http://schemas.microsoft.com/office/drawing/2014/main" id="{79D16CEF-2157-4CC0-9048-6B1101F83733}"/>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MINT. 2013. https://motivationalinterviewing.org/sites/default/files/glossary_of_mi_terms-1.pdf. Geraadpleegd in juli 2021.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Betekenis (complexe) reflectie: Voorbeeld</a:t>
            </a:r>
            <a:endParaRPr lang="en-US" altLang="en-US">
              <a:cs typeface="Courier New" pitchFamily="49" charset="0"/>
            </a:endParaRPr>
          </a:p>
        </p:txBody>
      </p:sp>
      <p:sp>
        <p:nvSpPr>
          <p:cNvPr id="37891" name="Rectangle 3"/>
          <p:cNvSpPr>
            <a:spLocks noGrp="1" noChangeArrowheads="1"/>
          </p:cNvSpPr>
          <p:nvPr>
            <p:ph idx="1"/>
          </p:nvPr>
        </p:nvSpPr>
        <p:spPr/>
        <p:txBody>
          <a:bodyPr/>
          <a:lstStyle/>
          <a:p>
            <a:pPr marL="0" indent="0" eaLnBrk="1" hangingPunct="1">
              <a:buNone/>
            </a:pPr>
            <a:r>
              <a:rPr lang="en-US" altLang="en-US">
                <a:solidFill>
                  <a:srgbClr val="009900"/>
                </a:solidFill>
                <a:ea typeface="HelveticaNeueLT Std Cn"/>
              </a:rPr>
              <a:t> </a:t>
            </a:r>
            <a:endParaRPr lang="en-US" altLang="en-US" i="1">
              <a:cs typeface="Courier New" pitchFamily="49" charset="0"/>
            </a:endParaRPr>
          </a:p>
        </p:txBody>
      </p:sp>
      <p:sp>
        <p:nvSpPr>
          <p:cNvPr id="2" name="Text Placeholder 1">
            <a:extLst>
              <a:ext uri="{FF2B5EF4-FFF2-40B4-BE49-F238E27FC236}">
                <a16:creationId xmlns:a16="http://schemas.microsoft.com/office/drawing/2014/main" id="{C1C44AB5-7EAD-4E27-A6C7-D7418F2D8414}"/>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6A823891-E5DF-FD49-8470-2A79C8CEEC95}"/>
              </a:ext>
            </a:extLst>
          </p:cNvPr>
          <p:cNvGrpSpPr/>
          <p:nvPr/>
        </p:nvGrpSpPr>
        <p:grpSpPr>
          <a:xfrm>
            <a:off x="6652962" y="2490423"/>
            <a:ext cx="2567237" cy="2567237"/>
            <a:chOff x="9354237" y="2088613"/>
            <a:chExt cx="2567237" cy="2567237"/>
          </a:xfrm>
        </p:grpSpPr>
        <p:pic>
          <p:nvPicPr>
            <p:cNvPr id="8" name="Graphic 7">
              <a:extLst>
                <a:ext uri="{FF2B5EF4-FFF2-40B4-BE49-F238E27FC236}">
                  <a16:creationId xmlns:a16="http://schemas.microsoft.com/office/drawing/2014/main" id="{967C93FA-03FE-1040-A01A-A8C0660AE3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54237" y="2088613"/>
              <a:ext cx="2567237" cy="2567237"/>
            </a:xfrm>
            <a:prstGeom prst="rect">
              <a:avLst/>
            </a:prstGeom>
          </p:spPr>
        </p:pic>
        <p:sp>
          <p:nvSpPr>
            <p:cNvPr id="9" name="Rectangle 8">
              <a:extLst>
                <a:ext uri="{FF2B5EF4-FFF2-40B4-BE49-F238E27FC236}">
                  <a16:creationId xmlns:a16="http://schemas.microsoft.com/office/drawing/2014/main" id="{99EBBA05-2E2E-C644-9E6C-AD003B2D7211}"/>
                </a:ext>
              </a:extLst>
            </p:cNvPr>
            <p:cNvSpPr/>
            <p:nvPr/>
          </p:nvSpPr>
          <p:spPr>
            <a:xfrm>
              <a:off x="9458748" y="2410210"/>
              <a:ext cx="2375014" cy="1617055"/>
            </a:xfrm>
            <a:prstGeom prst="rect">
              <a:avLst/>
            </a:prstGeom>
          </p:spPr>
          <p:txBody>
            <a:bodyPr wrap="square" anchor="ctr">
              <a:spAutoFit/>
            </a:bodyPr>
            <a:lstStyle/>
            <a:p>
              <a:pPr marL="9525" lvl="1" algn="ctr"/>
              <a:r>
                <a:rPr lang="nl-NL" sz="2000" b="0" i="1" strike="noStrike" cap="none" spc="0" baseline="0">
                  <a:solidFill>
                    <a:srgbClr val="FFFFFF"/>
                  </a:solidFill>
                  <a:effectLst/>
                  <a:latin typeface="Calibri"/>
                  <a:ea typeface="Calibri"/>
                  <a:cs typeface="Calibri"/>
                </a:rPr>
                <a:t>"Je voelt je overstuur omdat je het gevoel hebt dat je jezelf in de steek hebt gelaten"</a:t>
              </a:r>
            </a:p>
          </p:txBody>
        </p:sp>
      </p:grpSp>
      <p:grpSp>
        <p:nvGrpSpPr>
          <p:cNvPr id="10" name="Group 9">
            <a:extLst>
              <a:ext uri="{FF2B5EF4-FFF2-40B4-BE49-F238E27FC236}">
                <a16:creationId xmlns:a16="http://schemas.microsoft.com/office/drawing/2014/main" id="{63F339B0-EA1C-C046-8803-0256592A4330}"/>
              </a:ext>
            </a:extLst>
          </p:cNvPr>
          <p:cNvGrpSpPr/>
          <p:nvPr/>
        </p:nvGrpSpPr>
        <p:grpSpPr>
          <a:xfrm>
            <a:off x="2616200" y="2638261"/>
            <a:ext cx="3020305" cy="2467138"/>
            <a:chOff x="6224531" y="2077598"/>
            <a:chExt cx="1839816" cy="1968090"/>
          </a:xfrm>
        </p:grpSpPr>
        <p:pic>
          <p:nvPicPr>
            <p:cNvPr id="11" name="Graphic 10">
              <a:extLst>
                <a:ext uri="{FF2B5EF4-FFF2-40B4-BE49-F238E27FC236}">
                  <a16:creationId xmlns:a16="http://schemas.microsoft.com/office/drawing/2014/main" id="{695F7CD3-27CF-7448-B1A5-A710EDAF81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31" y="2077598"/>
              <a:ext cx="1839816" cy="1968090"/>
            </a:xfrm>
            <a:prstGeom prst="rect">
              <a:avLst/>
            </a:prstGeom>
          </p:spPr>
        </p:pic>
        <p:sp>
          <p:nvSpPr>
            <p:cNvPr id="12" name="Rectangle 11">
              <a:extLst>
                <a:ext uri="{FF2B5EF4-FFF2-40B4-BE49-F238E27FC236}">
                  <a16:creationId xmlns:a16="http://schemas.microsoft.com/office/drawing/2014/main" id="{09250F61-D8ED-554F-BE05-AC94680C7FE5}"/>
                </a:ext>
              </a:extLst>
            </p:cNvPr>
            <p:cNvSpPr/>
            <p:nvPr/>
          </p:nvSpPr>
          <p:spPr>
            <a:xfrm>
              <a:off x="6298472" y="2115877"/>
              <a:ext cx="1705522" cy="1533350"/>
            </a:xfrm>
            <a:prstGeom prst="rect">
              <a:avLst/>
            </a:prstGeom>
          </p:spPr>
          <p:txBody>
            <a:bodyPr wrap="square" anchor="ctr">
              <a:spAutoFit/>
            </a:bodyPr>
            <a:lstStyle/>
            <a:p>
              <a:pPr marL="9525" lvl="1" algn="ctr"/>
              <a:r>
                <a:rPr lang="nl-NL" sz="2000" b="0" i="1" strike="noStrike" cap="none" spc="0" baseline="0">
                  <a:solidFill>
                    <a:srgbClr val="FFFFFF"/>
                  </a:solidFill>
                  <a:effectLst/>
                  <a:latin typeface="Calibri"/>
                  <a:ea typeface="Calibri"/>
                  <a:cs typeface="Calibri"/>
                </a:rPr>
                <a:t>"Ik heb de medicatie altijd zo goed ingenomen, dat ik het daarna helemaal zat was en ze het hele weekend vergeten ben"</a:t>
              </a:r>
            </a:p>
          </p:txBody>
        </p:sp>
      </p:grpSp>
      <p:sp>
        <p:nvSpPr>
          <p:cNvPr id="13" name="Rectangle 12">
            <a:extLst>
              <a:ext uri="{FF2B5EF4-FFF2-40B4-BE49-F238E27FC236}">
                <a16:creationId xmlns:a16="http://schemas.microsoft.com/office/drawing/2014/main" id="{492ADED4-7A9E-E840-AA8C-57DEDFA7EEBE}"/>
              </a:ext>
            </a:extLst>
          </p:cNvPr>
          <p:cNvSpPr/>
          <p:nvPr/>
        </p:nvSpPr>
        <p:spPr>
          <a:xfrm>
            <a:off x="3568576" y="1885434"/>
            <a:ext cx="118577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Patiënt:</a:t>
            </a:r>
          </a:p>
        </p:txBody>
      </p:sp>
      <p:sp>
        <p:nvSpPr>
          <p:cNvPr id="14" name="Rectangle 13">
            <a:extLst>
              <a:ext uri="{FF2B5EF4-FFF2-40B4-BE49-F238E27FC236}">
                <a16:creationId xmlns:a16="http://schemas.microsoft.com/office/drawing/2014/main" id="{86C622E2-648F-9749-ADF9-FEDDDFBCCD79}"/>
              </a:ext>
            </a:extLst>
          </p:cNvPr>
          <p:cNvSpPr/>
          <p:nvPr/>
        </p:nvSpPr>
        <p:spPr>
          <a:xfrm>
            <a:off x="6999063" y="1885434"/>
            <a:ext cx="174354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Interviewer:</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Reflecties – samenvatting</a:t>
            </a:r>
          </a:p>
        </p:txBody>
      </p:sp>
      <p:sp>
        <p:nvSpPr>
          <p:cNvPr id="36867" name="Rectangle 3"/>
          <p:cNvSpPr>
            <a:spLocks noGrp="1"/>
          </p:cNvSpPr>
          <p:nvPr>
            <p:ph idx="1"/>
          </p:nvPr>
        </p:nvSpPr>
        <p:spPr>
          <a:xfrm>
            <a:off x="838200" y="1473201"/>
            <a:ext cx="10439400" cy="4317999"/>
          </a:xfrm>
        </p:spPr>
        <p:txBody>
          <a:bodyPr rtlCol="0">
            <a:normAutofit/>
          </a:bodyPr>
          <a:lstStyle/>
          <a:p>
            <a:pPr>
              <a:buFont typeface="Arial"/>
              <a:buChar char="•"/>
              <a:defRPr/>
            </a:pPr>
            <a:r>
              <a:rPr lang="nl-NL" sz="2800" b="0" i="0" strike="noStrike" cap="none" spc="0" baseline="0">
                <a:solidFill>
                  <a:srgbClr val="808080"/>
                </a:solidFill>
                <a:effectLst/>
                <a:latin typeface="Calibri"/>
                <a:ea typeface="Calibri"/>
                <a:cs typeface="Calibri"/>
              </a:rPr>
              <a:t>Reflectief luisteren</a:t>
            </a:r>
            <a:endParaRPr lang="en-GB" altLang="en-US"/>
          </a:p>
          <a:p>
            <a:pPr lvl="1">
              <a:buFont typeface="Arial"/>
              <a:buChar char="–"/>
              <a:defRPr/>
            </a:pPr>
            <a:r>
              <a:rPr lang="nl-NL" sz="2400" b="0" i="0" strike="noStrike" cap="none" spc="0" baseline="0">
                <a:solidFill>
                  <a:srgbClr val="808080"/>
                </a:solidFill>
                <a:effectLst/>
                <a:latin typeface="Calibri"/>
                <a:ea typeface="Calibri"/>
                <a:cs typeface="Calibri"/>
              </a:rPr>
              <a:t>Inhoud (eenvoudig)</a:t>
            </a:r>
            <a:endParaRPr lang="en-US" altLang="en-US" sz="2800"/>
          </a:p>
          <a:p>
            <a:pPr lvl="2">
              <a:buFont typeface="Arial"/>
              <a:buChar char="•"/>
              <a:defRPr/>
            </a:pPr>
            <a:r>
              <a:rPr lang="nl-NL" sz="2000" b="0" i="0" strike="noStrike" cap="none" spc="0" baseline="0">
                <a:solidFill>
                  <a:srgbClr val="808080"/>
                </a:solidFill>
                <a:effectLst/>
                <a:latin typeface="Calibri"/>
                <a:ea typeface="Calibri"/>
                <a:cs typeface="Calibri"/>
              </a:rPr>
              <a:t>Blijf dicht bij wat de patiënt heeft gezegd</a:t>
            </a:r>
          </a:p>
          <a:p>
            <a:pPr lvl="2">
              <a:buFont typeface="Arial"/>
              <a:buChar char="•"/>
              <a:defRPr/>
            </a:pPr>
            <a:r>
              <a:rPr lang="nl-NL" sz="2000" b="0" i="0" strike="noStrike" cap="none" spc="0" baseline="0">
                <a:solidFill>
                  <a:srgbClr val="808080"/>
                </a:solidFill>
                <a:effectLst/>
                <a:latin typeface="Calibri"/>
                <a:ea typeface="Calibri"/>
                <a:cs typeface="Calibri"/>
              </a:rPr>
              <a:t>Communiceert met aandacht en interesse</a:t>
            </a:r>
          </a:p>
          <a:p>
            <a:pPr lvl="1">
              <a:buFont typeface="Arial"/>
              <a:buChar char="–"/>
              <a:defRPr/>
            </a:pPr>
            <a:r>
              <a:rPr lang="nl-NL" sz="2400" b="0" i="0" strike="noStrike" cap="none" spc="0" baseline="0">
                <a:solidFill>
                  <a:srgbClr val="808080"/>
                </a:solidFill>
                <a:effectLst/>
                <a:latin typeface="Calibri"/>
                <a:ea typeface="Calibri"/>
                <a:cs typeface="Calibri"/>
              </a:rPr>
              <a:t>Betekenis (complex)</a:t>
            </a:r>
          </a:p>
          <a:p>
            <a:pPr lvl="2">
              <a:buFont typeface="Arial"/>
              <a:buChar char="•"/>
              <a:defRPr/>
            </a:pPr>
            <a:r>
              <a:rPr lang="nl-NL" sz="2000" b="0" i="0" strike="noStrike" cap="none" spc="0" baseline="0">
                <a:solidFill>
                  <a:srgbClr val="808080"/>
                </a:solidFill>
                <a:effectLst/>
                <a:latin typeface="Calibri"/>
                <a:ea typeface="Calibri"/>
                <a:cs typeface="Calibri"/>
              </a:rPr>
              <a:t>Kan veel verder gaan dan wat werd gezegd</a:t>
            </a:r>
          </a:p>
          <a:p>
            <a:pPr lvl="2">
              <a:buFont typeface="Arial"/>
              <a:buChar char="•"/>
              <a:defRPr/>
            </a:pPr>
            <a:r>
              <a:rPr lang="nl-NL" sz="2000" b="0" i="0" strike="noStrike" cap="none" spc="0" baseline="0">
                <a:solidFill>
                  <a:srgbClr val="808080"/>
                </a:solidFill>
                <a:effectLst/>
                <a:latin typeface="Calibri"/>
                <a:ea typeface="Calibri"/>
                <a:cs typeface="Calibri"/>
              </a:rPr>
              <a:t>Kan verwijzing naar emoties omvatten, of contrasteren met </a:t>
            </a:r>
            <a:br>
              <a:rPr sz="2000"/>
            </a:br>
            <a:r>
              <a:rPr lang="nl-NL" sz="2000" b="0" i="0" strike="noStrike" cap="none" spc="0" baseline="0">
                <a:solidFill>
                  <a:srgbClr val="808080"/>
                </a:solidFill>
                <a:effectLst/>
                <a:latin typeface="Calibri"/>
                <a:ea typeface="Calibri"/>
                <a:cs typeface="Calibri"/>
              </a:rPr>
              <a:t>verschillende elementen ("</a:t>
            </a:r>
            <a:r>
              <a:rPr lang="nl-NL" sz="2000" b="0" i="1" strike="noStrike" cap="none" spc="0" baseline="0">
                <a:solidFill>
                  <a:srgbClr val="808080"/>
                </a:solidFill>
                <a:effectLst/>
                <a:latin typeface="Calibri"/>
                <a:ea typeface="Calibri"/>
                <a:cs typeface="Calibri"/>
              </a:rPr>
              <a:t>Je voelt je </a:t>
            </a:r>
            <a:br>
              <a:rPr sz="2000"/>
            </a:br>
            <a:r>
              <a:rPr lang="nl-NL" sz="2000" b="0" i="1" strike="noStrike" cap="none" spc="0" baseline="0">
                <a:solidFill>
                  <a:srgbClr val="808080"/>
                </a:solidFill>
                <a:effectLst/>
                <a:latin typeface="Calibri"/>
                <a:ea typeface="Calibri"/>
                <a:cs typeface="Calibri"/>
              </a:rPr>
              <a:t>op dit moment echt somber"</a:t>
            </a:r>
            <a:r>
              <a:rPr lang="nl-NL" sz="2000" b="0" i="0" strike="noStrike" cap="none" spc="0" baseline="0">
                <a:solidFill>
                  <a:srgbClr val="808080"/>
                </a:solidFill>
                <a:effectLst/>
                <a:latin typeface="Calibri"/>
                <a:ea typeface="Calibri"/>
                <a:cs typeface="Calibri"/>
              </a:rPr>
              <a:t>)</a:t>
            </a:r>
          </a:p>
          <a:p>
            <a:pPr lvl="2">
              <a:buFont typeface="Arial"/>
              <a:buChar char="•"/>
              <a:defRPr/>
            </a:pPr>
            <a:r>
              <a:rPr lang="nl-NL" sz="2000" b="0" i="0" strike="noStrike" cap="none" spc="0" baseline="0">
                <a:solidFill>
                  <a:srgbClr val="808080"/>
                </a:solidFill>
                <a:effectLst/>
                <a:latin typeface="Calibri"/>
                <a:ea typeface="Calibri"/>
                <a:cs typeface="Calibri"/>
              </a:rPr>
              <a:t>Kan leiden tot meer zelfbewustzijn</a:t>
            </a:r>
          </a:p>
          <a:p>
            <a:pPr lvl="2">
              <a:buFont typeface="Arial"/>
              <a:buChar char="•"/>
              <a:defRPr/>
            </a:pPr>
            <a:r>
              <a:rPr lang="nl-NL" sz="2000" b="0" i="0" strike="noStrike" cap="none" spc="0" baseline="0">
                <a:solidFill>
                  <a:srgbClr val="808080"/>
                </a:solidFill>
                <a:effectLst/>
                <a:latin typeface="Calibri"/>
                <a:ea typeface="Calibri"/>
                <a:cs typeface="Calibri"/>
              </a:rPr>
              <a:t>Kan een metafoor zijn ("</a:t>
            </a:r>
            <a:r>
              <a:rPr lang="nl-NL" sz="2000" b="0" i="1" strike="noStrike" cap="none" spc="0" baseline="0">
                <a:solidFill>
                  <a:srgbClr val="808080"/>
                </a:solidFill>
                <a:effectLst/>
                <a:latin typeface="Calibri"/>
                <a:ea typeface="Calibri"/>
                <a:cs typeface="Calibri"/>
              </a:rPr>
              <a:t>Dus het is als een spelletje waarbij </a:t>
            </a:r>
            <a:br>
              <a:rPr sz="2000"/>
            </a:br>
            <a:r>
              <a:rPr lang="nl-NL" sz="2000" b="0" i="1" strike="noStrike" cap="none" spc="0" baseline="0">
                <a:solidFill>
                  <a:srgbClr val="808080"/>
                </a:solidFill>
                <a:effectLst/>
                <a:latin typeface="Calibri"/>
                <a:ea typeface="Calibri"/>
                <a:cs typeface="Calibri"/>
              </a:rPr>
              <a:t>iemand de regels blijft veranderen"</a:t>
            </a:r>
            <a:r>
              <a:rPr lang="nl-NL" sz="2000" b="0" i="0" strike="noStrike" cap="none" spc="0" baseline="0">
                <a:solidFill>
                  <a:srgbClr val="808080"/>
                </a:solidFill>
                <a:effectLst/>
                <a:latin typeface="Calibri"/>
                <a:ea typeface="Calibri"/>
                <a:cs typeface="Calibri"/>
              </a:rPr>
              <a:t>)</a:t>
            </a:r>
          </a:p>
          <a:p>
            <a:pPr lvl="2">
              <a:buFont typeface="Arial"/>
              <a:buChar char="•"/>
              <a:defRPr/>
            </a:pPr>
            <a:endParaRPr lang="en-US" altLang="en-US">
              <a:ea typeface="Arial Unicode MS" pitchFamily="34" charset="-128"/>
              <a:cs typeface="Arial Unicode MS" pitchFamily="34" charset="-128"/>
            </a:endParaRPr>
          </a:p>
          <a:p>
            <a:pPr>
              <a:buNone/>
              <a:defRPr/>
            </a:pPr>
            <a:endParaRPr lang="en-US" altLang="en-US" i="1"/>
          </a:p>
        </p:txBody>
      </p:sp>
      <p:sp>
        <p:nvSpPr>
          <p:cNvPr id="4" name="Text Placeholder 3">
            <a:extLst>
              <a:ext uri="{FF2B5EF4-FFF2-40B4-BE49-F238E27FC236}">
                <a16:creationId xmlns:a16="http://schemas.microsoft.com/office/drawing/2014/main" id="{3D1F7794-7817-458D-8108-C9D160BD5D62}"/>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MINT. 2013. https://motivationalinterviewing.org/sites/default/files/glossary_of_mi_terms-1.pdf. Geraadpleegd in juli 2021.</a:t>
            </a:r>
          </a:p>
        </p:txBody>
      </p:sp>
      <p:sp>
        <p:nvSpPr>
          <p:cNvPr id="34821" name="Text Box 5"/>
          <p:cNvSpPr txBox="1">
            <a:spLocks noChangeArrowheads="1"/>
          </p:cNvSpPr>
          <p:nvPr/>
        </p:nvSpPr>
        <p:spPr bwMode="auto">
          <a:xfrm>
            <a:off x="8914469" y="1590040"/>
            <a:ext cx="1866224" cy="350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endParaRPr lang="en-GB" altLang="en-US" sz="2800" b="1" i="1">
              <a:solidFill>
                <a:schemeClr val="accent5"/>
              </a:solidFill>
              <a:latin typeface="+mn-lt"/>
              <a:cs typeface="Arial"/>
            </a:endParaRPr>
          </a:p>
          <a:p>
            <a:pPr algn="ctr" eaLnBrk="1" hangingPunct="1">
              <a:spcBef>
                <a:spcPct val="50000"/>
              </a:spcBef>
              <a:defRPr/>
            </a:pPr>
            <a:r>
              <a:rPr lang="nl-NL" sz="2800" b="1" i="1" strike="noStrike" cap="none" spc="0" baseline="0">
                <a:solidFill>
                  <a:srgbClr val="4BACC6"/>
                </a:solidFill>
                <a:effectLst/>
                <a:latin typeface="Calibri"/>
                <a:ea typeface="Calibri"/>
                <a:cs typeface="Calibri"/>
              </a:rPr>
              <a:t>VERHOOGDE investering = </a:t>
            </a:r>
          </a:p>
          <a:p>
            <a:pPr algn="ctr" eaLnBrk="1" hangingPunct="1">
              <a:spcBef>
                <a:spcPct val="50000"/>
              </a:spcBef>
              <a:defRPr/>
            </a:pPr>
            <a:r>
              <a:rPr lang="nl-NL" sz="2800" b="1" i="1" strike="noStrike" cap="none" spc="0" baseline="0">
                <a:solidFill>
                  <a:srgbClr val="4BACC6"/>
                </a:solidFill>
                <a:effectLst/>
                <a:latin typeface="Calibri"/>
                <a:ea typeface="Calibri"/>
                <a:cs typeface="Calibri"/>
              </a:rPr>
              <a:t>DIEPERE</a:t>
            </a:r>
            <a:r>
              <a:rPr lang="nl-NL" sz="2800" b="1" i="0" strike="noStrike" cap="none" spc="0" baseline="0">
                <a:solidFill>
                  <a:srgbClr val="4BACC6"/>
                </a:solidFill>
                <a:effectLst/>
                <a:latin typeface="Calibri"/>
                <a:ea typeface="Calibri"/>
                <a:cs typeface="Calibri"/>
              </a:rPr>
              <a:t> discussie</a:t>
            </a:r>
          </a:p>
        </p:txBody>
      </p:sp>
      <p:sp>
        <p:nvSpPr>
          <p:cNvPr id="6" name="Line 5"/>
          <p:cNvSpPr>
            <a:spLocks noChangeShapeType="1"/>
          </p:cNvSpPr>
          <p:nvPr/>
        </p:nvSpPr>
        <p:spPr bwMode="auto">
          <a:xfrm flipH="1">
            <a:off x="8540750" y="2008508"/>
            <a:ext cx="0" cy="3240000"/>
          </a:xfrm>
          <a:prstGeom prst="line">
            <a:avLst/>
          </a:prstGeom>
          <a:noFill/>
          <a:ln w="190500">
            <a:solidFill>
              <a:schemeClr val="accent5"/>
            </a:solidFill>
            <a:round/>
            <a:tailEnd type="triangle" w="med" len="med"/>
          </a:ln>
          <a:effectLst/>
          <a:extLst>
            <a:ext uri="{909E8E84-426E-40DD-AFC4-6F175D3DCCD1}">
              <a14:hiddenFill xmlns:a14="http://schemas.microsoft.com/office/drawing/2010/main">
                <a:noFill/>
              </a14:hiddenFill>
            </a:ext>
          </a:extLst>
        </p:spPr>
        <p:txBody>
          <a:bodyPr wrap="none">
            <a:spAutoFit/>
          </a:bodyPr>
          <a:lstStyle/>
          <a:p>
            <a:pPr>
              <a:defRPr/>
            </a:pPr>
            <a:endParaRPr lang="en-GB">
              <a:latin typeface="Aria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Versterkte reflectie</a:t>
            </a:r>
            <a:endParaRPr lang="en-US" altLang="en-US">
              <a:ea typeface="HelveticaNeueLT Std Med Cn"/>
            </a:endParaRPr>
          </a:p>
        </p:txBody>
      </p:sp>
      <p:sp>
        <p:nvSpPr>
          <p:cNvPr id="39939"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Meer gevorderd</a:t>
            </a:r>
          </a:p>
          <a:p>
            <a:pPr eaLnBrk="1" hangingPunct="1"/>
            <a:r>
              <a:rPr lang="nl-NL" sz="2800" b="0" i="0" strike="noStrike" cap="none" spc="0" baseline="0">
                <a:solidFill>
                  <a:srgbClr val="808080"/>
                </a:solidFill>
                <a:effectLst/>
                <a:latin typeface="Calibri"/>
                <a:ea typeface="Calibri"/>
                <a:cs typeface="Calibri"/>
              </a:rPr>
              <a:t>Een uitspraak in een overdreven vorm terugkoppelen: het op een meer extreme manier maar zonder sarcasme zeggen</a:t>
            </a:r>
          </a:p>
          <a:p>
            <a:pPr eaLnBrk="1" hangingPunct="1"/>
            <a:r>
              <a:rPr lang="nl-NL" sz="2800" b="0" i="0" strike="noStrike" cap="none" spc="0" baseline="0">
                <a:solidFill>
                  <a:srgbClr val="808080"/>
                </a:solidFill>
                <a:effectLst/>
                <a:latin typeface="Calibri"/>
                <a:ea typeface="Calibri"/>
                <a:cs typeface="Calibri"/>
              </a:rPr>
              <a:t>Als men dit hoort, kan dit soms een herbeoordeling uitlokken: hij/zij reageert door de versterkte reflectie af te wijzen</a:t>
            </a:r>
          </a:p>
          <a:p>
            <a:pPr eaLnBrk="1" hangingPunct="1"/>
            <a:r>
              <a:rPr lang="nl-NL" sz="2800" b="0" i="0" strike="noStrike" cap="none" spc="0" baseline="0">
                <a:solidFill>
                  <a:srgbClr val="808080"/>
                </a:solidFill>
                <a:effectLst/>
                <a:latin typeface="Calibri"/>
                <a:ea typeface="Calibri"/>
                <a:cs typeface="Calibri"/>
              </a:rPr>
              <a:t>Dit kan de patiënt dus in de richting van positieve verandering brengen in plaats van weerstand</a:t>
            </a:r>
          </a:p>
        </p:txBody>
      </p:sp>
      <p:sp>
        <p:nvSpPr>
          <p:cNvPr id="2" name="Text Placeholder 1">
            <a:extLst>
              <a:ext uri="{FF2B5EF4-FFF2-40B4-BE49-F238E27FC236}">
                <a16:creationId xmlns:a16="http://schemas.microsoft.com/office/drawing/2014/main" id="{41CF27E4-17C7-495E-A8DD-F9CE6B61E127}"/>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MINT. 2013. https://motivationalinterviewing.org/sites/default/files/glossary_of_mi_terms-1.pdf. Geraadpleegd in juli 2021.</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D78A-D49B-4396-A0EB-8F3F776871A6}"/>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Disclaimer</a:t>
            </a:r>
          </a:p>
        </p:txBody>
      </p:sp>
      <p:sp>
        <p:nvSpPr>
          <p:cNvPr id="3" name="Content Placeholder 2">
            <a:extLst>
              <a:ext uri="{FF2B5EF4-FFF2-40B4-BE49-F238E27FC236}">
                <a16:creationId xmlns:a16="http://schemas.microsoft.com/office/drawing/2014/main" id="{BF13EC4D-D7E1-48C3-9D90-D9D4C07980DE}"/>
              </a:ext>
            </a:extLst>
          </p:cNvPr>
          <p:cNvSpPr>
            <a:spLocks noGrp="1"/>
          </p:cNvSpPr>
          <p:nvPr>
            <p:ph idx="1"/>
          </p:nvPr>
        </p:nvSpPr>
        <p:spPr/>
        <p:txBody>
          <a:bodyPr anchor="ctr"/>
          <a:lstStyle/>
          <a:p>
            <a:pPr marL="0" indent="0">
              <a:buNone/>
            </a:pPr>
            <a:r>
              <a:rPr lang="nl-NL" sz="2800" b="0" i="1" strike="noStrike" cap="none" spc="0" baseline="0">
                <a:solidFill>
                  <a:srgbClr val="808080"/>
                </a:solidFill>
                <a:effectLst/>
                <a:latin typeface="Calibri"/>
                <a:ea typeface="Calibri"/>
                <a:cs typeface="Calibri"/>
              </a:rPr>
              <a:t>CF CARE wordt volledig gefinancierd door Vertex Pharmaceuticals (Europe) Limited. De inhoud is opgesteld en ontwikkeld door de stuurgroep, met logistieke en redactionele ondersteuning van het CF CARE-secretariaat, ApotheCom. Vertex heeft de mogelijkheid gehad om de inhoud en hulpmiddelen op juistheid te controleren.</a:t>
            </a:r>
          </a:p>
          <a:p>
            <a:endParaRPr lang="en-GB"/>
          </a:p>
        </p:txBody>
      </p:sp>
    </p:spTree>
    <p:extLst>
      <p:ext uri="{BB962C8B-B14F-4D97-AF65-F5344CB8AC3E}">
        <p14:creationId xmlns:p14="http://schemas.microsoft.com/office/powerpoint/2010/main" val="6873367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Versterkte reflectie: Voorbeeld</a:t>
            </a:r>
          </a:p>
        </p:txBody>
      </p:sp>
      <p:sp>
        <p:nvSpPr>
          <p:cNvPr id="40963" name="Rectangle 3"/>
          <p:cNvSpPr>
            <a:spLocks noGrp="1" noChangeArrowheads="1"/>
          </p:cNvSpPr>
          <p:nvPr>
            <p:ph idx="1"/>
          </p:nvPr>
        </p:nvSpPr>
        <p:spPr/>
        <p:txBody>
          <a:bodyPr/>
          <a:lstStyle/>
          <a:p>
            <a:pPr marL="0" indent="0" eaLnBrk="1" hangingPunct="1">
              <a:buNone/>
            </a:pPr>
            <a:r>
              <a:rPr lang="en-US" altLang="en-US">
                <a:ea typeface="Arial Unicode MS" pitchFamily="34" charset="-128"/>
              </a:rPr>
              <a:t> </a:t>
            </a:r>
            <a:endParaRPr lang="en-US" altLang="en-US">
              <a:ea typeface="HelveticaNeueLT Std Cn"/>
            </a:endParaRPr>
          </a:p>
        </p:txBody>
      </p:sp>
      <p:sp>
        <p:nvSpPr>
          <p:cNvPr id="2" name="Text Placeholder 1">
            <a:extLst>
              <a:ext uri="{FF2B5EF4-FFF2-40B4-BE49-F238E27FC236}">
                <a16:creationId xmlns:a16="http://schemas.microsoft.com/office/drawing/2014/main" id="{DA5C7D32-8644-4D1B-93B6-EC6C83E560D1}"/>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179BE9FA-1DDC-F44F-AAB7-1857DDB5BDE9}"/>
              </a:ext>
            </a:extLst>
          </p:cNvPr>
          <p:cNvGrpSpPr/>
          <p:nvPr/>
        </p:nvGrpSpPr>
        <p:grpSpPr>
          <a:xfrm>
            <a:off x="6652962" y="2490423"/>
            <a:ext cx="2567237" cy="2567237"/>
            <a:chOff x="9354237" y="2088613"/>
            <a:chExt cx="2567237" cy="2567237"/>
          </a:xfrm>
        </p:grpSpPr>
        <p:pic>
          <p:nvPicPr>
            <p:cNvPr id="8" name="Graphic 7">
              <a:extLst>
                <a:ext uri="{FF2B5EF4-FFF2-40B4-BE49-F238E27FC236}">
                  <a16:creationId xmlns:a16="http://schemas.microsoft.com/office/drawing/2014/main" id="{F845885C-1615-A34C-AD7F-18A9C6C41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354237" y="2088613"/>
              <a:ext cx="2567237" cy="2567237"/>
            </a:xfrm>
            <a:prstGeom prst="rect">
              <a:avLst/>
            </a:prstGeom>
          </p:spPr>
        </p:pic>
        <p:sp>
          <p:nvSpPr>
            <p:cNvPr id="9" name="Rectangle 8">
              <a:extLst>
                <a:ext uri="{FF2B5EF4-FFF2-40B4-BE49-F238E27FC236}">
                  <a16:creationId xmlns:a16="http://schemas.microsoft.com/office/drawing/2014/main" id="{63DAF653-5327-554B-B6E2-5FB00C055C9D}"/>
                </a:ext>
              </a:extLst>
            </p:cNvPr>
            <p:cNvSpPr/>
            <p:nvPr/>
          </p:nvSpPr>
          <p:spPr>
            <a:xfrm>
              <a:off x="9458748" y="2715314"/>
              <a:ext cx="2375014" cy="1006846"/>
            </a:xfrm>
            <a:prstGeom prst="rect">
              <a:avLst/>
            </a:prstGeom>
          </p:spPr>
          <p:txBody>
            <a:bodyPr wrap="square" anchor="ctr">
              <a:spAutoFit/>
            </a:bodyPr>
            <a:lstStyle/>
            <a:p>
              <a:pPr marL="9525" lvl="1" algn="ctr"/>
              <a:r>
                <a:rPr lang="nl-NL" sz="2000" b="0" i="1" strike="noStrike" cap="none" spc="0" baseline="0">
                  <a:solidFill>
                    <a:srgbClr val="FFFFFF"/>
                  </a:solidFill>
                  <a:effectLst/>
                  <a:latin typeface="Calibri"/>
                  <a:ea typeface="Calibri"/>
                  <a:cs typeface="Calibri"/>
                </a:rPr>
                <a:t>"Je hebt het gevoel dat niemand om je geeft?"</a:t>
              </a:r>
            </a:p>
          </p:txBody>
        </p:sp>
      </p:grpSp>
      <p:grpSp>
        <p:nvGrpSpPr>
          <p:cNvPr id="10" name="Group 9">
            <a:extLst>
              <a:ext uri="{FF2B5EF4-FFF2-40B4-BE49-F238E27FC236}">
                <a16:creationId xmlns:a16="http://schemas.microsoft.com/office/drawing/2014/main" id="{80181A13-1625-E040-B042-EE1432658D99}"/>
              </a:ext>
            </a:extLst>
          </p:cNvPr>
          <p:cNvGrpSpPr/>
          <p:nvPr/>
        </p:nvGrpSpPr>
        <p:grpSpPr>
          <a:xfrm>
            <a:off x="2616200" y="2638261"/>
            <a:ext cx="3020305" cy="2467138"/>
            <a:chOff x="6224531" y="2077598"/>
            <a:chExt cx="1839816" cy="1968090"/>
          </a:xfrm>
        </p:grpSpPr>
        <p:pic>
          <p:nvPicPr>
            <p:cNvPr id="11" name="Graphic 10">
              <a:extLst>
                <a:ext uri="{FF2B5EF4-FFF2-40B4-BE49-F238E27FC236}">
                  <a16:creationId xmlns:a16="http://schemas.microsoft.com/office/drawing/2014/main" id="{CBF6A7EB-D50C-B948-8FB2-BB1665C2C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4531" y="2077598"/>
              <a:ext cx="1839816" cy="1968090"/>
            </a:xfrm>
            <a:prstGeom prst="rect">
              <a:avLst/>
            </a:prstGeom>
          </p:spPr>
        </p:pic>
        <p:sp>
          <p:nvSpPr>
            <p:cNvPr id="12" name="Rectangle 11">
              <a:extLst>
                <a:ext uri="{FF2B5EF4-FFF2-40B4-BE49-F238E27FC236}">
                  <a16:creationId xmlns:a16="http://schemas.microsoft.com/office/drawing/2014/main" id="{ECC8C4BA-54F2-3349-9FEF-5262F9CBC659}"/>
                </a:ext>
              </a:extLst>
            </p:cNvPr>
            <p:cNvSpPr/>
            <p:nvPr/>
          </p:nvSpPr>
          <p:spPr>
            <a:xfrm>
              <a:off x="6298472" y="2115877"/>
              <a:ext cx="1705522" cy="1533350"/>
            </a:xfrm>
            <a:prstGeom prst="rect">
              <a:avLst/>
            </a:prstGeom>
          </p:spPr>
          <p:txBody>
            <a:bodyPr wrap="square" anchor="ctr">
              <a:spAutoFit/>
            </a:bodyPr>
            <a:lstStyle/>
            <a:p>
              <a:pPr marL="9525" lvl="1" algn="ctr"/>
              <a:r>
                <a:rPr lang="nl-NL" sz="2000" b="0" i="1" strike="noStrike" cap="none" spc="0" baseline="0">
                  <a:solidFill>
                    <a:srgbClr val="FFFFFF"/>
                  </a:solidFill>
                  <a:effectLst/>
                  <a:latin typeface="Calibri"/>
                  <a:ea typeface="Calibri"/>
                  <a:cs typeface="Calibri"/>
                </a:rPr>
                <a:t>"De dokter zeurt altijd over mijn medicijn en mijn eten, en mijn familie doet net hetzelfde; ze bemoeien zich allemaal met me"</a:t>
              </a:r>
            </a:p>
          </p:txBody>
        </p:sp>
      </p:grpSp>
      <p:sp>
        <p:nvSpPr>
          <p:cNvPr id="13" name="Rectangle 12">
            <a:extLst>
              <a:ext uri="{FF2B5EF4-FFF2-40B4-BE49-F238E27FC236}">
                <a16:creationId xmlns:a16="http://schemas.microsoft.com/office/drawing/2014/main" id="{837F7F60-EBB5-674B-953E-64E8DEB0A196}"/>
              </a:ext>
            </a:extLst>
          </p:cNvPr>
          <p:cNvSpPr/>
          <p:nvPr/>
        </p:nvSpPr>
        <p:spPr>
          <a:xfrm>
            <a:off x="3568576" y="1885434"/>
            <a:ext cx="118577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Patiënt:</a:t>
            </a:r>
          </a:p>
        </p:txBody>
      </p:sp>
      <p:sp>
        <p:nvSpPr>
          <p:cNvPr id="14" name="Rectangle 13">
            <a:extLst>
              <a:ext uri="{FF2B5EF4-FFF2-40B4-BE49-F238E27FC236}">
                <a16:creationId xmlns:a16="http://schemas.microsoft.com/office/drawing/2014/main" id="{A4AAFD18-CB23-B244-A701-5D805D090AAE}"/>
              </a:ext>
            </a:extLst>
          </p:cNvPr>
          <p:cNvSpPr/>
          <p:nvPr/>
        </p:nvSpPr>
        <p:spPr>
          <a:xfrm>
            <a:off x="6999063" y="1885434"/>
            <a:ext cx="1743547" cy="457657"/>
          </a:xfrm>
          <a:prstGeom prst="rect">
            <a:avLst/>
          </a:prstGeom>
        </p:spPr>
        <p:txBody>
          <a:bodyPr wrap="none">
            <a:spAutoFit/>
          </a:bodyPr>
          <a:lstStyle/>
          <a:p>
            <a:pPr marL="0" lvl="1"/>
            <a:r>
              <a:rPr lang="nl-NL" sz="2400" b="1" i="0" strike="noStrike" cap="none" spc="0" baseline="0">
                <a:solidFill>
                  <a:srgbClr val="8064A2"/>
                </a:solidFill>
                <a:effectLst/>
                <a:latin typeface="Calibri"/>
                <a:ea typeface="Calibri"/>
                <a:cs typeface="Calibri"/>
              </a:rPr>
              <a:t>Interviewer:</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Dubbelzijdige reflectie</a:t>
            </a:r>
            <a:endParaRPr lang="en-US" altLang="en-US">
              <a:ea typeface="HelveticaNeueLT Std Med Cn"/>
            </a:endParaRPr>
          </a:p>
        </p:txBody>
      </p:sp>
      <p:sp>
        <p:nvSpPr>
          <p:cNvPr id="41987" name="Rectangle 3"/>
          <p:cNvSpPr>
            <a:spLocks noGrp="1" noChangeArrowheads="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Lastiger!</a:t>
            </a:r>
          </a:p>
          <a:p>
            <a:pPr eaLnBrk="1" hangingPunct="1"/>
            <a:endParaRPr lang="en-US" altLang="en-US">
              <a:ea typeface="Arial Unicode MS" pitchFamily="34" charset="-128"/>
              <a:cs typeface="Arial Unicode MS" pitchFamily="34" charset="-128"/>
            </a:endParaRPr>
          </a:p>
          <a:p>
            <a:pPr eaLnBrk="1" hangingPunct="1"/>
            <a:r>
              <a:rPr lang="nl-NL" sz="2800" b="0" i="0" strike="noStrike" cap="none" spc="0" baseline="0">
                <a:solidFill>
                  <a:srgbClr val="808080"/>
                </a:solidFill>
                <a:effectLst/>
                <a:latin typeface="Calibri"/>
                <a:ea typeface="Calibri"/>
                <a:cs typeface="Calibri"/>
              </a:rPr>
              <a:t>Betreft het erkennen van wat de patiënt heeft gezegd, maar vervolgens ook het uitspreken van tegengestelde dingen die hij/zij ook heeft gezegd, bij deze of eerdere afspraken</a:t>
            </a:r>
          </a:p>
          <a:p>
            <a:pPr eaLnBrk="1" hangingPunct="1"/>
            <a:endParaRPr lang="en-US" altLang="en-US">
              <a:ea typeface="Arial Unicode MS" pitchFamily="34" charset="-128"/>
              <a:cs typeface="Arial Unicode MS" pitchFamily="34" charset="-128"/>
            </a:endParaRPr>
          </a:p>
          <a:p>
            <a:pPr eaLnBrk="1" hangingPunct="1"/>
            <a:r>
              <a:rPr lang="nl-NL" sz="2800" b="0" i="0" strike="noStrike" cap="none" spc="0" baseline="0">
                <a:solidFill>
                  <a:srgbClr val="808080"/>
                </a:solidFill>
                <a:effectLst/>
                <a:latin typeface="Calibri"/>
                <a:ea typeface="Calibri"/>
                <a:cs typeface="Calibri"/>
              </a:rPr>
              <a:t>De volgorde waarin u ze plaatst, kan een aanzienlijke invloed hebben op wat er hierna wordt gezegd</a:t>
            </a:r>
          </a:p>
          <a:p>
            <a:pPr eaLnBrk="1" hangingPunct="1"/>
            <a:endParaRPr lang="en-US" altLang="en-US" sz="2600">
              <a:ea typeface="HelveticaNeueLT Std Cn"/>
            </a:endParaRPr>
          </a:p>
        </p:txBody>
      </p:sp>
      <p:sp>
        <p:nvSpPr>
          <p:cNvPr id="2" name="Text Placeholder 1">
            <a:extLst>
              <a:ext uri="{FF2B5EF4-FFF2-40B4-BE49-F238E27FC236}">
                <a16:creationId xmlns:a16="http://schemas.microsoft.com/office/drawing/2014/main" id="{D2897ED3-54DC-4C23-9556-4C8A6977ECF1}"/>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MINT. 2013. https://motivationalinterviewing.org/sites/default/files/glossary_of_mi_terms-1.pdf. Geraadpleegd in juli 2021.</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Dubbelzijdige reflectie: Voorbeeld</a:t>
            </a:r>
            <a:endParaRPr lang="en-US" altLang="en-US">
              <a:ea typeface="HelveticaNeueLT Std Med Cn"/>
            </a:endParaRPr>
          </a:p>
        </p:txBody>
      </p:sp>
      <p:sp>
        <p:nvSpPr>
          <p:cNvPr id="43011" name="Rectangle 3"/>
          <p:cNvSpPr>
            <a:spLocks noGrp="1" noChangeArrowheads="1"/>
          </p:cNvSpPr>
          <p:nvPr>
            <p:ph idx="1"/>
          </p:nvPr>
        </p:nvSpPr>
        <p:spPr/>
        <p:txBody>
          <a:bodyPr/>
          <a:lstStyle/>
          <a:p>
            <a:pPr eaLnBrk="1" hangingPunct="1"/>
            <a:r>
              <a:rPr lang="nl-NL" sz="2800" b="0" i="1" strike="noStrike" cap="none" spc="0" baseline="0">
                <a:solidFill>
                  <a:srgbClr val="808080"/>
                </a:solidFill>
                <a:effectLst/>
                <a:latin typeface="Calibri"/>
                <a:ea typeface="Calibri"/>
                <a:cs typeface="Calibri"/>
              </a:rPr>
              <a:t>"Dus je zegt dat </a:t>
            </a:r>
            <a:r>
              <a:rPr lang="nl-NL" sz="2800" b="1" i="1" strike="noStrike" cap="none" spc="0" baseline="0">
                <a:solidFill>
                  <a:srgbClr val="8064A2"/>
                </a:solidFill>
                <a:effectLst/>
                <a:latin typeface="Calibri"/>
                <a:ea typeface="Calibri"/>
                <a:cs typeface="Calibri"/>
              </a:rPr>
              <a:t>je nu aan de ene kant moet stoppen met roken</a:t>
            </a:r>
            <a:r>
              <a:rPr lang="nl-NL" sz="2800" b="0" i="1" strike="noStrike" cap="none" spc="0" baseline="0">
                <a:solidFill>
                  <a:srgbClr val="808080"/>
                </a:solidFill>
                <a:effectLst/>
                <a:latin typeface="Calibri"/>
                <a:ea typeface="Calibri"/>
                <a:cs typeface="Calibri"/>
              </a:rPr>
              <a:t>, maar aan de andere kant </a:t>
            </a:r>
            <a:r>
              <a:rPr lang="nl-NL" sz="2800" b="1" i="1" strike="noStrike" cap="none" spc="0" baseline="0">
                <a:solidFill>
                  <a:srgbClr val="8064A2"/>
                </a:solidFill>
                <a:effectLst/>
                <a:latin typeface="Calibri"/>
                <a:ea typeface="Calibri"/>
                <a:cs typeface="Calibri"/>
              </a:rPr>
              <a:t>kun je je niet voorstellen dat je zonder sigaret kunt</a:t>
            </a:r>
            <a:r>
              <a:rPr lang="nl-NL" sz="2800" b="0" i="1" strike="noStrike" cap="none" spc="0" baseline="0">
                <a:solidFill>
                  <a:srgbClr val="808080"/>
                </a:solidFill>
                <a:effectLst/>
                <a:latin typeface="Calibri"/>
                <a:ea typeface="Calibri"/>
                <a:cs typeface="Calibri"/>
              </a:rPr>
              <a:t>"</a:t>
            </a:r>
          </a:p>
          <a:p>
            <a:pPr eaLnBrk="1" hangingPunct="1">
              <a:buFont typeface="Wingdings" pitchFamily="2" charset="2"/>
              <a:buNone/>
            </a:pPr>
            <a:endParaRPr lang="en-US" altLang="en-US">
              <a:solidFill>
                <a:srgbClr val="002060"/>
              </a:solidFill>
              <a:ea typeface="Arial Unicode MS" pitchFamily="34" charset="-128"/>
              <a:cs typeface="Arial Unicode MS" pitchFamily="34" charset="-128"/>
            </a:endParaRPr>
          </a:p>
          <a:p>
            <a:r>
              <a:rPr lang="nl-NL" sz="2800" b="0" i="1" strike="noStrike" cap="none" spc="0" baseline="0">
                <a:solidFill>
                  <a:srgbClr val="808080"/>
                </a:solidFill>
                <a:effectLst/>
                <a:latin typeface="Calibri"/>
                <a:ea typeface="Calibri"/>
                <a:cs typeface="Calibri"/>
              </a:rPr>
              <a:t>"Dus je zegt dat </a:t>
            </a:r>
            <a:r>
              <a:rPr lang="nl-NL" sz="2800" b="1" i="1" strike="noStrike" cap="none" spc="0" baseline="0">
                <a:solidFill>
                  <a:srgbClr val="8064A2"/>
                </a:solidFill>
                <a:effectLst/>
                <a:latin typeface="Calibri"/>
                <a:ea typeface="Calibri"/>
                <a:cs typeface="Calibri"/>
              </a:rPr>
              <a:t>je je aan de ene kant niet kunt voorstellen dat je zonder sigaret kunt</a:t>
            </a:r>
            <a:r>
              <a:rPr lang="nl-NL" sz="2800" b="0" i="1" strike="noStrike" cap="none" spc="0" baseline="0">
                <a:solidFill>
                  <a:srgbClr val="808080"/>
                </a:solidFill>
                <a:effectLst/>
                <a:latin typeface="Calibri"/>
                <a:ea typeface="Calibri"/>
                <a:cs typeface="Calibri"/>
              </a:rPr>
              <a:t>, maar aan de andere kant </a:t>
            </a:r>
            <a:r>
              <a:rPr lang="nl-NL" sz="2800" b="1" i="1" strike="noStrike" cap="none" spc="0" baseline="0">
                <a:solidFill>
                  <a:srgbClr val="8064A2"/>
                </a:solidFill>
                <a:effectLst/>
                <a:latin typeface="Calibri"/>
                <a:ea typeface="Calibri"/>
                <a:cs typeface="Calibri"/>
              </a:rPr>
              <a:t>denk je nu dat je moet stoppen met roken</a:t>
            </a:r>
            <a:r>
              <a:rPr lang="nl-NL" sz="2800" b="0" i="1" strike="noStrike" cap="none" spc="0" baseline="0">
                <a:solidFill>
                  <a:srgbClr val="808080"/>
                </a:solidFill>
                <a:effectLst/>
                <a:latin typeface="Calibri"/>
                <a:ea typeface="Calibri"/>
                <a:cs typeface="Calibri"/>
              </a:rPr>
              <a:t>"</a:t>
            </a:r>
          </a:p>
          <a:p>
            <a:pPr eaLnBrk="1" hangingPunct="1"/>
            <a:endParaRPr lang="en-US" altLang="en-US">
              <a:latin typeface="Arial Unicode MS" pitchFamily="34" charset="-128"/>
              <a:ea typeface="Arial Unicode MS" pitchFamily="34" charset="-128"/>
              <a:cs typeface="Arial Unicode MS" pitchFamily="34" charset="-128"/>
            </a:endParaRPr>
          </a:p>
        </p:txBody>
      </p:sp>
      <p:sp>
        <p:nvSpPr>
          <p:cNvPr id="2" name="Text Placeholder 1">
            <a:extLst>
              <a:ext uri="{FF2B5EF4-FFF2-40B4-BE49-F238E27FC236}">
                <a16:creationId xmlns:a16="http://schemas.microsoft.com/office/drawing/2014/main" id="{4340E7B5-4A2B-4573-9617-1CDB055458AB}"/>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Samenvattingen</a:t>
            </a:r>
            <a:endParaRPr lang="en-US" altLang="en-US">
              <a:solidFill>
                <a:srgbClr val="FF0000"/>
              </a:solidFill>
              <a:ea typeface="HelveticaNeueLT Std Med Cn"/>
            </a:endParaRPr>
          </a:p>
        </p:txBody>
      </p:sp>
      <p:sp>
        <p:nvSpPr>
          <p:cNvPr id="39939" name="Rectangle 3"/>
          <p:cNvSpPr>
            <a:spLocks noGrp="1"/>
          </p:cNvSpPr>
          <p:nvPr>
            <p:ph idx="1"/>
          </p:nvPr>
        </p:nvSpPr>
        <p:spPr/>
        <p:txBody>
          <a:bodyPr rtlCol="0">
            <a:normAutofit fontScale="92500" lnSpcReduction="20000"/>
          </a:bodyPr>
          <a:lstStyle/>
          <a:p>
            <a:pPr marL="533400" indent="-533400">
              <a:buFont typeface="Arial"/>
              <a:buChar char="•"/>
              <a:defRPr/>
            </a:pPr>
            <a:r>
              <a:rPr lang="nl-NL" sz="2800" b="0" i="0" strike="noStrike" cap="none" spc="0" baseline="0">
                <a:solidFill>
                  <a:srgbClr val="808080"/>
                </a:solidFill>
                <a:effectLst/>
                <a:latin typeface="Calibri"/>
                <a:ea typeface="Calibri"/>
                <a:cs typeface="Calibri"/>
              </a:rPr>
              <a:t>Kunnen echt nuttig zijn om iemand te helpen om zijn of haar gedachten te ordenen</a:t>
            </a:r>
            <a:r>
              <a:rPr lang="nl-NL" sz="2800" b="0" i="0" strike="noStrike" cap="none" spc="0" baseline="30000">
                <a:solidFill>
                  <a:srgbClr val="808080"/>
                </a:solidFill>
                <a:effectLst/>
                <a:latin typeface="Calibri"/>
                <a:ea typeface="Calibri"/>
                <a:cs typeface="Calibri"/>
              </a:rPr>
              <a:t>1</a:t>
            </a:r>
          </a:p>
          <a:p>
            <a:pPr marL="514350" indent="-457200">
              <a:buFont typeface="Arial"/>
              <a:buChar char="•"/>
              <a:defRPr/>
            </a:pPr>
            <a:r>
              <a:rPr lang="nl-NL" sz="2800" b="0" i="0" strike="noStrike" cap="none" spc="0" baseline="0">
                <a:solidFill>
                  <a:srgbClr val="808080"/>
                </a:solidFill>
                <a:effectLst/>
                <a:latin typeface="Calibri"/>
                <a:ea typeface="Calibri"/>
                <a:cs typeface="Calibri"/>
              </a:rPr>
              <a:t>Er zijn drie soorten samenvattingen:</a:t>
            </a:r>
            <a:r>
              <a:rPr lang="nl-NL" sz="2800" b="0" i="0" strike="noStrike" cap="none" spc="0" baseline="30000">
                <a:solidFill>
                  <a:srgbClr val="808080"/>
                </a:solidFill>
                <a:effectLst/>
                <a:latin typeface="Calibri"/>
                <a:ea typeface="Calibri"/>
                <a:cs typeface="Calibri"/>
              </a:rPr>
              <a:t>2</a:t>
            </a:r>
          </a:p>
          <a:p>
            <a:pPr marL="1252538" lvl="1" indent="-457200">
              <a:buFont typeface="Arial"/>
              <a:buAutoNum type="arabicPeriod"/>
              <a:defRPr/>
            </a:pPr>
            <a:r>
              <a:rPr lang="nl-NL" sz="2400" b="1" i="0" strike="noStrike" cap="none" spc="0" baseline="0">
                <a:solidFill>
                  <a:srgbClr val="8064A2"/>
                </a:solidFill>
                <a:effectLst/>
                <a:latin typeface="Calibri"/>
                <a:ea typeface="Calibri"/>
                <a:cs typeface="Calibri"/>
              </a:rPr>
              <a:t>Verzamelen</a:t>
            </a:r>
            <a:r>
              <a:rPr lang="nl-NL" sz="2400" b="0" i="0" strike="noStrike" cap="none" spc="0" baseline="0">
                <a:solidFill>
                  <a:srgbClr val="808080"/>
                </a:solidFill>
                <a:effectLst/>
                <a:latin typeface="Calibri"/>
                <a:ea typeface="Calibri"/>
                <a:cs typeface="Calibri"/>
              </a:rPr>
              <a:t>: verzamel informatie en geef daar feedback over om het gesprek gaande te houden </a:t>
            </a:r>
          </a:p>
          <a:p>
            <a:pPr marL="1709738" lvl="2" indent="-457200">
              <a:defRPr/>
            </a:pPr>
            <a:r>
              <a:rPr lang="nl-NL" sz="2000" b="0" i="1" strike="noStrike" cap="none" spc="0" baseline="0">
                <a:solidFill>
                  <a:srgbClr val="808080"/>
                </a:solidFill>
                <a:effectLst/>
                <a:latin typeface="Calibri"/>
                <a:ea typeface="Calibri"/>
                <a:cs typeface="Calibri"/>
              </a:rPr>
              <a:t>”Dus als ik even kan pauzeren om er zeker van te zijn dat ik alles begrepen heb… dan voel je je...." enz.</a:t>
            </a:r>
          </a:p>
          <a:p>
            <a:pPr marL="1252538" lvl="1" indent="-457200">
              <a:buFont typeface="Arial"/>
              <a:buAutoNum type="arabicPeriod"/>
              <a:defRPr/>
            </a:pPr>
            <a:r>
              <a:rPr lang="nl-NL" sz="2400" b="1" i="0" strike="noStrike" cap="none" spc="0" baseline="0">
                <a:solidFill>
                  <a:srgbClr val="8064A2"/>
                </a:solidFill>
                <a:effectLst/>
                <a:latin typeface="Calibri"/>
                <a:ea typeface="Calibri"/>
                <a:cs typeface="Calibri"/>
              </a:rPr>
              <a:t>Koppeling</a:t>
            </a:r>
            <a:r>
              <a:rPr lang="nl-NL" sz="2400" b="0" i="0" strike="noStrike" cap="none" spc="0" baseline="0">
                <a:solidFill>
                  <a:srgbClr val="808080"/>
                </a:solidFill>
                <a:effectLst/>
                <a:latin typeface="Calibri"/>
                <a:ea typeface="Calibri"/>
                <a:cs typeface="Calibri"/>
              </a:rPr>
              <a:t>: contrasteer dingen die de patiënt net aan u verteld heeft met informatie die eerder gedeeld is (kan verschillen benadrukken)</a:t>
            </a:r>
          </a:p>
          <a:p>
            <a:pPr marL="1709738" lvl="2" indent="-457200">
              <a:defRPr/>
            </a:pPr>
            <a:r>
              <a:rPr lang="nl-NL" sz="2100" b="0" i="1" strike="noStrike" cap="none" spc="0" baseline="0">
                <a:solidFill>
                  <a:srgbClr val="808080"/>
                </a:solidFill>
                <a:effectLst/>
                <a:latin typeface="Calibri"/>
                <a:ea typeface="Calibri"/>
                <a:cs typeface="Calibri"/>
              </a:rPr>
              <a:t>"Dus om samen te vatten wat je gezegd hebt, vind je het moeilijk om tijd te maken om je medicijnen in te nemen, maar je wordt er steeds bezorgder over... klopt dat?"</a:t>
            </a:r>
          </a:p>
          <a:p>
            <a:pPr marL="1252538" lvl="1" indent="-457200">
              <a:buFont typeface="Arial"/>
              <a:buAutoNum type="arabicPeriod"/>
              <a:defRPr/>
            </a:pPr>
            <a:r>
              <a:rPr lang="nl-NL" sz="2400" b="1" i="0" strike="noStrike" cap="none" spc="0" baseline="0">
                <a:solidFill>
                  <a:srgbClr val="8064A2"/>
                </a:solidFill>
                <a:effectLst/>
                <a:latin typeface="Calibri"/>
                <a:ea typeface="Calibri"/>
                <a:cs typeface="Calibri"/>
              </a:rPr>
              <a:t>Overgangen</a:t>
            </a:r>
            <a:r>
              <a:rPr lang="nl-NL" sz="2400" b="0" i="0" strike="noStrike" cap="none" spc="0" baseline="0">
                <a:solidFill>
                  <a:srgbClr val="808080"/>
                </a:solidFill>
                <a:effectLst/>
                <a:latin typeface="Calibri"/>
                <a:ea typeface="Calibri"/>
                <a:cs typeface="Calibri"/>
              </a:rPr>
              <a:t>: trek alles samen om dat deel van de discussie tot een einde te brengen om een nieuwe richting te geven aan het gesprek</a:t>
            </a:r>
          </a:p>
          <a:p>
            <a:pPr marL="1709738" lvl="2" indent="-457200">
              <a:defRPr/>
            </a:pPr>
            <a:r>
              <a:rPr lang="nl-NL" sz="2100" b="0" i="1" strike="noStrike" cap="none" spc="0" baseline="0">
                <a:solidFill>
                  <a:srgbClr val="808080"/>
                </a:solidFill>
                <a:effectLst/>
                <a:latin typeface="Calibri"/>
                <a:ea typeface="Calibri"/>
                <a:cs typeface="Calibri"/>
              </a:rPr>
              <a:t>"Dus, als we nu eens samenvatten waar we het tot nu toe over hebben gehad... zouden we dan onze tijd goed kunnen gebruiken om nu over X te praten?"</a:t>
            </a:r>
            <a:endParaRPr lang="en-US" altLang="en-US" sz="2100" i="1"/>
          </a:p>
          <a:p>
            <a:pPr marL="533400" indent="-533400">
              <a:buFont typeface="Arial"/>
              <a:buChar char="•"/>
              <a:defRPr/>
            </a:pPr>
            <a:endParaRPr lang="en-US" altLang="en-US" sz="2100" i="1"/>
          </a:p>
        </p:txBody>
      </p:sp>
      <p:sp>
        <p:nvSpPr>
          <p:cNvPr id="2" name="Text Placeholder 1">
            <a:extLst>
              <a:ext uri="{FF2B5EF4-FFF2-40B4-BE49-F238E27FC236}">
                <a16:creationId xmlns:a16="http://schemas.microsoft.com/office/drawing/2014/main" id="{CC7DCE36-64C0-4350-8174-5CCBC8F5C31D}"/>
              </a:ext>
            </a:extLst>
          </p:cNvPr>
          <p:cNvSpPr>
            <a:spLocks noGrp="1"/>
          </p:cNvSpPr>
          <p:nvPr>
            <p:ph type="body" sz="quarter" idx="13"/>
          </p:nvPr>
        </p:nvSpPr>
        <p:spPr>
          <a:xfrm>
            <a:off x="2378512" y="5906814"/>
            <a:ext cx="8975288" cy="777875"/>
          </a:xfrm>
        </p:spPr>
        <p:txBody>
          <a:bodyPr/>
          <a:lstStyle/>
          <a:p>
            <a:r>
              <a:rPr lang="nl-NL" sz="1000" b="0" i="0" strike="noStrike" cap="none" spc="0" baseline="0">
                <a:solidFill>
                  <a:srgbClr val="898989"/>
                </a:solidFill>
                <a:effectLst/>
                <a:latin typeface="Calibri"/>
                <a:ea typeface="Calibri"/>
                <a:cs typeface="Calibri"/>
              </a:rPr>
              <a:t>1. Sagorsky L, et al.</a:t>
            </a:r>
            <a:r>
              <a:rPr lang="nl-NL" sz="1000" b="0" i="1" strike="noStrike" cap="none" spc="0" baseline="0">
                <a:solidFill>
                  <a:srgbClr val="898989"/>
                </a:solidFill>
                <a:effectLst/>
                <a:latin typeface="Calibri"/>
                <a:ea typeface="Calibri"/>
                <a:cs typeface="Calibri"/>
              </a:rPr>
              <a:t> CAMH Publications. </a:t>
            </a:r>
            <a:r>
              <a:rPr lang="nl-NL" sz="1000" b="0" i="0" strike="noStrike" cap="none" spc="0" baseline="0">
                <a:solidFill>
                  <a:srgbClr val="898989"/>
                </a:solidFill>
                <a:effectLst/>
                <a:latin typeface="Calibri"/>
                <a:ea typeface="Calibri"/>
                <a:cs typeface="Calibri"/>
              </a:rPr>
              <a:t>2005;85-100; </a:t>
            </a:r>
            <a:br>
              <a:rPr sz="1000"/>
            </a:br>
            <a:r>
              <a:rPr lang="nl-NL" sz="1000" b="0" i="0" strike="noStrike" cap="none" spc="0" baseline="0">
                <a:solidFill>
                  <a:srgbClr val="898989"/>
                </a:solidFill>
                <a:effectLst/>
                <a:latin typeface="Calibri"/>
                <a:ea typeface="Calibri"/>
                <a:cs typeface="Calibri"/>
              </a:rPr>
              <a:t>2. MINT. 2013. https://motivationalinterviewing.org/sites/default/files/glossary_of_mi_terms-1.pdf. Geraadpleegd in juli 2021.</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C142-2503-42EB-A39C-4D5B89B4A6A0}"/>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Samenvatting</a:t>
            </a:r>
          </a:p>
        </p:txBody>
      </p:sp>
      <p:sp>
        <p:nvSpPr>
          <p:cNvPr id="3" name="Content Placeholder 2">
            <a:extLst>
              <a:ext uri="{FF2B5EF4-FFF2-40B4-BE49-F238E27FC236}">
                <a16:creationId xmlns:a16="http://schemas.microsoft.com/office/drawing/2014/main" id="{5501CAF8-B5D6-402E-A4BB-6D87253E75F7}"/>
              </a:ext>
            </a:extLst>
          </p:cNvPr>
          <p:cNvSpPr>
            <a:spLocks noGrp="1"/>
          </p:cNvSpPr>
          <p:nvPr>
            <p:ph idx="1"/>
          </p:nvPr>
        </p:nvSpPr>
        <p:spPr/>
        <p:txBody>
          <a:bodyPr>
            <a:normAutofit fontScale="97500" lnSpcReduction="10000"/>
          </a:bodyPr>
          <a:lstStyle/>
          <a:p>
            <a:r>
              <a:rPr lang="nl-NL" sz="2800" b="0" i="0" strike="noStrike" cap="none" spc="0" baseline="0">
                <a:solidFill>
                  <a:srgbClr val="808080"/>
                </a:solidFill>
                <a:effectLst/>
                <a:latin typeface="Calibri"/>
                <a:ea typeface="Calibri"/>
                <a:cs typeface="Calibri"/>
              </a:rPr>
              <a:t>Het samen bepalen van de agenda aan het begin van een sessie creëert een omgeving waarin artsen en patiënten kunnen samenwerken om een lijst voor te stellen met onderwerpen die moeten worden behandeld, om uiteindelijk een gesprek over verandering aan te moedigen</a:t>
            </a:r>
          </a:p>
          <a:p>
            <a:endParaRPr lang="en-GB"/>
          </a:p>
          <a:p>
            <a:r>
              <a:rPr lang="nl-NL" sz="2800" b="0" i="0" strike="noStrike" cap="none" spc="0" baseline="0">
                <a:solidFill>
                  <a:srgbClr val="808080"/>
                </a:solidFill>
                <a:effectLst/>
                <a:latin typeface="Calibri"/>
                <a:ea typeface="Calibri"/>
                <a:cs typeface="Calibri"/>
              </a:rPr>
              <a:t>De OARS-benadering kan door de arts worden gebruikt om ervoor te zorgen dat de patiënt het gevoel heeft dat zijn/haar inbreng wordt gewaardeerd bij het bereiken van een gemeenschappelijk doel</a:t>
            </a:r>
            <a:endParaRPr lang="en-GB" strike="sngStrike">
              <a:highlight>
                <a:srgbClr val="FFFF00"/>
              </a:highlight>
            </a:endParaRPr>
          </a:p>
          <a:p>
            <a:pPr lvl="2" eaLnBrk="1" hangingPunct="1"/>
            <a:r>
              <a:rPr lang="nl-NL" sz="2000" b="1" i="0" strike="noStrike" cap="none" spc="0" baseline="0">
                <a:solidFill>
                  <a:srgbClr val="8064A2"/>
                </a:solidFill>
                <a:effectLst/>
                <a:latin typeface="Calibri"/>
                <a:ea typeface="Calibri"/>
                <a:cs typeface="Calibri"/>
              </a:rPr>
              <a:t>O</a:t>
            </a:r>
            <a:r>
              <a:rPr lang="nl-NL" sz="2000" b="0" i="0" strike="noStrike" cap="none" spc="0" baseline="0">
                <a:solidFill>
                  <a:srgbClr val="808080"/>
                </a:solidFill>
                <a:effectLst/>
                <a:latin typeface="Calibri"/>
                <a:ea typeface="Calibri"/>
                <a:cs typeface="Calibri"/>
              </a:rPr>
              <a:t>pen vragen</a:t>
            </a:r>
          </a:p>
          <a:p>
            <a:pPr lvl="2" eaLnBrk="1" hangingPunct="1"/>
            <a:r>
              <a:rPr lang="nl-NL" sz="2000" b="1" i="0" strike="noStrike" cap="none" spc="0" baseline="0">
                <a:solidFill>
                  <a:srgbClr val="8064A2"/>
                </a:solidFill>
                <a:effectLst/>
                <a:latin typeface="Calibri"/>
                <a:ea typeface="Calibri"/>
                <a:cs typeface="Calibri"/>
              </a:rPr>
              <a:t>A</a:t>
            </a:r>
            <a:r>
              <a:rPr lang="nl-NL" sz="2000" b="0" i="0" strike="noStrike" cap="none" spc="0" baseline="0">
                <a:solidFill>
                  <a:srgbClr val="808080"/>
                </a:solidFill>
                <a:effectLst/>
                <a:latin typeface="Calibri"/>
                <a:ea typeface="Calibri"/>
                <a:cs typeface="Calibri"/>
              </a:rPr>
              <a:t>ffirmaties</a:t>
            </a:r>
          </a:p>
          <a:p>
            <a:pPr lvl="2" eaLnBrk="1" hangingPunct="1"/>
            <a:r>
              <a:rPr lang="nl-NL" sz="2000" b="1" i="0" strike="noStrike" cap="none" spc="0" baseline="0">
                <a:solidFill>
                  <a:srgbClr val="8064A2"/>
                </a:solidFill>
                <a:effectLst/>
                <a:latin typeface="Calibri"/>
                <a:ea typeface="Calibri"/>
                <a:cs typeface="Calibri"/>
              </a:rPr>
              <a:t>R</a:t>
            </a:r>
            <a:r>
              <a:rPr lang="nl-NL" sz="2000" b="0" i="0" strike="noStrike" cap="none" spc="0" baseline="0">
                <a:solidFill>
                  <a:srgbClr val="808080"/>
                </a:solidFill>
                <a:effectLst/>
                <a:latin typeface="Calibri"/>
                <a:ea typeface="Calibri"/>
                <a:cs typeface="Calibri"/>
              </a:rPr>
              <a:t>eflectief luisteren</a:t>
            </a:r>
          </a:p>
          <a:p>
            <a:pPr lvl="2" eaLnBrk="1" hangingPunct="1"/>
            <a:r>
              <a:rPr lang="nl-NL" sz="2000" b="1" i="0" strike="noStrike" cap="none" spc="0" baseline="0">
                <a:solidFill>
                  <a:srgbClr val="8064A2"/>
                </a:solidFill>
                <a:effectLst/>
                <a:latin typeface="Calibri"/>
                <a:ea typeface="Calibri"/>
                <a:cs typeface="Calibri"/>
              </a:rPr>
              <a:t>S</a:t>
            </a:r>
            <a:r>
              <a:rPr lang="nl-NL" sz="2000" b="0" i="0" strike="noStrike" cap="none" spc="0" baseline="0">
                <a:solidFill>
                  <a:srgbClr val="808080"/>
                </a:solidFill>
                <a:effectLst/>
                <a:latin typeface="Calibri"/>
                <a:ea typeface="Calibri"/>
                <a:cs typeface="Calibri"/>
              </a:rPr>
              <a:t>amenvattingen</a:t>
            </a:r>
          </a:p>
          <a:p>
            <a:pPr lvl="1"/>
            <a:endParaRPr lang="en-GB"/>
          </a:p>
          <a:p>
            <a:endParaRPr lang="en-GB"/>
          </a:p>
        </p:txBody>
      </p:sp>
      <p:sp>
        <p:nvSpPr>
          <p:cNvPr id="4" name="Text Placeholder 3">
            <a:extLst>
              <a:ext uri="{FF2B5EF4-FFF2-40B4-BE49-F238E27FC236}">
                <a16:creationId xmlns:a16="http://schemas.microsoft.com/office/drawing/2014/main" id="{B0B0F3B2-9DA0-4094-9B80-32E9738DE5A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64525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Referenties</a:t>
            </a:r>
          </a:p>
        </p:txBody>
      </p:sp>
      <p:sp>
        <p:nvSpPr>
          <p:cNvPr id="46083" name="Content Placeholder 2"/>
          <p:cNvSpPr>
            <a:spLocks noGrp="1"/>
          </p:cNvSpPr>
          <p:nvPr>
            <p:ph idx="1"/>
          </p:nvPr>
        </p:nvSpPr>
        <p:spPr/>
        <p:txBody>
          <a:bodyPr/>
          <a:lstStyle/>
          <a:p>
            <a:r>
              <a:rPr lang="nl-NL" sz="1400" b="0" i="0" strike="noStrike" cap="none" spc="0" baseline="0">
                <a:solidFill>
                  <a:srgbClr val="808080"/>
                </a:solidFill>
                <a:effectLst/>
                <a:latin typeface="Calibri"/>
                <a:ea typeface="Calibri"/>
                <a:cs typeface="Calibri"/>
              </a:rPr>
              <a:t>Goyder E, Hind D, Breckon J, et al. A randomised controlled trial and cost-effectiveness evaluation of ‘booster’ interventions to sustain increases in physical activity in middle-aged adults in deprived urban neighbourhoods. </a:t>
            </a:r>
            <a:r>
              <a:rPr lang="nl-NL" sz="1400" b="0" i="1" strike="noStrike" cap="none" spc="0" baseline="0">
                <a:solidFill>
                  <a:srgbClr val="808080"/>
                </a:solidFill>
                <a:effectLst/>
                <a:latin typeface="Calibri"/>
                <a:ea typeface="Calibri"/>
                <a:cs typeface="Calibri"/>
              </a:rPr>
              <a:t>Health Technol Assess. </a:t>
            </a:r>
            <a:r>
              <a:rPr lang="nl-NL" sz="1400" b="0" i="0" strike="noStrike" cap="none" spc="0" baseline="0">
                <a:solidFill>
                  <a:srgbClr val="808080"/>
                </a:solidFill>
                <a:effectLst/>
                <a:latin typeface="Calibri"/>
                <a:ea typeface="Calibri"/>
                <a:cs typeface="Calibri"/>
              </a:rPr>
              <a:t>2014;18. Beschikbaar op: https://www.ncbi.nlm.nih.gov/books/NBK261677/. Geraadpleegd in juli 2021. </a:t>
            </a:r>
          </a:p>
          <a:p>
            <a:r>
              <a:rPr lang="nl-NL" sz="1400" b="0" i="0" strike="noStrike" cap="none" spc="0" baseline="0">
                <a:solidFill>
                  <a:srgbClr val="808080"/>
                </a:solidFill>
                <a:effectLst/>
                <a:latin typeface="Calibri"/>
                <a:ea typeface="Calibri"/>
                <a:cs typeface="Calibri"/>
              </a:rPr>
              <a:t>Motivational Interviewing Network of Trainers (MINT). Glossary of Motivational Interviewing Terms; 2013. Beschikbaar op: https://motivationalinterviewing.org/sites/default/files/glossary_of_mi_terms-1.pdf. Geraadpleegd in juli 2021.</a:t>
            </a:r>
          </a:p>
          <a:p>
            <a:r>
              <a:rPr lang="nl-NL" sz="1400" b="0" i="0" strike="noStrike" cap="none" spc="0" baseline="0">
                <a:solidFill>
                  <a:srgbClr val="808080"/>
                </a:solidFill>
                <a:effectLst/>
                <a:latin typeface="Calibri"/>
                <a:ea typeface="Calibri"/>
                <a:cs typeface="Calibri"/>
              </a:rPr>
              <a:t>Motivational Interviewing Network of Trainers (MINT). Understanding Motivational Interviewing; 2019. Beschikbaar op: https://motivationalinterviewing.org/understanding-motivational-interviewing. Geraadpleegd in juli 2021. </a:t>
            </a:r>
          </a:p>
          <a:p>
            <a:r>
              <a:rPr lang="nl-NL" sz="1400" b="0" i="0" strike="noStrike" cap="none" spc="0" baseline="0">
                <a:solidFill>
                  <a:srgbClr val="808080"/>
                </a:solidFill>
                <a:effectLst/>
                <a:latin typeface="Calibri"/>
                <a:ea typeface="Calibri"/>
                <a:cs typeface="Calibri"/>
              </a:rPr>
              <a:t>Houck JM, Moyers TB, Miller WR, et al. Motivational interviewing skill code (MISC) versie 2.5. 2010. Beschikbaar op: http://casaa.unm.edu/download/misc25.pdf. Geraadpleegd in juli 2021.</a:t>
            </a:r>
          </a:p>
          <a:p>
            <a:r>
              <a:rPr lang="nl-NL" sz="1400" b="0" i="0" strike="noStrike" cap="none" spc="0" baseline="0">
                <a:solidFill>
                  <a:srgbClr val="808080"/>
                </a:solidFill>
                <a:effectLst/>
                <a:latin typeface="Calibri"/>
                <a:ea typeface="Calibri"/>
                <a:cs typeface="Calibri"/>
              </a:rPr>
              <a:t>Resnicow K, McMaster F. Motivational Interviewing: moving from why to how with autonomy support. </a:t>
            </a:r>
            <a:r>
              <a:rPr lang="nl-NL" sz="1400" b="0" i="1" strike="noStrike" cap="none" spc="0" baseline="0">
                <a:solidFill>
                  <a:srgbClr val="808080"/>
                </a:solidFill>
                <a:effectLst/>
                <a:latin typeface="Calibri"/>
                <a:ea typeface="Calibri"/>
                <a:cs typeface="Calibri"/>
              </a:rPr>
              <a:t>Int J Behav Nutr Phys Act. </a:t>
            </a:r>
            <a:r>
              <a:rPr lang="nl-NL" sz="1400" b="0" i="0" strike="noStrike" cap="none" spc="0" baseline="0">
                <a:solidFill>
                  <a:srgbClr val="808080"/>
                </a:solidFill>
                <a:effectLst/>
                <a:latin typeface="Calibri"/>
                <a:ea typeface="Calibri"/>
                <a:cs typeface="Calibri"/>
              </a:rPr>
              <a:t>2012;9:19.</a:t>
            </a:r>
          </a:p>
          <a:p>
            <a:r>
              <a:rPr lang="nl-NL" sz="1400" b="0" i="0" strike="noStrike" cap="none" spc="0" baseline="0">
                <a:solidFill>
                  <a:srgbClr val="808080"/>
                </a:solidFill>
                <a:effectLst/>
                <a:latin typeface="Calibri"/>
                <a:ea typeface="Calibri"/>
                <a:cs typeface="Calibri"/>
              </a:rPr>
              <a:t>Sagorsky L, Skinner W. Using motivational interviewing with clients who have concurrent disorders. In Skinner W (ed). </a:t>
            </a:r>
            <a:r>
              <a:rPr lang="nl-NL" sz="1400" b="0" i="1" strike="noStrike" cap="none" spc="0" baseline="0">
                <a:solidFill>
                  <a:srgbClr val="808080"/>
                </a:solidFill>
                <a:effectLst/>
                <a:latin typeface="Calibri"/>
                <a:ea typeface="Calibri"/>
                <a:cs typeface="Calibri"/>
              </a:rPr>
              <a:t>Treating concurrent disorders: a guide for counsellors; CAMH Publications</a:t>
            </a:r>
            <a:r>
              <a:rPr lang="nl-NL" sz="1400" b="0" i="0" strike="noStrike" cap="none" spc="0" baseline="0">
                <a:solidFill>
                  <a:srgbClr val="808080"/>
                </a:solidFill>
                <a:effectLst/>
                <a:latin typeface="Calibri"/>
                <a:ea typeface="Calibri"/>
                <a:cs typeface="Calibri"/>
              </a:rPr>
              <a:t>. 2005;85-100.</a:t>
            </a:r>
          </a:p>
          <a:p>
            <a:endParaRPr lang="en-GB" altLang="en-US" sz="1800">
              <a:ea typeface="HelveticaNeueLT Std Cn"/>
            </a:endParaRPr>
          </a:p>
        </p:txBody>
      </p:sp>
      <p:sp>
        <p:nvSpPr>
          <p:cNvPr id="2" name="Text Placeholder 1">
            <a:extLst>
              <a:ext uri="{FF2B5EF4-FFF2-40B4-BE49-F238E27FC236}">
                <a16:creationId xmlns:a16="http://schemas.microsoft.com/office/drawing/2014/main" id="{CA7B37F8-07B5-47D1-AE6F-5DEA762E8DCE}"/>
              </a:ext>
            </a:extLst>
          </p:cNvPr>
          <p:cNvSpPr>
            <a:spLocks noGrp="1"/>
          </p:cNvSpPr>
          <p:nvPr>
            <p:ph type="body" sz="quarter" idx="13"/>
          </p:nvPr>
        </p:nvSpPr>
        <p:spPr/>
        <p:txBody>
          <a:bodyPr/>
          <a:lstStyle/>
          <a:p>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ABF6-933B-4F68-89BC-AF20009AEA23}"/>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Leerdoelen</a:t>
            </a:r>
          </a:p>
        </p:txBody>
      </p:sp>
      <p:sp>
        <p:nvSpPr>
          <p:cNvPr id="3" name="Content Placeholder 2">
            <a:extLst>
              <a:ext uri="{FF2B5EF4-FFF2-40B4-BE49-F238E27FC236}">
                <a16:creationId xmlns:a16="http://schemas.microsoft.com/office/drawing/2014/main" id="{37AF3641-6EF7-4FB1-AD70-250449252975}"/>
              </a:ext>
            </a:extLst>
          </p:cNvPr>
          <p:cNvSpPr>
            <a:spLocks noGrp="1"/>
          </p:cNvSpPr>
          <p:nvPr>
            <p:ph idx="1"/>
          </p:nvPr>
        </p:nvSpPr>
        <p:spPr/>
        <p:txBody>
          <a:bodyPr>
            <a:normAutofit/>
          </a:bodyPr>
          <a:lstStyle/>
          <a:p>
            <a:pPr eaLnBrk="1" hangingPunct="1"/>
            <a:r>
              <a:rPr lang="nl-NL" sz="2800" b="0" i="0" strike="noStrike" cap="none" spc="0" baseline="0">
                <a:solidFill>
                  <a:srgbClr val="808080"/>
                </a:solidFill>
                <a:effectLst/>
                <a:latin typeface="Calibri"/>
                <a:ea typeface="Calibri"/>
                <a:cs typeface="Calibri"/>
              </a:rPr>
              <a:t>Het herkennen van het principe om de agenda aan het begin van een sessie samen met de patiënt te bepalen, als een manier om samen te werken en het gesprek over verandering aan te gaan</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Identificeer de bouwstenen van motiverende gespreksvoering via de 'OARS'-benadering</a:t>
            </a:r>
          </a:p>
        </p:txBody>
      </p:sp>
    </p:spTree>
    <p:extLst>
      <p:ext uri="{BB962C8B-B14F-4D97-AF65-F5344CB8AC3E}">
        <p14:creationId xmlns:p14="http://schemas.microsoft.com/office/powerpoint/2010/main" val="23217898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1BB8E-D3B5-40F2-B034-2C3CE688B96D}"/>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The spirit of MI</a:t>
            </a:r>
          </a:p>
        </p:txBody>
      </p:sp>
      <p:sp>
        <p:nvSpPr>
          <p:cNvPr id="5" name="Content Placeholder 4">
            <a:extLst>
              <a:ext uri="{FF2B5EF4-FFF2-40B4-BE49-F238E27FC236}">
                <a16:creationId xmlns:a16="http://schemas.microsoft.com/office/drawing/2014/main" id="{CB91ADE3-81B6-4512-9822-DA8335280DB4}"/>
              </a:ext>
            </a:extLst>
          </p:cNvPr>
          <p:cNvSpPr>
            <a:spLocks noGrp="1"/>
          </p:cNvSpPr>
          <p:nvPr>
            <p:ph idx="1"/>
          </p:nvPr>
        </p:nvSpPr>
        <p:spPr/>
        <p:txBody>
          <a:bodyPr/>
          <a:lstStyle/>
          <a:p>
            <a:pPr marL="0" indent="0">
              <a:buNone/>
            </a:pPr>
            <a:r>
              <a:rPr lang="en-GB"/>
              <a:t>  </a:t>
            </a:r>
          </a:p>
        </p:txBody>
      </p:sp>
      <p:sp>
        <p:nvSpPr>
          <p:cNvPr id="6" name="Text Placeholder 5">
            <a:extLst>
              <a:ext uri="{FF2B5EF4-FFF2-40B4-BE49-F238E27FC236}">
                <a16:creationId xmlns:a16="http://schemas.microsoft.com/office/drawing/2014/main" id="{E0AB71EB-C7CA-4674-9246-4CEBBB30453B}"/>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MI, motivational interviewing</a:t>
            </a:r>
            <a:br>
              <a:rPr sz="1000"/>
            </a:br>
            <a:r>
              <a:rPr lang="nl-NL" sz="1000" b="0" i="0" strike="noStrike" cap="none" spc="0" baseline="0">
                <a:solidFill>
                  <a:srgbClr val="898989"/>
                </a:solidFill>
                <a:effectLst/>
                <a:latin typeface="Calibri"/>
                <a:ea typeface="Calibri"/>
                <a:cs typeface="Calibri"/>
              </a:rPr>
              <a:t>Sagorsky L, et al.</a:t>
            </a:r>
            <a:r>
              <a:rPr lang="nl-NL" sz="1000" b="0" i="1" strike="noStrike" cap="none" spc="0" baseline="0">
                <a:solidFill>
                  <a:srgbClr val="898989"/>
                </a:solidFill>
                <a:effectLst/>
                <a:latin typeface="Calibri"/>
                <a:ea typeface="Calibri"/>
                <a:cs typeface="Calibri"/>
              </a:rPr>
              <a:t> CAMH Publications. </a:t>
            </a:r>
            <a:r>
              <a:rPr lang="nl-NL" sz="1000" b="0" i="0" strike="noStrike" cap="none" spc="0" baseline="0">
                <a:solidFill>
                  <a:srgbClr val="898989"/>
                </a:solidFill>
                <a:effectLst/>
                <a:latin typeface="Calibri"/>
                <a:ea typeface="Calibri"/>
                <a:cs typeface="Calibri"/>
              </a:rPr>
              <a:t>2005;85-100.</a:t>
            </a:r>
            <a:endParaRPr lang="en-GB" altLang="en-US" sz="1000">
              <a:ea typeface="HelveticaNeueLT Std Cn"/>
            </a:endParaRPr>
          </a:p>
        </p:txBody>
      </p:sp>
      <p:sp>
        <p:nvSpPr>
          <p:cNvPr id="8" name="Rectangle 3">
            <a:extLst>
              <a:ext uri="{FF2B5EF4-FFF2-40B4-BE49-F238E27FC236}">
                <a16:creationId xmlns:a16="http://schemas.microsoft.com/office/drawing/2014/main" id="{B6D26073-4895-47DE-AE67-F7370971D25A}"/>
              </a:ext>
            </a:extLst>
          </p:cNvPr>
          <p:cNvSpPr txBox="1">
            <a:spLocks noChangeArrowheads="1"/>
          </p:cNvSpPr>
          <p:nvPr/>
        </p:nvSpPr>
        <p:spPr>
          <a:xfrm>
            <a:off x="1829254" y="2600325"/>
            <a:ext cx="8533492" cy="1657350"/>
          </a:xfrm>
          <a:prstGeom prst="roundRect">
            <a:avLst>
              <a:gd name="adj" fmla="val 7843"/>
            </a:avLst>
          </a:prstGeom>
          <a:solidFill>
            <a:schemeClr val="bg1"/>
          </a:solidFill>
          <a:ln>
            <a:noFill/>
          </a:ln>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defRPr/>
            </a:pPr>
            <a:endParaRPr lang="en-US" altLang="en-US" sz="2600"/>
          </a:p>
          <a:p>
            <a:pPr marL="0" indent="0" algn="r">
              <a:buFont typeface="Arial"/>
              <a:buNone/>
              <a:defRPr/>
            </a:pPr>
            <a:r>
              <a:rPr lang="nl-NL" sz="2600" b="0" i="1" strike="noStrike" cap="none" spc="0" baseline="0">
                <a:solidFill>
                  <a:srgbClr val="808080"/>
                </a:solidFill>
                <a:effectLst/>
                <a:latin typeface="Calibri"/>
                <a:ea typeface="Calibri"/>
                <a:cs typeface="Calibri"/>
              </a:rPr>
              <a:t>Motiverende gespreksvoering is geen reeks technieken voor het uitvoeren van een behandeling, maar wel een manier om bij patiënten te zijn</a:t>
            </a:r>
          </a:p>
          <a:p>
            <a:pPr marL="0" indent="0" algn="r">
              <a:buFont typeface="Arial"/>
              <a:buNone/>
              <a:defRPr/>
            </a:pPr>
            <a:r>
              <a:rPr lang="nl-NL" sz="2000" b="0" i="0" strike="noStrike" cap="none" spc="0" baseline="0">
                <a:solidFill>
                  <a:srgbClr val="808080"/>
                </a:solidFill>
                <a:effectLst/>
                <a:latin typeface="Calibri"/>
                <a:ea typeface="Calibri"/>
                <a:cs typeface="Calibri"/>
              </a:rPr>
              <a:t>– William Miller and Stephen Rollnick</a:t>
            </a:r>
          </a:p>
        </p:txBody>
      </p:sp>
    </p:spTree>
    <p:extLst>
      <p:ext uri="{BB962C8B-B14F-4D97-AF65-F5344CB8AC3E}">
        <p14:creationId xmlns:p14="http://schemas.microsoft.com/office/powerpoint/2010/main" val="5246848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defRPr/>
            </a:pPr>
            <a:r>
              <a:rPr lang="nl-NL" sz="3600" b="0" i="0" strike="noStrike" cap="none" spc="0" baseline="0" dirty="0">
                <a:solidFill>
                  <a:srgbClr val="FFFFFF"/>
                </a:solidFill>
                <a:effectLst/>
                <a:latin typeface="Calibri Light"/>
                <a:ea typeface="Calibri Light"/>
                <a:cs typeface="Calibri Light"/>
              </a:rPr>
              <a:t>Wat zijn de belangrijkste bestanddelen van MI?</a:t>
            </a:r>
          </a:p>
        </p:txBody>
      </p:sp>
      <p:sp>
        <p:nvSpPr>
          <p:cNvPr id="25603" name="Rectangle 3"/>
          <p:cNvSpPr>
            <a:spLocks noGrp="1" noChangeArrowheads="1"/>
          </p:cNvSpPr>
          <p:nvPr>
            <p:ph idx="1"/>
          </p:nvPr>
        </p:nvSpPr>
        <p:spPr/>
        <p:txBody>
          <a:bodyPr anchor="t">
            <a:normAutofit/>
          </a:bodyPr>
          <a:lstStyle/>
          <a:p>
            <a:pPr marL="0" indent="0">
              <a:buNone/>
            </a:pPr>
            <a:r>
              <a:rPr lang="en-GB" altLang="en-US">
                <a:ea typeface="HelveticaNeueLT Std Cn"/>
              </a:rPr>
              <a:t> </a:t>
            </a:r>
          </a:p>
        </p:txBody>
      </p:sp>
      <p:sp>
        <p:nvSpPr>
          <p:cNvPr id="2" name="Text Placeholder 1">
            <a:extLst>
              <a:ext uri="{FF2B5EF4-FFF2-40B4-BE49-F238E27FC236}">
                <a16:creationId xmlns:a16="http://schemas.microsoft.com/office/drawing/2014/main" id="{CDC2ACA2-08A7-440F-9562-E47381D66526}"/>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Resnicow K, et al.</a:t>
            </a:r>
            <a:r>
              <a:rPr lang="nl-NL" sz="1000" b="0" i="1" strike="noStrike" cap="none" spc="0" baseline="0">
                <a:solidFill>
                  <a:srgbClr val="898989"/>
                </a:solidFill>
                <a:effectLst/>
                <a:latin typeface="Calibri"/>
                <a:ea typeface="Calibri"/>
                <a:cs typeface="Calibri"/>
              </a:rPr>
              <a:t> Int J Behav Nutr Phys Act. </a:t>
            </a:r>
            <a:r>
              <a:rPr lang="nl-NL" sz="1000" b="0" i="0" strike="noStrike" cap="none" spc="0" baseline="0">
                <a:solidFill>
                  <a:srgbClr val="898989"/>
                </a:solidFill>
                <a:effectLst/>
                <a:latin typeface="Calibri"/>
                <a:ea typeface="Calibri"/>
                <a:cs typeface="Calibri"/>
              </a:rPr>
              <a:t>2012;9:19. </a:t>
            </a:r>
          </a:p>
        </p:txBody>
      </p:sp>
      <p:sp>
        <p:nvSpPr>
          <p:cNvPr id="7" name="TextBox 6">
            <a:extLst>
              <a:ext uri="{FF2B5EF4-FFF2-40B4-BE49-F238E27FC236}">
                <a16:creationId xmlns:a16="http://schemas.microsoft.com/office/drawing/2014/main" id="{1356B19E-6261-EF44-906E-3F4965097CE0}"/>
              </a:ext>
            </a:extLst>
          </p:cNvPr>
          <p:cNvSpPr txBox="1"/>
          <p:nvPr/>
        </p:nvSpPr>
        <p:spPr>
          <a:xfrm>
            <a:off x="994180" y="3822507"/>
            <a:ext cx="2491045" cy="1006846"/>
          </a:xfrm>
          <a:prstGeom prst="rect">
            <a:avLst/>
          </a:prstGeom>
          <a:noFill/>
        </p:spPr>
        <p:txBody>
          <a:bodyPr wrap="square" rtlCol="0">
            <a:spAutoFit/>
          </a:bodyPr>
          <a:lstStyle/>
          <a:p>
            <a:pPr algn="ctr"/>
            <a:r>
              <a:rPr lang="nl-NL" sz="2000" b="0" i="0" strike="noStrike" cap="none" spc="0" baseline="0" dirty="0">
                <a:solidFill>
                  <a:srgbClr val="808080"/>
                </a:solidFill>
                <a:effectLst/>
                <a:latin typeface="Calibri"/>
                <a:ea typeface="Calibri"/>
                <a:cs typeface="Calibri"/>
              </a:rPr>
              <a:t>Empathie tonen en een gesprek gaande houden </a:t>
            </a:r>
          </a:p>
        </p:txBody>
      </p:sp>
      <p:sp>
        <p:nvSpPr>
          <p:cNvPr id="8" name="TextBox 7">
            <a:extLst>
              <a:ext uri="{FF2B5EF4-FFF2-40B4-BE49-F238E27FC236}">
                <a16:creationId xmlns:a16="http://schemas.microsoft.com/office/drawing/2014/main" id="{FB58FE93-A7A7-5442-9838-A6F526B2215F}"/>
              </a:ext>
            </a:extLst>
          </p:cNvPr>
          <p:cNvSpPr txBox="1"/>
          <p:nvPr/>
        </p:nvSpPr>
        <p:spPr>
          <a:xfrm>
            <a:off x="3589835" y="3822507"/>
            <a:ext cx="2499700" cy="1311951"/>
          </a:xfrm>
          <a:prstGeom prst="rect">
            <a:avLst/>
          </a:prstGeom>
          <a:noFill/>
        </p:spPr>
        <p:txBody>
          <a:bodyPr wrap="square" rtlCol="0">
            <a:spAutoFit/>
          </a:bodyPr>
          <a:lstStyle/>
          <a:p>
            <a:pPr algn="ctr"/>
            <a:r>
              <a:rPr lang="nl-NL" sz="2000" b="0" i="0" strike="noStrike" cap="none" spc="0" baseline="0">
                <a:solidFill>
                  <a:srgbClr val="808080"/>
                </a:solidFill>
                <a:effectLst/>
                <a:latin typeface="Calibri"/>
                <a:ea typeface="Calibri"/>
                <a:cs typeface="Calibri"/>
              </a:rPr>
              <a:t>Discrepantie ontwikkelen en </a:t>
            </a:r>
            <a:br>
              <a:rPr sz="2000"/>
            </a:br>
            <a:r>
              <a:rPr lang="nl-NL" sz="2000" b="0" i="0" strike="noStrike" cap="none" spc="0" baseline="0">
                <a:solidFill>
                  <a:srgbClr val="808080"/>
                </a:solidFill>
                <a:effectLst/>
                <a:latin typeface="Calibri"/>
                <a:ea typeface="Calibri"/>
                <a:cs typeface="Calibri"/>
              </a:rPr>
              <a:t>het gesprek sturen </a:t>
            </a:r>
            <a:br>
              <a:rPr sz="2000"/>
            </a:br>
            <a:r>
              <a:rPr lang="nl-NL" sz="2000" b="0" i="0" strike="noStrike" cap="none" spc="0" baseline="0">
                <a:solidFill>
                  <a:srgbClr val="808080"/>
                </a:solidFill>
                <a:effectLst/>
                <a:latin typeface="Calibri"/>
                <a:ea typeface="Calibri"/>
                <a:cs typeface="Calibri"/>
              </a:rPr>
              <a:t>naar verandering</a:t>
            </a:r>
          </a:p>
        </p:txBody>
      </p:sp>
      <p:sp>
        <p:nvSpPr>
          <p:cNvPr id="9" name="TextBox 8">
            <a:extLst>
              <a:ext uri="{FF2B5EF4-FFF2-40B4-BE49-F238E27FC236}">
                <a16:creationId xmlns:a16="http://schemas.microsoft.com/office/drawing/2014/main" id="{0C98FA7B-F6CA-344C-8D5C-448981C3EFA2}"/>
              </a:ext>
            </a:extLst>
          </p:cNvPr>
          <p:cNvSpPr txBox="1"/>
          <p:nvPr/>
        </p:nvSpPr>
        <p:spPr>
          <a:xfrm>
            <a:off x="6194198" y="3822507"/>
            <a:ext cx="2385616" cy="701741"/>
          </a:xfrm>
          <a:prstGeom prst="rect">
            <a:avLst/>
          </a:prstGeom>
          <a:noFill/>
        </p:spPr>
        <p:txBody>
          <a:bodyPr wrap="square" rtlCol="0">
            <a:spAutoFit/>
          </a:bodyPr>
          <a:lstStyle/>
          <a:p>
            <a:pPr algn="ctr"/>
            <a:r>
              <a:rPr lang="nl-NL" sz="2000" b="0" i="0" strike="noStrike" cap="none" spc="0" baseline="0">
                <a:solidFill>
                  <a:srgbClr val="808080"/>
                </a:solidFill>
                <a:effectLst/>
                <a:latin typeface="Calibri"/>
                <a:ea typeface="Calibri"/>
                <a:cs typeface="Calibri"/>
              </a:rPr>
              <a:t>Omgaan met weerstand</a:t>
            </a:r>
          </a:p>
        </p:txBody>
      </p:sp>
      <p:sp>
        <p:nvSpPr>
          <p:cNvPr id="10" name="TextBox 9">
            <a:extLst>
              <a:ext uri="{FF2B5EF4-FFF2-40B4-BE49-F238E27FC236}">
                <a16:creationId xmlns:a16="http://schemas.microsoft.com/office/drawing/2014/main" id="{A4CE80BF-D96B-444B-A368-8D46670AD74C}"/>
              </a:ext>
            </a:extLst>
          </p:cNvPr>
          <p:cNvSpPr txBox="1"/>
          <p:nvPr/>
        </p:nvSpPr>
        <p:spPr>
          <a:xfrm>
            <a:off x="8684464" y="3822507"/>
            <a:ext cx="2532669" cy="1311951"/>
          </a:xfrm>
          <a:prstGeom prst="rect">
            <a:avLst/>
          </a:prstGeom>
          <a:noFill/>
        </p:spPr>
        <p:txBody>
          <a:bodyPr wrap="square" rtlCol="0">
            <a:spAutoFit/>
          </a:bodyPr>
          <a:lstStyle/>
          <a:p>
            <a:pPr algn="ctr"/>
            <a:r>
              <a:rPr lang="nl-NL" sz="2000" b="0" i="0" strike="noStrike" cap="none" spc="0" baseline="0">
                <a:solidFill>
                  <a:srgbClr val="808080"/>
                </a:solidFill>
                <a:effectLst/>
                <a:latin typeface="Calibri"/>
                <a:ea typeface="Calibri"/>
                <a:cs typeface="Calibri"/>
              </a:rPr>
              <a:t>Het ondersteunen van </a:t>
            </a:r>
            <a:br>
              <a:rPr sz="2000"/>
            </a:br>
            <a:r>
              <a:rPr lang="nl-NL" sz="2000" b="0" i="0" strike="noStrike" cap="none" spc="0" baseline="0">
                <a:solidFill>
                  <a:srgbClr val="808080"/>
                </a:solidFill>
                <a:effectLst/>
                <a:latin typeface="Calibri"/>
                <a:ea typeface="Calibri"/>
                <a:cs typeface="Calibri"/>
              </a:rPr>
              <a:t>zelfredzaamheid en </a:t>
            </a:r>
            <a:br>
              <a:rPr sz="2000"/>
            </a:br>
            <a:r>
              <a:rPr lang="nl-NL" sz="2000" b="0" i="0" strike="noStrike" cap="none" spc="0" baseline="0">
                <a:solidFill>
                  <a:srgbClr val="808080"/>
                </a:solidFill>
                <a:effectLst/>
                <a:latin typeface="Calibri"/>
                <a:ea typeface="Calibri"/>
                <a:cs typeface="Calibri"/>
              </a:rPr>
              <a:t>verandering in planningsgedrag</a:t>
            </a:r>
          </a:p>
        </p:txBody>
      </p:sp>
      <p:sp>
        <p:nvSpPr>
          <p:cNvPr id="11" name="TextBox 10">
            <a:extLst>
              <a:ext uri="{FF2B5EF4-FFF2-40B4-BE49-F238E27FC236}">
                <a16:creationId xmlns:a16="http://schemas.microsoft.com/office/drawing/2014/main" id="{B2BE715D-F3DA-C64F-BB9D-16168697DDA7}"/>
              </a:ext>
            </a:extLst>
          </p:cNvPr>
          <p:cNvSpPr txBox="1"/>
          <p:nvPr/>
        </p:nvSpPr>
        <p:spPr>
          <a:xfrm>
            <a:off x="2037144" y="1750638"/>
            <a:ext cx="648830" cy="762762"/>
          </a:xfrm>
          <a:prstGeom prst="rect">
            <a:avLst/>
          </a:prstGeom>
          <a:noFill/>
        </p:spPr>
        <p:txBody>
          <a:bodyPr wrap="square" rtlCol="0">
            <a:spAutoFit/>
          </a:bodyPr>
          <a:lstStyle/>
          <a:p>
            <a:pPr algn="l"/>
            <a:r>
              <a:rPr lang="nl-NL" sz="4400" b="1" i="0" strike="noStrike" cap="none" spc="0" baseline="0">
                <a:solidFill>
                  <a:srgbClr val="8064A2"/>
                </a:solidFill>
                <a:effectLst/>
                <a:latin typeface="Calibri"/>
                <a:ea typeface="Calibri"/>
                <a:cs typeface="Calibri"/>
              </a:rPr>
              <a:t>1.</a:t>
            </a:r>
          </a:p>
        </p:txBody>
      </p:sp>
      <p:sp>
        <p:nvSpPr>
          <p:cNvPr id="12" name="TextBox 11">
            <a:extLst>
              <a:ext uri="{FF2B5EF4-FFF2-40B4-BE49-F238E27FC236}">
                <a16:creationId xmlns:a16="http://schemas.microsoft.com/office/drawing/2014/main" id="{00D923D1-E872-A748-81A0-CBF7A5AF7935}"/>
              </a:ext>
            </a:extLst>
          </p:cNvPr>
          <p:cNvSpPr txBox="1"/>
          <p:nvPr/>
        </p:nvSpPr>
        <p:spPr>
          <a:xfrm>
            <a:off x="4655840" y="1750638"/>
            <a:ext cx="648830" cy="762762"/>
          </a:xfrm>
          <a:prstGeom prst="rect">
            <a:avLst/>
          </a:prstGeom>
          <a:noFill/>
        </p:spPr>
        <p:txBody>
          <a:bodyPr wrap="square" rtlCol="0">
            <a:spAutoFit/>
          </a:bodyPr>
          <a:lstStyle/>
          <a:p>
            <a:pPr algn="l"/>
            <a:r>
              <a:rPr lang="nl-NL" sz="4400" b="1" i="0" strike="noStrike" cap="none" spc="0" baseline="0">
                <a:solidFill>
                  <a:srgbClr val="8064A2"/>
                </a:solidFill>
                <a:effectLst/>
                <a:latin typeface="Calibri"/>
                <a:ea typeface="Calibri"/>
                <a:cs typeface="Calibri"/>
              </a:rPr>
              <a:t>2.</a:t>
            </a:r>
          </a:p>
        </p:txBody>
      </p:sp>
      <p:sp>
        <p:nvSpPr>
          <p:cNvPr id="13" name="TextBox 12">
            <a:extLst>
              <a:ext uri="{FF2B5EF4-FFF2-40B4-BE49-F238E27FC236}">
                <a16:creationId xmlns:a16="http://schemas.microsoft.com/office/drawing/2014/main" id="{F36D4E6B-9750-6A4C-B61A-31C88CB363A9}"/>
              </a:ext>
            </a:extLst>
          </p:cNvPr>
          <p:cNvSpPr txBox="1"/>
          <p:nvPr/>
        </p:nvSpPr>
        <p:spPr>
          <a:xfrm>
            <a:off x="7104111" y="1750638"/>
            <a:ext cx="648830" cy="762762"/>
          </a:xfrm>
          <a:prstGeom prst="rect">
            <a:avLst/>
          </a:prstGeom>
          <a:noFill/>
        </p:spPr>
        <p:txBody>
          <a:bodyPr wrap="square" rtlCol="0">
            <a:spAutoFit/>
          </a:bodyPr>
          <a:lstStyle/>
          <a:p>
            <a:pPr algn="l"/>
            <a:r>
              <a:rPr lang="nl-NL" sz="4400" b="1" i="0" strike="noStrike" cap="none" spc="0" baseline="0">
                <a:solidFill>
                  <a:srgbClr val="8064A2"/>
                </a:solidFill>
                <a:effectLst/>
                <a:latin typeface="Calibri"/>
                <a:ea typeface="Calibri"/>
                <a:cs typeface="Calibri"/>
              </a:rPr>
              <a:t>3.</a:t>
            </a:r>
          </a:p>
        </p:txBody>
      </p:sp>
      <p:sp>
        <p:nvSpPr>
          <p:cNvPr id="14" name="TextBox 13">
            <a:extLst>
              <a:ext uri="{FF2B5EF4-FFF2-40B4-BE49-F238E27FC236}">
                <a16:creationId xmlns:a16="http://schemas.microsoft.com/office/drawing/2014/main" id="{BFCDC7D3-E774-6346-8FB8-FA025A68EA9E}"/>
              </a:ext>
            </a:extLst>
          </p:cNvPr>
          <p:cNvSpPr txBox="1"/>
          <p:nvPr/>
        </p:nvSpPr>
        <p:spPr>
          <a:xfrm>
            <a:off x="9768408" y="1750638"/>
            <a:ext cx="648830" cy="762762"/>
          </a:xfrm>
          <a:prstGeom prst="rect">
            <a:avLst/>
          </a:prstGeom>
          <a:noFill/>
        </p:spPr>
        <p:txBody>
          <a:bodyPr wrap="square" rtlCol="0">
            <a:spAutoFit/>
          </a:bodyPr>
          <a:lstStyle/>
          <a:p>
            <a:pPr algn="l"/>
            <a:r>
              <a:rPr lang="nl-NL" sz="4400" b="1" i="0" strike="noStrike" cap="none" spc="0" baseline="0">
                <a:solidFill>
                  <a:srgbClr val="8064A2"/>
                </a:solidFill>
                <a:effectLst/>
                <a:latin typeface="Calibri"/>
                <a:ea typeface="Calibri"/>
                <a:cs typeface="Calibri"/>
              </a:rPr>
              <a:t>4.</a:t>
            </a:r>
          </a:p>
        </p:txBody>
      </p:sp>
      <p:pic>
        <p:nvPicPr>
          <p:cNvPr id="21" name="Graphic 20">
            <a:extLst>
              <a:ext uri="{FF2B5EF4-FFF2-40B4-BE49-F238E27FC236}">
                <a16:creationId xmlns:a16="http://schemas.microsoft.com/office/drawing/2014/main" id="{01904C54-10B9-674A-8E91-40B79EB67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7554" y="2593582"/>
            <a:ext cx="1022921" cy="1022921"/>
          </a:xfrm>
          <a:prstGeom prst="rect">
            <a:avLst/>
          </a:prstGeom>
        </p:spPr>
      </p:pic>
      <p:pic>
        <p:nvPicPr>
          <p:cNvPr id="27" name="Graphic 26">
            <a:extLst>
              <a:ext uri="{FF2B5EF4-FFF2-40B4-BE49-F238E27FC236}">
                <a16:creationId xmlns:a16="http://schemas.microsoft.com/office/drawing/2014/main" id="{247C7FDF-D033-674F-A4B4-8D8EBCC910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3356" y="2603643"/>
            <a:ext cx="1006012" cy="1006012"/>
          </a:xfrm>
          <a:prstGeom prst="rect">
            <a:avLst/>
          </a:prstGeom>
        </p:spPr>
      </p:pic>
      <p:pic>
        <p:nvPicPr>
          <p:cNvPr id="28" name="Graphic 27">
            <a:extLst>
              <a:ext uri="{FF2B5EF4-FFF2-40B4-BE49-F238E27FC236}">
                <a16:creationId xmlns:a16="http://schemas.microsoft.com/office/drawing/2014/main" id="{E125E3F8-007C-C748-B9B9-9CB8451DD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0350" y="2559120"/>
            <a:ext cx="1223767" cy="1223767"/>
          </a:xfrm>
          <a:prstGeom prst="rect">
            <a:avLst/>
          </a:prstGeom>
        </p:spPr>
      </p:pic>
      <p:pic>
        <p:nvPicPr>
          <p:cNvPr id="29" name="Graphic 28">
            <a:extLst>
              <a:ext uri="{FF2B5EF4-FFF2-40B4-BE49-F238E27FC236}">
                <a16:creationId xmlns:a16="http://schemas.microsoft.com/office/drawing/2014/main" id="{70C85564-E9AF-9E44-A3E2-AE02A4C239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33592" y="2404153"/>
            <a:ext cx="1397286" cy="1397286"/>
          </a:xfrm>
          <a:prstGeom prst="rect">
            <a:avLst/>
          </a:prstGeom>
        </p:spPr>
      </p:pic>
    </p:spTree>
    <p:extLst>
      <p:ext uri="{BB962C8B-B14F-4D97-AF65-F5344CB8AC3E}">
        <p14:creationId xmlns:p14="http://schemas.microsoft.com/office/powerpoint/2010/main" val="3645775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48D7-2C45-4CBB-8DA8-27DCE82D5F3A}"/>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Het belang van een samenwerkingsrelatie</a:t>
            </a:r>
          </a:p>
        </p:txBody>
      </p:sp>
      <p:sp>
        <p:nvSpPr>
          <p:cNvPr id="3" name="Content Placeholder 2">
            <a:extLst>
              <a:ext uri="{FF2B5EF4-FFF2-40B4-BE49-F238E27FC236}">
                <a16:creationId xmlns:a16="http://schemas.microsoft.com/office/drawing/2014/main" id="{294CD1A9-44F7-40C1-8941-1934D607F522}"/>
              </a:ext>
            </a:extLst>
          </p:cNvPr>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We spreken van samenwerking wanneer...</a:t>
            </a:r>
          </a:p>
          <a:p>
            <a:pPr lvl="1" eaLnBrk="1" hangingPunct="1"/>
            <a:r>
              <a:rPr lang="nl-NL" sz="2400" b="0" i="0" strike="noStrike" cap="none" spc="0" baseline="0">
                <a:solidFill>
                  <a:srgbClr val="808080"/>
                </a:solidFill>
                <a:effectLst/>
                <a:latin typeface="Calibri"/>
                <a:ea typeface="Calibri"/>
                <a:cs typeface="Calibri"/>
              </a:rPr>
              <a:t>De patiënt en de zorgverlener werken aan gemeenschappelijke doelen</a:t>
            </a:r>
          </a:p>
          <a:p>
            <a:pPr lvl="1" eaLnBrk="1" hangingPunct="1"/>
            <a:r>
              <a:rPr lang="nl-NL" sz="2400" b="0" i="0" strike="noStrike" cap="none" spc="0" baseline="0">
                <a:solidFill>
                  <a:srgbClr val="808080"/>
                </a:solidFill>
                <a:effectLst/>
                <a:latin typeface="Calibri"/>
                <a:ea typeface="Calibri"/>
                <a:cs typeface="Calibri"/>
              </a:rPr>
              <a:t>Ze elkaar vertrouwen op eerlijkheid</a:t>
            </a:r>
          </a:p>
          <a:p>
            <a:pPr eaLnBrk="1" hangingPunct="1"/>
            <a:r>
              <a:rPr lang="nl-NL" sz="2800" b="0" i="0" strike="noStrike" cap="none" spc="0" baseline="0">
                <a:solidFill>
                  <a:srgbClr val="808080"/>
                </a:solidFill>
                <a:effectLst/>
                <a:latin typeface="Calibri"/>
                <a:ea typeface="Calibri"/>
                <a:cs typeface="Calibri"/>
              </a:rPr>
              <a:t>Anders wordt tijd en inspanning verspild...</a:t>
            </a:r>
          </a:p>
        </p:txBody>
      </p:sp>
      <p:sp>
        <p:nvSpPr>
          <p:cNvPr id="4" name="Text Placeholder 3">
            <a:extLst>
              <a:ext uri="{FF2B5EF4-FFF2-40B4-BE49-F238E27FC236}">
                <a16:creationId xmlns:a16="http://schemas.microsoft.com/office/drawing/2014/main" id="{72665B95-305D-442F-B674-28DBFC2B3F0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6452500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1754A-8A7C-2844-A1B3-B9DB44513BEE}"/>
              </a:ext>
            </a:extLst>
          </p:cNvPr>
          <p:cNvSpPr>
            <a:spLocks noGrp="1"/>
          </p:cNvSpPr>
          <p:nvPr>
            <p:ph type="title"/>
          </p:nvPr>
        </p:nvSpPr>
        <p:spPr>
          <a:xfrm>
            <a:off x="5448505" y="1931167"/>
            <a:ext cx="5291990" cy="1464503"/>
          </a:xfrm>
        </p:spPr>
        <p:txBody>
          <a:bodyPr/>
          <a:lstStyle/>
          <a:p>
            <a:r>
              <a:rPr lang="nl-NL" sz="6000" b="0" i="0" strike="noStrike" cap="none" spc="0" baseline="0">
                <a:solidFill>
                  <a:srgbClr val="FFFFFF"/>
                </a:solidFill>
                <a:effectLst/>
                <a:latin typeface="Calibri Light"/>
                <a:ea typeface="Calibri Light"/>
                <a:cs typeface="Calibri Light"/>
              </a:rPr>
              <a:t>Een sessie starten</a:t>
            </a:r>
          </a:p>
        </p:txBody>
      </p:sp>
      <p:sp>
        <p:nvSpPr>
          <p:cNvPr id="5" name="Text Placeholder 4">
            <a:extLst>
              <a:ext uri="{FF2B5EF4-FFF2-40B4-BE49-F238E27FC236}">
                <a16:creationId xmlns:a16="http://schemas.microsoft.com/office/drawing/2014/main" id="{9B172DC7-6EAC-0340-BED8-21E9C7B394A0}"/>
              </a:ext>
            </a:extLst>
          </p:cNvPr>
          <p:cNvSpPr>
            <a:spLocks noGrp="1"/>
          </p:cNvSpPr>
          <p:nvPr>
            <p:ph type="body" idx="1"/>
          </p:nvPr>
        </p:nvSpPr>
        <p:spPr/>
        <p:txBody>
          <a:bodyPr/>
          <a:lstStyle/>
          <a:p>
            <a:r>
              <a:rPr lang="nl-NL" sz="2400" b="0" i="0" strike="noStrike" cap="none" spc="0" baseline="0">
                <a:solidFill>
                  <a:srgbClr val="FFFFFF"/>
                </a:solidFill>
                <a:effectLst/>
                <a:latin typeface="Calibri"/>
                <a:ea typeface="Calibri"/>
                <a:cs typeface="Calibri"/>
              </a:rPr>
              <a:t>Bepalen van de agenda</a:t>
            </a:r>
          </a:p>
        </p:txBody>
      </p:sp>
    </p:spTree>
    <p:extLst>
      <p:ext uri="{BB962C8B-B14F-4D97-AF65-F5344CB8AC3E}">
        <p14:creationId xmlns:p14="http://schemas.microsoft.com/office/powerpoint/2010/main" val="21016766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a:bodyPr>
          <a:lstStyle/>
          <a:p>
            <a:pPr>
              <a:defRPr/>
            </a:pPr>
            <a:r>
              <a:rPr lang="nl-NL" sz="3600" b="0" i="0" strike="noStrike" cap="none" spc="0" baseline="0">
                <a:solidFill>
                  <a:srgbClr val="FFFFFF"/>
                </a:solidFill>
                <a:effectLst/>
                <a:latin typeface="Calibri Light"/>
                <a:ea typeface="Calibri Light"/>
                <a:cs typeface="Calibri Light"/>
              </a:rPr>
              <a:t>Een afspraak maken – het agenda-schema</a:t>
            </a:r>
          </a:p>
        </p:txBody>
      </p:sp>
      <p:sp>
        <p:nvSpPr>
          <p:cNvPr id="19" name="Content Placeholder 18">
            <a:extLst>
              <a:ext uri="{FF2B5EF4-FFF2-40B4-BE49-F238E27FC236}">
                <a16:creationId xmlns:a16="http://schemas.microsoft.com/office/drawing/2014/main" id="{6BC81208-8AA0-F24F-B411-B166F9D699E9}"/>
              </a:ext>
            </a:extLst>
          </p:cNvPr>
          <p:cNvSpPr>
            <a:spLocks noGrp="1"/>
          </p:cNvSpPr>
          <p:nvPr>
            <p:ph idx="1"/>
          </p:nvPr>
        </p:nvSpPr>
        <p:spPr/>
        <p:txBody>
          <a:bodyPr/>
          <a:lstStyle/>
          <a:p>
            <a:r>
              <a:rPr lang="nl-NL" sz="2800" b="0" i="0" strike="noStrike" cap="none" spc="0" baseline="0">
                <a:solidFill>
                  <a:srgbClr val="808080"/>
                </a:solidFill>
                <a:effectLst/>
                <a:latin typeface="Calibri"/>
                <a:ea typeface="Calibri"/>
                <a:cs typeface="Calibri"/>
              </a:rPr>
              <a:t>Vermeld de dingen waarvan u denkt dat ze belangrijk zijn, maar het is ook belangrijk om wat cirkels leeg te laten, zodat de patiënt de dingen kan opnoemen waarover hij/zij wil praten</a:t>
            </a:r>
          </a:p>
        </p:txBody>
      </p:sp>
      <p:sp>
        <p:nvSpPr>
          <p:cNvPr id="20" name="Text Placeholder 19">
            <a:extLst>
              <a:ext uri="{FF2B5EF4-FFF2-40B4-BE49-F238E27FC236}">
                <a16:creationId xmlns:a16="http://schemas.microsoft.com/office/drawing/2014/main" id="{455FAA57-A097-014D-99B1-8F1A6798EECD}"/>
              </a:ext>
            </a:extLst>
          </p:cNvPr>
          <p:cNvSpPr>
            <a:spLocks noGrp="1"/>
          </p:cNvSpPr>
          <p:nvPr>
            <p:ph type="body" sz="quarter" idx="13"/>
          </p:nvPr>
        </p:nvSpPr>
        <p:spPr/>
        <p:txBody>
          <a:bodyPr/>
          <a:lstStyle/>
          <a:p>
            <a:endParaRPr lang="en-GB"/>
          </a:p>
        </p:txBody>
      </p:sp>
      <p:grpSp>
        <p:nvGrpSpPr>
          <p:cNvPr id="16" name="Group 15">
            <a:extLst>
              <a:ext uri="{FF2B5EF4-FFF2-40B4-BE49-F238E27FC236}">
                <a16:creationId xmlns:a16="http://schemas.microsoft.com/office/drawing/2014/main" id="{E5791DAC-770D-604E-9FEC-5649CC0BD00B}"/>
              </a:ext>
            </a:extLst>
          </p:cNvPr>
          <p:cNvGrpSpPr/>
          <p:nvPr/>
        </p:nvGrpSpPr>
        <p:grpSpPr>
          <a:xfrm>
            <a:off x="2478240" y="4000736"/>
            <a:ext cx="1786907" cy="1355117"/>
            <a:chOff x="2447417" y="4195945"/>
            <a:chExt cx="1786907" cy="1355117"/>
          </a:xfrm>
        </p:grpSpPr>
        <p:sp>
          <p:nvSpPr>
            <p:cNvPr id="409605" name="Oval 5"/>
            <p:cNvSpPr>
              <a:spLocks noChangeArrowheads="1"/>
            </p:cNvSpPr>
            <p:nvPr/>
          </p:nvSpPr>
          <p:spPr bwMode="auto">
            <a:xfrm>
              <a:off x="2447417" y="4195945"/>
              <a:ext cx="1786907" cy="1355117"/>
            </a:xfrm>
            <a:prstGeom prst="ellipse">
              <a:avLst/>
            </a:prstGeom>
            <a:solidFill>
              <a:schemeClr val="accent4">
                <a:lumMod val="60000"/>
                <a:lumOff val="40000"/>
              </a:schemeClr>
            </a:solidFill>
            <a:ln w="15875">
              <a:noFill/>
              <a:round/>
            </a:ln>
          </p:spPr>
          <p:txBody>
            <a:bodyPr wrap="none" anchor="ct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08" name="Text Box 8"/>
            <p:cNvSpPr txBox="1">
              <a:spLocks noChangeArrowheads="1"/>
            </p:cNvSpPr>
            <p:nvPr/>
          </p:nvSpPr>
          <p:spPr bwMode="auto">
            <a:xfrm>
              <a:off x="3050566" y="4701060"/>
              <a:ext cx="6385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r>
                <a:rPr lang="nl-NL" sz="1600" b="1" i="0" strike="noStrike" cap="none" spc="0" baseline="0" dirty="0">
                  <a:solidFill>
                    <a:srgbClr val="FFFFFF"/>
                  </a:solidFill>
                  <a:effectLst/>
                  <a:latin typeface="Calibri"/>
                  <a:ea typeface="Calibri"/>
                  <a:cs typeface="Calibri"/>
                </a:rPr>
                <a:t>Dieet</a:t>
              </a:r>
            </a:p>
          </p:txBody>
        </p:sp>
      </p:grpSp>
      <p:grpSp>
        <p:nvGrpSpPr>
          <p:cNvPr id="18" name="Group 17">
            <a:extLst>
              <a:ext uri="{FF2B5EF4-FFF2-40B4-BE49-F238E27FC236}">
                <a16:creationId xmlns:a16="http://schemas.microsoft.com/office/drawing/2014/main" id="{7D665D6E-72A4-6340-B320-B3BB0C4C5782}"/>
              </a:ext>
            </a:extLst>
          </p:cNvPr>
          <p:cNvGrpSpPr/>
          <p:nvPr/>
        </p:nvGrpSpPr>
        <p:grpSpPr>
          <a:xfrm>
            <a:off x="985687" y="2882563"/>
            <a:ext cx="1786907" cy="1355117"/>
            <a:chOff x="1300618" y="2485296"/>
            <a:chExt cx="1786907" cy="1355117"/>
          </a:xfrm>
        </p:grpSpPr>
        <p:sp>
          <p:nvSpPr>
            <p:cNvPr id="409603" name="Oval 3"/>
            <p:cNvSpPr>
              <a:spLocks noChangeArrowheads="1"/>
            </p:cNvSpPr>
            <p:nvPr/>
          </p:nvSpPr>
          <p:spPr bwMode="auto">
            <a:xfrm>
              <a:off x="1300618" y="2485296"/>
              <a:ext cx="1786907" cy="1355117"/>
            </a:xfrm>
            <a:prstGeom prst="ellipse">
              <a:avLst/>
            </a:prstGeom>
            <a:solidFill>
              <a:schemeClr val="accent4"/>
            </a:solidFill>
            <a:ln w="15875">
              <a:noFill/>
              <a:round/>
            </a:ln>
          </p:spPr>
          <p:txBody>
            <a:bodyPr wrap="none" anchor="ct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09" name="Text Box 9"/>
            <p:cNvSpPr txBox="1">
              <a:spLocks noChangeArrowheads="1"/>
            </p:cNvSpPr>
            <p:nvPr/>
          </p:nvSpPr>
          <p:spPr bwMode="auto">
            <a:xfrm>
              <a:off x="1692171" y="3005346"/>
              <a:ext cx="7124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r>
                <a:rPr lang="nl-NL" sz="1600" b="1" i="0" strike="noStrike" cap="none" spc="0" baseline="0" dirty="0">
                  <a:solidFill>
                    <a:srgbClr val="FFFFFF"/>
                  </a:solidFill>
                  <a:effectLst/>
                  <a:latin typeface="Calibri"/>
                  <a:ea typeface="Calibri"/>
                  <a:cs typeface="Calibri"/>
                </a:rPr>
                <a:t>Roken</a:t>
              </a:r>
            </a:p>
          </p:txBody>
        </p:sp>
      </p:grpSp>
      <p:grpSp>
        <p:nvGrpSpPr>
          <p:cNvPr id="12" name="Group 11">
            <a:extLst>
              <a:ext uri="{FF2B5EF4-FFF2-40B4-BE49-F238E27FC236}">
                <a16:creationId xmlns:a16="http://schemas.microsoft.com/office/drawing/2014/main" id="{2027AED9-84D7-8348-A37B-EE8F2ABCFACA}"/>
              </a:ext>
            </a:extLst>
          </p:cNvPr>
          <p:cNvGrpSpPr/>
          <p:nvPr/>
        </p:nvGrpSpPr>
        <p:grpSpPr>
          <a:xfrm>
            <a:off x="4318052" y="2978311"/>
            <a:ext cx="1851404" cy="1355117"/>
            <a:chOff x="4163940" y="2680361"/>
            <a:chExt cx="1851404" cy="1355117"/>
          </a:xfrm>
        </p:grpSpPr>
        <p:sp>
          <p:nvSpPr>
            <p:cNvPr id="409607" name="Oval 7"/>
            <p:cNvSpPr>
              <a:spLocks noChangeArrowheads="1"/>
            </p:cNvSpPr>
            <p:nvPr/>
          </p:nvSpPr>
          <p:spPr bwMode="auto">
            <a:xfrm>
              <a:off x="4196190" y="2680361"/>
              <a:ext cx="1786907" cy="1355117"/>
            </a:xfrm>
            <a:prstGeom prst="ellipse">
              <a:avLst/>
            </a:prstGeom>
            <a:solidFill>
              <a:schemeClr val="accent4">
                <a:lumMod val="75000"/>
              </a:schemeClr>
            </a:solidFill>
            <a:ln w="15875">
              <a:noFill/>
              <a:round/>
            </a:ln>
          </p:spPr>
          <p:txBody>
            <a:bodyPr wrap="none" anchor="ct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10" name="Text Box 10"/>
            <p:cNvSpPr txBox="1">
              <a:spLocks noChangeArrowheads="1"/>
            </p:cNvSpPr>
            <p:nvPr/>
          </p:nvSpPr>
          <p:spPr bwMode="auto">
            <a:xfrm>
              <a:off x="4163940" y="3090426"/>
              <a:ext cx="1851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nl-NL" sz="1600" b="1" i="0" strike="noStrike" cap="none" spc="0" baseline="0" dirty="0">
                  <a:solidFill>
                    <a:srgbClr val="FFFFFF"/>
                  </a:solidFill>
                  <a:effectLst/>
                  <a:latin typeface="Calibri"/>
                  <a:ea typeface="Calibri"/>
                  <a:cs typeface="Calibri"/>
                </a:rPr>
                <a:t>Therapietrouw aan </a:t>
              </a:r>
            </a:p>
            <a:p>
              <a:pPr algn="ctr" eaLnBrk="1" hangingPunct="1">
                <a:spcBef>
                  <a:spcPct val="0"/>
                </a:spcBef>
                <a:buFontTx/>
                <a:buNone/>
                <a:defRPr/>
              </a:pPr>
              <a:r>
                <a:rPr lang="nl-NL" sz="1600" b="1" i="0" strike="noStrike" cap="none" spc="0" baseline="0" dirty="0">
                  <a:solidFill>
                    <a:srgbClr val="FFFFFF"/>
                  </a:solidFill>
                  <a:effectLst/>
                  <a:latin typeface="Calibri"/>
                  <a:ea typeface="Calibri"/>
                  <a:cs typeface="Calibri"/>
                </a:rPr>
                <a:t>vernevelaars</a:t>
              </a:r>
            </a:p>
          </p:txBody>
        </p:sp>
      </p:grpSp>
      <p:grpSp>
        <p:nvGrpSpPr>
          <p:cNvPr id="10" name="Group 9">
            <a:extLst>
              <a:ext uri="{FF2B5EF4-FFF2-40B4-BE49-F238E27FC236}">
                <a16:creationId xmlns:a16="http://schemas.microsoft.com/office/drawing/2014/main" id="{9FB602D9-1136-0642-ACA4-AEF2A72C7ED3}"/>
              </a:ext>
            </a:extLst>
          </p:cNvPr>
          <p:cNvGrpSpPr/>
          <p:nvPr/>
        </p:nvGrpSpPr>
        <p:grpSpPr>
          <a:xfrm>
            <a:off x="7083597" y="2427440"/>
            <a:ext cx="2047062" cy="1355117"/>
            <a:chOff x="7289080" y="2602100"/>
            <a:chExt cx="2047062" cy="1355117"/>
          </a:xfrm>
        </p:grpSpPr>
        <p:sp>
          <p:nvSpPr>
            <p:cNvPr id="409604" name="Oval 4"/>
            <p:cNvSpPr>
              <a:spLocks noChangeArrowheads="1"/>
            </p:cNvSpPr>
            <p:nvPr/>
          </p:nvSpPr>
          <p:spPr bwMode="auto">
            <a:xfrm>
              <a:off x="7358292" y="2602100"/>
              <a:ext cx="1786907" cy="1355117"/>
            </a:xfrm>
            <a:prstGeom prst="ellipse">
              <a:avLst/>
            </a:prstGeom>
            <a:solidFill>
              <a:schemeClr val="accent4">
                <a:lumMod val="60000"/>
                <a:lumOff val="40000"/>
              </a:schemeClr>
            </a:solidFill>
            <a:ln w="15875">
              <a:noFill/>
              <a:round/>
            </a:ln>
          </p:spPr>
          <p:txBody>
            <a:bodyPr wrap="none" anchor="ct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11" name="Text Box 11"/>
            <p:cNvSpPr txBox="1">
              <a:spLocks noChangeArrowheads="1"/>
            </p:cNvSpPr>
            <p:nvPr/>
          </p:nvSpPr>
          <p:spPr bwMode="auto">
            <a:xfrm>
              <a:off x="7289080" y="3002661"/>
              <a:ext cx="2047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nl-NL" sz="1600" b="1" i="0" strike="noStrike" cap="none" spc="0" baseline="0" dirty="0">
                  <a:solidFill>
                    <a:srgbClr val="FFFFFF"/>
                  </a:solidFill>
                  <a:effectLst/>
                  <a:latin typeface="Calibri"/>
                  <a:ea typeface="Calibri"/>
                  <a:cs typeface="Calibri"/>
                </a:rPr>
                <a:t>Gemiste afspraken </a:t>
              </a:r>
            </a:p>
            <a:p>
              <a:pPr algn="ctr" eaLnBrk="1" hangingPunct="1">
                <a:spcBef>
                  <a:spcPct val="0"/>
                </a:spcBef>
                <a:buFontTx/>
                <a:buNone/>
                <a:defRPr/>
              </a:pPr>
              <a:r>
                <a:rPr lang="nl-NL" sz="1600" b="1" dirty="0">
                  <a:solidFill>
                    <a:srgbClr val="FFFFFF"/>
                  </a:solidFill>
                  <a:latin typeface="Calibri"/>
                  <a:ea typeface="Calibri"/>
                  <a:cs typeface="Calibri"/>
                </a:rPr>
                <a:t>i</a:t>
              </a:r>
              <a:r>
                <a:rPr lang="nl-NL" sz="1600" b="1" i="0" strike="noStrike" cap="none" spc="0" baseline="0" dirty="0">
                  <a:solidFill>
                    <a:srgbClr val="FFFFFF"/>
                  </a:solidFill>
                  <a:effectLst/>
                  <a:latin typeface="Calibri"/>
                  <a:ea typeface="Calibri"/>
                  <a:cs typeface="Calibri"/>
                </a:rPr>
                <a:t>n de kliniek</a:t>
              </a:r>
            </a:p>
          </p:txBody>
        </p:sp>
      </p:grpSp>
      <p:grpSp>
        <p:nvGrpSpPr>
          <p:cNvPr id="11" name="Group 10">
            <a:extLst>
              <a:ext uri="{FF2B5EF4-FFF2-40B4-BE49-F238E27FC236}">
                <a16:creationId xmlns:a16="http://schemas.microsoft.com/office/drawing/2014/main" id="{73225A76-547F-8C4D-A754-F338192DF669}"/>
              </a:ext>
            </a:extLst>
          </p:cNvPr>
          <p:cNvGrpSpPr/>
          <p:nvPr/>
        </p:nvGrpSpPr>
        <p:grpSpPr>
          <a:xfrm>
            <a:off x="6186385" y="4325567"/>
            <a:ext cx="1786907" cy="1355117"/>
            <a:chOff x="6021998" y="4356389"/>
            <a:chExt cx="1786907" cy="1355117"/>
          </a:xfrm>
        </p:grpSpPr>
        <p:sp>
          <p:nvSpPr>
            <p:cNvPr id="13" name="Oval 6"/>
            <p:cNvSpPr>
              <a:spLocks noChangeArrowheads="1"/>
            </p:cNvSpPr>
            <p:nvPr/>
          </p:nvSpPr>
          <p:spPr bwMode="auto">
            <a:xfrm>
              <a:off x="6021998" y="4356389"/>
              <a:ext cx="1786907" cy="1355117"/>
            </a:xfrm>
            <a:prstGeom prst="ellipse">
              <a:avLst/>
            </a:prstGeom>
            <a:solidFill>
              <a:schemeClr val="accent4"/>
            </a:solidFill>
            <a:ln w="15875">
              <a:noFill/>
              <a:round/>
            </a:ln>
          </p:spPr>
          <p:txBody>
            <a:bodyPr wrap="none" anchor="ct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14" name="Text Box 11">
              <a:extLst>
                <a:ext uri="{FF2B5EF4-FFF2-40B4-BE49-F238E27FC236}">
                  <a16:creationId xmlns:a16="http://schemas.microsoft.com/office/drawing/2014/main" id="{B50E26C9-C4E4-4265-9DAB-41DE9D7A1933}"/>
                </a:ext>
              </a:extLst>
            </p:cNvPr>
            <p:cNvSpPr txBox="1">
              <a:spLocks noChangeArrowheads="1"/>
            </p:cNvSpPr>
            <p:nvPr/>
          </p:nvSpPr>
          <p:spPr bwMode="auto">
            <a:xfrm>
              <a:off x="6662016" y="4849280"/>
              <a:ext cx="506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a:latin typeface="+mn-lt"/>
                </a:rPr>
                <a:t>???</a:t>
              </a:r>
            </a:p>
          </p:txBody>
        </p:sp>
      </p:grpSp>
      <p:grpSp>
        <p:nvGrpSpPr>
          <p:cNvPr id="2" name="Group 1">
            <a:extLst>
              <a:ext uri="{FF2B5EF4-FFF2-40B4-BE49-F238E27FC236}">
                <a16:creationId xmlns:a16="http://schemas.microsoft.com/office/drawing/2014/main" id="{34961506-FB1F-E145-9E64-F98FB066901D}"/>
              </a:ext>
            </a:extLst>
          </p:cNvPr>
          <p:cNvGrpSpPr/>
          <p:nvPr/>
        </p:nvGrpSpPr>
        <p:grpSpPr>
          <a:xfrm>
            <a:off x="9220999" y="3885397"/>
            <a:ext cx="1786907" cy="1355117"/>
            <a:chOff x="8851129" y="4152525"/>
            <a:chExt cx="1786907" cy="1355117"/>
          </a:xfrm>
        </p:grpSpPr>
        <p:sp>
          <p:nvSpPr>
            <p:cNvPr id="409606" name="Oval 6"/>
            <p:cNvSpPr>
              <a:spLocks noChangeArrowheads="1"/>
            </p:cNvSpPr>
            <p:nvPr/>
          </p:nvSpPr>
          <p:spPr bwMode="auto">
            <a:xfrm>
              <a:off x="8851129" y="4152525"/>
              <a:ext cx="1786907" cy="1355117"/>
            </a:xfrm>
            <a:prstGeom prst="ellipse">
              <a:avLst/>
            </a:prstGeom>
            <a:solidFill>
              <a:schemeClr val="accent4">
                <a:lumMod val="75000"/>
              </a:schemeClr>
            </a:solidFill>
            <a:ln w="15875">
              <a:noFill/>
              <a:round/>
            </a:ln>
          </p:spPr>
          <p:txBody>
            <a:bodyPr wrap="none" anchor="ct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15" name="Text Box 11">
              <a:extLst>
                <a:ext uri="{FF2B5EF4-FFF2-40B4-BE49-F238E27FC236}">
                  <a16:creationId xmlns:a16="http://schemas.microsoft.com/office/drawing/2014/main" id="{08B3BA59-D0FF-4153-9547-0C0FA5F69BA1}"/>
                </a:ext>
              </a:extLst>
            </p:cNvPr>
            <p:cNvSpPr txBox="1">
              <a:spLocks noChangeArrowheads="1"/>
            </p:cNvSpPr>
            <p:nvPr/>
          </p:nvSpPr>
          <p:spPr bwMode="auto">
            <a:xfrm>
              <a:off x="9491147" y="4648131"/>
              <a:ext cx="506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a:latin typeface="+mn-lt"/>
                </a:rPr>
                <a:t>???</a:t>
              </a: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9B24-1EA9-4B85-B3EC-1388941F40E2}"/>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Aanpak</a:t>
            </a:r>
          </a:p>
        </p:txBody>
      </p:sp>
      <p:sp>
        <p:nvSpPr>
          <p:cNvPr id="3" name="Content Placeholder 2">
            <a:extLst>
              <a:ext uri="{FF2B5EF4-FFF2-40B4-BE49-F238E27FC236}">
                <a16:creationId xmlns:a16="http://schemas.microsoft.com/office/drawing/2014/main" id="{CDDBC953-8343-42F6-AF88-E1219E31E048}"/>
              </a:ext>
            </a:extLst>
          </p:cNvPr>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Patiënten op hun gemak stellen</a:t>
            </a:r>
          </a:p>
          <a:p>
            <a:pPr eaLnBrk="1" hangingPunct="1"/>
            <a:r>
              <a:rPr lang="nl-NL" sz="2800" b="0" i="0" strike="noStrike" cap="none" spc="0" baseline="0">
                <a:solidFill>
                  <a:srgbClr val="808080"/>
                </a:solidFill>
                <a:effectLst/>
                <a:latin typeface="Calibri"/>
                <a:ea typeface="Calibri"/>
                <a:cs typeface="Calibri"/>
              </a:rPr>
              <a:t>Vermijd het confronteren of vertellen van patiënten wat ze moeten doen</a:t>
            </a:r>
          </a:p>
          <a:p>
            <a:pPr eaLnBrk="1" hangingPunct="1"/>
            <a:r>
              <a:rPr lang="nl-NL" sz="2800" b="0" i="0" strike="noStrike" cap="none" spc="0" baseline="0">
                <a:solidFill>
                  <a:srgbClr val="808080"/>
                </a:solidFill>
                <a:effectLst/>
                <a:latin typeface="Calibri"/>
                <a:ea typeface="Calibri"/>
                <a:cs typeface="Calibri"/>
              </a:rPr>
              <a:t>Moedig een gesprek over verandering aan</a:t>
            </a:r>
          </a:p>
          <a:p>
            <a:pPr lvl="1" eaLnBrk="1" hangingPunct="1"/>
            <a:r>
              <a:rPr lang="nl-NL" sz="2400" b="0" i="0" strike="noStrike" cap="none" spc="0" baseline="0">
                <a:solidFill>
                  <a:srgbClr val="808080"/>
                </a:solidFill>
                <a:effectLst/>
                <a:latin typeface="Calibri"/>
                <a:ea typeface="Calibri"/>
                <a:cs typeface="Calibri"/>
              </a:rPr>
              <a:t>Ook met aspecten van verandering die moeilijk of zorgwekkend kunnen zijn</a:t>
            </a:r>
          </a:p>
          <a:p>
            <a:pPr eaLnBrk="1" hangingPunct="1"/>
            <a:r>
              <a:rPr lang="nl-NL" sz="2800" b="0" i="0" strike="noStrike" cap="none" spc="0" baseline="0">
                <a:solidFill>
                  <a:srgbClr val="808080"/>
                </a:solidFill>
                <a:effectLst/>
                <a:latin typeface="Calibri"/>
                <a:ea typeface="Calibri"/>
                <a:cs typeface="Calibri"/>
              </a:rPr>
              <a:t>Sommige eenvoudige technieken, wanneer ze op de juiste manier worden gebruikt, kunnen zeer krachtig zijn...</a:t>
            </a:r>
            <a:endParaRPr lang="en-US" altLang="en-US">
              <a:ea typeface="HelveticaNeueLT Std Cn"/>
            </a:endParaRPr>
          </a:p>
        </p:txBody>
      </p:sp>
      <p:sp>
        <p:nvSpPr>
          <p:cNvPr id="4" name="Text Placeholder 3">
            <a:extLst>
              <a:ext uri="{FF2B5EF4-FFF2-40B4-BE49-F238E27FC236}">
                <a16:creationId xmlns:a16="http://schemas.microsoft.com/office/drawing/2014/main" id="{6EFB2D88-18FA-4BC1-82C6-2AA52DED97E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4856409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9.04.30"/>
  <p:tag name="AS_TITLE" val="Aspose.Slides for Java"/>
  <p:tag name="AS_VERSION" val="19.4"/>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1975</Words>
  <Application>Microsoft Office PowerPoint</Application>
  <PresentationFormat>Widescreen</PresentationFormat>
  <Paragraphs>179</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Unicode MS</vt:lpstr>
      <vt:lpstr>Calibri</vt:lpstr>
      <vt:lpstr>Calibri Light</vt:lpstr>
      <vt:lpstr>System Font Regular</vt:lpstr>
      <vt:lpstr>Wingdings</vt:lpstr>
      <vt:lpstr>Office Theme</vt:lpstr>
      <vt:lpstr>Empathie tonen en een gesprek gaande houden</vt:lpstr>
      <vt:lpstr>Disclaimer</vt:lpstr>
      <vt:lpstr>Leerdoelen</vt:lpstr>
      <vt:lpstr>The spirit of MI</vt:lpstr>
      <vt:lpstr>Wat zijn de belangrijkste bestanddelen van MI?</vt:lpstr>
      <vt:lpstr>Het belang van een samenwerkingsrelatie</vt:lpstr>
      <vt:lpstr>Een sessie starten</vt:lpstr>
      <vt:lpstr>Een afspraak maken – het agenda-schema</vt:lpstr>
      <vt:lpstr>Aanpak</vt:lpstr>
      <vt:lpstr>De bouwstenen van MI: OARS</vt:lpstr>
      <vt:lpstr>Wat te doen. OARS: de bouwstenen van MI</vt:lpstr>
      <vt:lpstr>Open vragen</vt:lpstr>
      <vt:lpstr>Affirmaties</vt:lpstr>
      <vt:lpstr>Reflectief of actief luisteren</vt:lpstr>
      <vt:lpstr>Inhoud (eenvoudige) reflectie</vt:lpstr>
      <vt:lpstr>Betekenis (complexe) reflectie</vt:lpstr>
      <vt:lpstr>Betekenis (complexe) reflectie: Voorbeeld</vt:lpstr>
      <vt:lpstr>Reflecties – samenvatting</vt:lpstr>
      <vt:lpstr>Versterkte reflectie</vt:lpstr>
      <vt:lpstr>Versterkte reflectie: Voorbeeld</vt:lpstr>
      <vt:lpstr>Dubbelzijdige reflectie</vt:lpstr>
      <vt:lpstr>Dubbelzijdige reflectie: Voorbeeld</vt:lpstr>
      <vt:lpstr>Samenvattingen</vt:lpstr>
      <vt:lpstr>Samenvatting</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Victoria Iljas</cp:lastModifiedBy>
  <cp:revision>61</cp:revision>
  <dcterms:created xsi:type="dcterms:W3CDTF">2021-07-06T11:43:32Z</dcterms:created>
  <dcterms:modified xsi:type="dcterms:W3CDTF">2022-04-19T15:31:42Z</dcterms:modified>
  <cp:category>UK0122905</cp:category>
</cp:coreProperties>
</file>