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421" r:id="rId4"/>
    <p:sldId id="398" r:id="rId5"/>
    <p:sldId id="416" r:id="rId6"/>
    <p:sldId id="399" r:id="rId7"/>
    <p:sldId id="401" r:id="rId8"/>
    <p:sldId id="402" r:id="rId9"/>
    <p:sldId id="410" r:id="rId10"/>
    <p:sldId id="412" r:id="rId11"/>
    <p:sldId id="417" r:id="rId12"/>
    <p:sldId id="404" r:id="rId13"/>
    <p:sldId id="423" r:id="rId14"/>
    <p:sldId id="414" r:id="rId15"/>
    <p:sldId id="268" r:id="rId16"/>
    <p:sldId id="415" r:id="rId17"/>
    <p:sldId id="413" r:id="rId18"/>
    <p:sldId id="269" r:id="rId19"/>
    <p:sldId id="270" r:id="rId20"/>
    <p:sldId id="271" r:id="rId21"/>
    <p:sldId id="272" r:id="rId22"/>
    <p:sldId id="422" r:id="rId23"/>
    <p:sldId id="409" r:id="rId24"/>
    <p:sldId id="42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0408" autoAdjust="0"/>
  </p:normalViewPr>
  <p:slideViewPr>
    <p:cSldViewPr snapToGrid="0" snapToObjects="1">
      <p:cViewPr varScale="1">
        <p:scale>
          <a:sx n="103" d="100"/>
          <a:sy n="103" d="100"/>
        </p:scale>
        <p:origin x="816" y="10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FE91-F276-40A3-B131-E4239AF1C369}"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2949-A7E7-4F2A-888B-CAC414630566}" type="slidenum">
              <a:rPr lang="en-GB" smtClean="0"/>
              <a:t>‹#›</a:t>
            </a:fld>
            <a:endParaRPr lang="en-GB"/>
          </a:p>
        </p:txBody>
      </p:sp>
    </p:spTree>
    <p:extLst>
      <p:ext uri="{BB962C8B-B14F-4D97-AF65-F5344CB8AC3E}">
        <p14:creationId xmlns:p14="http://schemas.microsoft.com/office/powerpoint/2010/main" val="183026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7E2949-A7E7-4F2A-888B-CAC414630566}" type="slidenum">
              <a:rPr lang="en-GB" smtClean="0"/>
              <a:t>3</a:t>
            </a:fld>
            <a:endParaRPr lang="en-GB"/>
          </a:p>
        </p:txBody>
      </p:sp>
    </p:spTree>
    <p:extLst>
      <p:ext uri="{BB962C8B-B14F-4D97-AF65-F5344CB8AC3E}">
        <p14:creationId xmlns:p14="http://schemas.microsoft.com/office/powerpoint/2010/main" val="19801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16</a:t>
            </a:fld>
            <a:endParaRPr lang="en-GB"/>
          </a:p>
        </p:txBody>
      </p:sp>
    </p:spTree>
    <p:extLst>
      <p:ext uri="{BB962C8B-B14F-4D97-AF65-F5344CB8AC3E}">
        <p14:creationId xmlns:p14="http://schemas.microsoft.com/office/powerpoint/2010/main" val="13528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AFE8E64-2CDD-42FB-B5DA-F8A157452372}" type="slidenum">
              <a:rPr lang="en-GB" smtClean="0"/>
              <a:pPr>
                <a:defRPr/>
              </a:pPr>
              <a:t>19</a:t>
            </a:fld>
            <a:endParaRPr lang="en-GB"/>
          </a:p>
        </p:txBody>
      </p:sp>
    </p:spTree>
    <p:extLst>
      <p:ext uri="{BB962C8B-B14F-4D97-AF65-F5344CB8AC3E}">
        <p14:creationId xmlns:p14="http://schemas.microsoft.com/office/powerpoint/2010/main" val="129030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8FD2B4D2-7A4E-4D76-ADB7-250E96495B67}" type="slidenum">
              <a:rPr lang="en-GB" smtClean="0"/>
              <a:pPr>
                <a:defRPr/>
              </a:pPr>
              <a:t>20</a:t>
            </a:fld>
            <a:endParaRPr lang="en-GB"/>
          </a:p>
        </p:txBody>
      </p:sp>
    </p:spTree>
    <p:extLst>
      <p:ext uri="{BB962C8B-B14F-4D97-AF65-F5344CB8AC3E}">
        <p14:creationId xmlns:p14="http://schemas.microsoft.com/office/powerpoint/2010/main" val="12446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AD15CE0-F870-444A-AFBD-61F5B015A262}" type="slidenum">
              <a:rPr lang="en-GB" smtClean="0"/>
              <a:pPr>
                <a:defRPr/>
              </a:pPr>
              <a:t>21</a:t>
            </a:fld>
            <a:endParaRPr lang="en-GB"/>
          </a:p>
        </p:txBody>
      </p:sp>
    </p:spTree>
    <p:extLst>
      <p:ext uri="{BB962C8B-B14F-4D97-AF65-F5344CB8AC3E}">
        <p14:creationId xmlns:p14="http://schemas.microsoft.com/office/powerpoint/2010/main" val="37349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22</a:t>
            </a:fld>
            <a:endParaRPr lang="en-GB"/>
          </a:p>
        </p:txBody>
      </p:sp>
    </p:spTree>
    <p:extLst>
      <p:ext uri="{BB962C8B-B14F-4D97-AF65-F5344CB8AC3E}">
        <p14:creationId xmlns:p14="http://schemas.microsoft.com/office/powerpoint/2010/main" val="19650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D8F5E05-2F65-4672-A73C-EE949F0C0E66}" type="slidenum">
              <a:rPr lang="en-GB" smtClean="0"/>
              <a:pPr>
                <a:defRPr/>
              </a:pPr>
              <a:t>23</a:t>
            </a:fld>
            <a:endParaRPr lang="en-GB"/>
          </a:p>
        </p:txBody>
      </p:sp>
    </p:spTree>
    <p:extLst>
      <p:ext uri="{BB962C8B-B14F-4D97-AF65-F5344CB8AC3E}">
        <p14:creationId xmlns:p14="http://schemas.microsoft.com/office/powerpoint/2010/main" val="180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03F8934-B0EC-47F8-A0AE-34677955F8D8}" type="slidenum">
              <a:rPr lang="en-GB" smtClean="0"/>
              <a:pPr>
                <a:defRPr/>
              </a:pPr>
              <a:t>24</a:t>
            </a:fld>
            <a:endParaRPr lang="en-GB"/>
          </a:p>
        </p:txBody>
      </p:sp>
    </p:spTree>
    <p:extLst>
      <p:ext uri="{BB962C8B-B14F-4D97-AF65-F5344CB8AC3E}">
        <p14:creationId xmlns:p14="http://schemas.microsoft.com/office/powerpoint/2010/main" val="14209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EF256E0-6F50-41D9-8869-6173CC7A7E5A}" type="slidenum">
              <a:rPr lang="en-GB" smtClean="0"/>
              <a:pPr>
                <a:defRPr/>
              </a:pPr>
              <a:t>6</a:t>
            </a:fld>
            <a:endParaRPr lang="en-GB"/>
          </a:p>
        </p:txBody>
      </p:sp>
    </p:spTree>
    <p:extLst>
      <p:ext uri="{BB962C8B-B14F-4D97-AF65-F5344CB8AC3E}">
        <p14:creationId xmlns:p14="http://schemas.microsoft.com/office/powerpoint/2010/main" val="1054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09F86E6-4EAB-41CC-BC7D-D261F13AFFED}" type="slidenum">
              <a:rPr lang="en-GB" smtClean="0"/>
              <a:pPr>
                <a:defRPr/>
              </a:pPr>
              <a:t>7</a:t>
            </a:fld>
            <a:endParaRPr lang="en-GB"/>
          </a:p>
        </p:txBody>
      </p:sp>
    </p:spTree>
    <p:extLst>
      <p:ext uri="{BB962C8B-B14F-4D97-AF65-F5344CB8AC3E}">
        <p14:creationId xmlns:p14="http://schemas.microsoft.com/office/powerpoint/2010/main" val="256466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8</a:t>
            </a:fld>
            <a:endParaRPr lang="en-GB"/>
          </a:p>
        </p:txBody>
      </p:sp>
    </p:spTree>
    <p:extLst>
      <p:ext uri="{BB962C8B-B14F-4D97-AF65-F5344CB8AC3E}">
        <p14:creationId xmlns:p14="http://schemas.microsoft.com/office/powerpoint/2010/main" val="15248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DBE919F5-8897-4DF9-90A0-DCC253A6F4E4}" type="slidenum">
              <a:rPr lang="en-GB" smtClean="0"/>
              <a:pPr>
                <a:defRPr/>
              </a:pPr>
              <a:t>9</a:t>
            </a:fld>
            <a:endParaRPr lang="en-GB"/>
          </a:p>
        </p:txBody>
      </p:sp>
    </p:spTree>
    <p:extLst>
      <p:ext uri="{BB962C8B-B14F-4D97-AF65-F5344CB8AC3E}">
        <p14:creationId xmlns:p14="http://schemas.microsoft.com/office/powerpoint/2010/main" val="20217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a:defRPr/>
            </a:pPr>
            <a:fld id="{33619E12-F70E-4F10-A406-CF8482705AE7}" type="slidenum">
              <a:rPr lang="en-GB" smtClean="0"/>
              <a:pPr>
                <a:defRPr/>
              </a:pPr>
              <a:t>10</a:t>
            </a:fld>
            <a:endParaRPr lang="en-GB"/>
          </a:p>
        </p:txBody>
      </p:sp>
    </p:spTree>
    <p:extLst>
      <p:ext uri="{BB962C8B-B14F-4D97-AF65-F5344CB8AC3E}">
        <p14:creationId xmlns:p14="http://schemas.microsoft.com/office/powerpoint/2010/main" val="765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13</a:t>
            </a:fld>
            <a:endParaRPr lang="en-GB"/>
          </a:p>
        </p:txBody>
      </p:sp>
    </p:spTree>
    <p:extLst>
      <p:ext uri="{BB962C8B-B14F-4D97-AF65-F5344CB8AC3E}">
        <p14:creationId xmlns:p14="http://schemas.microsoft.com/office/powerpoint/2010/main" val="754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b="0" i="0" strike="noStrike" cap="none" spc="0" baseline="0">
                <a:solidFill>
                  <a:srgbClr val="000000"/>
                </a:solidFill>
                <a:effectLst/>
                <a:latin typeface="Calibri"/>
                <a:ea typeface="Calibri"/>
                <a:cs typeface="Calibri"/>
              </a:rPr>
              <a:t>Facilite un debate en equipo sobre estas tres preguntas</a:t>
            </a:r>
          </a:p>
        </p:txBody>
      </p:sp>
      <p:sp>
        <p:nvSpPr>
          <p:cNvPr id="4" name="Slide Number Placeholder 3"/>
          <p:cNvSpPr>
            <a:spLocks noGrp="1"/>
          </p:cNvSpPr>
          <p:nvPr>
            <p:ph type="sldNum" sz="quarter" idx="5"/>
          </p:nvPr>
        </p:nvSpPr>
        <p:spPr/>
        <p:txBody>
          <a:bodyPr/>
          <a:lstStyle/>
          <a:p>
            <a:pPr>
              <a:defRPr/>
            </a:pPr>
            <a:fld id="{F17C3694-69B6-4AE7-92A4-33F6F7EE887D}" type="slidenum">
              <a:rPr lang="en-GB" smtClean="0"/>
              <a:pPr>
                <a:defRPr/>
              </a:pPr>
              <a:t>14</a:t>
            </a:fld>
            <a:endParaRPr lang="en-GB"/>
          </a:p>
        </p:txBody>
      </p:sp>
    </p:spTree>
    <p:extLst>
      <p:ext uri="{BB962C8B-B14F-4D97-AF65-F5344CB8AC3E}">
        <p14:creationId xmlns:p14="http://schemas.microsoft.com/office/powerpoint/2010/main" val="38059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15</a:t>
            </a:fld>
            <a:endParaRPr lang="en-GB"/>
          </a:p>
        </p:txBody>
      </p:sp>
    </p:spTree>
    <p:extLst>
      <p:ext uri="{BB962C8B-B14F-4D97-AF65-F5344CB8AC3E}">
        <p14:creationId xmlns:p14="http://schemas.microsoft.com/office/powerpoint/2010/main" val="31567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31381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Tree>
    <p:extLst>
      <p:ext uri="{BB962C8B-B14F-4D97-AF65-F5344CB8AC3E}">
        <p14:creationId xmlns:p14="http://schemas.microsoft.com/office/powerpoint/2010/main" val="1417692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1">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0A14-91F6-A649-8032-616F5C8AAA00}"/>
              </a:ext>
            </a:extLst>
          </p:cNvPr>
          <p:cNvSpPr>
            <a:spLocks noGrp="1"/>
          </p:cNvSpPr>
          <p:nvPr>
            <p:ph type="ctrTitle"/>
          </p:nvPr>
        </p:nvSpPr>
        <p:spPr>
          <a:xfrm>
            <a:off x="1621426" y="2154915"/>
            <a:ext cx="8924172" cy="2097326"/>
          </a:xfrm>
        </p:spPr>
        <p:txBody>
          <a:bodyPr/>
          <a:lstStyle/>
          <a:p>
            <a:r>
              <a:rPr lang="es-ES" sz="6000" b="0" i="0" strike="noStrike" cap="none" spc="0" baseline="0">
                <a:solidFill>
                  <a:srgbClr val="7B2A84"/>
                </a:solidFill>
                <a:effectLst/>
                <a:latin typeface="Calibri Light"/>
                <a:ea typeface="Calibri Light"/>
                <a:cs typeface="Calibri Light"/>
              </a:rPr>
              <a:t>Gestión de la adherencia como equipo</a:t>
            </a:r>
            <a:endParaRPr lang="en-GB"/>
          </a:p>
        </p:txBody>
      </p:sp>
      <p:sp>
        <p:nvSpPr>
          <p:cNvPr id="3" name="Subtitle 2">
            <a:extLst>
              <a:ext uri="{FF2B5EF4-FFF2-40B4-BE49-F238E27FC236}">
                <a16:creationId xmlns:a16="http://schemas.microsoft.com/office/drawing/2014/main" id="{E86DE474-F213-2547-BD92-5823796B2777}"/>
              </a:ext>
            </a:extLst>
          </p:cNvPr>
          <p:cNvSpPr>
            <a:spLocks noGrp="1"/>
          </p:cNvSpPr>
          <p:nvPr>
            <p:ph type="subTitle" idx="1"/>
          </p:nvPr>
        </p:nvSpPr>
        <p:spPr>
          <a:xfrm>
            <a:off x="1524000" y="4369293"/>
            <a:ext cx="9144000" cy="947020"/>
          </a:xfrm>
        </p:spPr>
        <p:txBody>
          <a:bodyPr/>
          <a:lstStyle/>
          <a:p>
            <a:endParaRPr lang="en-GB"/>
          </a:p>
        </p:txBody>
      </p:sp>
      <p:sp>
        <p:nvSpPr>
          <p:cNvPr id="4" name="Text Placeholder 5">
            <a:extLst>
              <a:ext uri="{FF2B5EF4-FFF2-40B4-BE49-F238E27FC236}">
                <a16:creationId xmlns:a16="http://schemas.microsoft.com/office/drawing/2014/main" id="{8FA6C839-633B-4D0B-ABBE-24A8112B06AD}"/>
              </a:ext>
            </a:extLst>
          </p:cNvPr>
          <p:cNvSpPr>
            <a:spLocks noGrp="1"/>
          </p:cNvSpPr>
          <p:nvPr>
            <p:ph type="body" sz="quarter" idx="13"/>
          </p:nvPr>
        </p:nvSpPr>
        <p:spPr>
          <a:xfrm>
            <a:off x="283012" y="5906814"/>
            <a:ext cx="8975288" cy="777875"/>
          </a:xfrm>
        </p:spPr>
        <p:txBody>
          <a:bodyPr/>
          <a:lstStyle/>
          <a:p>
            <a:r>
              <a:rPr lang="es-ES" sz="1000" b="1" i="0" strike="noStrike" cap="none" spc="0" baseline="0" dirty="0">
                <a:solidFill>
                  <a:srgbClr val="7B2A84"/>
                </a:solidFill>
                <a:effectLst/>
                <a:latin typeface="Calibri"/>
                <a:ea typeface="Calibri"/>
                <a:cs typeface="Calibri"/>
              </a:rPr>
              <a:t>Código del trabajo: </a:t>
            </a:r>
            <a:r>
              <a:rPr lang="es-ES" b="1" dirty="0">
                <a:solidFill>
                  <a:srgbClr val="7B2A84"/>
                </a:solidFill>
                <a:ea typeface="Calibri"/>
                <a:cs typeface="Calibri"/>
              </a:rPr>
              <a:t>INT-20-2100136</a:t>
            </a:r>
            <a:r>
              <a:rPr lang="es-ES" sz="1000" b="1" i="0" strike="noStrike" cap="none" spc="0" baseline="0" dirty="0">
                <a:solidFill>
                  <a:srgbClr val="7B2A84"/>
                </a:solidFill>
                <a:effectLst/>
                <a:latin typeface="Calibri"/>
                <a:ea typeface="Calibri"/>
                <a:cs typeface="Calibri"/>
              </a:rPr>
              <a:t>	Fecha de actualización</a:t>
            </a:r>
            <a:r>
              <a:rPr lang="es-ES" sz="1000" b="1" i="0" strike="noStrike" cap="none" spc="0" baseline="0">
                <a:solidFill>
                  <a:srgbClr val="7B2A84"/>
                </a:solidFill>
                <a:effectLst/>
                <a:latin typeface="Calibri"/>
                <a:ea typeface="Calibri"/>
                <a:cs typeface="Calibri"/>
              </a:rPr>
              <a:t>: febrero </a:t>
            </a:r>
            <a:r>
              <a:rPr lang="es-ES" sz="1000" b="1" i="0" strike="noStrike" cap="none" spc="0" baseline="0" dirty="0">
                <a:solidFill>
                  <a:srgbClr val="7B2A84"/>
                </a:solidFill>
                <a:effectLst/>
                <a:latin typeface="Calibri"/>
                <a:ea typeface="Calibri"/>
                <a:cs typeface="Calibri"/>
              </a:rPr>
              <a:t>de 2022</a:t>
            </a:r>
          </a:p>
        </p:txBody>
      </p:sp>
    </p:spTree>
    <p:extLst>
      <p:ext uri="{BB962C8B-B14F-4D97-AF65-F5344CB8AC3E}">
        <p14:creationId xmlns:p14="http://schemas.microsoft.com/office/powerpoint/2010/main" val="293963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Discusión de normas sociales</a:t>
            </a:r>
          </a:p>
        </p:txBody>
      </p:sp>
      <p:sp>
        <p:nvSpPr>
          <p:cNvPr id="25603" name="Content Placeholder 2"/>
          <p:cNvSpPr>
            <a:spLocks noGrp="1"/>
          </p:cNvSpPr>
          <p:nvPr>
            <p:ph idx="1"/>
          </p:nvPr>
        </p:nvSpPr>
        <p:spPr/>
        <p:txBody>
          <a:bodyPr>
            <a:normAutofit/>
          </a:bodyPr>
          <a:lstStyle/>
          <a:p>
            <a:pPr eaLnBrk="1" hangingPunct="1"/>
            <a:r>
              <a:rPr lang="es-ES" sz="2800" b="0" i="0" strike="noStrike" cap="none" spc="0" baseline="0">
                <a:solidFill>
                  <a:srgbClr val="808080"/>
                </a:solidFill>
                <a:effectLst/>
                <a:latin typeface="Calibri"/>
                <a:ea typeface="Calibri"/>
                <a:cs typeface="Calibri"/>
              </a:rPr>
              <a:t>¿Cuáles son las “normas” en relación con la adherencia en la FQ?</a:t>
            </a: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Al considerar los criterios de valoración de salud, ¿sería útil comparar los criterios de valoración de salud del paciente en el contexto de otras cohortes de la clínica?</a:t>
            </a:r>
          </a:p>
        </p:txBody>
      </p:sp>
      <p:sp>
        <p:nvSpPr>
          <p:cNvPr id="2" name="Text Placeholder 1">
            <a:extLst>
              <a:ext uri="{FF2B5EF4-FFF2-40B4-BE49-F238E27FC236}">
                <a16:creationId xmlns:a16="http://schemas.microsoft.com/office/drawing/2014/main" id="{E9181A90-AA9B-4F61-8D68-21823560FE8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s-ES" sz="6000" b="1" i="0" strike="noStrike" cap="none" spc="0" baseline="0">
                <a:solidFill>
                  <a:srgbClr val="FFFFFF"/>
                </a:solidFill>
                <a:effectLst/>
                <a:latin typeface="Calibri Light"/>
                <a:ea typeface="Calibri Light"/>
                <a:cs typeface="Calibri Light"/>
              </a:rPr>
              <a:t>Mejorar las relaciones</a:t>
            </a:r>
          </a:p>
        </p:txBody>
      </p:sp>
      <p:sp>
        <p:nvSpPr>
          <p:cNvPr id="2" name="Text Placeholder 1">
            <a:extLst>
              <a:ext uri="{FF2B5EF4-FFF2-40B4-BE49-F238E27FC236}">
                <a16:creationId xmlns:a16="http://schemas.microsoft.com/office/drawing/2014/main" id="{E7BD15A4-9D53-4694-B849-826CDCABD441}"/>
              </a:ext>
            </a:extLst>
          </p:cNvPr>
          <p:cNvSpPr>
            <a:spLocks noGrp="1"/>
          </p:cNvSpPr>
          <p:nvPr>
            <p:ph type="body" idx="1"/>
          </p:nvPr>
        </p:nvSpPr>
        <p:spPr/>
        <p:txBody>
          <a:bodyPr/>
          <a:lstStyle/>
          <a:p>
            <a:endParaRPr lang="en-GB"/>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Mejorar las relaciones</a:t>
            </a:r>
          </a:p>
        </p:txBody>
      </p:sp>
      <p:sp>
        <p:nvSpPr>
          <p:cNvPr id="38915" name="Content Placeholder 2"/>
          <p:cNvSpPr>
            <a:spLocks noGrp="1"/>
          </p:cNvSpPr>
          <p:nvPr>
            <p:ph idx="1"/>
          </p:nvPr>
        </p:nvSpPr>
        <p:spPr/>
        <p:txBody>
          <a:bodyPr rtlCol="0">
            <a:normAutofit/>
          </a:bodyPr>
          <a:lstStyle/>
          <a:p>
            <a:pPr>
              <a:lnSpc>
                <a:spcPct val="110000"/>
              </a:lnSpc>
              <a:spcBef>
                <a:spcPts val="400"/>
              </a:spcBef>
              <a:buFont typeface="Arial"/>
              <a:buChar char="•"/>
              <a:defRPr/>
            </a:pPr>
            <a:r>
              <a:rPr lang="es-ES" sz="2400" b="0" i="0" strike="noStrike" cap="none" spc="0" baseline="0">
                <a:solidFill>
                  <a:srgbClr val="808080"/>
                </a:solidFill>
                <a:effectLst/>
                <a:latin typeface="Calibri"/>
                <a:ea typeface="Calibri"/>
                <a:cs typeface="Calibri"/>
              </a:rPr>
              <a:t>Los miembros del EMD desempeñan un papel amplio e importante en el apoyo a los pacientes y a sus familias para que se adhieran con éxito a los tratamientos</a:t>
            </a:r>
            <a:endParaRPr lang="en-GB" altLang="en-US" sz="2400" baseline="30000"/>
          </a:p>
          <a:p>
            <a:pPr marL="0" indent="0">
              <a:lnSpc>
                <a:spcPct val="110000"/>
              </a:lnSpc>
              <a:spcBef>
                <a:spcPts val="400"/>
              </a:spcBef>
              <a:buNone/>
              <a:defRPr/>
            </a:pPr>
            <a:endParaRPr lang="en-GB" altLang="en-US" sz="2400" baseline="30000"/>
          </a:p>
          <a:p>
            <a:pPr>
              <a:lnSpc>
                <a:spcPct val="110000"/>
              </a:lnSpc>
              <a:spcBef>
                <a:spcPts val="400"/>
              </a:spcBef>
              <a:buFont typeface="Arial"/>
              <a:buChar char="•"/>
              <a:defRPr/>
            </a:pPr>
            <a:r>
              <a:rPr lang="es-ES" sz="2400" b="0" i="0" strike="noStrike" cap="none" spc="0" baseline="0">
                <a:solidFill>
                  <a:srgbClr val="808080"/>
                </a:solidFill>
                <a:effectLst/>
                <a:latin typeface="Calibri"/>
                <a:ea typeface="Calibri"/>
                <a:cs typeface="Calibri"/>
              </a:rPr>
              <a:t>Esto se hace entendiendo los obstáculos de sus pacientes para una adherencia óptima, así como sus objetivos personales y relacionados con la salud</a:t>
            </a:r>
            <a:endParaRPr lang="en-GB" altLang="en-US" sz="2400" baseline="30000"/>
          </a:p>
          <a:p>
            <a:pPr marL="0" indent="0">
              <a:lnSpc>
                <a:spcPct val="110000"/>
              </a:lnSpc>
              <a:spcBef>
                <a:spcPts val="400"/>
              </a:spcBef>
              <a:buNone/>
              <a:defRPr/>
            </a:pPr>
            <a:endParaRPr lang="en-GB" altLang="en-US" sz="2400"/>
          </a:p>
          <a:p>
            <a:pPr>
              <a:lnSpc>
                <a:spcPct val="110000"/>
              </a:lnSpc>
              <a:spcBef>
                <a:spcPts val="400"/>
              </a:spcBef>
              <a:buFont typeface="Arial"/>
              <a:buChar char="•"/>
              <a:defRPr/>
            </a:pPr>
            <a:r>
              <a:rPr lang="es-ES" sz="2400" b="0" i="0" strike="noStrike" cap="none" spc="0" baseline="0">
                <a:solidFill>
                  <a:srgbClr val="808080"/>
                </a:solidFill>
                <a:effectLst/>
                <a:latin typeface="Calibri"/>
                <a:ea typeface="Calibri"/>
                <a:cs typeface="Calibri"/>
              </a:rPr>
              <a:t>Los miembros del EMD pueden entonces crear un entorno colaborativo y de resolución de problemas, que sea específico de las necesidades de sus pacientes, para ayudar con el tratamiento de la enfermedad de sus pacientes</a:t>
            </a:r>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EMD, equipo multidisciplinario</a:t>
            </a:r>
            <a:br>
              <a:rPr sz="1000"/>
            </a:br>
            <a:r>
              <a:rPr lang="es-ES" sz="1000" b="0" i="0" strike="noStrike" cap="none" spc="0" baseline="0">
                <a:solidFill>
                  <a:srgbClr val="898989"/>
                </a:solidFill>
                <a:effectLst/>
                <a:latin typeface="Calibri"/>
                <a:ea typeface="Calibri"/>
                <a:cs typeface="Calibri"/>
              </a:rPr>
              <a:t>Gardner AJ, et al. </a:t>
            </a:r>
            <a:r>
              <a:rPr lang="es-ES" sz="1000" b="0" i="1" strike="noStrike" cap="none" spc="0" baseline="0">
                <a:solidFill>
                  <a:srgbClr val="898989"/>
                </a:solidFill>
                <a:effectLst/>
                <a:latin typeface="Calibri"/>
                <a:ea typeface="Calibri"/>
                <a:cs typeface="Calibri"/>
              </a:rPr>
              <a:t>Patient Prefer Adherence. </a:t>
            </a:r>
            <a:r>
              <a:rPr lang="es-ES" sz="1000" b="0" i="0" strike="noStrike" cap="none" spc="0" baseline="0">
                <a:solidFill>
                  <a:srgbClr val="898989"/>
                </a:solidFill>
                <a:effectLst/>
                <a:latin typeface="Calibri"/>
                <a:ea typeface="Calibri"/>
                <a:cs typeface="Calibri"/>
              </a:rPr>
              <a:t>2017;11:761–767.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Mejorar las relaciones (continuación)</a:t>
            </a:r>
          </a:p>
        </p:txBody>
      </p:sp>
      <p:sp>
        <p:nvSpPr>
          <p:cNvPr id="38915" name="Content Placeholder 2"/>
          <p:cNvSpPr>
            <a:spLocks noGrp="1"/>
          </p:cNvSpPr>
          <p:nvPr>
            <p:ph idx="1"/>
          </p:nvPr>
        </p:nvSpPr>
        <p:spPr>
          <a:xfrm>
            <a:off x="838200" y="1473201"/>
            <a:ext cx="10515600" cy="4632631"/>
          </a:xfrm>
        </p:spPr>
        <p:txBody>
          <a:bodyPr rtlCol="0">
            <a:normAutofit/>
          </a:bodyPr>
          <a:lstStyle/>
          <a:p>
            <a:pPr>
              <a:lnSpc>
                <a:spcPct val="110000"/>
              </a:lnSpc>
              <a:buFont typeface="Arial"/>
              <a:buChar char="•"/>
              <a:defRPr/>
            </a:pPr>
            <a:r>
              <a:rPr lang="es-ES" sz="2100" b="0" i="0" strike="noStrike" cap="none" spc="0" baseline="0" dirty="0">
                <a:solidFill>
                  <a:srgbClr val="808080"/>
                </a:solidFill>
                <a:effectLst/>
                <a:latin typeface="Calibri"/>
                <a:ea typeface="Calibri"/>
                <a:cs typeface="Calibri"/>
              </a:rPr>
              <a:t>Una buena comunicación conduce a:</a:t>
            </a:r>
          </a:p>
          <a:p>
            <a:pPr lvl="1">
              <a:lnSpc>
                <a:spcPct val="110000"/>
              </a:lnSpc>
              <a:buFont typeface="Arial"/>
              <a:buChar char="–"/>
              <a:defRPr/>
            </a:pPr>
            <a:r>
              <a:rPr lang="es-ES" sz="1900" b="0" i="0" strike="noStrike" cap="none" spc="0" baseline="0" dirty="0">
                <a:solidFill>
                  <a:srgbClr val="808080"/>
                </a:solidFill>
                <a:effectLst/>
                <a:latin typeface="Calibri"/>
                <a:ea typeface="Calibri"/>
                <a:cs typeface="Calibri"/>
              </a:rPr>
              <a:t>Mayor satisfacción y mejores resultados de salud mediante consultas tradicionales dirigidas por expertos</a:t>
            </a:r>
            <a:r>
              <a:rPr lang="es-ES" sz="1900" b="0" i="0" strike="noStrike" cap="none" spc="0" baseline="30000" dirty="0">
                <a:solidFill>
                  <a:srgbClr val="808080"/>
                </a:solidFill>
                <a:effectLst/>
                <a:latin typeface="Calibri"/>
                <a:ea typeface="Calibri"/>
                <a:cs typeface="Calibri"/>
              </a:rPr>
              <a:t>1</a:t>
            </a:r>
            <a:endParaRPr lang="en-GB" altLang="en-US" sz="1900" dirty="0"/>
          </a:p>
          <a:p>
            <a:pPr lvl="1">
              <a:lnSpc>
                <a:spcPct val="110000"/>
              </a:lnSpc>
              <a:buFont typeface="Arial"/>
              <a:buChar char="–"/>
              <a:defRPr/>
            </a:pPr>
            <a:r>
              <a:rPr lang="es-ES" sz="1900" b="0" i="0" strike="noStrike" cap="none" spc="0" baseline="0" dirty="0">
                <a:solidFill>
                  <a:srgbClr val="808080"/>
                </a:solidFill>
                <a:effectLst/>
                <a:latin typeface="Calibri"/>
                <a:ea typeface="Calibri"/>
                <a:cs typeface="Calibri"/>
              </a:rPr>
              <a:t>Mayor expresión de empatía</a:t>
            </a:r>
            <a:r>
              <a:rPr lang="es-ES" sz="1900" b="0" i="0" strike="noStrike" cap="none" spc="0" baseline="30000" dirty="0">
                <a:solidFill>
                  <a:srgbClr val="808080"/>
                </a:solidFill>
                <a:effectLst/>
                <a:latin typeface="Calibri"/>
                <a:ea typeface="Calibri"/>
                <a:cs typeface="Calibri"/>
              </a:rPr>
              <a:t>2</a:t>
            </a:r>
            <a:endParaRPr lang="en-GB" altLang="en-US" sz="1900" dirty="0"/>
          </a:p>
          <a:p>
            <a:pPr>
              <a:lnSpc>
                <a:spcPct val="110000"/>
              </a:lnSpc>
              <a:buFont typeface="Arial"/>
              <a:buChar char="•"/>
              <a:defRPr/>
            </a:pPr>
            <a:r>
              <a:rPr lang="es-ES" sz="2100" b="0" i="0" strike="noStrike" cap="none" spc="0" baseline="0" dirty="0">
                <a:solidFill>
                  <a:srgbClr val="808080"/>
                </a:solidFill>
                <a:effectLst/>
                <a:latin typeface="Calibri"/>
                <a:ea typeface="Calibri"/>
                <a:cs typeface="Calibri"/>
              </a:rPr>
              <a:t>Se pueden lograr excelentes resultados sanitarios mediante:</a:t>
            </a:r>
            <a:r>
              <a:rPr lang="es-ES" sz="2100" b="0" i="0" strike="noStrike" cap="none" spc="0" baseline="30000" dirty="0">
                <a:solidFill>
                  <a:srgbClr val="808080"/>
                </a:solidFill>
                <a:effectLst/>
                <a:latin typeface="Calibri"/>
                <a:ea typeface="Calibri"/>
                <a:cs typeface="Calibri"/>
              </a:rPr>
              <a:t>3</a:t>
            </a:r>
            <a:r>
              <a:rPr lang="es-ES" sz="2100" b="0" i="0" strike="noStrike" cap="none" spc="0" baseline="0" dirty="0">
                <a:solidFill>
                  <a:srgbClr val="808080"/>
                </a:solidFill>
                <a:effectLst/>
                <a:latin typeface="Calibri"/>
                <a:ea typeface="Calibri"/>
                <a:cs typeface="Calibri"/>
              </a:rPr>
              <a:t> </a:t>
            </a:r>
            <a:endParaRPr lang="en-GB" altLang="en-US" sz="1900" dirty="0"/>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Mead N, et al. </a:t>
            </a:r>
            <a:r>
              <a:rPr lang="es-ES" sz="1000" b="0" i="1" strike="noStrike" cap="none" spc="0" baseline="0">
                <a:solidFill>
                  <a:srgbClr val="898989"/>
                </a:solidFill>
                <a:effectLst/>
                <a:latin typeface="Calibri"/>
                <a:ea typeface="Calibri"/>
                <a:cs typeface="Calibri"/>
              </a:rPr>
              <a:t>Patient Educ Couns. </a:t>
            </a:r>
            <a:r>
              <a:rPr lang="es-ES" sz="1000" b="0" i="0" strike="noStrike" cap="none" spc="0" baseline="0">
                <a:solidFill>
                  <a:srgbClr val="898989"/>
                </a:solidFill>
                <a:effectLst/>
                <a:latin typeface="Calibri"/>
                <a:ea typeface="Calibri"/>
                <a:cs typeface="Calibri"/>
              </a:rPr>
              <a:t>2002;48:51–61; 2. Fallowfield LJ, et al. </a:t>
            </a:r>
            <a:r>
              <a:rPr lang="es-ES" sz="1000" b="0" i="1" strike="noStrike" cap="none" spc="0" baseline="0">
                <a:solidFill>
                  <a:srgbClr val="898989"/>
                </a:solidFill>
                <a:effectLst/>
                <a:latin typeface="Calibri"/>
                <a:ea typeface="Calibri"/>
                <a:cs typeface="Calibri"/>
              </a:rPr>
              <a:t>Lancet. </a:t>
            </a:r>
            <a:r>
              <a:rPr lang="es-ES" sz="1000" b="0" i="0" strike="noStrike" cap="none" spc="0" baseline="0">
                <a:solidFill>
                  <a:srgbClr val="898989"/>
                </a:solidFill>
                <a:effectLst/>
                <a:latin typeface="Calibri"/>
                <a:ea typeface="Calibri"/>
                <a:cs typeface="Calibri"/>
              </a:rPr>
              <a:t>2002;359:650–656; 3. Morley L, et al. </a:t>
            </a:r>
            <a:r>
              <a:rPr lang="es-ES" sz="1000" b="0" i="1" strike="noStrike" cap="none" spc="0" baseline="0">
                <a:solidFill>
                  <a:srgbClr val="898989"/>
                </a:solidFill>
                <a:effectLst/>
                <a:latin typeface="Calibri"/>
                <a:ea typeface="Calibri"/>
                <a:cs typeface="Calibri"/>
              </a:rPr>
              <a:t>J Med Imaging Radiat Sci. </a:t>
            </a:r>
            <a:r>
              <a:rPr lang="es-ES" sz="1000" b="0" i="0" strike="noStrike" cap="none" spc="0" baseline="0">
                <a:solidFill>
                  <a:srgbClr val="898989"/>
                </a:solidFill>
                <a:effectLst/>
                <a:latin typeface="Calibri"/>
                <a:ea typeface="Calibri"/>
                <a:cs typeface="Calibri"/>
              </a:rPr>
              <a:t>2017;48:207–216.</a:t>
            </a:r>
          </a:p>
        </p:txBody>
      </p:sp>
      <p:sp>
        <p:nvSpPr>
          <p:cNvPr id="6" name="TextBox 5">
            <a:extLst>
              <a:ext uri="{FF2B5EF4-FFF2-40B4-BE49-F238E27FC236}">
                <a16:creationId xmlns:a16="http://schemas.microsoft.com/office/drawing/2014/main" id="{6F4A2FA6-060F-9F4E-9422-EA2D8950E5A2}"/>
              </a:ext>
            </a:extLst>
          </p:cNvPr>
          <p:cNvSpPr txBox="1"/>
          <p:nvPr/>
        </p:nvSpPr>
        <p:spPr>
          <a:xfrm>
            <a:off x="995424" y="4456905"/>
            <a:ext cx="2488556" cy="1188720"/>
          </a:xfrm>
          <a:prstGeom prst="rect">
            <a:avLst/>
          </a:prstGeom>
          <a:noFill/>
        </p:spPr>
        <p:txBody>
          <a:bodyPr wrap="square" rtlCol="0">
            <a:spAutoFit/>
          </a:bodyPr>
          <a:lstStyle/>
          <a:p>
            <a:pPr algn="ctr"/>
            <a:r>
              <a:rPr lang="es-ES" sz="1800" b="0" i="0" strike="noStrike" cap="none" spc="0" baseline="0" dirty="0">
                <a:solidFill>
                  <a:srgbClr val="4BACC6"/>
                </a:solidFill>
                <a:effectLst/>
                <a:latin typeface="Calibri"/>
                <a:ea typeface="Calibri"/>
                <a:cs typeface="Calibri"/>
              </a:rPr>
              <a:t>Colaboración y coordinación entre pacientes, familiares y profesionales sanitarios</a:t>
            </a:r>
          </a:p>
        </p:txBody>
      </p:sp>
      <p:sp>
        <p:nvSpPr>
          <p:cNvPr id="7" name="TextBox 6">
            <a:extLst>
              <a:ext uri="{FF2B5EF4-FFF2-40B4-BE49-F238E27FC236}">
                <a16:creationId xmlns:a16="http://schemas.microsoft.com/office/drawing/2014/main" id="{9DB2287F-8410-3441-9B37-4AE3A62F97E3}"/>
              </a:ext>
            </a:extLst>
          </p:cNvPr>
          <p:cNvSpPr txBox="1"/>
          <p:nvPr/>
        </p:nvSpPr>
        <p:spPr>
          <a:xfrm>
            <a:off x="3591084" y="4481512"/>
            <a:ext cx="2497203" cy="640080"/>
          </a:xfrm>
          <a:prstGeom prst="rect">
            <a:avLst/>
          </a:prstGeom>
          <a:noFill/>
        </p:spPr>
        <p:txBody>
          <a:bodyPr wrap="square" rtlCol="0">
            <a:spAutoFit/>
          </a:bodyPr>
          <a:lstStyle/>
          <a:p>
            <a:pPr algn="ctr"/>
            <a:r>
              <a:rPr lang="es-ES" sz="1800" b="0" i="0" strike="noStrike" cap="none" spc="0" baseline="0" dirty="0">
                <a:solidFill>
                  <a:srgbClr val="4BACC6"/>
                </a:solidFill>
                <a:effectLst/>
                <a:latin typeface="Calibri"/>
                <a:ea typeface="Calibri"/>
                <a:cs typeface="Calibri"/>
              </a:rPr>
              <a:t>Comunicación abierta y honesta</a:t>
            </a:r>
          </a:p>
        </p:txBody>
      </p:sp>
      <p:sp>
        <p:nvSpPr>
          <p:cNvPr id="8" name="TextBox 7">
            <a:extLst>
              <a:ext uri="{FF2B5EF4-FFF2-40B4-BE49-F238E27FC236}">
                <a16:creationId xmlns:a16="http://schemas.microsoft.com/office/drawing/2014/main" id="{CAC56BF3-8CC4-C840-93F4-1A0706ACFD9B}"/>
              </a:ext>
            </a:extLst>
          </p:cNvPr>
          <p:cNvSpPr txBox="1"/>
          <p:nvPr/>
        </p:nvSpPr>
        <p:spPr>
          <a:xfrm>
            <a:off x="6186712" y="4481512"/>
            <a:ext cx="2383233" cy="640080"/>
          </a:xfrm>
          <a:prstGeom prst="rect">
            <a:avLst/>
          </a:prstGeom>
          <a:noFill/>
        </p:spPr>
        <p:txBody>
          <a:bodyPr wrap="square" rtlCol="0">
            <a:spAutoFit/>
          </a:bodyPr>
          <a:lstStyle/>
          <a:p>
            <a:pPr algn="ctr"/>
            <a:r>
              <a:rPr lang="es-ES" sz="1800" b="0" i="0" strike="noStrike" cap="none" spc="0" baseline="0" dirty="0">
                <a:solidFill>
                  <a:srgbClr val="4BACC6"/>
                </a:solidFill>
                <a:effectLst/>
                <a:latin typeface="Calibri"/>
                <a:ea typeface="Calibri"/>
                <a:cs typeface="Calibri"/>
              </a:rPr>
              <a:t>Objetivos y expectativas mutuos</a:t>
            </a:r>
          </a:p>
        </p:txBody>
      </p:sp>
      <p:sp>
        <p:nvSpPr>
          <p:cNvPr id="9" name="TextBox 8">
            <a:extLst>
              <a:ext uri="{FF2B5EF4-FFF2-40B4-BE49-F238E27FC236}">
                <a16:creationId xmlns:a16="http://schemas.microsoft.com/office/drawing/2014/main" id="{ED16208E-8656-6145-8A75-D76B509698B5}"/>
              </a:ext>
            </a:extLst>
          </p:cNvPr>
          <p:cNvSpPr txBox="1"/>
          <p:nvPr/>
        </p:nvSpPr>
        <p:spPr>
          <a:xfrm>
            <a:off x="8685729" y="4481512"/>
            <a:ext cx="2530139" cy="1463040"/>
          </a:xfrm>
          <a:prstGeom prst="rect">
            <a:avLst/>
          </a:prstGeom>
          <a:noFill/>
        </p:spPr>
        <p:txBody>
          <a:bodyPr wrap="square" rtlCol="0">
            <a:spAutoFit/>
          </a:bodyPr>
          <a:lstStyle/>
          <a:p>
            <a:pPr algn="ctr"/>
            <a:r>
              <a:rPr lang="es-ES" sz="1800" b="0" i="0" strike="noStrike" cap="none" spc="0" baseline="0" dirty="0">
                <a:solidFill>
                  <a:srgbClr val="4BACC6"/>
                </a:solidFill>
                <a:effectLst/>
                <a:latin typeface="Calibri"/>
                <a:ea typeface="Calibri"/>
                <a:cs typeface="Calibri"/>
              </a:rPr>
              <a:t>Resolución de problemas creativa y flexible, entre el paciente y el equipo, si se identifica un problema</a:t>
            </a:r>
          </a:p>
        </p:txBody>
      </p:sp>
      <p:pic>
        <p:nvPicPr>
          <p:cNvPr id="4" name="Graphic 3">
            <a:extLst>
              <a:ext uri="{FF2B5EF4-FFF2-40B4-BE49-F238E27FC236}">
                <a16:creationId xmlns:a16="http://schemas.microsoft.com/office/drawing/2014/main" id="{81A0B03C-F0ED-184D-8F9A-8211D19255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17488" y="3510592"/>
            <a:ext cx="983849" cy="983849"/>
          </a:xfrm>
          <a:prstGeom prst="rect">
            <a:avLst/>
          </a:prstGeom>
        </p:spPr>
      </p:pic>
      <p:pic>
        <p:nvPicPr>
          <p:cNvPr id="11" name="Graphic 10">
            <a:extLst>
              <a:ext uri="{FF2B5EF4-FFF2-40B4-BE49-F238E27FC236}">
                <a16:creationId xmlns:a16="http://schemas.microsoft.com/office/drawing/2014/main" id="{5AADE139-5112-3440-A1B2-8937321F061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1965" y="3501511"/>
            <a:ext cx="926938" cy="926938"/>
          </a:xfrm>
          <a:prstGeom prst="rect">
            <a:avLst/>
          </a:prstGeom>
        </p:spPr>
      </p:pic>
      <p:pic>
        <p:nvPicPr>
          <p:cNvPr id="13" name="Graphic 12">
            <a:extLst>
              <a:ext uri="{FF2B5EF4-FFF2-40B4-BE49-F238E27FC236}">
                <a16:creationId xmlns:a16="http://schemas.microsoft.com/office/drawing/2014/main" id="{88495D35-40CC-A441-921F-3AE4C8A96A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78429" y="3496704"/>
            <a:ext cx="1170009" cy="1170009"/>
          </a:xfrm>
          <a:prstGeom prst="rect">
            <a:avLst/>
          </a:prstGeom>
        </p:spPr>
      </p:pic>
      <p:pic>
        <p:nvPicPr>
          <p:cNvPr id="15" name="Graphic 14">
            <a:extLst>
              <a:ext uri="{FF2B5EF4-FFF2-40B4-BE49-F238E27FC236}">
                <a16:creationId xmlns:a16="http://schemas.microsoft.com/office/drawing/2014/main" id="{20412935-E50A-9143-8582-D2CA33962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14429" y="3570710"/>
            <a:ext cx="914400" cy="914400"/>
          </a:xfrm>
          <a:prstGeom prst="rect">
            <a:avLst/>
          </a:prstGeom>
        </p:spPr>
      </p:pic>
    </p:spTree>
    <p:extLst>
      <p:ext uri="{BB962C8B-B14F-4D97-AF65-F5344CB8AC3E}">
        <p14:creationId xmlns:p14="http://schemas.microsoft.com/office/powerpoint/2010/main" val="218581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Comunicación</a:t>
            </a:r>
          </a:p>
        </p:txBody>
      </p:sp>
      <p:sp>
        <p:nvSpPr>
          <p:cNvPr id="31747" name="Content Placeholder 2"/>
          <p:cNvSpPr>
            <a:spLocks noGrp="1"/>
          </p:cNvSpPr>
          <p:nvPr>
            <p:ph idx="1"/>
          </p:nvPr>
        </p:nvSpPr>
        <p:spPr>
          <a:xfrm>
            <a:off x="838200" y="1473201"/>
            <a:ext cx="6141334" cy="4317999"/>
          </a:xfrm>
        </p:spPr>
        <p:txBody>
          <a:bodyPr/>
          <a:lstStyle/>
          <a:p>
            <a:pPr eaLnBrk="1" hangingPunct="1"/>
            <a:r>
              <a:rPr lang="es-ES" sz="2800" b="0" i="0" strike="noStrike" cap="none" spc="0" baseline="0">
                <a:solidFill>
                  <a:srgbClr val="808080"/>
                </a:solidFill>
                <a:effectLst/>
                <a:latin typeface="Calibri"/>
                <a:ea typeface="Calibri"/>
                <a:cs typeface="Calibri"/>
              </a:rPr>
              <a:t>¿Cómo son nuestras habilidades de comunicación?</a:t>
            </a: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¿Involucramos a los pacientes en conversaciones abiertas y honestas?</a:t>
            </a: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Si queremos mejorar, ¿cuáles son nuestras necesidades formativas?</a:t>
            </a:r>
          </a:p>
        </p:txBody>
      </p:sp>
      <p:sp>
        <p:nvSpPr>
          <p:cNvPr id="2" name="Text Placeholder 1">
            <a:extLst>
              <a:ext uri="{FF2B5EF4-FFF2-40B4-BE49-F238E27FC236}">
                <a16:creationId xmlns:a16="http://schemas.microsoft.com/office/drawing/2014/main" id="{4E510BDB-2086-48EE-8861-A90B5D8CA4B7}"/>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Pexels</a:t>
            </a:r>
            <a:endParaRPr lang="en-GB"/>
          </a:p>
        </p:txBody>
      </p:sp>
      <p:pic>
        <p:nvPicPr>
          <p:cNvPr id="4" name="Picture 3" descr="A person sitting on a couch&#10;&#10;Description automatically generated with low confidence">
            <a:extLst>
              <a:ext uri="{FF2B5EF4-FFF2-40B4-BE49-F238E27FC236}">
                <a16:creationId xmlns:a16="http://schemas.microsoft.com/office/drawing/2014/main" id="{13C4B886-E090-C048-A8AC-FCCD8FCD2912}"/>
              </a:ext>
            </a:extLst>
          </p:cNvPr>
          <p:cNvPicPr>
            <a:picLocks noChangeAspect="1"/>
          </p:cNvPicPr>
          <p:nvPr/>
        </p:nvPicPr>
        <p:blipFill>
          <a:blip r:embed="rId3">
            <a:extLst>
              <a:ext uri="{28A0092B-C50C-407E-A947-70E740481C1C}">
                <a14:useLocalDpi xmlns:a14="http://schemas.microsoft.com/office/drawing/2010/main"/>
              </a:ext>
            </a:extLst>
          </a:blip>
          <a:srcRect t="7456" b="23578"/>
          <a:stretch>
            <a:fillRect/>
          </a:stretch>
        </p:blipFill>
        <p:spPr>
          <a:xfrm>
            <a:off x="7170517" y="1493134"/>
            <a:ext cx="4139878" cy="4282633"/>
          </a:xfrm>
          <a:prstGeom prst="roundRect">
            <a:avLst>
              <a:gd name="adj" fmla="val 6322"/>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1</a:t>
            </a:r>
          </a:p>
        </p:txBody>
      </p:sp>
      <p:sp>
        <p:nvSpPr>
          <p:cNvPr id="44035" name="Rectangle 3"/>
          <p:cNvSpPr>
            <a:spLocks noGrp="1"/>
          </p:cNvSpPr>
          <p:nvPr>
            <p:ph idx="1"/>
          </p:nvPr>
        </p:nvSpPr>
        <p:spPr/>
        <p:txBody>
          <a:bodyPr rtlCol="0">
            <a:normAutofit fontScale="65000" lnSpcReduction="20000"/>
          </a:bodyPr>
          <a:lstStyle/>
          <a:p>
            <a:pPr>
              <a:lnSpc>
                <a:spcPct val="120000"/>
              </a:lnSpc>
              <a:spcBef>
                <a:spcPts val="24"/>
              </a:spcBef>
              <a:buFont typeface="Arial"/>
              <a:buChar char="•"/>
              <a:defRPr/>
            </a:pPr>
            <a:r>
              <a:rPr lang="es-ES" sz="2800" b="0" i="0" strike="noStrike" cap="none" spc="0" baseline="0">
                <a:solidFill>
                  <a:srgbClr val="808080"/>
                </a:solidFill>
                <a:effectLst/>
                <a:latin typeface="Calibri"/>
                <a:ea typeface="Calibri"/>
                <a:cs typeface="Calibri"/>
              </a:rPr>
              <a:t>En la atención pediátrica, cuando los niños van al instituto (o, como muy tarde, cuando se convierten en adolescentes), véalos a ellos solos durante la consulta en la clínica. El objetivo de esto es:</a:t>
            </a:r>
          </a:p>
          <a:p>
            <a:pPr lvl="1">
              <a:lnSpc>
                <a:spcPct val="120000"/>
              </a:lnSpc>
              <a:spcBef>
                <a:spcPts val="24"/>
              </a:spcBef>
              <a:buFont typeface="Arial"/>
              <a:buChar char="–"/>
              <a:defRPr/>
            </a:pPr>
            <a:r>
              <a:rPr lang="es-ES" sz="2600" b="1" i="0" strike="noStrike" cap="none" spc="0" baseline="0">
                <a:solidFill>
                  <a:srgbClr val="4BACC6"/>
                </a:solidFill>
                <a:effectLst/>
                <a:latin typeface="Calibri"/>
                <a:ea typeface="Calibri"/>
                <a:cs typeface="Calibri"/>
              </a:rPr>
              <a:t>Generar</a:t>
            </a:r>
            <a:r>
              <a:rPr lang="es-ES" sz="2600" b="1" i="0" strike="noStrike" cap="none" spc="0" baseline="0">
                <a:solidFill>
                  <a:srgbClr val="808080"/>
                </a:solidFill>
                <a:effectLst/>
                <a:latin typeface="Calibri"/>
                <a:ea typeface="Calibri"/>
                <a:cs typeface="Calibri"/>
              </a:rPr>
              <a:t> </a:t>
            </a:r>
            <a:r>
              <a:rPr lang="es-ES" sz="2600" b="0" i="0" strike="noStrike" cap="none" spc="0" baseline="0">
                <a:solidFill>
                  <a:srgbClr val="808080"/>
                </a:solidFill>
                <a:effectLst/>
                <a:latin typeface="Calibri"/>
                <a:ea typeface="Calibri"/>
                <a:cs typeface="Calibri"/>
              </a:rPr>
              <a:t>confianza al hablar con el equipo ellos mismos</a:t>
            </a:r>
          </a:p>
          <a:p>
            <a:pPr lvl="1">
              <a:lnSpc>
                <a:spcPct val="120000"/>
              </a:lnSpc>
              <a:spcBef>
                <a:spcPts val="24"/>
              </a:spcBef>
              <a:buFont typeface="Arial"/>
              <a:buChar char="–"/>
              <a:defRPr/>
            </a:pPr>
            <a:r>
              <a:rPr lang="es-ES" sz="2600" b="0" i="0" strike="noStrike" cap="none" spc="0" baseline="0">
                <a:solidFill>
                  <a:srgbClr val="4BACC6"/>
                </a:solidFill>
                <a:effectLst/>
                <a:latin typeface="Calibri"/>
                <a:ea typeface="Calibri"/>
                <a:cs typeface="Calibri"/>
              </a:rPr>
              <a:t>Hacer que </a:t>
            </a:r>
            <a:r>
              <a:rPr lang="es-ES" sz="2600" b="1" i="0" strike="noStrike" cap="none" spc="0" baseline="0">
                <a:solidFill>
                  <a:srgbClr val="4BACC6"/>
                </a:solidFill>
                <a:effectLst/>
                <a:latin typeface="Calibri"/>
                <a:ea typeface="Calibri"/>
                <a:cs typeface="Calibri"/>
              </a:rPr>
              <a:t>participen</a:t>
            </a:r>
            <a:r>
              <a:rPr lang="es-ES" sz="2600" b="0" i="0" strike="noStrike" cap="none" spc="0" baseline="0">
                <a:solidFill>
                  <a:srgbClr val="808080"/>
                </a:solidFill>
                <a:effectLst/>
                <a:latin typeface="Calibri"/>
                <a:ea typeface="Calibri"/>
                <a:cs typeface="Calibri"/>
              </a:rPr>
              <a:t> en conversaciones sobre su propia atención sanitaria</a:t>
            </a:r>
          </a:p>
          <a:p>
            <a:pPr lvl="1">
              <a:lnSpc>
                <a:spcPct val="120000"/>
              </a:lnSpc>
              <a:spcBef>
                <a:spcPts val="24"/>
              </a:spcBef>
              <a:buFont typeface="Arial"/>
              <a:buChar char="–"/>
              <a:defRPr/>
            </a:pPr>
            <a:endParaRPr lang="en-US" altLang="en-US" sz="2100"/>
          </a:p>
          <a:p>
            <a:pPr>
              <a:lnSpc>
                <a:spcPct val="120000"/>
              </a:lnSpc>
              <a:spcBef>
                <a:spcPts val="24"/>
              </a:spcBef>
              <a:buFont typeface="Arial"/>
              <a:buChar char="•"/>
              <a:defRPr/>
            </a:pPr>
            <a:r>
              <a:rPr lang="es-ES" sz="2800" b="0" i="0" strike="noStrike" cap="none" spc="0" baseline="0">
                <a:solidFill>
                  <a:srgbClr val="808080"/>
                </a:solidFill>
                <a:effectLst/>
                <a:latin typeface="Calibri"/>
                <a:ea typeface="Calibri"/>
                <a:cs typeface="Calibri"/>
              </a:rPr>
              <a:t>Los adolescentes con FQ han expresado que se les debe atender solos (durante al menos parte de la consulta) entre los 13 y los 16 años de edad</a:t>
            </a:r>
            <a:r>
              <a:rPr lang="es-ES" sz="2800" b="0" i="0" strike="noStrike" cap="none" spc="0" baseline="30000">
                <a:solidFill>
                  <a:srgbClr val="808080"/>
                </a:solidFill>
                <a:effectLst/>
                <a:latin typeface="Calibri"/>
                <a:ea typeface="Calibri"/>
                <a:cs typeface="Calibri"/>
              </a:rPr>
              <a:t>1</a:t>
            </a:r>
          </a:p>
          <a:p>
            <a:pPr>
              <a:lnSpc>
                <a:spcPct val="120000"/>
              </a:lnSpc>
              <a:spcBef>
                <a:spcPts val="24"/>
              </a:spcBef>
              <a:buFont typeface="Arial"/>
              <a:buChar char="•"/>
              <a:defRPr/>
            </a:pPr>
            <a:endParaRPr lang="en-GB" altLang="en-US"/>
          </a:p>
          <a:p>
            <a:pPr>
              <a:lnSpc>
                <a:spcPct val="120000"/>
              </a:lnSpc>
              <a:spcBef>
                <a:spcPts val="24"/>
              </a:spcBef>
              <a:buFont typeface="Arial"/>
              <a:buChar char="•"/>
              <a:defRPr/>
            </a:pPr>
            <a:r>
              <a:rPr lang="es-ES" sz="2800" b="0" i="0" strike="noStrike" cap="none" spc="0" baseline="0">
                <a:solidFill>
                  <a:srgbClr val="808080"/>
                </a:solidFill>
                <a:effectLst/>
                <a:latin typeface="Calibri"/>
                <a:ea typeface="Calibri"/>
                <a:cs typeface="Calibri"/>
              </a:rPr>
              <a:t>Es importante destacar que los pacientes han indicado su deseo de comentar los problemas de los adolescentes con su médico en privado, pero no siempre tienen la oportunidad de hacerlo</a:t>
            </a:r>
            <a:r>
              <a:rPr lang="es-ES" sz="2800" b="0" i="0" strike="noStrike" cap="none" spc="0" baseline="30000">
                <a:solidFill>
                  <a:srgbClr val="808080"/>
                </a:solidFill>
                <a:effectLst/>
                <a:latin typeface="Calibri"/>
                <a:ea typeface="Calibri"/>
                <a:cs typeface="Calibri"/>
              </a:rPr>
              <a:t>1</a:t>
            </a:r>
          </a:p>
          <a:p>
            <a:pPr>
              <a:lnSpc>
                <a:spcPct val="120000"/>
              </a:lnSpc>
              <a:spcBef>
                <a:spcPts val="24"/>
              </a:spcBef>
              <a:buFont typeface="Arial"/>
              <a:buChar char="•"/>
              <a:defRPr/>
            </a:pPr>
            <a:endParaRPr lang="en-US" altLang="en-US"/>
          </a:p>
          <a:p>
            <a:pPr>
              <a:lnSpc>
                <a:spcPct val="120000"/>
              </a:lnSpc>
              <a:spcBef>
                <a:spcPts val="24"/>
              </a:spcBef>
              <a:buFont typeface="Arial"/>
              <a:buChar char="•"/>
              <a:defRPr/>
            </a:pPr>
            <a:r>
              <a:rPr lang="es-ES" sz="2800" b="0" i="0" strike="noStrike" cap="none" spc="0" baseline="0">
                <a:solidFill>
                  <a:srgbClr val="808080"/>
                </a:solidFill>
                <a:effectLst/>
                <a:latin typeface="Calibri"/>
                <a:ea typeface="Calibri"/>
                <a:cs typeface="Calibri"/>
              </a:rPr>
              <a:t>En la atención de adultos, intente asegurarse de que haya una fase abierta de la consulta para permitir a los pacientes que dirijan las conversaciones/problemas sobre su atención/vida</a:t>
            </a:r>
          </a:p>
        </p:txBody>
      </p:sp>
      <p:sp>
        <p:nvSpPr>
          <p:cNvPr id="2" name="Text Placeholder 1">
            <a:extLst>
              <a:ext uri="{FF2B5EF4-FFF2-40B4-BE49-F238E27FC236}">
                <a16:creationId xmlns:a16="http://schemas.microsoft.com/office/drawing/2014/main" id="{926FE034-C63D-4A3C-90F5-B4ECA957593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Withers AL. </a:t>
            </a:r>
            <a:r>
              <a:rPr lang="es-ES" sz="1000" b="0" i="1" strike="noStrike" cap="none" spc="0" baseline="0">
                <a:solidFill>
                  <a:srgbClr val="898989"/>
                </a:solidFill>
                <a:effectLst/>
                <a:latin typeface="Calibri"/>
                <a:ea typeface="Calibri"/>
                <a:cs typeface="Calibri"/>
              </a:rPr>
              <a:t>Pulmon Med. </a:t>
            </a:r>
            <a:r>
              <a:rPr lang="es-ES" sz="1000" b="0" i="0" strike="noStrike" cap="none" spc="0" baseline="0">
                <a:solidFill>
                  <a:srgbClr val="898989"/>
                </a:solidFill>
                <a:effectLst/>
                <a:latin typeface="Calibri"/>
                <a:ea typeface="Calibri"/>
                <a:cs typeface="Calibri"/>
              </a:rPr>
              <a:t>2012;2012:134132.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2</a:t>
            </a:r>
          </a:p>
        </p:txBody>
      </p:sp>
      <p:sp>
        <p:nvSpPr>
          <p:cNvPr id="33795" name="Rectangle 3"/>
          <p:cNvSpPr>
            <a:spLocks noGrp="1" noChangeArrowheads="1"/>
          </p:cNvSpPr>
          <p:nvPr>
            <p:ph idx="1"/>
          </p:nvPr>
        </p:nvSpPr>
        <p:spPr/>
        <p:txBody>
          <a:bodyPr>
            <a:normAutofit fontScale="92500" lnSpcReduction="10000"/>
          </a:bodyPr>
          <a:lstStyle/>
          <a:p>
            <a:pPr eaLnBrk="1" hangingPunct="1">
              <a:lnSpc>
                <a:spcPct val="110000"/>
              </a:lnSpc>
            </a:pPr>
            <a:r>
              <a:rPr lang="es-ES" sz="2800" b="0" i="0" strike="noStrike" cap="none" spc="0" baseline="0">
                <a:solidFill>
                  <a:srgbClr val="808080"/>
                </a:solidFill>
                <a:effectLst/>
                <a:latin typeface="Calibri"/>
                <a:ea typeface="Calibri"/>
                <a:cs typeface="Calibri"/>
              </a:rPr>
              <a:t>La transición </a:t>
            </a:r>
            <a:r>
              <a:rPr lang="es-ES" sz="2800" b="1" i="0" strike="noStrike" cap="none" spc="0" baseline="0">
                <a:solidFill>
                  <a:srgbClr val="4BACC6"/>
                </a:solidFill>
                <a:effectLst/>
                <a:latin typeface="Calibri"/>
                <a:ea typeface="Calibri"/>
                <a:cs typeface="Calibri"/>
              </a:rPr>
              <a:t>NO</a:t>
            </a:r>
            <a:r>
              <a:rPr lang="es-ES" sz="2800" b="0" i="0" strike="noStrike" cap="none" spc="0" baseline="0">
                <a:solidFill>
                  <a:srgbClr val="808080"/>
                </a:solidFill>
                <a:effectLst/>
                <a:latin typeface="Calibri"/>
                <a:ea typeface="Calibri"/>
                <a:cs typeface="Calibri"/>
              </a:rPr>
              <a:t> es pasar de los servicios pediátricos a los servicios para adultos</a:t>
            </a:r>
          </a:p>
          <a:p>
            <a:pPr eaLnBrk="1" hangingPunct="1">
              <a:lnSpc>
                <a:spcPct val="110000"/>
              </a:lnSpc>
            </a:pPr>
            <a:r>
              <a:rPr lang="es-ES" sz="2800" b="0" i="0" strike="noStrike" cap="none" spc="0" baseline="0">
                <a:solidFill>
                  <a:srgbClr val="808080"/>
                </a:solidFill>
                <a:effectLst/>
                <a:latin typeface="Calibri"/>
                <a:ea typeface="Calibri"/>
                <a:cs typeface="Calibri"/>
              </a:rPr>
              <a:t>La transición </a:t>
            </a:r>
            <a:r>
              <a:rPr lang="es-ES" sz="2800" b="1" i="0" strike="noStrike" cap="none" spc="0" baseline="0">
                <a:solidFill>
                  <a:srgbClr val="4BACC6"/>
                </a:solidFill>
                <a:effectLst/>
                <a:latin typeface="Calibri"/>
                <a:ea typeface="Calibri"/>
                <a:cs typeface="Calibri"/>
              </a:rPr>
              <a:t>ES</a:t>
            </a:r>
            <a:r>
              <a:rPr lang="es-ES" sz="2800" b="0" i="0" strike="noStrike" cap="none" spc="0" baseline="0">
                <a:solidFill>
                  <a:srgbClr val="808080"/>
                </a:solidFill>
                <a:effectLst/>
                <a:latin typeface="Calibri"/>
                <a:ea typeface="Calibri"/>
                <a:cs typeface="Calibri"/>
              </a:rPr>
              <a:t> pasar de la atención guiada por los padres a la autoguiada</a:t>
            </a:r>
          </a:p>
          <a:p>
            <a:pPr eaLnBrk="1" hangingPunct="1">
              <a:lnSpc>
                <a:spcPct val="110000"/>
              </a:lnSpc>
            </a:pPr>
            <a:r>
              <a:rPr lang="es-ES" sz="2800" b="0" i="0" strike="noStrike" cap="none" spc="0" baseline="0">
                <a:solidFill>
                  <a:srgbClr val="808080"/>
                </a:solidFill>
                <a:effectLst/>
                <a:latin typeface="Calibri"/>
                <a:ea typeface="Calibri"/>
                <a:cs typeface="Calibri"/>
              </a:rPr>
              <a:t>Es </a:t>
            </a:r>
            <a:r>
              <a:rPr lang="es-ES" sz="2800" b="1" i="0" strike="noStrike" cap="none" spc="0" baseline="0">
                <a:solidFill>
                  <a:srgbClr val="4BACC6"/>
                </a:solidFill>
                <a:effectLst/>
                <a:latin typeface="Calibri"/>
                <a:ea typeface="Calibri"/>
                <a:cs typeface="Calibri"/>
              </a:rPr>
              <a:t>VITAL</a:t>
            </a:r>
            <a:r>
              <a:rPr lang="es-ES" sz="2800" b="0" i="0" strike="noStrike" cap="none" spc="0" baseline="0">
                <a:solidFill>
                  <a:srgbClr val="808080"/>
                </a:solidFill>
                <a:effectLst/>
                <a:latin typeface="Calibri"/>
                <a:ea typeface="Calibri"/>
                <a:cs typeface="Calibri"/>
              </a:rPr>
              <a:t> planificar cuando los niños entran en la adolescencia, y esto debe formar parte de la discusión de revisión anual</a:t>
            </a:r>
          </a:p>
          <a:p>
            <a:pPr eaLnBrk="1" hangingPunct="1">
              <a:lnSpc>
                <a:spcPct val="110000"/>
              </a:lnSpc>
            </a:pPr>
            <a:r>
              <a:rPr lang="es-ES" sz="2800" b="0" i="0" strike="noStrike" cap="none" spc="0" baseline="0">
                <a:solidFill>
                  <a:srgbClr val="808080"/>
                </a:solidFill>
                <a:effectLst/>
                <a:latin typeface="Calibri"/>
                <a:ea typeface="Calibri"/>
                <a:cs typeface="Calibri"/>
              </a:rPr>
              <a:t>La “transferencia” es el punto en el que un adolescente hace la transición a la atención de adultos</a:t>
            </a:r>
          </a:p>
          <a:p>
            <a:pPr eaLnBrk="1" hangingPunct="1">
              <a:lnSpc>
                <a:spcPct val="110000"/>
              </a:lnSpc>
            </a:pPr>
            <a:r>
              <a:rPr lang="es-ES" sz="2800" b="0" i="0" strike="noStrike" cap="none" spc="0" baseline="0">
                <a:solidFill>
                  <a:srgbClr val="808080"/>
                </a:solidFill>
                <a:effectLst/>
                <a:latin typeface="Calibri"/>
                <a:ea typeface="Calibri"/>
                <a:cs typeface="Calibri"/>
              </a:rPr>
              <a:t>Considere la utilidad del programa de transición “Ready Steady Go” (Preparados, listos, ya)</a:t>
            </a:r>
            <a:r>
              <a:rPr lang="es-ES" sz="2800" b="0" i="0" strike="noStrike" cap="none" spc="0" baseline="30000">
                <a:solidFill>
                  <a:srgbClr val="808080"/>
                </a:solidFill>
                <a:effectLst/>
                <a:latin typeface="Calibri"/>
                <a:ea typeface="Calibri"/>
                <a:cs typeface="Calibri"/>
              </a:rPr>
              <a:t>1</a:t>
            </a:r>
            <a:endParaRPr lang="en-GB" altLang="en-US">
              <a:ea typeface="HelveticaNeueLT Std Cn"/>
            </a:endParaRPr>
          </a:p>
        </p:txBody>
      </p:sp>
      <p:sp>
        <p:nvSpPr>
          <p:cNvPr id="2" name="Text Placeholder 1">
            <a:extLst>
              <a:ext uri="{FF2B5EF4-FFF2-40B4-BE49-F238E27FC236}">
                <a16:creationId xmlns:a16="http://schemas.microsoft.com/office/drawing/2014/main" id="{B34369B6-893F-4F18-AFB8-D427627D7B6D}"/>
              </a:ext>
            </a:extLst>
          </p:cNvPr>
          <p:cNvSpPr>
            <a:spLocks noGrp="1"/>
          </p:cNvSpPr>
          <p:nvPr>
            <p:ph type="body" sz="quarter" idx="13"/>
          </p:nvPr>
        </p:nvSpPr>
        <p:spPr/>
        <p:txBody>
          <a:bodyPr/>
          <a:lstStyle/>
          <a:p>
            <a:r>
              <a:rPr lang="es-ES" sz="1000" b="0" i="0" strike="noStrike" cap="none" spc="0" baseline="0" dirty="0">
                <a:solidFill>
                  <a:srgbClr val="898989"/>
                </a:solidFill>
                <a:effectLst/>
                <a:latin typeface="Calibri"/>
                <a:ea typeface="Calibri"/>
                <a:cs typeface="Calibri"/>
              </a:rPr>
              <a:t>1. </a:t>
            </a:r>
            <a:r>
              <a:rPr lang="es-ES" sz="1000" b="0" i="0" strike="noStrike" cap="none" spc="0" baseline="0" dirty="0" err="1">
                <a:solidFill>
                  <a:srgbClr val="898989"/>
                </a:solidFill>
                <a:effectLst/>
                <a:latin typeface="Calibri"/>
                <a:ea typeface="Calibri"/>
                <a:cs typeface="Calibri"/>
              </a:rPr>
              <a:t>University</a:t>
            </a:r>
            <a:r>
              <a:rPr lang="es-ES" sz="1000" b="0" i="0" strike="noStrike" cap="none" spc="0" baseline="0" dirty="0">
                <a:solidFill>
                  <a:srgbClr val="898989"/>
                </a:solidFill>
                <a:effectLst/>
                <a:latin typeface="Calibri"/>
                <a:ea typeface="Calibri"/>
                <a:cs typeface="Calibri"/>
              </a:rPr>
              <a:t> </a:t>
            </a:r>
            <a:r>
              <a:rPr lang="es-ES" sz="1000" b="0" i="0" strike="noStrike" cap="none" spc="0" baseline="0" dirty="0" err="1">
                <a:solidFill>
                  <a:srgbClr val="898989"/>
                </a:solidFill>
                <a:effectLst/>
                <a:latin typeface="Calibri"/>
                <a:ea typeface="Calibri"/>
                <a:cs typeface="Calibri"/>
              </a:rPr>
              <a:t>Hospitals</a:t>
            </a:r>
            <a:r>
              <a:rPr lang="es-ES" sz="1000" b="0" i="0" strike="noStrike" cap="none" spc="0" baseline="0" dirty="0">
                <a:solidFill>
                  <a:srgbClr val="898989"/>
                </a:solidFill>
                <a:effectLst/>
                <a:latin typeface="Calibri"/>
                <a:ea typeface="Calibri"/>
                <a:cs typeface="Calibri"/>
              </a:rPr>
              <a:t> Southampton. 2020. https://www.uhs.nhs.uk/Media/UHS-website-2019/Patientinformation/Childhealth/ReadySteadyGo/Transitionmovingintoadultcare-patientinformation.pdf. Consultado en febrero 2022.</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3</a:t>
            </a:r>
            <a:endParaRPr lang="en-GB" altLang="en-US">
              <a:ea typeface="HelveticaNeueLT Std Med Cn"/>
            </a:endParaRPr>
          </a:p>
        </p:txBody>
      </p:sp>
      <p:sp>
        <p:nvSpPr>
          <p:cNvPr id="34819" name="Rectangle 3"/>
          <p:cNvSpPr>
            <a:spLocks noGrp="1"/>
          </p:cNvSpPr>
          <p:nvPr>
            <p:ph idx="1"/>
          </p:nvPr>
        </p:nvSpPr>
        <p:spPr/>
        <p:txBody>
          <a:bodyPr>
            <a:normAutofit/>
          </a:bodyPr>
          <a:lstStyle/>
          <a:p>
            <a:pPr eaLnBrk="1" hangingPunct="1"/>
            <a:r>
              <a:rPr lang="es-ES" sz="2800" b="0" i="0" strike="noStrike" cap="none" spc="0" baseline="0">
                <a:solidFill>
                  <a:srgbClr val="808080"/>
                </a:solidFill>
                <a:effectLst/>
                <a:latin typeface="Calibri"/>
                <a:ea typeface="Calibri"/>
                <a:cs typeface="Calibri"/>
              </a:rPr>
              <a:t>Ampliar el alcance de las revisiones anuales para incluir</a:t>
            </a:r>
          </a:p>
          <a:p>
            <a:pPr lvl="1" eaLnBrk="1" hangingPunct="1"/>
            <a:r>
              <a:rPr lang="es-ES" sz="2400" b="0" i="0" strike="noStrike" cap="none" spc="0" baseline="0">
                <a:solidFill>
                  <a:srgbClr val="808080"/>
                </a:solidFill>
                <a:effectLst/>
                <a:latin typeface="Calibri"/>
                <a:ea typeface="Calibri"/>
                <a:cs typeface="Calibri"/>
              </a:rPr>
              <a:t>lo que el paciente desea lograr en su propia vida en los próximos 12 meses</a:t>
            </a:r>
          </a:p>
          <a:p>
            <a:pPr lvl="1" eaLnBrk="1" hangingPunct="1"/>
            <a:r>
              <a:rPr lang="es-ES" sz="2400" b="0" i="0" strike="noStrike" cap="none" spc="0" baseline="0">
                <a:solidFill>
                  <a:srgbClr val="808080"/>
                </a:solidFill>
                <a:effectLst/>
                <a:latin typeface="Calibri"/>
                <a:ea typeface="Calibri"/>
                <a:cs typeface="Calibri"/>
              </a:rPr>
              <a:t>lo que su familia espera lograr/hacer en los próximos 12 meses</a:t>
            </a:r>
          </a:p>
          <a:p>
            <a:pPr lvl="1" eaLnBrk="1" hangingPunct="1"/>
            <a:endParaRPr lang="en-GB" altLang="en-US" sz="2800"/>
          </a:p>
          <a:p>
            <a:pPr eaLnBrk="1" hangingPunct="1"/>
            <a:r>
              <a:rPr lang="es-ES" sz="2800" b="0" i="0" strike="noStrike" cap="none" spc="0" baseline="0">
                <a:solidFill>
                  <a:srgbClr val="808080"/>
                </a:solidFill>
                <a:effectLst/>
                <a:latin typeface="Calibri"/>
                <a:ea typeface="Calibri"/>
                <a:cs typeface="Calibri"/>
              </a:rPr>
              <a:t>Vincular los objetivos del “tratamiento” con los objetivos de la “vida” para establecer un conjunto de objetivos</a:t>
            </a:r>
          </a:p>
        </p:txBody>
      </p:sp>
      <p:sp>
        <p:nvSpPr>
          <p:cNvPr id="2" name="Text Placeholder 1">
            <a:extLst>
              <a:ext uri="{FF2B5EF4-FFF2-40B4-BE49-F238E27FC236}">
                <a16:creationId xmlns:a16="http://schemas.microsoft.com/office/drawing/2014/main" id="{04D0A8CC-6F51-4B86-8B89-CE4470AA6EE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4</a:t>
            </a:r>
          </a:p>
        </p:txBody>
      </p:sp>
      <p:sp>
        <p:nvSpPr>
          <p:cNvPr id="36867" name="Rectangle 3"/>
          <p:cNvSpPr>
            <a:spLocks noGrp="1"/>
          </p:cNvSpPr>
          <p:nvPr>
            <p:ph idx="1"/>
          </p:nvPr>
        </p:nvSpPr>
        <p:spPr>
          <a:xfrm>
            <a:off x="838200" y="1473201"/>
            <a:ext cx="6893689" cy="4317999"/>
          </a:xfrm>
        </p:spPr>
        <p:txBody>
          <a:bodyPr>
            <a:normAutofit/>
          </a:bodyPr>
          <a:lstStyle/>
          <a:p>
            <a:pPr eaLnBrk="1" hangingPunct="1"/>
            <a:r>
              <a:rPr lang="es-ES" sz="2800" b="0" i="0" strike="noStrike" cap="none" spc="0" baseline="0">
                <a:solidFill>
                  <a:srgbClr val="808080"/>
                </a:solidFill>
                <a:effectLst/>
                <a:latin typeface="Calibri"/>
                <a:ea typeface="Calibri"/>
                <a:cs typeface="Calibri"/>
              </a:rPr>
              <a:t>Establecer una sesión clínica/revisión de la adherencia virtual y periódica manteniendo una revisión de casos (no menos de mensual)</a:t>
            </a:r>
            <a:r>
              <a:rPr lang="es-ES" sz="2800" b="0" i="1" strike="noStrike" cap="none" spc="0" baseline="0">
                <a:solidFill>
                  <a:srgbClr val="808080"/>
                </a:solidFill>
                <a:effectLst/>
                <a:latin typeface="Calibri"/>
                <a:ea typeface="Calibri"/>
                <a:cs typeface="Calibri"/>
              </a:rPr>
              <a:t> </a:t>
            </a:r>
            <a:r>
              <a:rPr lang="es-ES" sz="2800" b="0" i="0" strike="noStrike" cap="none" spc="0" baseline="0">
                <a:solidFill>
                  <a:srgbClr val="808080"/>
                </a:solidFill>
                <a:effectLst/>
                <a:latin typeface="Calibri"/>
                <a:ea typeface="Calibri"/>
                <a:cs typeface="Calibri"/>
              </a:rPr>
              <a:t>del grupo de pacientes </a:t>
            </a:r>
          </a:p>
          <a:p>
            <a:pPr eaLnBrk="1" hangingPunct="1"/>
            <a:endParaRPr lang="en-US"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A medida que el grupo de personal que dirige “la sesión clínica” crece o cambia, tenga en cuenta que debe ser lo más coherente posible con qué miembros del equipo interactúan con el paciente</a:t>
            </a:r>
            <a:r>
              <a:rPr lang="es-ES" sz="2800" b="0" i="0" strike="noStrike" cap="none" spc="0" baseline="30000">
                <a:solidFill>
                  <a:srgbClr val="808080"/>
                </a:solidFill>
                <a:effectLst/>
                <a:latin typeface="Calibri"/>
                <a:ea typeface="Calibri"/>
                <a:cs typeface="Calibri"/>
              </a:rPr>
              <a:t>1</a:t>
            </a:r>
            <a:endParaRPr lang="en-GB" altLang="en-US">
              <a:ea typeface="HelveticaNeueLT Std Cn"/>
            </a:endParaRPr>
          </a:p>
        </p:txBody>
      </p:sp>
      <p:sp>
        <p:nvSpPr>
          <p:cNvPr id="2" name="Text Placeholder 1">
            <a:extLst>
              <a:ext uri="{FF2B5EF4-FFF2-40B4-BE49-F238E27FC236}">
                <a16:creationId xmlns:a16="http://schemas.microsoft.com/office/drawing/2014/main" id="{FA767B75-8E3E-4CAC-A00B-E59FADE19E82}"/>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Shutterstock</a:t>
            </a:r>
          </a:p>
          <a:p>
            <a:r>
              <a:rPr lang="es-ES" sz="1000" b="0" i="0" strike="noStrike" cap="none" spc="0" baseline="0">
                <a:solidFill>
                  <a:srgbClr val="898989"/>
                </a:solidFill>
                <a:effectLst/>
                <a:latin typeface="Calibri"/>
                <a:ea typeface="Calibri"/>
                <a:cs typeface="Calibri"/>
              </a:rPr>
              <a:t>1. Duff A, et al. </a:t>
            </a:r>
            <a:r>
              <a:rPr lang="es-ES" sz="1000" b="0" i="1" strike="noStrike" cap="none" spc="0" baseline="0">
                <a:solidFill>
                  <a:srgbClr val="898989"/>
                </a:solidFill>
                <a:effectLst/>
                <a:latin typeface="Calibri"/>
                <a:ea typeface="Calibri"/>
                <a:cs typeface="Calibri"/>
              </a:rPr>
              <a:t>Lancet Respir Med.</a:t>
            </a:r>
            <a:r>
              <a:rPr lang="es-ES" sz="1000" b="0" i="0" strike="noStrike" cap="none" spc="0" baseline="0">
                <a:solidFill>
                  <a:srgbClr val="898989"/>
                </a:solidFill>
                <a:effectLst/>
                <a:latin typeface="Calibri"/>
                <a:ea typeface="Calibri"/>
                <a:cs typeface="Calibri"/>
              </a:rPr>
              <a:t> 2014;2:683–685.</a:t>
            </a:r>
          </a:p>
        </p:txBody>
      </p:sp>
      <p:pic>
        <p:nvPicPr>
          <p:cNvPr id="4" name="Picture 3" descr="A person using a computer&#10;&#10;Description automatically generated with low confidence">
            <a:extLst>
              <a:ext uri="{FF2B5EF4-FFF2-40B4-BE49-F238E27FC236}">
                <a16:creationId xmlns:a16="http://schemas.microsoft.com/office/drawing/2014/main" id="{D8989226-2810-A04D-A8F3-6567FB2178B8}"/>
              </a:ext>
            </a:extLst>
          </p:cNvPr>
          <p:cNvPicPr>
            <a:picLocks noChangeAspect="1"/>
          </p:cNvPicPr>
          <p:nvPr/>
        </p:nvPicPr>
        <p:blipFill>
          <a:blip r:embed="rId2">
            <a:extLst>
              <a:ext uri="{28A0092B-C50C-407E-A947-70E740481C1C}">
                <a14:useLocalDpi xmlns:a14="http://schemas.microsoft.com/office/drawing/2010/main"/>
              </a:ext>
            </a:extLst>
          </a:blip>
          <a:srcRect l="31681" r="16045"/>
          <a:stretch>
            <a:fillRect/>
          </a:stretch>
        </p:blipFill>
        <p:spPr>
          <a:xfrm>
            <a:off x="7917084" y="1472338"/>
            <a:ext cx="3393822" cy="4326578"/>
          </a:xfrm>
          <a:prstGeom prst="roundRect">
            <a:avLst>
              <a:gd name="adj" fmla="val 10528"/>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5</a:t>
            </a:r>
          </a:p>
        </p:txBody>
      </p:sp>
      <p:sp>
        <p:nvSpPr>
          <p:cNvPr id="37891" name="Rectangle 3"/>
          <p:cNvSpPr>
            <a:spLocks noGrp="1"/>
          </p:cNvSpPr>
          <p:nvPr>
            <p:ph idx="1"/>
          </p:nvPr>
        </p:nvSpPr>
        <p:spPr/>
        <p:txBody>
          <a:bodyPr>
            <a:normAutofit fontScale="97500" lnSpcReduction="10000"/>
          </a:bodyPr>
          <a:lstStyle/>
          <a:p>
            <a:pPr eaLnBrk="1" hangingPunct="1">
              <a:lnSpc>
                <a:spcPct val="110000"/>
              </a:lnSpc>
            </a:pPr>
            <a:r>
              <a:rPr lang="es-ES" sz="2200" b="0" i="0" strike="noStrike" cap="none" spc="0" baseline="0">
                <a:solidFill>
                  <a:srgbClr val="808080"/>
                </a:solidFill>
                <a:effectLst/>
                <a:latin typeface="Calibri"/>
                <a:ea typeface="Calibri"/>
                <a:cs typeface="Calibri"/>
              </a:rPr>
              <a:t>Establecer un sistema de “trabajo clave” dirigido por “Defensores de la adherencia”</a:t>
            </a:r>
          </a:p>
          <a:p>
            <a:pPr eaLnBrk="1" hangingPunct="1">
              <a:lnSpc>
                <a:spcPct val="110000"/>
              </a:lnSpc>
            </a:pPr>
            <a:r>
              <a:rPr lang="es-ES" sz="2200" b="0" i="0" strike="noStrike" cap="none" spc="0" baseline="0">
                <a:solidFill>
                  <a:srgbClr val="808080"/>
                </a:solidFill>
                <a:effectLst/>
                <a:latin typeface="Calibri"/>
                <a:ea typeface="Calibri"/>
                <a:cs typeface="Calibri"/>
              </a:rPr>
              <a:t>Los defensores de la adherencia facilitan y dirigen la sesión clínica de revisión de la adherencia </a:t>
            </a:r>
          </a:p>
          <a:p>
            <a:pPr eaLnBrk="1" hangingPunct="1">
              <a:lnSpc>
                <a:spcPct val="110000"/>
              </a:lnSpc>
            </a:pPr>
            <a:r>
              <a:rPr lang="es-ES" sz="2200" b="0" i="0" strike="noStrike" cap="none" spc="0" baseline="0">
                <a:solidFill>
                  <a:srgbClr val="808080"/>
                </a:solidFill>
                <a:effectLst/>
                <a:latin typeface="Calibri"/>
                <a:ea typeface="Calibri"/>
                <a:cs typeface="Calibri"/>
              </a:rPr>
              <a:t>Los defensores de la adherencia terapéutica, junto con el EMD, negocian un plan de tratamiento y ayudan de forma activa a los pacientes/cuidadores a integrarlo en sus rutinas diarias</a:t>
            </a:r>
          </a:p>
          <a:p>
            <a:pPr eaLnBrk="1" hangingPunct="1">
              <a:lnSpc>
                <a:spcPct val="110000"/>
              </a:lnSpc>
            </a:pPr>
            <a:r>
              <a:rPr lang="es-ES" sz="2200" b="0" i="0" strike="noStrike" cap="none" spc="0" baseline="0">
                <a:solidFill>
                  <a:srgbClr val="808080"/>
                </a:solidFill>
                <a:effectLst/>
                <a:latin typeface="Calibri"/>
                <a:ea typeface="Calibri"/>
                <a:cs typeface="Calibri"/>
              </a:rPr>
              <a:t>Los defensores de la adherencia se responsabilizan de implementar iniciativas de adherencia</a:t>
            </a:r>
          </a:p>
          <a:p>
            <a:pPr lvl="1" eaLnBrk="1" hangingPunct="1">
              <a:lnSpc>
                <a:spcPct val="110000"/>
              </a:lnSpc>
            </a:pPr>
            <a:r>
              <a:rPr lang="es-ES" sz="2000" b="0" i="0" strike="noStrike" cap="none" spc="0" baseline="0">
                <a:solidFill>
                  <a:srgbClr val="808080"/>
                </a:solidFill>
                <a:effectLst/>
                <a:latin typeface="Calibri"/>
                <a:ea typeface="Calibri"/>
                <a:cs typeface="Calibri"/>
              </a:rPr>
              <a:t>Debatir y comprender los problemas de la adherencia</a:t>
            </a:r>
          </a:p>
          <a:p>
            <a:pPr lvl="1" eaLnBrk="1" hangingPunct="1">
              <a:lnSpc>
                <a:spcPct val="110000"/>
              </a:lnSpc>
            </a:pPr>
            <a:r>
              <a:rPr lang="es-ES" sz="2000" b="0" i="0" strike="noStrike" cap="none" spc="0" baseline="0">
                <a:solidFill>
                  <a:srgbClr val="808080"/>
                </a:solidFill>
                <a:effectLst/>
                <a:latin typeface="Calibri"/>
                <a:ea typeface="Calibri"/>
                <a:cs typeface="Calibri"/>
              </a:rPr>
              <a:t>Establecer relaciones verdaderamente colaborativas con los pacientes y sus familias</a:t>
            </a:r>
          </a:p>
          <a:p>
            <a:pPr lvl="1" eaLnBrk="1" hangingPunct="1">
              <a:lnSpc>
                <a:spcPct val="110000"/>
              </a:lnSpc>
            </a:pPr>
            <a:r>
              <a:rPr lang="es-ES" sz="2000" b="0" i="0" strike="noStrike" cap="none" spc="0" baseline="0">
                <a:solidFill>
                  <a:srgbClr val="808080"/>
                </a:solidFill>
                <a:effectLst/>
                <a:latin typeface="Calibri"/>
                <a:ea typeface="Calibri"/>
                <a:cs typeface="Calibri"/>
              </a:rPr>
              <a:t>Establecer y acordar objetivos de tratamiento en el contexto de objetivos de “vida”</a:t>
            </a:r>
          </a:p>
          <a:p>
            <a:pPr lvl="1" eaLnBrk="1" hangingPunct="1">
              <a:lnSpc>
                <a:spcPct val="110000"/>
              </a:lnSpc>
            </a:pPr>
            <a:r>
              <a:rPr lang="es-ES" sz="2000" b="0" i="0" strike="noStrike" cap="none" spc="0" baseline="0">
                <a:solidFill>
                  <a:srgbClr val="808080"/>
                </a:solidFill>
                <a:effectLst/>
                <a:latin typeface="Calibri"/>
                <a:ea typeface="Calibri"/>
                <a:cs typeface="Calibri"/>
              </a:rPr>
              <a:t>Servir de enlace y apoyar los esfuerzos de los pacientes para cambiar</a:t>
            </a:r>
            <a:endParaRPr lang="en-GB" altLang="en-US" sz="2000"/>
          </a:p>
        </p:txBody>
      </p:sp>
      <p:sp>
        <p:nvSpPr>
          <p:cNvPr id="2" name="Text Placeholder 1">
            <a:extLst>
              <a:ext uri="{FF2B5EF4-FFF2-40B4-BE49-F238E27FC236}">
                <a16:creationId xmlns:a16="http://schemas.microsoft.com/office/drawing/2014/main" id="{88821296-02B9-4CB5-9511-8C6192EC4835}"/>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D78A-D49B-4396-A0EB-8F3F776871A6}"/>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Descargo de responsabilidad</a:t>
            </a:r>
          </a:p>
        </p:txBody>
      </p:sp>
      <p:sp>
        <p:nvSpPr>
          <p:cNvPr id="3" name="Content Placeholder 2">
            <a:extLst>
              <a:ext uri="{FF2B5EF4-FFF2-40B4-BE49-F238E27FC236}">
                <a16:creationId xmlns:a16="http://schemas.microsoft.com/office/drawing/2014/main" id="{BF13EC4D-D7E1-48C3-9D90-D9D4C07980DE}"/>
              </a:ext>
            </a:extLst>
          </p:cNvPr>
          <p:cNvSpPr>
            <a:spLocks noGrp="1"/>
          </p:cNvSpPr>
          <p:nvPr>
            <p:ph idx="1"/>
          </p:nvPr>
        </p:nvSpPr>
        <p:spPr/>
        <p:txBody>
          <a:bodyPr anchor="ctr"/>
          <a:lstStyle/>
          <a:p>
            <a:pPr marL="0" indent="0">
              <a:buNone/>
            </a:pPr>
            <a:r>
              <a:rPr lang="es-ES" sz="2800" b="0" i="1" strike="noStrike" cap="none" spc="0" baseline="0">
                <a:solidFill>
                  <a:srgbClr val="808080"/>
                </a:solidFill>
                <a:effectLst/>
                <a:latin typeface="Calibri"/>
                <a:ea typeface="Calibri"/>
                <a:cs typeface="Calibri"/>
              </a:rPr>
              <a:t>CF CARE está financiado íntegramente por Vertex Pharmaceuticals (Europe) Limited. El contenido ha sido preparado y desarrollado por el comité de dirección con el apoyo logístico y editorial del secretario de CF CARE, ApotheCom. Vertex ha tenido la oportunidad de revisar el contenido y las herramientas para comprobar su exactitud.</a:t>
            </a:r>
          </a:p>
          <a:p>
            <a:endParaRPr lang="en-GB"/>
          </a:p>
        </p:txBody>
      </p:sp>
      <p:sp>
        <p:nvSpPr>
          <p:cNvPr id="6" name="Text Placeholder 5">
            <a:extLst>
              <a:ext uri="{FF2B5EF4-FFF2-40B4-BE49-F238E27FC236}">
                <a16:creationId xmlns:a16="http://schemas.microsoft.com/office/drawing/2014/main" id="{76BF87BF-5B06-47D8-AF91-378FA4615B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7336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6</a:t>
            </a:r>
          </a:p>
        </p:txBody>
      </p:sp>
      <p:sp>
        <p:nvSpPr>
          <p:cNvPr id="38915" name="Rectangle 3"/>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Establecer expectativas y compromisos del personal</a:t>
            </a:r>
          </a:p>
          <a:p>
            <a:pPr eaLnBrk="1" hangingPunct="1"/>
            <a:endParaRPr lang="en-GB" altLang="en-US">
              <a:ea typeface="HelveticaNeueLT Std Cn"/>
            </a:endParaRPr>
          </a:p>
          <a:p>
            <a:pPr lvl="1" eaLnBrk="1" hangingPunct="1"/>
            <a:r>
              <a:rPr lang="es-ES" sz="2400" b="0" i="0" strike="noStrike" cap="none" spc="0" baseline="0">
                <a:solidFill>
                  <a:srgbClr val="808080"/>
                </a:solidFill>
                <a:effectLst/>
                <a:latin typeface="Calibri"/>
                <a:ea typeface="Calibri"/>
                <a:cs typeface="Calibri"/>
              </a:rPr>
              <a:t>Dejar claro que la gestión depende de la calidad de la “información recibida”</a:t>
            </a:r>
          </a:p>
          <a:p>
            <a:pPr marL="457200" lvl="1" indent="0" eaLnBrk="1" hangingPunct="1">
              <a:buNone/>
            </a:pPr>
            <a:endParaRPr lang="en-GB" altLang="en-US"/>
          </a:p>
          <a:p>
            <a:pPr lvl="1" eaLnBrk="1" hangingPunct="1"/>
            <a:r>
              <a:rPr lang="es-ES" sz="2400" b="0" i="0" strike="noStrike" cap="none" spc="0" baseline="0">
                <a:solidFill>
                  <a:srgbClr val="808080"/>
                </a:solidFill>
                <a:effectLst/>
                <a:latin typeface="Calibri"/>
                <a:ea typeface="Calibri"/>
                <a:cs typeface="Calibri"/>
              </a:rPr>
              <a:t>Avisar a los pacientes/cuidadores de los riesgos de recetar en exceso o de interrumpir los medicamentos que se cree que no son eficaces</a:t>
            </a:r>
          </a:p>
          <a:p>
            <a:pPr marL="457200" lvl="1" indent="0" eaLnBrk="1" hangingPunct="1">
              <a:buNone/>
            </a:pPr>
            <a:endParaRPr lang="en-GB" altLang="en-US"/>
          </a:p>
          <a:p>
            <a:pPr lvl="1" eaLnBrk="1" hangingPunct="1"/>
            <a:r>
              <a:rPr lang="es-ES" sz="2400" b="0" i="0" strike="noStrike" cap="none" spc="0" baseline="0">
                <a:solidFill>
                  <a:srgbClr val="808080"/>
                </a:solidFill>
                <a:effectLst/>
                <a:latin typeface="Calibri"/>
                <a:ea typeface="Calibri"/>
                <a:cs typeface="Calibri"/>
              </a:rPr>
              <a:t>Medir </a:t>
            </a:r>
            <a:r>
              <a:rPr lang="es-ES" sz="2400" b="1" i="0" strike="noStrike" cap="none" spc="0" baseline="0">
                <a:solidFill>
                  <a:srgbClr val="4BACC6"/>
                </a:solidFill>
                <a:effectLst/>
                <a:latin typeface="Calibri"/>
                <a:ea typeface="Calibri"/>
                <a:cs typeface="Calibri"/>
              </a:rPr>
              <a:t>cada aspecto</a:t>
            </a:r>
            <a:r>
              <a:rPr lang="es-ES" sz="2400" b="0" i="0" strike="noStrike" cap="none" spc="0" baseline="0">
                <a:solidFill>
                  <a:srgbClr val="4BACC6"/>
                </a:solidFill>
                <a:effectLst/>
                <a:latin typeface="Calibri"/>
                <a:ea typeface="Calibri"/>
                <a:cs typeface="Calibri"/>
              </a:rPr>
              <a:t> </a:t>
            </a:r>
            <a:r>
              <a:rPr lang="es-ES" sz="2400" b="0" i="0" strike="noStrike" cap="none" spc="0" baseline="0">
                <a:solidFill>
                  <a:srgbClr val="808080"/>
                </a:solidFill>
                <a:effectLst/>
                <a:latin typeface="Calibri"/>
                <a:ea typeface="Calibri"/>
                <a:cs typeface="Calibri"/>
              </a:rPr>
              <a:t>del tratamiento, en lugar de evaluar globalmente la adherencia</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53F457ED-C1C0-402A-9E83-78809BE142D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Intervenciones de equipo 7</a:t>
            </a:r>
          </a:p>
        </p:txBody>
      </p:sp>
      <p:sp>
        <p:nvSpPr>
          <p:cNvPr id="39939" name="Rectangle 4"/>
          <p:cNvSpPr>
            <a:spLocks noGrp="1"/>
          </p:cNvSpPr>
          <p:nvPr>
            <p:ph idx="1"/>
          </p:nvPr>
        </p:nvSpPr>
        <p:spPr>
          <a:xfrm>
            <a:off x="838201" y="1473201"/>
            <a:ext cx="6176058" cy="4317999"/>
          </a:xfrm>
        </p:spPr>
        <p:txBody>
          <a:bodyPr>
            <a:normAutofit/>
          </a:bodyPr>
          <a:lstStyle/>
          <a:p>
            <a:pPr eaLnBrk="1" hangingPunct="1"/>
            <a:r>
              <a:rPr lang="es-ES" sz="2800" b="0" i="0" strike="noStrike" cap="none" spc="0" baseline="0" dirty="0">
                <a:solidFill>
                  <a:srgbClr val="808080"/>
                </a:solidFill>
                <a:effectLst/>
                <a:latin typeface="Calibri"/>
                <a:ea typeface="Calibri"/>
                <a:cs typeface="Calibri"/>
              </a:rPr>
              <a:t>Establecer expectativas y compromisos del paciente/familiar</a:t>
            </a:r>
          </a:p>
          <a:p>
            <a:pPr lvl="1" eaLnBrk="1" hangingPunct="1"/>
            <a:r>
              <a:rPr lang="es-ES" sz="2400" b="0" i="0" strike="noStrike" cap="none" spc="0" baseline="0" dirty="0">
                <a:solidFill>
                  <a:srgbClr val="808080"/>
                </a:solidFill>
                <a:effectLst/>
                <a:latin typeface="Calibri"/>
                <a:ea typeface="Calibri"/>
                <a:cs typeface="Calibri"/>
              </a:rPr>
              <a:t>Los principios del debate abierto sobre lo que han logrado hacer</a:t>
            </a:r>
          </a:p>
          <a:p>
            <a:pPr lvl="1" eaLnBrk="1" hangingPunct="1"/>
            <a:r>
              <a:rPr lang="es-ES" sz="2400" b="0" i="0" strike="noStrike" cap="none" spc="0" baseline="0" dirty="0">
                <a:solidFill>
                  <a:srgbClr val="808080"/>
                </a:solidFill>
                <a:effectLst/>
                <a:latin typeface="Calibri"/>
                <a:ea typeface="Calibri"/>
                <a:cs typeface="Calibri"/>
              </a:rPr>
              <a:t>Acordar un contacto regular con los </a:t>
            </a:r>
            <a:r>
              <a:rPr lang="es-ES" b="0" i="0" strike="noStrike" cap="none" spc="0" baseline="0" dirty="0">
                <a:solidFill>
                  <a:srgbClr val="808080"/>
                </a:solidFill>
                <a:effectLst/>
                <a:latin typeface="Calibri"/>
                <a:ea typeface="Calibri"/>
                <a:cs typeface="Calibri"/>
              </a:rPr>
              <a:t>defensores de la adherencia</a:t>
            </a:r>
          </a:p>
          <a:p>
            <a:pPr lvl="1" eaLnBrk="1" hangingPunct="1"/>
            <a:r>
              <a:rPr lang="es-ES" b="0" i="0" strike="noStrike" cap="none" spc="0" baseline="0" dirty="0">
                <a:solidFill>
                  <a:srgbClr val="808080"/>
                </a:solidFill>
                <a:effectLst/>
                <a:latin typeface="Calibri"/>
                <a:ea typeface="Calibri"/>
                <a:cs typeface="Calibri"/>
              </a:rPr>
              <a:t>Hacer todo lo posible por incorporar el tratamiento a sus rutinas diarias</a:t>
            </a:r>
          </a:p>
          <a:p>
            <a:pPr lvl="1" eaLnBrk="1" hangingPunct="1"/>
            <a:r>
              <a:rPr lang="es-ES" b="0" i="0" strike="noStrike" cap="none" spc="0" baseline="0" dirty="0">
                <a:solidFill>
                  <a:srgbClr val="808080"/>
                </a:solidFill>
                <a:effectLst/>
                <a:latin typeface="Calibri"/>
                <a:ea typeface="Calibri"/>
                <a:cs typeface="Calibri"/>
              </a:rPr>
              <a:t>Ceñirse a cualquier descanso del “tratamiento” negociado</a:t>
            </a:r>
          </a:p>
          <a:p>
            <a:pPr lvl="1" eaLnBrk="1" hangingPunct="1"/>
            <a:r>
              <a:rPr lang="es-ES" b="0" i="0" strike="noStrike" cap="none" spc="0" baseline="0" dirty="0">
                <a:solidFill>
                  <a:srgbClr val="808080"/>
                </a:solidFill>
                <a:effectLst/>
                <a:latin typeface="Calibri"/>
                <a:ea typeface="Calibri"/>
                <a:cs typeface="Calibri"/>
              </a:rPr>
              <a:t>Conservar los diarios si se le pide</a:t>
            </a:r>
          </a:p>
        </p:txBody>
      </p:sp>
      <p:sp>
        <p:nvSpPr>
          <p:cNvPr id="2" name="Text Placeholder 1">
            <a:extLst>
              <a:ext uri="{FF2B5EF4-FFF2-40B4-BE49-F238E27FC236}">
                <a16:creationId xmlns:a16="http://schemas.microsoft.com/office/drawing/2014/main" id="{1CEE8D3C-522E-4DBC-AA14-CC1817CA498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Pexels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6E231C51-6C10-4342-A0DC-59F9FED65E68}"/>
              </a:ext>
            </a:extLst>
          </p:cNvPr>
          <p:cNvPicPr>
            <a:picLocks noChangeAspect="1"/>
          </p:cNvPicPr>
          <p:nvPr/>
        </p:nvPicPr>
        <p:blipFill>
          <a:blip r:embed="rId3">
            <a:extLst>
              <a:ext uri="{28A0092B-C50C-407E-A947-70E740481C1C}">
                <a14:useLocalDpi xmlns:a14="http://schemas.microsoft.com/office/drawing/2010/main"/>
              </a:ext>
            </a:extLst>
          </a:blip>
          <a:srcRect l="10338" t="21434" b="15612"/>
          <a:stretch>
            <a:fillRect/>
          </a:stretch>
        </p:blipFill>
        <p:spPr>
          <a:xfrm>
            <a:off x="7222602" y="1469985"/>
            <a:ext cx="4099367" cy="4317358"/>
          </a:xfrm>
          <a:prstGeom prst="roundRect">
            <a:avLst>
              <a:gd name="adj" fmla="val 7067"/>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7EA7-0A69-463E-8EBF-9C10E5B12635}"/>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Resumen </a:t>
            </a:r>
          </a:p>
        </p:txBody>
      </p:sp>
      <p:sp>
        <p:nvSpPr>
          <p:cNvPr id="3" name="Content Placeholder 2">
            <a:extLst>
              <a:ext uri="{FF2B5EF4-FFF2-40B4-BE49-F238E27FC236}">
                <a16:creationId xmlns:a16="http://schemas.microsoft.com/office/drawing/2014/main" id="{FB3721D4-85BD-486B-9C13-707AF23BD55B}"/>
              </a:ext>
            </a:extLst>
          </p:cNvPr>
          <p:cNvSpPr>
            <a:spLocks noGrp="1"/>
          </p:cNvSpPr>
          <p:nvPr>
            <p:ph idx="1"/>
          </p:nvPr>
        </p:nvSpPr>
        <p:spPr>
          <a:xfrm>
            <a:off x="838200" y="1473201"/>
            <a:ext cx="10515600" cy="4433613"/>
          </a:xfrm>
        </p:spPr>
        <p:txBody>
          <a:bodyPr>
            <a:normAutofit fontScale="87500" lnSpcReduction="10000"/>
          </a:bodyPr>
          <a:lstStyle/>
          <a:p>
            <a:r>
              <a:rPr lang="es-ES" sz="2400" b="0" i="0" strike="noStrike" cap="none" spc="0" baseline="0">
                <a:solidFill>
                  <a:srgbClr val="808080"/>
                </a:solidFill>
                <a:effectLst/>
                <a:latin typeface="Calibri"/>
                <a:ea typeface="Calibri"/>
                <a:cs typeface="Calibri"/>
              </a:rPr>
              <a:t>Debe adoptarse el cambio en la cultura, el espíritu y las expectativas de los equipos de FQ para mejorar los resultados de la atención sanitaria de los pacientes con FQ</a:t>
            </a:r>
          </a:p>
          <a:p>
            <a:r>
              <a:rPr lang="es-ES" sz="2400" b="0" i="0" strike="noStrike" cap="none" spc="0" baseline="0">
                <a:solidFill>
                  <a:srgbClr val="808080"/>
                </a:solidFill>
                <a:effectLst/>
                <a:latin typeface="Calibri"/>
                <a:ea typeface="Calibri"/>
                <a:cs typeface="Calibri"/>
              </a:rPr>
              <a:t>Los miembros del EMD de FQ pueden crear un entorno colaborativo y de resolución de problemas, que sea específico de las necesidades de sus pacientes, para ayudar con el tratamiento de la enfermedad de sus pacientes y, en última instancia, mejorar la adherencia terapéutica</a:t>
            </a:r>
          </a:p>
          <a:p>
            <a:r>
              <a:rPr lang="es-ES" sz="2400" b="0" i="0" strike="noStrike" cap="none" spc="0" baseline="0">
                <a:solidFill>
                  <a:srgbClr val="808080"/>
                </a:solidFill>
                <a:effectLst/>
                <a:latin typeface="Calibri"/>
                <a:ea typeface="Calibri"/>
                <a:cs typeface="Calibri"/>
              </a:rPr>
              <a:t>Los defensores de la adherencia pueden liderar, con el apoyo del EMD, la implementación de iniciativas de adherencia:</a:t>
            </a:r>
          </a:p>
          <a:p>
            <a:pPr lvl="1"/>
            <a:r>
              <a:rPr lang="es-ES" sz="2000" b="0" i="0" strike="noStrike" cap="none" spc="0" baseline="0">
                <a:solidFill>
                  <a:srgbClr val="808080"/>
                </a:solidFill>
                <a:effectLst/>
                <a:latin typeface="Calibri"/>
                <a:ea typeface="Calibri"/>
                <a:cs typeface="Calibri"/>
              </a:rPr>
              <a:t>Debatir y comprender los problemas de la adherencia</a:t>
            </a:r>
          </a:p>
          <a:p>
            <a:pPr lvl="1"/>
            <a:r>
              <a:rPr lang="es-ES" sz="2000" b="0" i="0" strike="noStrike" cap="none" spc="0" baseline="0">
                <a:solidFill>
                  <a:srgbClr val="808080"/>
                </a:solidFill>
                <a:effectLst/>
                <a:latin typeface="Calibri"/>
                <a:ea typeface="Calibri"/>
                <a:cs typeface="Calibri"/>
              </a:rPr>
              <a:t>Establecer relaciones verdaderamente colaborativas con los pacientes y sus familias</a:t>
            </a:r>
          </a:p>
          <a:p>
            <a:pPr lvl="1"/>
            <a:r>
              <a:rPr lang="es-ES" sz="2000" b="0" i="0" strike="noStrike" cap="none" spc="0" baseline="0">
                <a:solidFill>
                  <a:srgbClr val="808080"/>
                </a:solidFill>
                <a:effectLst/>
                <a:latin typeface="Calibri"/>
                <a:ea typeface="Calibri"/>
                <a:cs typeface="Calibri"/>
              </a:rPr>
              <a:t>Establecer y acordar objetivos de tratamiento en el contexto de objetivos de “vida”</a:t>
            </a:r>
          </a:p>
          <a:p>
            <a:pPr lvl="1"/>
            <a:r>
              <a:rPr lang="es-ES" sz="2000" b="0" i="0" strike="noStrike" cap="none" spc="0" baseline="0">
                <a:solidFill>
                  <a:srgbClr val="808080"/>
                </a:solidFill>
                <a:effectLst/>
                <a:latin typeface="Calibri"/>
                <a:ea typeface="Calibri"/>
                <a:cs typeface="Calibri"/>
              </a:rPr>
              <a:t>Servir de enlace y apoyar los esfuerzos de los pacientes para cambiar </a:t>
            </a:r>
          </a:p>
          <a:p>
            <a:r>
              <a:rPr lang="es-ES" sz="2400" b="0" i="0" strike="noStrike" cap="none" spc="0" baseline="0">
                <a:solidFill>
                  <a:srgbClr val="808080"/>
                </a:solidFill>
                <a:effectLst/>
                <a:latin typeface="Calibri"/>
                <a:ea typeface="Calibri"/>
                <a:cs typeface="Calibri"/>
              </a:rPr>
              <a:t>El EMD puede identificar y adaptar sus factores de impulso para el cambio con el fin de apoyar a los pacientes en el tratamiento de su enfermedad</a:t>
            </a:r>
            <a:endParaRPr lang="en-GB" sz="2400">
              <a:highlight>
                <a:srgbClr val="FFFF00"/>
              </a:highlight>
            </a:endParaRPr>
          </a:p>
        </p:txBody>
      </p:sp>
      <p:sp>
        <p:nvSpPr>
          <p:cNvPr id="4" name="Text Placeholder 3">
            <a:extLst>
              <a:ext uri="{FF2B5EF4-FFF2-40B4-BE49-F238E27FC236}">
                <a16:creationId xmlns:a16="http://schemas.microsoft.com/office/drawing/2014/main" id="{EE0A04E7-5F2D-4A26-B15C-1BA5396028C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75214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Referencias bibliográficas</a:t>
            </a:r>
          </a:p>
        </p:txBody>
      </p:sp>
      <p:sp>
        <p:nvSpPr>
          <p:cNvPr id="54275" name="Content Placeholder 5"/>
          <p:cNvSpPr>
            <a:spLocks noGrp="1"/>
          </p:cNvSpPr>
          <p:nvPr>
            <p:ph idx="1"/>
          </p:nvPr>
        </p:nvSpPr>
        <p:spPr/>
        <p:txBody>
          <a:bodyPr rtlCol="0">
            <a:normAutofit/>
          </a:bodyPr>
          <a:lstStyle/>
          <a:p>
            <a:pPr>
              <a:defRPr/>
            </a:pPr>
            <a:r>
              <a:rPr lang="es-ES" sz="1600" b="0" i="0" strike="noStrike" cap="none" spc="0" baseline="0" dirty="0" err="1">
                <a:solidFill>
                  <a:srgbClr val="808080"/>
                </a:solidFill>
                <a:effectLst/>
                <a:latin typeface="Calibri"/>
                <a:ea typeface="Calibri"/>
                <a:cs typeface="Calibri"/>
              </a:rPr>
              <a:t>Berwick</a:t>
            </a:r>
            <a:r>
              <a:rPr lang="es-ES" sz="1600" b="0" i="0" strike="noStrike" cap="none" spc="0" baseline="0" dirty="0">
                <a:solidFill>
                  <a:srgbClr val="808080"/>
                </a:solidFill>
                <a:effectLst/>
                <a:latin typeface="Calibri"/>
                <a:ea typeface="Calibri"/>
                <a:cs typeface="Calibri"/>
              </a:rPr>
              <a:t> D, et al. A </a:t>
            </a:r>
            <a:r>
              <a:rPr lang="es-ES" sz="1600" b="0" i="0" strike="noStrike" cap="none" spc="0" baseline="0" dirty="0" err="1">
                <a:solidFill>
                  <a:srgbClr val="808080"/>
                </a:solidFill>
                <a:effectLst/>
                <a:latin typeface="Calibri"/>
                <a:ea typeface="Calibri"/>
                <a:cs typeface="Calibri"/>
              </a:rPr>
              <a:t>promise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to</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learn</a:t>
            </a:r>
            <a:r>
              <a:rPr lang="es-ES" sz="1600" b="0" i="0" strike="noStrike" cap="none" spc="0" baseline="0" dirty="0">
                <a:solidFill>
                  <a:srgbClr val="808080"/>
                </a:solidFill>
                <a:effectLst/>
                <a:latin typeface="Calibri"/>
                <a:ea typeface="Calibri"/>
                <a:cs typeface="Calibri"/>
              </a:rPr>
              <a:t> – a </a:t>
            </a:r>
            <a:r>
              <a:rPr lang="es-ES" sz="1600" b="0" i="0" strike="noStrike" cap="none" spc="0" baseline="0" dirty="0" err="1">
                <a:solidFill>
                  <a:srgbClr val="808080"/>
                </a:solidFill>
                <a:effectLst/>
                <a:latin typeface="Calibri"/>
                <a:ea typeface="Calibri"/>
                <a:cs typeface="Calibri"/>
              </a:rPr>
              <a:t>commitment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to</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act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Improving</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the</a:t>
            </a:r>
            <a:r>
              <a:rPr lang="es-ES" sz="1600" b="0" i="0" strike="noStrike" cap="none" spc="0" baseline="0" dirty="0">
                <a:solidFill>
                  <a:srgbClr val="808080"/>
                </a:solidFill>
                <a:effectLst/>
                <a:latin typeface="Calibri"/>
                <a:ea typeface="Calibri"/>
                <a:cs typeface="Calibri"/>
              </a:rPr>
              <a:t> Safety </a:t>
            </a:r>
            <a:r>
              <a:rPr lang="es-ES" sz="1600" b="0" i="0" strike="noStrike" cap="none" spc="0" baseline="0" dirty="0" err="1">
                <a:solidFill>
                  <a:srgbClr val="808080"/>
                </a:solidFill>
                <a:effectLst/>
                <a:latin typeface="Calibri"/>
                <a:ea typeface="Calibri"/>
                <a:cs typeface="Calibri"/>
              </a:rPr>
              <a:t>of</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Patients</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England</a:t>
            </a:r>
            <a:r>
              <a:rPr lang="es-ES" sz="1600" b="0" i="0" strike="noStrike" cap="none" spc="0" baseline="0" dirty="0">
                <a:solidFill>
                  <a:srgbClr val="808080"/>
                </a:solidFill>
                <a:effectLst/>
                <a:latin typeface="Calibri"/>
                <a:ea typeface="Calibri"/>
                <a:cs typeface="Calibri"/>
              </a:rPr>
              <a:t>. 2013. Disponible en: www.gov.uk/government/uploads/system/uploads/attachment_data/file/226703/Berwick_Report.pdf. Consultado en febrero 2022.</a:t>
            </a:r>
          </a:p>
          <a:p>
            <a:pPr>
              <a:defRPr/>
            </a:pPr>
            <a:r>
              <a:rPr lang="es-ES" sz="1600" b="0" i="0" strike="noStrike" cap="none" spc="0" baseline="0" dirty="0" err="1">
                <a:solidFill>
                  <a:srgbClr val="808080"/>
                </a:solidFill>
                <a:effectLst/>
                <a:latin typeface="Calibri"/>
                <a:ea typeface="Calibri"/>
                <a:cs typeface="Calibri"/>
              </a:rPr>
              <a:t>Briesacher</a:t>
            </a:r>
            <a:r>
              <a:rPr lang="es-ES" sz="1600" b="0" i="0" strike="noStrike" cap="none" spc="0" baseline="0" dirty="0">
                <a:solidFill>
                  <a:srgbClr val="808080"/>
                </a:solidFill>
                <a:effectLst/>
                <a:latin typeface="Calibri"/>
                <a:ea typeface="Calibri"/>
                <a:cs typeface="Calibri"/>
              </a:rPr>
              <a:t> BA, </a:t>
            </a:r>
            <a:r>
              <a:rPr lang="es-ES" sz="1600" b="0" i="0" strike="noStrike" cap="none" spc="0" baseline="0" dirty="0" err="1">
                <a:solidFill>
                  <a:srgbClr val="808080"/>
                </a:solidFill>
                <a:effectLst/>
                <a:latin typeface="Calibri"/>
                <a:ea typeface="Calibri"/>
                <a:cs typeface="Calibri"/>
              </a:rPr>
              <a:t>Quittner</a:t>
            </a:r>
            <a:r>
              <a:rPr lang="es-ES" sz="1600" b="0" i="0" strike="noStrike" cap="none" spc="0" baseline="0" dirty="0">
                <a:solidFill>
                  <a:srgbClr val="808080"/>
                </a:solidFill>
                <a:effectLst/>
                <a:latin typeface="Calibri"/>
                <a:ea typeface="Calibri"/>
                <a:cs typeface="Calibri"/>
              </a:rPr>
              <a:t> AL, </a:t>
            </a:r>
            <a:r>
              <a:rPr lang="es-ES" sz="1600" b="0" i="0" strike="noStrike" cap="none" spc="0" baseline="0" dirty="0" err="1">
                <a:solidFill>
                  <a:srgbClr val="808080"/>
                </a:solidFill>
                <a:effectLst/>
                <a:latin typeface="Calibri"/>
                <a:ea typeface="Calibri"/>
                <a:cs typeface="Calibri"/>
              </a:rPr>
              <a:t>Saiman</a:t>
            </a:r>
            <a:r>
              <a:rPr lang="es-ES" sz="1600" b="0" i="0" strike="noStrike" cap="none" spc="0" baseline="0" dirty="0">
                <a:solidFill>
                  <a:srgbClr val="808080"/>
                </a:solidFill>
                <a:effectLst/>
                <a:latin typeface="Calibri"/>
                <a:ea typeface="Calibri"/>
                <a:cs typeface="Calibri"/>
              </a:rPr>
              <a:t> L, et al.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with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tobramycin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inhaled</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solution</a:t>
            </a:r>
            <a:r>
              <a:rPr lang="es-ES" sz="1600" b="0" i="0" strike="noStrike" cap="none" spc="0" baseline="0" dirty="0">
                <a:solidFill>
                  <a:srgbClr val="808080"/>
                </a:solidFill>
                <a:effectLst/>
                <a:latin typeface="Calibri"/>
                <a:ea typeface="Calibri"/>
                <a:cs typeface="Calibri"/>
              </a:rPr>
              <a:t> and </a:t>
            </a:r>
            <a:r>
              <a:rPr lang="es-ES" sz="1600" b="0" i="0" strike="noStrike" cap="none" spc="0" baseline="0" dirty="0" err="1">
                <a:solidFill>
                  <a:srgbClr val="808080"/>
                </a:solidFill>
                <a:effectLst/>
                <a:latin typeface="Calibri"/>
                <a:ea typeface="Calibri"/>
                <a:cs typeface="Calibri"/>
              </a:rPr>
              <a:t>health</a:t>
            </a:r>
            <a:r>
              <a:rPr lang="es-ES" sz="1600" b="0" i="0" strike="noStrike" cap="none" spc="0" baseline="0" dirty="0">
                <a:solidFill>
                  <a:srgbClr val="808080"/>
                </a:solidFill>
                <a:effectLst/>
                <a:latin typeface="Calibri"/>
                <a:ea typeface="Calibri"/>
                <a:cs typeface="Calibri"/>
              </a:rPr>
              <a:t> care </a:t>
            </a:r>
            <a:r>
              <a:rPr lang="es-ES" sz="1600" b="0" i="0" strike="noStrike" cap="none" spc="0" baseline="0" dirty="0" err="1">
                <a:solidFill>
                  <a:srgbClr val="808080"/>
                </a:solidFill>
                <a:effectLst/>
                <a:latin typeface="Calibri"/>
                <a:ea typeface="Calibri"/>
                <a:cs typeface="Calibri"/>
              </a:rPr>
              <a:t>utilization</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a:solidFill>
                  <a:srgbClr val="808080"/>
                </a:solidFill>
                <a:effectLst/>
                <a:latin typeface="Calibri"/>
                <a:ea typeface="Calibri"/>
                <a:cs typeface="Calibri"/>
              </a:rPr>
              <a:t>BMC </a:t>
            </a:r>
            <a:r>
              <a:rPr lang="es-ES" sz="1600" b="0" i="1" strike="noStrike" cap="none" spc="0" baseline="0" dirty="0" err="1">
                <a:solidFill>
                  <a:srgbClr val="808080"/>
                </a:solidFill>
                <a:effectLst/>
                <a:latin typeface="Calibri"/>
                <a:ea typeface="Calibri"/>
                <a:cs typeface="Calibri"/>
              </a:rPr>
              <a:t>Pulm</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a:t>
            </a:r>
            <a:r>
              <a:rPr lang="es-ES" sz="1600" b="0" i="0" strike="noStrike" cap="none" spc="0" baseline="0" dirty="0">
                <a:solidFill>
                  <a:srgbClr val="808080"/>
                </a:solidFill>
                <a:effectLst/>
                <a:latin typeface="Calibri"/>
                <a:ea typeface="Calibri"/>
                <a:cs typeface="Calibri"/>
              </a:rPr>
              <a:t> 2011;11:5.</a:t>
            </a:r>
          </a:p>
          <a:p>
            <a:pPr>
              <a:defRPr/>
            </a:pPr>
            <a:r>
              <a:rPr lang="es-ES" sz="1600" b="0" i="0" strike="noStrike" cap="none" spc="0" baseline="0" dirty="0" err="1">
                <a:solidFill>
                  <a:srgbClr val="808080"/>
                </a:solidFill>
                <a:effectLst/>
                <a:latin typeface="Calibri"/>
                <a:ea typeface="Calibri"/>
                <a:cs typeface="Calibri"/>
              </a:rPr>
              <a:t>Department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of</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Health</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The</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Government’s</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revised</a:t>
            </a:r>
            <a:r>
              <a:rPr lang="es-ES" sz="1600" b="0" i="1" strike="noStrike" cap="none" spc="0" baseline="0" dirty="0">
                <a:solidFill>
                  <a:srgbClr val="808080"/>
                </a:solidFill>
                <a:effectLst/>
                <a:latin typeface="Calibri"/>
                <a:ea typeface="Calibri"/>
                <a:cs typeface="Calibri"/>
              </a:rPr>
              <a:t> manade </a:t>
            </a:r>
            <a:r>
              <a:rPr lang="es-ES" sz="1600" b="0" i="1" strike="noStrike" cap="none" spc="0" baseline="0" dirty="0" err="1">
                <a:solidFill>
                  <a:srgbClr val="808080"/>
                </a:solidFill>
                <a:effectLst/>
                <a:latin typeface="Calibri"/>
                <a:ea typeface="Calibri"/>
                <a:cs typeface="Calibri"/>
              </a:rPr>
              <a:t>to</a:t>
            </a:r>
            <a:r>
              <a:rPr lang="es-ES" sz="1600" b="0" i="1" strike="noStrike" cap="none" spc="0" baseline="0" dirty="0">
                <a:solidFill>
                  <a:srgbClr val="808080"/>
                </a:solidFill>
                <a:effectLst/>
                <a:latin typeface="Calibri"/>
                <a:ea typeface="Calibri"/>
                <a:cs typeface="Calibri"/>
              </a:rPr>
              <a:t> NHS </a:t>
            </a:r>
            <a:r>
              <a:rPr lang="es-ES" sz="1600" b="0" i="1" strike="noStrike" cap="none" spc="0" baseline="0" dirty="0" err="1">
                <a:solidFill>
                  <a:srgbClr val="808080"/>
                </a:solidFill>
                <a:effectLst/>
                <a:latin typeface="Calibri"/>
                <a:ea typeface="Calibri"/>
                <a:cs typeface="Calibri"/>
              </a:rPr>
              <a:t>England</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for</a:t>
            </a:r>
            <a:r>
              <a:rPr lang="es-ES" sz="1600" b="0" i="1" strike="noStrike" cap="none" spc="0" baseline="0" dirty="0">
                <a:solidFill>
                  <a:srgbClr val="808080"/>
                </a:solidFill>
                <a:effectLst/>
                <a:latin typeface="Calibri"/>
                <a:ea typeface="Calibri"/>
                <a:cs typeface="Calibri"/>
              </a:rPr>
              <a:t> 2018– 2019. </a:t>
            </a:r>
            <a:r>
              <a:rPr lang="es-ES" sz="1600" b="0" i="0" strike="noStrike" cap="none" spc="0" baseline="0" dirty="0">
                <a:solidFill>
                  <a:srgbClr val="808080"/>
                </a:solidFill>
                <a:effectLst/>
                <a:latin typeface="Calibri"/>
                <a:ea typeface="Calibri"/>
                <a:cs typeface="Calibri"/>
              </a:rPr>
              <a:t>Mayo de 2019. Disponible en: https://assets.publishing.service.gov.uk/government/uploads/system/uploads/attachment_data/file/803111/revised-mandate-to-nhs-england-2018-to-2019.pdf. Consultado en febrero 2022. </a:t>
            </a:r>
            <a:endParaRPr lang="en-GB" altLang="en-US" sz="1600" u="sng" dirty="0"/>
          </a:p>
          <a:p>
            <a:pPr>
              <a:defRPr/>
            </a:pPr>
            <a:r>
              <a:rPr lang="es-ES" sz="1600" b="0" i="0" strike="noStrike" cap="none" spc="0" baseline="0" dirty="0" err="1">
                <a:solidFill>
                  <a:srgbClr val="808080"/>
                </a:solidFill>
                <a:effectLst/>
                <a:latin typeface="Calibri"/>
                <a:ea typeface="Calibri"/>
                <a:cs typeface="Calibri"/>
              </a:rPr>
              <a:t>Duff</a:t>
            </a:r>
            <a:r>
              <a:rPr lang="es-ES" sz="1600" b="0" i="0" strike="noStrike" cap="none" spc="0" baseline="0" dirty="0">
                <a:solidFill>
                  <a:srgbClr val="808080"/>
                </a:solidFill>
                <a:effectLst/>
                <a:latin typeface="Calibri"/>
                <a:ea typeface="Calibri"/>
                <a:cs typeface="Calibri"/>
              </a:rPr>
              <a:t> AJ, </a:t>
            </a:r>
            <a:r>
              <a:rPr lang="es-ES" sz="1600" b="0" i="0" strike="noStrike" cap="none" spc="0" baseline="0" dirty="0" err="1">
                <a:solidFill>
                  <a:srgbClr val="808080"/>
                </a:solidFill>
                <a:effectLst/>
                <a:latin typeface="Calibri"/>
                <a:ea typeface="Calibri"/>
                <a:cs typeface="Calibri"/>
              </a:rPr>
              <a:t>Latchford</a:t>
            </a:r>
            <a:r>
              <a:rPr lang="es-ES" sz="1600" b="0" i="0" strike="noStrike" cap="none" spc="0" baseline="0" dirty="0">
                <a:solidFill>
                  <a:srgbClr val="808080"/>
                </a:solidFill>
                <a:effectLst/>
                <a:latin typeface="Calibri"/>
                <a:ea typeface="Calibri"/>
                <a:cs typeface="Calibri"/>
              </a:rPr>
              <a:t> G.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care </a:t>
            </a:r>
            <a:r>
              <a:rPr lang="es-ES" sz="1600" b="0" i="0" strike="noStrike" cap="none" spc="0" baseline="0" dirty="0" err="1">
                <a:solidFill>
                  <a:srgbClr val="808080"/>
                </a:solidFill>
                <a:effectLst/>
                <a:latin typeface="Calibri"/>
                <a:ea typeface="Calibri"/>
                <a:cs typeface="Calibri"/>
              </a:rPr>
              <a:t>teams</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need</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to</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change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first</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a:solidFill>
                  <a:srgbClr val="808080"/>
                </a:solidFill>
                <a:effectLst/>
                <a:latin typeface="Calibri"/>
                <a:ea typeface="Calibri"/>
                <a:cs typeface="Calibri"/>
              </a:rPr>
              <a:t>Lancet </a:t>
            </a:r>
            <a:r>
              <a:rPr lang="es-ES" sz="1600" b="0" i="1" strike="noStrike" cap="none" spc="0" baseline="0" dirty="0" err="1">
                <a:solidFill>
                  <a:srgbClr val="808080"/>
                </a:solidFill>
                <a:effectLst/>
                <a:latin typeface="Calibri"/>
                <a:ea typeface="Calibri"/>
                <a:cs typeface="Calibri"/>
              </a:rPr>
              <a:t>Respir</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a:t>
            </a:r>
            <a:r>
              <a:rPr lang="es-ES" sz="1600" b="0" i="0" strike="noStrike" cap="none" spc="0" baseline="0" dirty="0">
                <a:solidFill>
                  <a:srgbClr val="808080"/>
                </a:solidFill>
                <a:effectLst/>
                <a:latin typeface="Calibri"/>
                <a:ea typeface="Calibri"/>
                <a:cs typeface="Calibri"/>
              </a:rPr>
              <a:t> 2014;2:683–685. </a:t>
            </a:r>
          </a:p>
          <a:p>
            <a:pPr>
              <a:defRPr/>
            </a:pPr>
            <a:r>
              <a:rPr lang="es-ES" sz="1600" b="0" i="0" strike="noStrike" cap="none" spc="0" baseline="0" dirty="0" err="1">
                <a:solidFill>
                  <a:srgbClr val="808080"/>
                </a:solidFill>
                <a:effectLst/>
                <a:latin typeface="Calibri"/>
                <a:ea typeface="Calibri"/>
                <a:cs typeface="Calibri"/>
              </a:rPr>
              <a:t>Eakin</a:t>
            </a:r>
            <a:r>
              <a:rPr lang="es-ES" sz="1600" b="0" i="0" strike="noStrike" cap="none" spc="0" baseline="0" dirty="0">
                <a:solidFill>
                  <a:srgbClr val="808080"/>
                </a:solidFill>
                <a:effectLst/>
                <a:latin typeface="Calibri"/>
                <a:ea typeface="Calibri"/>
                <a:cs typeface="Calibri"/>
              </a:rPr>
              <a:t> MN, </a:t>
            </a:r>
            <a:r>
              <a:rPr lang="es-ES" sz="1600" b="0" i="0" strike="noStrike" cap="none" spc="0" baseline="0" dirty="0" err="1">
                <a:solidFill>
                  <a:srgbClr val="808080"/>
                </a:solidFill>
                <a:effectLst/>
                <a:latin typeface="Calibri"/>
                <a:ea typeface="Calibri"/>
                <a:cs typeface="Calibri"/>
              </a:rPr>
              <a:t>Bilderback</a:t>
            </a:r>
            <a:r>
              <a:rPr lang="es-ES" sz="1600" b="0" i="0" strike="noStrike" cap="none" spc="0" baseline="0" dirty="0">
                <a:solidFill>
                  <a:srgbClr val="808080"/>
                </a:solidFill>
                <a:effectLst/>
                <a:latin typeface="Calibri"/>
                <a:ea typeface="Calibri"/>
                <a:cs typeface="Calibri"/>
              </a:rPr>
              <a:t> A, Boyle MP, et al. Longitudinal </a:t>
            </a:r>
            <a:r>
              <a:rPr lang="es-ES" sz="1600" b="0" i="0" strike="noStrike" cap="none" spc="0" baseline="0" dirty="0" err="1">
                <a:solidFill>
                  <a:srgbClr val="808080"/>
                </a:solidFill>
                <a:effectLst/>
                <a:latin typeface="Calibri"/>
                <a:ea typeface="Calibri"/>
                <a:cs typeface="Calibri"/>
              </a:rPr>
              <a:t>association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between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medication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and </a:t>
            </a:r>
            <a:r>
              <a:rPr lang="es-ES" sz="1600" b="0" i="0" strike="noStrike" cap="none" spc="0" baseline="0" dirty="0" err="1">
                <a:solidFill>
                  <a:srgbClr val="808080"/>
                </a:solidFill>
                <a:effectLst/>
                <a:latin typeface="Calibri"/>
                <a:ea typeface="Calibri"/>
                <a:cs typeface="Calibri"/>
              </a:rPr>
              <a:t>lung</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health</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people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with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a:t>
            </a:r>
            <a:r>
              <a:rPr lang="es-ES" sz="1600" b="0" i="1" strike="noStrike" cap="none" spc="0" baseline="0" dirty="0">
                <a:solidFill>
                  <a:srgbClr val="808080"/>
                </a:solidFill>
                <a:effectLst/>
                <a:latin typeface="Calibri"/>
                <a:ea typeface="Calibri"/>
                <a:cs typeface="Calibri"/>
              </a:rPr>
              <a:t>J </a:t>
            </a:r>
            <a:r>
              <a:rPr lang="es-ES" sz="1600" b="0" i="1" strike="noStrike" cap="none" spc="0" baseline="0" dirty="0" err="1">
                <a:solidFill>
                  <a:srgbClr val="808080"/>
                </a:solidFill>
                <a:effectLst/>
                <a:latin typeface="Calibri"/>
                <a:ea typeface="Calibri"/>
                <a:cs typeface="Calibri"/>
              </a:rPr>
              <a:t>Cyst</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Fibros</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2011;10:258–264.</a:t>
            </a:r>
          </a:p>
          <a:p>
            <a:pPr>
              <a:defRPr/>
            </a:pPr>
            <a:r>
              <a:rPr lang="es-ES" sz="1600" b="0" i="0" strike="noStrike" cap="none" spc="0" baseline="0" dirty="0" err="1">
                <a:solidFill>
                  <a:srgbClr val="808080"/>
                </a:solidFill>
                <a:effectLst/>
                <a:latin typeface="Calibri"/>
                <a:ea typeface="Calibri"/>
                <a:cs typeface="Calibri"/>
              </a:rPr>
              <a:t>Eakin</a:t>
            </a:r>
            <a:r>
              <a:rPr lang="es-ES" sz="1600" b="0" i="0" strike="noStrike" cap="none" spc="0" baseline="0" dirty="0">
                <a:solidFill>
                  <a:srgbClr val="808080"/>
                </a:solidFill>
                <a:effectLst/>
                <a:latin typeface="Calibri"/>
                <a:ea typeface="Calibri"/>
                <a:cs typeface="Calibri"/>
              </a:rPr>
              <a:t> MN, </a:t>
            </a:r>
            <a:r>
              <a:rPr lang="es-ES" sz="1600" b="0" i="0" strike="noStrike" cap="none" spc="0" baseline="0" dirty="0" err="1">
                <a:solidFill>
                  <a:srgbClr val="808080"/>
                </a:solidFill>
                <a:effectLst/>
                <a:latin typeface="Calibri"/>
                <a:ea typeface="Calibri"/>
                <a:cs typeface="Calibri"/>
              </a:rPr>
              <a:t>Riekert</a:t>
            </a:r>
            <a:r>
              <a:rPr lang="es-ES" sz="1600" b="0" i="0" strike="noStrike" cap="none" spc="0" baseline="0" dirty="0">
                <a:solidFill>
                  <a:srgbClr val="808080"/>
                </a:solidFill>
                <a:effectLst/>
                <a:latin typeface="Calibri"/>
                <a:ea typeface="Calibri"/>
                <a:cs typeface="Calibri"/>
              </a:rPr>
              <a:t> KA. </a:t>
            </a:r>
            <a:r>
              <a:rPr lang="es-ES" sz="1600" b="0" i="0" strike="noStrike" cap="none" spc="0" baseline="0" dirty="0" err="1">
                <a:solidFill>
                  <a:srgbClr val="808080"/>
                </a:solidFill>
                <a:effectLst/>
                <a:latin typeface="Calibri"/>
                <a:ea typeface="Calibri"/>
                <a:cs typeface="Calibri"/>
              </a:rPr>
              <a:t>The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impact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of</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medication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lung</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health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outcomes</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a:t>
            </a:r>
            <a:r>
              <a:rPr lang="es-ES" sz="1600" b="0" i="1" strike="noStrike" cap="none" spc="0" baseline="0" dirty="0" err="1">
                <a:solidFill>
                  <a:srgbClr val="808080"/>
                </a:solidFill>
                <a:effectLst/>
                <a:latin typeface="Calibri"/>
                <a:ea typeface="Calibri"/>
                <a:cs typeface="Calibri"/>
              </a:rPr>
              <a:t>Curr</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Opin</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Pulm</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2013;19:687–691.</a:t>
            </a:r>
          </a:p>
          <a:p>
            <a:pPr>
              <a:defRPr/>
            </a:pPr>
            <a:r>
              <a:rPr lang="es-ES" sz="1600" b="0" i="0" strike="noStrike" cap="none" spc="0" baseline="0" dirty="0" err="1">
                <a:solidFill>
                  <a:srgbClr val="808080"/>
                </a:solidFill>
                <a:effectLst/>
                <a:latin typeface="Calibri"/>
                <a:ea typeface="Calibri"/>
                <a:cs typeface="Calibri"/>
              </a:rPr>
              <a:t>Fallowfield</a:t>
            </a:r>
            <a:r>
              <a:rPr lang="es-ES" sz="1600" b="0" i="0" strike="noStrike" cap="none" spc="0" baseline="0" dirty="0">
                <a:solidFill>
                  <a:srgbClr val="808080"/>
                </a:solidFill>
                <a:effectLst/>
                <a:latin typeface="Calibri"/>
                <a:ea typeface="Calibri"/>
                <a:cs typeface="Calibri"/>
              </a:rPr>
              <a:t> LJ, et al. </a:t>
            </a:r>
            <a:r>
              <a:rPr lang="es-ES" sz="1600" b="0" i="0" strike="noStrike" cap="none" spc="0" baseline="0" dirty="0" err="1">
                <a:solidFill>
                  <a:srgbClr val="808080"/>
                </a:solidFill>
                <a:effectLst/>
                <a:latin typeface="Calibri"/>
                <a:ea typeface="Calibri"/>
                <a:cs typeface="Calibri"/>
              </a:rPr>
              <a:t>Efficacy</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of</a:t>
            </a:r>
            <a:r>
              <a:rPr lang="es-ES" sz="1600" b="0" i="0" strike="noStrike" cap="none" spc="0" baseline="0" dirty="0">
                <a:solidFill>
                  <a:srgbClr val="808080"/>
                </a:solidFill>
                <a:effectLst/>
                <a:latin typeface="Calibri"/>
                <a:ea typeface="Calibri"/>
                <a:cs typeface="Calibri"/>
              </a:rPr>
              <a:t> a </a:t>
            </a:r>
            <a:r>
              <a:rPr lang="es-ES" sz="1600" b="0" i="0" strike="noStrike" cap="none" spc="0" baseline="0" dirty="0" err="1">
                <a:solidFill>
                  <a:srgbClr val="808080"/>
                </a:solidFill>
                <a:effectLst/>
                <a:latin typeface="Calibri"/>
                <a:ea typeface="Calibri"/>
                <a:cs typeface="Calibri"/>
              </a:rPr>
              <a:t>Cancer</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Research</a:t>
            </a:r>
            <a:r>
              <a:rPr lang="es-ES" sz="1600" b="0" i="0" strike="noStrike" cap="none" spc="0" baseline="0" dirty="0">
                <a:solidFill>
                  <a:srgbClr val="808080"/>
                </a:solidFill>
                <a:effectLst/>
                <a:latin typeface="Calibri"/>
                <a:ea typeface="Calibri"/>
                <a:cs typeface="Calibri"/>
              </a:rPr>
              <a:t> UK </a:t>
            </a:r>
            <a:r>
              <a:rPr lang="es-ES" sz="1600" b="0" i="0" strike="noStrike" cap="none" spc="0" baseline="0" dirty="0" err="1">
                <a:solidFill>
                  <a:srgbClr val="808080"/>
                </a:solidFill>
                <a:effectLst/>
                <a:latin typeface="Calibri"/>
                <a:ea typeface="Calibri"/>
                <a:cs typeface="Calibri"/>
              </a:rPr>
              <a:t>communications</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skills</a:t>
            </a:r>
            <a:r>
              <a:rPr lang="es-ES" sz="1600" b="0" i="0" strike="noStrike" cap="none" spc="0" baseline="0" dirty="0">
                <a:solidFill>
                  <a:srgbClr val="808080"/>
                </a:solidFill>
                <a:effectLst/>
                <a:latin typeface="Calibri"/>
                <a:ea typeface="Calibri"/>
                <a:cs typeface="Calibri"/>
              </a:rPr>
              <a:t> training </a:t>
            </a:r>
            <a:r>
              <a:rPr lang="es-ES" sz="1600" b="0" i="0" strike="noStrike" cap="none" spc="0" baseline="0" dirty="0" err="1">
                <a:solidFill>
                  <a:srgbClr val="808080"/>
                </a:solidFill>
                <a:effectLst/>
                <a:latin typeface="Calibri"/>
                <a:ea typeface="Calibri"/>
                <a:cs typeface="Calibri"/>
              </a:rPr>
              <a:t>model</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for</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oncologists</a:t>
            </a:r>
            <a:r>
              <a:rPr lang="es-ES" sz="1600" b="0" i="0" strike="noStrike" cap="none" spc="0" baseline="0" dirty="0">
                <a:solidFill>
                  <a:srgbClr val="808080"/>
                </a:solidFill>
                <a:effectLst/>
                <a:latin typeface="Calibri"/>
                <a:ea typeface="Calibri"/>
                <a:cs typeface="Calibri"/>
              </a:rPr>
              <a:t>: a </a:t>
            </a:r>
            <a:r>
              <a:rPr lang="es-ES" sz="1600" b="0" i="0" strike="noStrike" cap="none" spc="0" baseline="0" dirty="0" err="1">
                <a:solidFill>
                  <a:srgbClr val="808080"/>
                </a:solidFill>
                <a:effectLst/>
                <a:latin typeface="Calibri"/>
                <a:ea typeface="Calibri"/>
                <a:cs typeface="Calibri"/>
              </a:rPr>
              <a:t>randomised</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controlled</a:t>
            </a:r>
            <a:r>
              <a:rPr lang="es-ES" sz="1600" b="0" i="0" strike="noStrike" cap="none" spc="0" baseline="0" dirty="0">
                <a:solidFill>
                  <a:srgbClr val="808080"/>
                </a:solidFill>
                <a:effectLst/>
                <a:latin typeface="Calibri"/>
                <a:ea typeface="Calibri"/>
                <a:cs typeface="Calibri"/>
              </a:rPr>
              <a:t> trial. </a:t>
            </a:r>
            <a:r>
              <a:rPr lang="es-ES" sz="1600" b="0" i="1" strike="noStrike" cap="none" spc="0" baseline="0" dirty="0">
                <a:solidFill>
                  <a:srgbClr val="808080"/>
                </a:solidFill>
                <a:effectLst/>
                <a:latin typeface="Calibri"/>
                <a:ea typeface="Calibri"/>
                <a:cs typeface="Calibri"/>
              </a:rPr>
              <a:t>Lancet</a:t>
            </a:r>
            <a:r>
              <a:rPr lang="es-ES" sz="1600" b="0" i="0" strike="noStrike" cap="none" spc="0" baseline="0" dirty="0">
                <a:solidFill>
                  <a:srgbClr val="808080"/>
                </a:solidFill>
                <a:effectLst/>
                <a:latin typeface="Calibri"/>
                <a:ea typeface="Calibri"/>
                <a:cs typeface="Calibri"/>
              </a:rPr>
              <a:t>. 2002;359:650–656.</a:t>
            </a:r>
          </a:p>
          <a:p>
            <a:pPr marL="0" indent="0">
              <a:buNone/>
              <a:defRPr/>
            </a:pPr>
            <a:endParaRPr lang="en-GB" altLang="en-US" sz="1600" dirty="0"/>
          </a:p>
        </p:txBody>
      </p:sp>
      <p:sp>
        <p:nvSpPr>
          <p:cNvPr id="2" name="Text Placeholder 1">
            <a:extLst>
              <a:ext uri="{FF2B5EF4-FFF2-40B4-BE49-F238E27FC236}">
                <a16:creationId xmlns:a16="http://schemas.microsoft.com/office/drawing/2014/main" id="{F8672C4F-1A91-4854-B7D4-62A91081DEF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Referencias bibliográficas</a:t>
            </a:r>
          </a:p>
        </p:txBody>
      </p:sp>
      <p:sp>
        <p:nvSpPr>
          <p:cNvPr id="44035" name="Content Placeholder 5"/>
          <p:cNvSpPr>
            <a:spLocks noGrp="1"/>
          </p:cNvSpPr>
          <p:nvPr>
            <p:ph idx="1"/>
          </p:nvPr>
        </p:nvSpPr>
        <p:spPr/>
        <p:txBody>
          <a:bodyPr>
            <a:normAutofit/>
          </a:bodyPr>
          <a:lstStyle/>
          <a:p>
            <a:pPr>
              <a:defRPr/>
            </a:pPr>
            <a:r>
              <a:rPr lang="es-ES" sz="1600" b="0" i="0" strike="noStrike" cap="none" spc="0" baseline="0" dirty="0">
                <a:solidFill>
                  <a:srgbClr val="808080"/>
                </a:solidFill>
                <a:effectLst/>
                <a:latin typeface="Calibri"/>
                <a:ea typeface="Calibri"/>
                <a:cs typeface="Calibri"/>
              </a:rPr>
              <a:t>Gardner AJ, Gray AL, </a:t>
            </a:r>
            <a:r>
              <a:rPr lang="es-ES" sz="1600" b="0" i="0" strike="noStrike" cap="none" spc="0" baseline="0" dirty="0" err="1">
                <a:solidFill>
                  <a:srgbClr val="808080"/>
                </a:solidFill>
                <a:effectLst/>
                <a:latin typeface="Calibri"/>
                <a:ea typeface="Calibri"/>
                <a:cs typeface="Calibri"/>
              </a:rPr>
              <a:t>Self</a:t>
            </a:r>
            <a:r>
              <a:rPr lang="es-ES" sz="1600" b="0" i="0" strike="noStrike" cap="none" spc="0" baseline="0" dirty="0">
                <a:solidFill>
                  <a:srgbClr val="808080"/>
                </a:solidFill>
                <a:effectLst/>
                <a:latin typeface="Calibri"/>
                <a:ea typeface="Calibri"/>
                <a:cs typeface="Calibri"/>
              </a:rPr>
              <a:t> S, et al. </a:t>
            </a:r>
            <a:r>
              <a:rPr lang="es-ES" sz="1600" b="0" i="0" strike="noStrike" cap="none" spc="0" baseline="0" dirty="0" err="1">
                <a:solidFill>
                  <a:srgbClr val="808080"/>
                </a:solidFill>
                <a:effectLst/>
                <a:latin typeface="Calibri"/>
                <a:ea typeface="Calibri"/>
                <a:cs typeface="Calibri"/>
              </a:rPr>
              <a:t>Strengthening</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care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teams</a:t>
            </a:r>
            <a:r>
              <a:rPr lang="es-ES" sz="1600" b="0" i="0" strike="noStrike" cap="none" spc="0" baseline="0" dirty="0">
                <a:solidFill>
                  <a:srgbClr val="808080"/>
                </a:solidFill>
                <a:effectLst/>
                <a:latin typeface="Calibri"/>
                <a:ea typeface="Calibri"/>
                <a:cs typeface="Calibri"/>
              </a:rPr>
              <a:t> to </a:t>
            </a:r>
            <a:r>
              <a:rPr lang="es-ES" sz="1600" b="0" i="0" strike="noStrike" cap="none" spc="0" baseline="0" dirty="0" err="1">
                <a:solidFill>
                  <a:srgbClr val="808080"/>
                </a:solidFill>
                <a:effectLst/>
                <a:latin typeface="Calibri"/>
                <a:ea typeface="Calibri"/>
                <a:cs typeface="Calibri"/>
              </a:rPr>
              <a:t>improve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a </a:t>
            </a:r>
            <a:r>
              <a:rPr lang="es-ES" sz="1600" b="0" i="0" strike="noStrike" cap="none" spc="0" baseline="0" dirty="0" err="1">
                <a:solidFill>
                  <a:srgbClr val="808080"/>
                </a:solidFill>
                <a:effectLst/>
                <a:latin typeface="Calibri"/>
                <a:ea typeface="Calibri"/>
                <a:cs typeface="Calibri"/>
              </a:rPr>
              <a:t>qualitative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practice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assessment</a:t>
            </a:r>
            <a:r>
              <a:rPr lang="es-ES" sz="1600" b="0" i="0" strike="noStrike" cap="none" spc="0" baseline="0" dirty="0">
                <a:solidFill>
                  <a:srgbClr val="808080"/>
                </a:solidFill>
                <a:effectLst/>
                <a:latin typeface="Calibri"/>
                <a:ea typeface="Calibri"/>
                <a:cs typeface="Calibri"/>
              </a:rPr>
              <a:t> and </a:t>
            </a:r>
            <a:r>
              <a:rPr lang="es-ES" sz="1600" b="0" i="0" strike="noStrike" cap="none" spc="0" baseline="0" dirty="0" err="1">
                <a:solidFill>
                  <a:srgbClr val="808080"/>
                </a:solidFill>
                <a:effectLst/>
                <a:latin typeface="Calibri"/>
                <a:ea typeface="Calibri"/>
                <a:cs typeface="Calibri"/>
              </a:rPr>
              <a:t>quality</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improvement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initiative</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Patient</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Prefer</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Adherence</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2017;11:761–767.</a:t>
            </a:r>
          </a:p>
          <a:p>
            <a:pPr>
              <a:defRPr/>
            </a:pPr>
            <a:r>
              <a:rPr lang="es-ES" sz="1600" b="0" i="0" strike="noStrike" cap="none" spc="0" baseline="0" dirty="0" err="1">
                <a:solidFill>
                  <a:srgbClr val="808080"/>
                </a:solidFill>
                <a:effectLst/>
                <a:latin typeface="Calibri"/>
                <a:ea typeface="Calibri"/>
                <a:cs typeface="Calibri"/>
              </a:rPr>
              <a:t>Kleinsinger</a:t>
            </a:r>
            <a:r>
              <a:rPr lang="es-ES" sz="1600" b="0" i="0" strike="noStrike" cap="none" spc="0" baseline="0" dirty="0">
                <a:solidFill>
                  <a:srgbClr val="808080"/>
                </a:solidFill>
                <a:effectLst/>
                <a:latin typeface="Calibri"/>
                <a:ea typeface="Calibri"/>
                <a:cs typeface="Calibri"/>
              </a:rPr>
              <a:t> F. </a:t>
            </a:r>
            <a:r>
              <a:rPr lang="es-ES" sz="1600" b="0" i="0" strike="noStrike" cap="none" spc="0" baseline="0" dirty="0" err="1">
                <a:solidFill>
                  <a:srgbClr val="808080"/>
                </a:solidFill>
                <a:effectLst/>
                <a:latin typeface="Calibri"/>
                <a:ea typeface="Calibri"/>
                <a:cs typeface="Calibri"/>
              </a:rPr>
              <a:t>The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Unmet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Challenge</a:t>
            </a:r>
            <a:r>
              <a:rPr lang="es-ES" sz="1600" b="0" i="0" strike="noStrike" cap="none" spc="0" baseline="0" dirty="0">
                <a:solidFill>
                  <a:srgbClr val="808080"/>
                </a:solidFill>
                <a:effectLst/>
                <a:latin typeface="Calibri"/>
                <a:ea typeface="Calibri"/>
                <a:cs typeface="Calibri"/>
              </a:rPr>
              <a:t> of </a:t>
            </a:r>
            <a:r>
              <a:rPr lang="es-ES" sz="1600" b="0" i="0" strike="noStrike" cap="none" spc="0" baseline="0" dirty="0" err="1">
                <a:solidFill>
                  <a:srgbClr val="808080"/>
                </a:solidFill>
                <a:effectLst/>
                <a:latin typeface="Calibri"/>
                <a:ea typeface="Calibri"/>
                <a:cs typeface="Calibri"/>
              </a:rPr>
              <a:t>Medication</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Nonadherence</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a:solidFill>
                  <a:srgbClr val="808080"/>
                </a:solidFill>
                <a:effectLst/>
                <a:latin typeface="Calibri"/>
                <a:ea typeface="Calibri"/>
                <a:cs typeface="Calibri"/>
              </a:rPr>
              <a:t>Perm J. </a:t>
            </a:r>
            <a:r>
              <a:rPr lang="es-ES" sz="1600" b="0" i="0" strike="noStrike" cap="none" spc="0" baseline="0" dirty="0">
                <a:solidFill>
                  <a:srgbClr val="808080"/>
                </a:solidFill>
                <a:effectLst/>
                <a:latin typeface="Calibri"/>
                <a:ea typeface="Calibri"/>
                <a:cs typeface="Calibri"/>
              </a:rPr>
              <a:t>2018;22:18-033. </a:t>
            </a:r>
          </a:p>
          <a:p>
            <a:pPr>
              <a:defRPr/>
            </a:pPr>
            <a:r>
              <a:rPr lang="es-ES" sz="1600" b="0" i="0" strike="noStrike" cap="none" spc="0" baseline="0" dirty="0">
                <a:solidFill>
                  <a:srgbClr val="808080"/>
                </a:solidFill>
                <a:effectLst/>
                <a:latin typeface="Calibri"/>
                <a:ea typeface="Calibri"/>
                <a:cs typeface="Calibri"/>
              </a:rPr>
              <a:t>Mead N, </a:t>
            </a:r>
            <a:r>
              <a:rPr lang="es-ES" sz="1600" b="0" i="0" strike="noStrike" cap="none" spc="0" baseline="0" dirty="0" err="1">
                <a:solidFill>
                  <a:srgbClr val="808080"/>
                </a:solidFill>
                <a:effectLst/>
                <a:latin typeface="Calibri"/>
                <a:ea typeface="Calibri"/>
                <a:cs typeface="Calibri"/>
              </a:rPr>
              <a:t>Bower</a:t>
            </a:r>
            <a:r>
              <a:rPr lang="es-ES" sz="1600" b="0" i="0" strike="noStrike" cap="none" spc="0" baseline="0" dirty="0">
                <a:solidFill>
                  <a:srgbClr val="808080"/>
                </a:solidFill>
                <a:effectLst/>
                <a:latin typeface="Calibri"/>
                <a:ea typeface="Calibri"/>
                <a:cs typeface="Calibri"/>
              </a:rPr>
              <a:t> P.  </a:t>
            </a:r>
            <a:r>
              <a:rPr lang="es-ES" sz="1600" b="0" i="0" strike="noStrike" cap="none" spc="0" baseline="0" dirty="0" err="1">
                <a:solidFill>
                  <a:srgbClr val="808080"/>
                </a:solidFill>
                <a:effectLst/>
                <a:latin typeface="Calibri"/>
                <a:ea typeface="Calibri"/>
                <a:cs typeface="Calibri"/>
              </a:rPr>
              <a:t>Patient-centred</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consultations</a:t>
            </a:r>
            <a:r>
              <a:rPr lang="es-ES" sz="1600" b="0" i="0" strike="noStrike" cap="none" spc="0" baseline="0" dirty="0">
                <a:solidFill>
                  <a:srgbClr val="808080"/>
                </a:solidFill>
                <a:effectLst/>
                <a:latin typeface="Calibri"/>
                <a:ea typeface="Calibri"/>
                <a:cs typeface="Calibri"/>
              </a:rPr>
              <a:t> and </a:t>
            </a:r>
            <a:r>
              <a:rPr lang="es-ES" sz="1600" b="0" i="0" strike="noStrike" cap="none" spc="0" baseline="0" dirty="0" err="1">
                <a:solidFill>
                  <a:srgbClr val="808080"/>
                </a:solidFill>
                <a:effectLst/>
                <a:latin typeface="Calibri"/>
                <a:ea typeface="Calibri"/>
                <a:cs typeface="Calibri"/>
              </a:rPr>
              <a:t>outcomes</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primary</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care</a:t>
            </a:r>
            <a:r>
              <a:rPr lang="es-ES" sz="1600" b="0" i="0" strike="noStrike" cap="none" spc="0" baseline="0" dirty="0">
                <a:solidFill>
                  <a:srgbClr val="808080"/>
                </a:solidFill>
                <a:effectLst/>
                <a:latin typeface="Calibri"/>
                <a:ea typeface="Calibri"/>
                <a:cs typeface="Calibri"/>
              </a:rPr>
              <a:t>: a </a:t>
            </a:r>
            <a:r>
              <a:rPr lang="es-ES" sz="1600" b="0" i="0" strike="noStrike" cap="none" spc="0" baseline="0" dirty="0" err="1">
                <a:solidFill>
                  <a:srgbClr val="808080"/>
                </a:solidFill>
                <a:effectLst/>
                <a:latin typeface="Calibri"/>
                <a:ea typeface="Calibri"/>
                <a:cs typeface="Calibri"/>
              </a:rPr>
              <a:t>review</a:t>
            </a:r>
            <a:r>
              <a:rPr lang="es-ES" sz="1600" b="0" i="0" strike="noStrike" cap="none" spc="0" baseline="0" dirty="0">
                <a:solidFill>
                  <a:srgbClr val="808080"/>
                </a:solidFill>
                <a:effectLst/>
                <a:latin typeface="Calibri"/>
                <a:ea typeface="Calibri"/>
                <a:cs typeface="Calibri"/>
              </a:rPr>
              <a:t> of </a:t>
            </a:r>
            <a:r>
              <a:rPr lang="es-ES" sz="1600" b="0" i="0" strike="noStrike" cap="none" spc="0" baseline="0" dirty="0" err="1">
                <a:solidFill>
                  <a:srgbClr val="808080"/>
                </a:solidFill>
                <a:effectLst/>
                <a:latin typeface="Calibri"/>
                <a:ea typeface="Calibri"/>
                <a:cs typeface="Calibri"/>
              </a:rPr>
              <a:t>the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literature</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Patient</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Educ</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Couns</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2002;48:51–61.</a:t>
            </a:r>
            <a:endParaRPr lang="en-GB" altLang="en-US" sz="1600" dirty="0"/>
          </a:p>
          <a:p>
            <a:pPr>
              <a:defRPr/>
            </a:pPr>
            <a:r>
              <a:rPr lang="es-ES" sz="1600" b="0" i="0" strike="noStrike" cap="none" spc="0" baseline="0" dirty="0" err="1">
                <a:solidFill>
                  <a:srgbClr val="808080"/>
                </a:solidFill>
                <a:effectLst/>
                <a:latin typeface="Calibri"/>
                <a:ea typeface="Calibri"/>
                <a:cs typeface="Calibri"/>
              </a:rPr>
              <a:t>Morley</a:t>
            </a:r>
            <a:r>
              <a:rPr lang="es-ES" sz="1600" b="0" i="0" strike="noStrike" cap="none" spc="0" baseline="0" dirty="0">
                <a:solidFill>
                  <a:srgbClr val="808080"/>
                </a:solidFill>
                <a:effectLst/>
                <a:latin typeface="Calibri"/>
                <a:ea typeface="Calibri"/>
                <a:cs typeface="Calibri"/>
              </a:rPr>
              <a:t> L, </a:t>
            </a:r>
            <a:r>
              <a:rPr lang="es-ES" sz="1600" b="0" i="0" strike="noStrike" cap="none" spc="0" baseline="0" dirty="0" err="1">
                <a:solidFill>
                  <a:srgbClr val="808080"/>
                </a:solidFill>
                <a:effectLst/>
                <a:latin typeface="Calibri"/>
                <a:ea typeface="Calibri"/>
                <a:cs typeface="Calibri"/>
              </a:rPr>
              <a:t>Cashell</a:t>
            </a:r>
            <a:r>
              <a:rPr lang="es-ES" sz="1600" b="0" i="0" strike="noStrike" cap="none" spc="0" baseline="0" dirty="0">
                <a:solidFill>
                  <a:srgbClr val="808080"/>
                </a:solidFill>
                <a:effectLst/>
                <a:latin typeface="Calibri"/>
                <a:ea typeface="Calibri"/>
                <a:cs typeface="Calibri"/>
              </a:rPr>
              <a:t> A. </a:t>
            </a:r>
            <a:r>
              <a:rPr lang="es-ES" sz="1600" b="0" i="0" strike="noStrike" cap="none" spc="0" baseline="0" dirty="0" err="1">
                <a:solidFill>
                  <a:srgbClr val="808080"/>
                </a:solidFill>
                <a:effectLst/>
                <a:latin typeface="Calibri"/>
                <a:ea typeface="Calibri"/>
                <a:cs typeface="Calibri"/>
              </a:rPr>
              <a:t>Collaboration</a:t>
            </a:r>
            <a:r>
              <a:rPr lang="es-ES" sz="1600" b="0" i="0" strike="noStrike" cap="none" spc="0" baseline="0" dirty="0">
                <a:solidFill>
                  <a:srgbClr val="808080"/>
                </a:solidFill>
                <a:effectLst/>
                <a:latin typeface="Calibri"/>
                <a:ea typeface="Calibri"/>
                <a:cs typeface="Calibri"/>
              </a:rPr>
              <a:t> in </a:t>
            </a:r>
            <a:r>
              <a:rPr lang="es-ES" sz="1600" b="0" i="0" strike="noStrike" cap="none" spc="0" baseline="0" dirty="0" err="1">
                <a:solidFill>
                  <a:srgbClr val="808080"/>
                </a:solidFill>
                <a:effectLst/>
                <a:latin typeface="Calibri"/>
                <a:ea typeface="Calibri"/>
                <a:cs typeface="Calibri"/>
              </a:rPr>
              <a:t>Health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Care</a:t>
            </a:r>
            <a:r>
              <a:rPr lang="es-ES" sz="1600" b="0" i="0" strike="noStrike" cap="none" spc="0" baseline="0" dirty="0">
                <a:solidFill>
                  <a:srgbClr val="808080"/>
                </a:solidFill>
                <a:effectLst/>
                <a:latin typeface="Calibri"/>
                <a:ea typeface="Calibri"/>
                <a:cs typeface="Calibri"/>
              </a:rPr>
              <a:t>. </a:t>
            </a:r>
            <a:r>
              <a:rPr lang="es-ES" sz="1600" b="0" i="1" strike="noStrike" cap="none" spc="0" baseline="0" dirty="0">
                <a:solidFill>
                  <a:srgbClr val="808080"/>
                </a:solidFill>
                <a:effectLst/>
                <a:latin typeface="Calibri"/>
                <a:ea typeface="Calibri"/>
                <a:cs typeface="Calibri"/>
              </a:rPr>
              <a:t>J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Imaging</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Radiat</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Sci</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2017;48:207–216. </a:t>
            </a:r>
          </a:p>
          <a:p>
            <a:pPr eaLnBrk="1" hangingPunct="1"/>
            <a:r>
              <a:rPr lang="es-ES" sz="1600" b="0" i="0" strike="noStrike" cap="none" spc="0" baseline="0" dirty="0" err="1">
                <a:solidFill>
                  <a:srgbClr val="808080"/>
                </a:solidFill>
                <a:effectLst/>
                <a:latin typeface="Calibri"/>
                <a:ea typeface="Calibri"/>
                <a:cs typeface="Calibri"/>
              </a:rPr>
              <a:t>Nasr</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SZ</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Chou</a:t>
            </a:r>
            <a:r>
              <a:rPr lang="es-ES" sz="1600" b="0" i="0" strike="noStrike" cap="none" spc="0" baseline="0" dirty="0">
                <a:solidFill>
                  <a:srgbClr val="808080"/>
                </a:solidFill>
                <a:effectLst/>
                <a:latin typeface="Calibri"/>
                <a:ea typeface="Calibri"/>
                <a:cs typeface="Calibri"/>
              </a:rPr>
              <a:t> W, Villa </a:t>
            </a:r>
            <a:r>
              <a:rPr lang="es-ES" sz="1600" b="0" i="0" strike="noStrike" cap="none" spc="0" baseline="0" dirty="0" err="1">
                <a:solidFill>
                  <a:srgbClr val="808080"/>
                </a:solidFill>
                <a:effectLst/>
                <a:latin typeface="Calibri"/>
                <a:ea typeface="Calibri"/>
                <a:cs typeface="Calibri"/>
              </a:rPr>
              <a:t>KF</a:t>
            </a:r>
            <a:r>
              <a:rPr lang="es-ES" sz="1600" b="0" i="0" strike="noStrike" cap="none" spc="0" baseline="0" dirty="0">
                <a:solidFill>
                  <a:srgbClr val="808080"/>
                </a:solidFill>
                <a:effectLst/>
                <a:latin typeface="Calibri"/>
                <a:ea typeface="Calibri"/>
                <a:cs typeface="Calibri"/>
              </a:rPr>
              <a:t>, et al. </a:t>
            </a:r>
            <a:r>
              <a:rPr lang="es-ES" sz="1600" b="0" i="0" strike="noStrike" cap="none" spc="0" baseline="0" dirty="0" err="1">
                <a:solidFill>
                  <a:srgbClr val="808080"/>
                </a:solidFill>
                <a:effectLst/>
                <a:latin typeface="Calibri"/>
                <a:ea typeface="Calibri"/>
                <a:cs typeface="Calibri"/>
              </a:rPr>
              <a:t>Adherence</a:t>
            </a:r>
            <a:r>
              <a:rPr lang="es-ES" sz="1600" b="0" i="0" strike="noStrike" cap="none" spc="0" baseline="0" dirty="0">
                <a:solidFill>
                  <a:srgbClr val="808080"/>
                </a:solidFill>
                <a:effectLst/>
                <a:latin typeface="Calibri"/>
                <a:ea typeface="Calibri"/>
                <a:cs typeface="Calibri"/>
              </a:rPr>
              <a:t> to </a:t>
            </a:r>
            <a:r>
              <a:rPr lang="es-ES" sz="1600" b="0" i="0" strike="noStrike" cap="none" spc="0" baseline="0" dirty="0" err="1">
                <a:solidFill>
                  <a:srgbClr val="808080"/>
                </a:solidFill>
                <a:effectLst/>
                <a:latin typeface="Calibri"/>
                <a:ea typeface="Calibri"/>
                <a:cs typeface="Calibri"/>
              </a:rPr>
              <a:t>dornase</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alpha</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treatment</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among</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commercially</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insured</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patients</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with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a:t>
            </a:r>
            <a:r>
              <a:rPr lang="es-ES" sz="1600" b="0" i="1" strike="noStrike" cap="none" spc="0" baseline="0" dirty="0">
                <a:solidFill>
                  <a:srgbClr val="808080"/>
                </a:solidFill>
                <a:effectLst/>
                <a:latin typeface="Calibri"/>
                <a:ea typeface="Calibri"/>
                <a:cs typeface="Calibri"/>
              </a:rPr>
              <a:t>J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 Econ. </a:t>
            </a:r>
            <a:r>
              <a:rPr lang="es-ES" sz="1600" b="0" i="0" strike="noStrike" cap="none" spc="0" baseline="0" dirty="0">
                <a:solidFill>
                  <a:srgbClr val="808080"/>
                </a:solidFill>
                <a:effectLst/>
                <a:latin typeface="Calibri"/>
                <a:ea typeface="Calibri"/>
                <a:cs typeface="Calibri"/>
              </a:rPr>
              <a:t>2013;16:801–808.</a:t>
            </a:r>
          </a:p>
          <a:p>
            <a:r>
              <a:rPr lang="es-ES" sz="1600" b="0" i="0" strike="noStrike" cap="none" spc="0" baseline="0" dirty="0" err="1">
                <a:solidFill>
                  <a:srgbClr val="808080"/>
                </a:solidFill>
                <a:effectLst/>
                <a:latin typeface="Calibri"/>
                <a:ea typeface="Calibri"/>
                <a:cs typeface="Calibri"/>
              </a:rPr>
              <a:t>University</a:t>
            </a:r>
            <a:r>
              <a:rPr lang="es-ES" sz="1600" b="0" i="0" strike="noStrike" cap="none" spc="0" baseline="0" dirty="0">
                <a:solidFill>
                  <a:srgbClr val="808080"/>
                </a:solidFill>
                <a:effectLst/>
                <a:latin typeface="Calibri"/>
                <a:ea typeface="Calibri"/>
                <a:cs typeface="Calibri"/>
              </a:rPr>
              <a:t> Hospital Southampton. </a:t>
            </a:r>
            <a:r>
              <a:rPr lang="es-ES" sz="1600" b="0" i="1" strike="noStrike" cap="none" spc="0" baseline="0" dirty="0" err="1">
                <a:solidFill>
                  <a:srgbClr val="808080"/>
                </a:solidFill>
                <a:effectLst/>
                <a:latin typeface="Calibri"/>
                <a:ea typeface="Calibri"/>
                <a:cs typeface="Calibri"/>
              </a:rPr>
              <a:t>Transition</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moving</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into</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adult</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care</a:t>
            </a:r>
            <a:r>
              <a:rPr lang="es-ES" sz="1600" b="0" i="0" strike="noStrike" cap="none" spc="0" baseline="0" dirty="0">
                <a:solidFill>
                  <a:srgbClr val="808080"/>
                </a:solidFill>
                <a:effectLst/>
                <a:latin typeface="Calibri"/>
                <a:ea typeface="Calibri"/>
                <a:cs typeface="Calibri"/>
              </a:rPr>
              <a:t>. </a:t>
            </a:r>
            <a:r>
              <a:rPr lang="en-US" sz="1600" dirty="0"/>
              <a:t>Abril</a:t>
            </a:r>
            <a:r>
              <a:rPr lang="es-ES" sz="1600" b="0" i="0" strike="noStrike" cap="none" spc="0" baseline="0" dirty="0">
                <a:solidFill>
                  <a:srgbClr val="808080"/>
                </a:solidFill>
                <a:effectLst/>
                <a:latin typeface="Calibri"/>
                <a:ea typeface="Calibri"/>
                <a:cs typeface="Calibri"/>
              </a:rPr>
              <a:t> de 2020. Disponible en: https://www.uhs.nhs.uk/Media/UHS-website-2019/Patientinformation/Childhealth/ReadySteadyGo/Transitionmovingintoadultcare-patientinformation.pdf. Consultado en febrero 2022.</a:t>
            </a:r>
          </a:p>
          <a:p>
            <a:pPr eaLnBrk="1" hangingPunct="1"/>
            <a:r>
              <a:rPr lang="es-ES" sz="1600" b="0" i="0" strike="noStrike" cap="none" spc="0" baseline="0" dirty="0" err="1">
                <a:solidFill>
                  <a:srgbClr val="808080"/>
                </a:solidFill>
                <a:effectLst/>
                <a:latin typeface="Calibri"/>
                <a:ea typeface="Calibri"/>
                <a:cs typeface="Calibri"/>
              </a:rPr>
              <a:t>Withers</a:t>
            </a:r>
            <a:r>
              <a:rPr lang="es-ES" sz="1600" b="0" i="0" strike="noStrike" cap="none" spc="0" baseline="0" dirty="0">
                <a:solidFill>
                  <a:srgbClr val="808080"/>
                </a:solidFill>
                <a:effectLst/>
                <a:latin typeface="Calibri"/>
                <a:ea typeface="Calibri"/>
                <a:cs typeface="Calibri"/>
              </a:rPr>
              <a:t> AL. Management </a:t>
            </a:r>
            <a:r>
              <a:rPr lang="es-ES" sz="1600" b="0" i="0" strike="noStrike" cap="none" spc="0" baseline="0" dirty="0" err="1">
                <a:solidFill>
                  <a:srgbClr val="808080"/>
                </a:solidFill>
                <a:effectLst/>
                <a:latin typeface="Calibri"/>
                <a:ea typeface="Calibri"/>
                <a:cs typeface="Calibri"/>
              </a:rPr>
              <a:t>Issues</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for</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Adolescents</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with</a:t>
            </a:r>
            <a:r>
              <a:rPr lang="es-ES" sz="1600" b="0" i="0" strike="noStrike" cap="none" spc="0" baseline="0" dirty="0">
                <a:solidFill>
                  <a:srgbClr val="808080"/>
                </a:solidFill>
                <a:effectLst/>
                <a:latin typeface="Calibri"/>
                <a:ea typeface="Calibri"/>
                <a:cs typeface="Calibri"/>
              </a:rPr>
              <a:t> </a:t>
            </a:r>
            <a:r>
              <a:rPr lang="es-ES" sz="1600" b="0" i="0" strike="noStrike" cap="none" spc="0" baseline="0" dirty="0" err="1">
                <a:solidFill>
                  <a:srgbClr val="808080"/>
                </a:solidFill>
                <a:effectLst/>
                <a:latin typeface="Calibri"/>
                <a:ea typeface="Calibri"/>
                <a:cs typeface="Calibri"/>
              </a:rPr>
              <a:t>Cystic</a:t>
            </a:r>
            <a:r>
              <a:rPr lang="es-ES" sz="1600" b="0" i="0" strike="noStrike" cap="none" spc="0" baseline="0" dirty="0">
                <a:solidFill>
                  <a:srgbClr val="808080"/>
                </a:solidFill>
                <a:effectLst/>
                <a:latin typeface="Calibri"/>
                <a:ea typeface="Calibri"/>
                <a:cs typeface="Calibri"/>
              </a:rPr>
              <a:t> Fibrosis. </a:t>
            </a:r>
            <a:r>
              <a:rPr lang="es-ES" sz="1600" b="0" i="1" strike="noStrike" cap="none" spc="0" baseline="0" dirty="0" err="1">
                <a:solidFill>
                  <a:srgbClr val="808080"/>
                </a:solidFill>
                <a:effectLst/>
                <a:latin typeface="Calibri"/>
                <a:ea typeface="Calibri"/>
                <a:cs typeface="Calibri"/>
              </a:rPr>
              <a:t>Pulmon</a:t>
            </a:r>
            <a:r>
              <a:rPr lang="es-ES" sz="1600" b="0" i="1" strike="noStrike" cap="none" spc="0" baseline="0" dirty="0">
                <a:solidFill>
                  <a:srgbClr val="808080"/>
                </a:solidFill>
                <a:effectLst/>
                <a:latin typeface="Calibri"/>
                <a:ea typeface="Calibri"/>
                <a:cs typeface="Calibri"/>
              </a:rPr>
              <a:t> </a:t>
            </a:r>
            <a:r>
              <a:rPr lang="es-ES" sz="1600" b="0" i="1" strike="noStrike" cap="none" spc="0" baseline="0" dirty="0" err="1">
                <a:solidFill>
                  <a:srgbClr val="808080"/>
                </a:solidFill>
                <a:effectLst/>
                <a:latin typeface="Calibri"/>
                <a:ea typeface="Calibri"/>
                <a:cs typeface="Calibri"/>
              </a:rPr>
              <a:t>Med</a:t>
            </a:r>
            <a:r>
              <a:rPr lang="es-ES" sz="1600" b="0" i="1" strike="noStrike" cap="none" spc="0" baseline="0" dirty="0">
                <a:solidFill>
                  <a:srgbClr val="808080"/>
                </a:solidFill>
                <a:effectLst/>
                <a:latin typeface="Calibri"/>
                <a:ea typeface="Calibri"/>
                <a:cs typeface="Calibri"/>
              </a:rPr>
              <a:t>. </a:t>
            </a:r>
            <a:r>
              <a:rPr lang="es-ES" sz="1600" b="0" i="0" strike="noStrike" cap="none" spc="0" baseline="0" dirty="0">
                <a:solidFill>
                  <a:srgbClr val="808080"/>
                </a:solidFill>
                <a:effectLst/>
                <a:latin typeface="Calibri"/>
                <a:ea typeface="Calibri"/>
                <a:cs typeface="Calibri"/>
              </a:rPr>
              <a:t>2012;2012:134132. </a:t>
            </a:r>
          </a:p>
          <a:p>
            <a:pPr marL="0" indent="0">
              <a:buNone/>
            </a:pPr>
            <a:r>
              <a:rPr lang="en-GB" altLang="en-US" sz="1600" dirty="0">
                <a:ea typeface="HelveticaNeueLT Std Cn"/>
              </a:rPr>
              <a:t> </a:t>
            </a:r>
          </a:p>
        </p:txBody>
      </p:sp>
      <p:sp>
        <p:nvSpPr>
          <p:cNvPr id="2" name="Text Placeholder 1">
            <a:extLst>
              <a:ext uri="{FF2B5EF4-FFF2-40B4-BE49-F238E27FC236}">
                <a16:creationId xmlns:a16="http://schemas.microsoft.com/office/drawing/2014/main" id="{2A23B819-072F-4971-8F7E-33A85A010DD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331D-C34E-442D-9FC2-BBBEF74E1C88}"/>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Introducción</a:t>
            </a:r>
          </a:p>
        </p:txBody>
      </p:sp>
      <p:sp>
        <p:nvSpPr>
          <p:cNvPr id="3" name="Content Placeholder 2">
            <a:extLst>
              <a:ext uri="{FF2B5EF4-FFF2-40B4-BE49-F238E27FC236}">
                <a16:creationId xmlns:a16="http://schemas.microsoft.com/office/drawing/2014/main" id="{7BF7D07F-5989-4825-A2FD-82F880A43260}"/>
              </a:ext>
            </a:extLst>
          </p:cNvPr>
          <p:cNvSpPr>
            <a:spLocks noGrp="1"/>
          </p:cNvSpPr>
          <p:nvPr>
            <p:ph idx="1"/>
          </p:nvPr>
        </p:nvSpPr>
        <p:spPr/>
        <p:txBody>
          <a:bodyPr/>
          <a:lstStyle/>
          <a:p>
            <a:r>
              <a:rPr lang="es-ES" sz="2400" b="0" i="0" strike="noStrike" cap="none" spc="0" baseline="0">
                <a:solidFill>
                  <a:srgbClr val="808080"/>
                </a:solidFill>
                <a:effectLst/>
                <a:latin typeface="Calibri"/>
                <a:ea typeface="Calibri"/>
                <a:cs typeface="Calibri"/>
              </a:rPr>
              <a:t>Estos módulos han sido desarrollados por un comité de dirección de expertos en fibrosis quística de distintos países para cubrir las técnicas de entrevista motivacional (EM), que puede conformar un marco eficaz para mejorar la receptividad de los pacientes al cambio conductual</a:t>
            </a:r>
          </a:p>
          <a:p>
            <a:pPr marL="0" indent="0">
              <a:buNone/>
            </a:pPr>
            <a:endParaRPr lang="en-GB" sz="2400"/>
          </a:p>
          <a:p>
            <a:r>
              <a:rPr lang="es-ES" sz="2400" b="0" i="0" strike="noStrike" cap="none" spc="0" baseline="0">
                <a:solidFill>
                  <a:srgbClr val="808080"/>
                </a:solidFill>
                <a:effectLst/>
                <a:latin typeface="Calibri"/>
                <a:ea typeface="Calibri"/>
                <a:cs typeface="Calibri"/>
              </a:rPr>
              <a:t>El contenido de la EM está organizado en cinco módulos, que están diseñados para proporcionarle conocimientos y habilidades para mejorar su práctica de la EM. Todos los módulos se pueden descargar de www.cfcare.net</a:t>
            </a:r>
          </a:p>
          <a:p>
            <a:pPr marL="0" indent="0">
              <a:buNone/>
            </a:pPr>
            <a:endParaRPr lang="en-GB" sz="2400"/>
          </a:p>
          <a:p>
            <a:r>
              <a:rPr lang="es-ES" sz="2400" b="0" i="0" strike="noStrike" cap="none" spc="0" baseline="0">
                <a:solidFill>
                  <a:srgbClr val="808080"/>
                </a:solidFill>
                <a:effectLst/>
                <a:latin typeface="Calibri"/>
                <a:ea typeface="Calibri"/>
                <a:cs typeface="Calibri"/>
              </a:rPr>
              <a:t>Este módulo explora la gestión de la adherencia como equipo</a:t>
            </a:r>
          </a:p>
          <a:p>
            <a:endParaRPr lang="en-GB"/>
          </a:p>
        </p:txBody>
      </p:sp>
      <p:sp>
        <p:nvSpPr>
          <p:cNvPr id="5" name="Text Placeholder 4">
            <a:extLst>
              <a:ext uri="{FF2B5EF4-FFF2-40B4-BE49-F238E27FC236}">
                <a16:creationId xmlns:a16="http://schemas.microsoft.com/office/drawing/2014/main" id="{C8D91DAA-40F9-4A07-AC86-E8B76063132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45190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Objetivos de aprendizaje</a:t>
            </a:r>
          </a:p>
        </p:txBody>
      </p:sp>
      <p:sp>
        <p:nvSpPr>
          <p:cNvPr id="19459" name="Content Placeholder 2"/>
          <p:cNvSpPr>
            <a:spLocks noGrp="1"/>
          </p:cNvSpPr>
          <p:nvPr>
            <p:ph idx="1"/>
          </p:nvPr>
        </p:nvSpPr>
        <p:spPr/>
        <p:txBody>
          <a:bodyPr/>
          <a:lstStyle/>
          <a:p>
            <a:pPr eaLnBrk="1" hangingPunct="1"/>
            <a:r>
              <a:rPr lang="es-ES" sz="2800" b="0" i="0" strike="noStrike" cap="none" spc="0" baseline="0" dirty="0">
                <a:solidFill>
                  <a:srgbClr val="808080"/>
                </a:solidFill>
                <a:effectLst/>
                <a:latin typeface="Calibri"/>
                <a:ea typeface="Calibri"/>
                <a:cs typeface="Calibri"/>
              </a:rPr>
              <a:t>Reconocer la cultura, el espíritu y las expectativas como factores de impulso para el cambio dentro de los equipos para ayudar a los pacientes a adherirse con éxito a los tratamientos</a:t>
            </a:r>
          </a:p>
          <a:p>
            <a:pPr marL="0" indent="0" eaLnBrk="1" hangingPunct="1">
              <a:buNone/>
            </a:pPr>
            <a:endParaRPr lang="en-GB" altLang="en-US" dirty="0">
              <a:ea typeface="HelveticaNeueLT Std Cn"/>
            </a:endParaRPr>
          </a:p>
          <a:p>
            <a:pPr eaLnBrk="1" hangingPunct="1"/>
            <a:r>
              <a:rPr lang="es-ES" b="0" i="0" strike="noStrike" cap="none" spc="0" baseline="0" dirty="0">
                <a:solidFill>
                  <a:srgbClr val="808080"/>
                </a:solidFill>
                <a:effectLst/>
                <a:latin typeface="Calibri"/>
                <a:ea typeface="Calibri"/>
                <a:cs typeface="Calibri"/>
              </a:rPr>
              <a:t>Identificar aspectos clave dentro de los equipos para ayudar a mejorar sus relaciones con los pacientes y las familias</a:t>
            </a:r>
          </a:p>
          <a:p>
            <a:pPr eaLnBrk="1" hangingPunct="1"/>
            <a:endParaRPr lang="en-GB" altLang="en-US" dirty="0">
              <a:ea typeface="HelveticaNeueLT Std Cn"/>
            </a:endParaRPr>
          </a:p>
          <a:p>
            <a:pPr eaLnBrk="1" hangingPunct="1"/>
            <a:r>
              <a:rPr lang="es-ES" b="0" i="0" strike="noStrike" cap="none" spc="0" baseline="0" dirty="0">
                <a:solidFill>
                  <a:srgbClr val="808080"/>
                </a:solidFill>
                <a:effectLst/>
                <a:latin typeface="Calibri"/>
                <a:ea typeface="Calibri"/>
                <a:cs typeface="Calibri"/>
              </a:rPr>
              <a:t>Determinar intervenciones que se puedan adaptar como equipo para gestionar la adherencia </a:t>
            </a:r>
          </a:p>
        </p:txBody>
      </p:sp>
      <p:sp>
        <p:nvSpPr>
          <p:cNvPr id="2" name="Text Placeholder 1">
            <a:extLst>
              <a:ext uri="{FF2B5EF4-FFF2-40B4-BE49-F238E27FC236}">
                <a16:creationId xmlns:a16="http://schemas.microsoft.com/office/drawing/2014/main" id="{25F0BDC6-043A-4823-9D70-7C10D0D8E33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s-ES" sz="6000" b="1" i="0" strike="noStrike" cap="none" spc="0" baseline="0">
                <a:solidFill>
                  <a:srgbClr val="FFFFFF"/>
                </a:solidFill>
                <a:effectLst/>
                <a:latin typeface="Calibri Light"/>
                <a:ea typeface="Calibri Light"/>
                <a:cs typeface="Calibri Light"/>
              </a:rPr>
              <a:t>Cambiar la cultura, el espíritu y las expectativas</a:t>
            </a:r>
          </a:p>
        </p:txBody>
      </p:sp>
      <p:sp>
        <p:nvSpPr>
          <p:cNvPr id="4" name="Text Placeholder 3">
            <a:extLst>
              <a:ext uri="{FF2B5EF4-FFF2-40B4-BE49-F238E27FC236}">
                <a16:creationId xmlns:a16="http://schemas.microsoft.com/office/drawing/2014/main" id="{C252003A-0436-4166-8AF9-194D9CF3B1F3}"/>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¿Por qué cambiar?</a:t>
            </a:r>
          </a:p>
        </p:txBody>
      </p:sp>
      <p:sp>
        <p:nvSpPr>
          <p:cNvPr id="20483" name="Content Placeholder 2"/>
          <p:cNvSpPr>
            <a:spLocks noGrp="1"/>
          </p:cNvSpPr>
          <p:nvPr>
            <p:ph idx="1"/>
          </p:nvPr>
        </p:nvSpPr>
        <p:spPr/>
        <p:txBody>
          <a:bodyPr/>
          <a:lstStyle/>
          <a:p>
            <a:pPr eaLnBrk="1" hangingPunct="1">
              <a:defRPr/>
            </a:pPr>
            <a:r>
              <a:rPr lang="es-ES" sz="2800" b="0" i="0" strike="noStrike" cap="none" spc="0" baseline="0">
                <a:solidFill>
                  <a:srgbClr val="808080"/>
                </a:solidFill>
                <a:effectLst/>
                <a:latin typeface="Calibri"/>
                <a:ea typeface="Calibri"/>
                <a:cs typeface="Calibri"/>
              </a:rPr>
              <a:t>Factores de impulso del cambio dentro de un equipo</a:t>
            </a:r>
          </a:p>
          <a:p>
            <a:pPr lvl="1" eaLnBrk="1" hangingPunct="1">
              <a:defRPr/>
            </a:pPr>
            <a:r>
              <a:rPr lang="es-ES" sz="2400" b="0" i="0" strike="noStrike" cap="none" spc="0" baseline="0">
                <a:solidFill>
                  <a:srgbClr val="808080"/>
                </a:solidFill>
                <a:effectLst/>
                <a:latin typeface="Calibri"/>
                <a:ea typeface="Calibri"/>
                <a:cs typeface="Calibri"/>
              </a:rPr>
              <a:t>externos (NHS England Mandate Refresh, 2018-2019)</a:t>
            </a:r>
            <a:r>
              <a:rPr lang="es-ES" sz="2400" b="0" i="0" strike="noStrike" cap="none" spc="0" baseline="30000">
                <a:solidFill>
                  <a:srgbClr val="808080"/>
                </a:solidFill>
                <a:effectLst/>
                <a:latin typeface="Calibri"/>
                <a:ea typeface="Calibri"/>
                <a:cs typeface="Calibri"/>
              </a:rPr>
              <a:t>1</a:t>
            </a:r>
          </a:p>
          <a:p>
            <a:pPr lvl="1" eaLnBrk="1" hangingPunct="1">
              <a:defRPr/>
            </a:pPr>
            <a:r>
              <a:rPr lang="es-ES" sz="2400" b="0" i="0" strike="noStrike" cap="none" spc="0" baseline="0">
                <a:solidFill>
                  <a:srgbClr val="808080"/>
                </a:solidFill>
                <a:effectLst/>
                <a:latin typeface="Calibri"/>
                <a:ea typeface="Calibri"/>
                <a:cs typeface="Calibri"/>
              </a:rPr>
              <a:t>internos (adherencia, resultados de salud y costes)</a:t>
            </a:r>
            <a:r>
              <a:rPr lang="es-ES" sz="2400" b="0" i="0" strike="noStrike" cap="none" spc="0" baseline="30000">
                <a:solidFill>
                  <a:srgbClr val="808080"/>
                </a:solidFill>
                <a:effectLst/>
                <a:latin typeface="Calibri"/>
                <a:ea typeface="Calibri"/>
                <a:cs typeface="Calibri"/>
              </a:rPr>
              <a:t>2–6</a:t>
            </a:r>
          </a:p>
          <a:p>
            <a:pPr marL="0" indent="0">
              <a:buNone/>
              <a:defRPr/>
            </a:pPr>
            <a:endParaRPr lang="en-GB" altLang="en-US">
              <a:ea typeface="HelveticaNeueLT Std Cn"/>
            </a:endParaRPr>
          </a:p>
          <a:p>
            <a:pPr eaLnBrk="1" hangingPunct="1">
              <a:defRPr/>
            </a:pPr>
            <a:r>
              <a:rPr lang="es-ES" sz="2800" b="0" i="0" strike="noStrike" cap="none" spc="0" baseline="0">
                <a:solidFill>
                  <a:srgbClr val="808080"/>
                </a:solidFill>
                <a:effectLst/>
                <a:latin typeface="Calibri"/>
                <a:ea typeface="Calibri"/>
                <a:cs typeface="Calibri"/>
              </a:rPr>
              <a:t>¿Aumentar la participación de los pacientes y su efecto en los equipos?</a:t>
            </a:r>
          </a:p>
          <a:p>
            <a:pPr eaLnBrk="1" hangingPunct="1">
              <a:defRPr/>
            </a:pPr>
            <a:endParaRPr lang="en-GB" altLang="en-US">
              <a:ea typeface="HelveticaNeueLT Std Cn"/>
            </a:endParaRPr>
          </a:p>
          <a:p>
            <a:pPr eaLnBrk="1" hangingPunct="1">
              <a:defRPr/>
            </a:pPr>
            <a:r>
              <a:rPr lang="es-ES" sz="2800" b="0" i="0" strike="noStrike" cap="none" spc="0" baseline="0">
                <a:solidFill>
                  <a:srgbClr val="808080"/>
                </a:solidFill>
                <a:effectLst/>
                <a:latin typeface="Calibri"/>
                <a:ea typeface="Calibri"/>
                <a:cs typeface="Calibri"/>
              </a:rPr>
              <a:t>¿Cómo podría cambiar un equipo?</a:t>
            </a:r>
            <a:endParaRPr lang="en-GB" altLang="en-US" sz="2000">
              <a:ea typeface="HelveticaNeueLT Std Cn"/>
            </a:endParaRPr>
          </a:p>
        </p:txBody>
      </p:sp>
      <p:sp>
        <p:nvSpPr>
          <p:cNvPr id="2" name="Text Placeholder 1">
            <a:extLst>
              <a:ext uri="{FF2B5EF4-FFF2-40B4-BE49-F238E27FC236}">
                <a16:creationId xmlns:a16="http://schemas.microsoft.com/office/drawing/2014/main" id="{D3CF1BA8-4854-49C1-B1AB-98EDFE77F69D}"/>
              </a:ext>
            </a:extLst>
          </p:cNvPr>
          <p:cNvSpPr>
            <a:spLocks noGrp="1"/>
          </p:cNvSpPr>
          <p:nvPr>
            <p:ph type="body" sz="quarter" idx="13"/>
          </p:nvPr>
        </p:nvSpPr>
        <p:spPr/>
        <p:txBody>
          <a:bodyPr>
            <a:normAutofit/>
          </a:bodyPr>
          <a:lstStyle/>
          <a:p>
            <a:r>
              <a:rPr lang="es-ES" sz="1000" b="0" i="0" strike="noStrike" cap="none" spc="0" baseline="0" dirty="0">
                <a:solidFill>
                  <a:srgbClr val="898989"/>
                </a:solidFill>
                <a:effectLst/>
                <a:latin typeface="Calibri"/>
                <a:ea typeface="Calibri"/>
                <a:cs typeface="Calibri"/>
              </a:rPr>
              <a:t>1. </a:t>
            </a:r>
            <a:r>
              <a:rPr lang="es-ES" sz="1000" b="0" i="0" strike="noStrike" cap="none" spc="0" baseline="0" dirty="0" err="1">
                <a:solidFill>
                  <a:srgbClr val="898989"/>
                </a:solidFill>
                <a:effectLst/>
                <a:latin typeface="Calibri"/>
                <a:ea typeface="Calibri"/>
                <a:cs typeface="Calibri"/>
              </a:rPr>
              <a:t>Department</a:t>
            </a:r>
            <a:r>
              <a:rPr lang="es-ES" sz="1000" b="0" i="0" strike="noStrike" cap="none" spc="0" baseline="0" dirty="0">
                <a:solidFill>
                  <a:srgbClr val="898989"/>
                </a:solidFill>
                <a:effectLst/>
                <a:latin typeface="Calibri"/>
                <a:ea typeface="Calibri"/>
                <a:cs typeface="Calibri"/>
              </a:rPr>
              <a:t> </a:t>
            </a:r>
            <a:r>
              <a:rPr lang="es-ES" sz="1000" b="0" i="0" strike="noStrike" cap="none" spc="0" baseline="0" dirty="0" err="1">
                <a:solidFill>
                  <a:srgbClr val="898989"/>
                </a:solidFill>
                <a:effectLst/>
                <a:latin typeface="Calibri"/>
                <a:ea typeface="Calibri"/>
                <a:cs typeface="Calibri"/>
              </a:rPr>
              <a:t>of</a:t>
            </a:r>
            <a:r>
              <a:rPr lang="es-ES" sz="1000" b="0" i="0" strike="noStrike" cap="none" spc="0" baseline="0" dirty="0">
                <a:solidFill>
                  <a:srgbClr val="898989"/>
                </a:solidFill>
                <a:effectLst/>
                <a:latin typeface="Calibri"/>
                <a:ea typeface="Calibri"/>
                <a:cs typeface="Calibri"/>
              </a:rPr>
              <a:t> </a:t>
            </a:r>
            <a:r>
              <a:rPr lang="es-ES" sz="1000" b="0" i="0" strike="noStrike" cap="none" spc="0" baseline="0" dirty="0" err="1">
                <a:solidFill>
                  <a:srgbClr val="898989"/>
                </a:solidFill>
                <a:effectLst/>
                <a:latin typeface="Calibri"/>
                <a:ea typeface="Calibri"/>
                <a:cs typeface="Calibri"/>
              </a:rPr>
              <a:t>Health</a:t>
            </a:r>
            <a:r>
              <a:rPr lang="es-ES" sz="1000" b="0" i="0" strike="noStrike" cap="none" spc="0" baseline="0" dirty="0">
                <a:solidFill>
                  <a:srgbClr val="898989"/>
                </a:solidFill>
                <a:effectLst/>
                <a:latin typeface="Calibri"/>
                <a:ea typeface="Calibri"/>
                <a:cs typeface="Calibri"/>
              </a:rPr>
              <a:t> and Social Care. 2019. https://assets.publishing.service.gov.uk/government/uploads/system/uploads/attachment_data/file/803111/revised-mandate-to-nhs-england-2018-to-2019.pdf. Consultado en febrero 2022; 2. </a:t>
            </a:r>
            <a:r>
              <a:rPr lang="es-ES" sz="1000" b="0" i="0" strike="noStrike" cap="none" spc="0" baseline="0" dirty="0" err="1">
                <a:solidFill>
                  <a:srgbClr val="898989"/>
                </a:solidFill>
                <a:effectLst/>
                <a:latin typeface="Calibri"/>
                <a:ea typeface="Calibri"/>
                <a:cs typeface="Calibri"/>
              </a:rPr>
              <a:t>Eakin</a:t>
            </a:r>
            <a:r>
              <a:rPr lang="es-ES" sz="1000" b="0" i="0" strike="noStrike" cap="none" spc="0" baseline="0" dirty="0">
                <a:solidFill>
                  <a:srgbClr val="898989"/>
                </a:solidFill>
                <a:effectLst/>
                <a:latin typeface="Calibri"/>
                <a:ea typeface="Calibri"/>
                <a:cs typeface="Calibri"/>
              </a:rPr>
              <a:t> MN, et al. </a:t>
            </a:r>
            <a:r>
              <a:rPr lang="es-ES" sz="1000" b="0" i="1" strike="noStrike" cap="none" spc="0" baseline="0" dirty="0" err="1">
                <a:solidFill>
                  <a:srgbClr val="898989"/>
                </a:solidFill>
                <a:effectLst/>
                <a:latin typeface="Calibri"/>
                <a:ea typeface="Calibri"/>
                <a:cs typeface="Calibri"/>
              </a:rPr>
              <a:t>Curr</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Opin</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Pulm</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Med</a:t>
            </a:r>
            <a:r>
              <a:rPr lang="es-ES" sz="1000" b="0" i="1" strike="noStrike" cap="none" spc="0" baseline="0" dirty="0">
                <a:solidFill>
                  <a:srgbClr val="898989"/>
                </a:solidFill>
                <a:effectLst/>
                <a:latin typeface="Calibri"/>
                <a:ea typeface="Calibri"/>
                <a:cs typeface="Calibri"/>
              </a:rPr>
              <a:t>. </a:t>
            </a:r>
            <a:r>
              <a:rPr lang="es-ES" sz="1000" b="0" i="0" strike="noStrike" cap="none" spc="0" baseline="0" dirty="0">
                <a:solidFill>
                  <a:srgbClr val="898989"/>
                </a:solidFill>
                <a:effectLst/>
                <a:latin typeface="Calibri"/>
                <a:ea typeface="Calibri"/>
                <a:cs typeface="Calibri"/>
              </a:rPr>
              <a:t>2013;19:687–691; 3. </a:t>
            </a:r>
            <a:r>
              <a:rPr lang="es-ES" sz="1000" b="0" i="0" strike="noStrike" cap="none" spc="0" baseline="0" dirty="0" err="1">
                <a:solidFill>
                  <a:srgbClr val="898989"/>
                </a:solidFill>
                <a:effectLst/>
                <a:latin typeface="Calibri"/>
                <a:ea typeface="Calibri"/>
                <a:cs typeface="Calibri"/>
              </a:rPr>
              <a:t>Briesacher</a:t>
            </a:r>
            <a:r>
              <a:rPr lang="es-ES" sz="1000" b="0" i="0" strike="noStrike" cap="none" spc="0" baseline="0" dirty="0">
                <a:solidFill>
                  <a:srgbClr val="898989"/>
                </a:solidFill>
                <a:effectLst/>
                <a:latin typeface="Calibri"/>
                <a:ea typeface="Calibri"/>
                <a:cs typeface="Calibri"/>
              </a:rPr>
              <a:t> BA, et al. </a:t>
            </a:r>
            <a:r>
              <a:rPr lang="es-ES" sz="1000" b="0" i="1" strike="noStrike" cap="none" spc="0" baseline="0" dirty="0">
                <a:solidFill>
                  <a:srgbClr val="898989"/>
                </a:solidFill>
                <a:effectLst/>
                <a:latin typeface="Calibri"/>
                <a:ea typeface="Calibri"/>
                <a:cs typeface="Calibri"/>
              </a:rPr>
              <a:t>BMC </a:t>
            </a:r>
            <a:r>
              <a:rPr lang="es-ES" sz="1000" b="0" i="1" strike="noStrike" cap="none" spc="0" baseline="0" dirty="0" err="1">
                <a:solidFill>
                  <a:srgbClr val="898989"/>
                </a:solidFill>
                <a:effectLst/>
                <a:latin typeface="Calibri"/>
                <a:ea typeface="Calibri"/>
                <a:cs typeface="Calibri"/>
              </a:rPr>
              <a:t>Pulm</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Med</a:t>
            </a:r>
            <a:r>
              <a:rPr lang="es-ES" sz="1000" b="0" i="1" strike="noStrike" cap="none" spc="0" baseline="0" dirty="0">
                <a:solidFill>
                  <a:srgbClr val="898989"/>
                </a:solidFill>
                <a:effectLst/>
                <a:latin typeface="Calibri"/>
                <a:ea typeface="Calibri"/>
                <a:cs typeface="Calibri"/>
              </a:rPr>
              <a:t>. </a:t>
            </a:r>
            <a:r>
              <a:rPr lang="es-ES" sz="1000" b="0" i="0" strike="noStrike" cap="none" spc="0" baseline="0" dirty="0">
                <a:solidFill>
                  <a:srgbClr val="898989"/>
                </a:solidFill>
                <a:effectLst/>
                <a:latin typeface="Calibri"/>
                <a:ea typeface="Calibri"/>
                <a:cs typeface="Calibri"/>
              </a:rPr>
              <a:t>2011;11:5; 4. </a:t>
            </a:r>
            <a:r>
              <a:rPr lang="es-ES" sz="1000" b="0" i="0" strike="noStrike" cap="none" spc="0" baseline="0" dirty="0" err="1">
                <a:solidFill>
                  <a:srgbClr val="898989"/>
                </a:solidFill>
                <a:effectLst/>
                <a:latin typeface="Calibri"/>
                <a:ea typeface="Calibri"/>
                <a:cs typeface="Calibri"/>
              </a:rPr>
              <a:t>Eakin</a:t>
            </a:r>
            <a:r>
              <a:rPr lang="es-ES" sz="1000" b="0" i="0" strike="noStrike" cap="none" spc="0" baseline="0" dirty="0">
                <a:solidFill>
                  <a:srgbClr val="898989"/>
                </a:solidFill>
                <a:effectLst/>
                <a:latin typeface="Calibri"/>
                <a:ea typeface="Calibri"/>
                <a:cs typeface="Calibri"/>
              </a:rPr>
              <a:t> MN, et al. </a:t>
            </a:r>
            <a:r>
              <a:rPr lang="es-ES" sz="1000" b="0" i="1" strike="noStrike" cap="none" spc="0" baseline="0" dirty="0">
                <a:solidFill>
                  <a:srgbClr val="898989"/>
                </a:solidFill>
                <a:effectLst/>
                <a:latin typeface="Calibri"/>
                <a:ea typeface="Calibri"/>
                <a:cs typeface="Calibri"/>
              </a:rPr>
              <a:t>J </a:t>
            </a:r>
            <a:r>
              <a:rPr lang="es-ES" sz="1000" b="0" i="1" strike="noStrike" cap="none" spc="0" baseline="0" dirty="0" err="1">
                <a:solidFill>
                  <a:srgbClr val="898989"/>
                </a:solidFill>
                <a:effectLst/>
                <a:latin typeface="Calibri"/>
                <a:ea typeface="Calibri"/>
                <a:cs typeface="Calibri"/>
              </a:rPr>
              <a:t>Cyst</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Fibros</a:t>
            </a:r>
            <a:r>
              <a:rPr lang="es-ES" sz="1000" b="0" i="1" strike="noStrike" cap="none" spc="0" baseline="0" dirty="0">
                <a:solidFill>
                  <a:srgbClr val="898989"/>
                </a:solidFill>
                <a:effectLst/>
                <a:latin typeface="Calibri"/>
                <a:ea typeface="Calibri"/>
                <a:cs typeface="Calibri"/>
              </a:rPr>
              <a:t>. </a:t>
            </a:r>
            <a:r>
              <a:rPr lang="es-ES" sz="1000" b="0" i="0" strike="noStrike" cap="none" spc="0" baseline="0" dirty="0">
                <a:solidFill>
                  <a:srgbClr val="898989"/>
                </a:solidFill>
                <a:effectLst/>
                <a:latin typeface="Calibri"/>
                <a:ea typeface="Calibri"/>
                <a:cs typeface="Calibri"/>
              </a:rPr>
              <a:t>2011;10:258–264; 5. </a:t>
            </a:r>
            <a:r>
              <a:rPr lang="es-ES" sz="1000" b="0" i="0" strike="noStrike" cap="none" spc="0" baseline="0" dirty="0" err="1">
                <a:solidFill>
                  <a:srgbClr val="898989"/>
                </a:solidFill>
                <a:effectLst/>
                <a:latin typeface="Calibri"/>
                <a:ea typeface="Calibri"/>
                <a:cs typeface="Calibri"/>
              </a:rPr>
              <a:t>Nasr</a:t>
            </a:r>
            <a:r>
              <a:rPr lang="es-ES" sz="1000" b="0" i="0" strike="noStrike" cap="none" spc="0" baseline="0" dirty="0">
                <a:solidFill>
                  <a:srgbClr val="898989"/>
                </a:solidFill>
                <a:effectLst/>
                <a:latin typeface="Calibri"/>
                <a:ea typeface="Calibri"/>
                <a:cs typeface="Calibri"/>
              </a:rPr>
              <a:t> SZ, et al. </a:t>
            </a:r>
            <a:r>
              <a:rPr lang="es-ES" sz="1000" b="0" i="1" strike="noStrike" cap="none" spc="0" baseline="0" dirty="0">
                <a:solidFill>
                  <a:srgbClr val="898989"/>
                </a:solidFill>
                <a:effectLst/>
                <a:latin typeface="Calibri"/>
                <a:ea typeface="Calibri"/>
                <a:cs typeface="Calibri"/>
              </a:rPr>
              <a:t>J </a:t>
            </a:r>
            <a:r>
              <a:rPr lang="es-ES" sz="1000" b="0" i="1" strike="noStrike" cap="none" spc="0" baseline="0" dirty="0" err="1">
                <a:solidFill>
                  <a:srgbClr val="898989"/>
                </a:solidFill>
                <a:effectLst/>
                <a:latin typeface="Calibri"/>
                <a:ea typeface="Calibri"/>
                <a:cs typeface="Calibri"/>
              </a:rPr>
              <a:t>Med</a:t>
            </a:r>
            <a:r>
              <a:rPr lang="es-ES" sz="1000" b="0" i="1" strike="noStrike" cap="none" spc="0" baseline="0" dirty="0">
                <a:solidFill>
                  <a:srgbClr val="898989"/>
                </a:solidFill>
                <a:effectLst/>
                <a:latin typeface="Calibri"/>
                <a:ea typeface="Calibri"/>
                <a:cs typeface="Calibri"/>
              </a:rPr>
              <a:t> Econ. </a:t>
            </a:r>
            <a:r>
              <a:rPr lang="es-ES" sz="1000" b="0" i="0" strike="noStrike" cap="none" spc="0" baseline="0" dirty="0">
                <a:solidFill>
                  <a:srgbClr val="898989"/>
                </a:solidFill>
                <a:effectLst/>
                <a:latin typeface="Calibri"/>
                <a:ea typeface="Calibri"/>
                <a:cs typeface="Calibri"/>
              </a:rPr>
              <a:t>2013;16:801–808; 6. </a:t>
            </a:r>
            <a:r>
              <a:rPr lang="es-ES" sz="1000" b="0" i="0" strike="noStrike" cap="none" spc="0" baseline="0" dirty="0" err="1">
                <a:solidFill>
                  <a:srgbClr val="898989"/>
                </a:solidFill>
                <a:effectLst/>
                <a:latin typeface="Calibri"/>
                <a:ea typeface="Calibri"/>
                <a:cs typeface="Calibri"/>
              </a:rPr>
              <a:t>Kleinsinger</a:t>
            </a:r>
            <a:r>
              <a:rPr lang="es-ES" sz="1000" b="0" i="0" strike="noStrike" cap="none" spc="0" baseline="0" dirty="0">
                <a:solidFill>
                  <a:srgbClr val="898989"/>
                </a:solidFill>
                <a:effectLst/>
                <a:latin typeface="Calibri"/>
                <a:ea typeface="Calibri"/>
                <a:cs typeface="Calibri"/>
              </a:rPr>
              <a:t> F. </a:t>
            </a:r>
            <a:r>
              <a:rPr lang="es-ES" sz="1000" b="0" i="1" strike="noStrike" cap="none" spc="0" baseline="0" dirty="0">
                <a:solidFill>
                  <a:srgbClr val="898989"/>
                </a:solidFill>
                <a:effectLst/>
                <a:latin typeface="Calibri"/>
                <a:ea typeface="Calibri"/>
                <a:cs typeface="Calibri"/>
              </a:rPr>
              <a:t>Perm J.</a:t>
            </a:r>
            <a:r>
              <a:rPr lang="es-ES" sz="1000" b="0" i="0" strike="noStrike" cap="none" spc="0" baseline="0" dirty="0">
                <a:solidFill>
                  <a:srgbClr val="898989"/>
                </a:solidFill>
                <a:effectLst/>
                <a:latin typeface="Calibri"/>
                <a:ea typeface="Calibri"/>
                <a:cs typeface="Calibri"/>
              </a:rPr>
              <a:t> 2018;22:18-033.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Cambiar la</a:t>
            </a:r>
            <a:r>
              <a:rPr lang="es-ES" sz="3600" b="1" i="0" strike="noStrike" cap="none" spc="0" baseline="0">
                <a:solidFill>
                  <a:srgbClr val="FFFFFF"/>
                </a:solidFill>
                <a:effectLst/>
                <a:latin typeface="Calibri Light"/>
                <a:ea typeface="Calibri Light"/>
                <a:cs typeface="Calibri Light"/>
              </a:rPr>
              <a:t> </a:t>
            </a:r>
            <a:r>
              <a:rPr lang="es-ES" sz="3600" b="1" i="0" strike="noStrike" cap="none" spc="0" baseline="0">
                <a:solidFill>
                  <a:srgbClr val="FFFFFF"/>
                </a:solidFill>
                <a:effectLst/>
                <a:latin typeface="Calibri"/>
                <a:ea typeface="Calibri"/>
                <a:cs typeface="Calibri"/>
              </a:rPr>
              <a:t>CULTURA</a:t>
            </a:r>
          </a:p>
        </p:txBody>
      </p:sp>
      <p:sp>
        <p:nvSpPr>
          <p:cNvPr id="22531" name="Content Placeholder 2"/>
          <p:cNvSpPr>
            <a:spLocks noGrp="1"/>
          </p:cNvSpPr>
          <p:nvPr>
            <p:ph idx="1"/>
          </p:nvPr>
        </p:nvSpPr>
        <p:spPr>
          <a:xfrm>
            <a:off x="838200" y="1473201"/>
            <a:ext cx="10515600" cy="4813299"/>
          </a:xfrm>
        </p:spPr>
        <p:txBody>
          <a:bodyPr>
            <a:normAutofit/>
          </a:bodyPr>
          <a:lstStyle/>
          <a:p>
            <a:pPr marL="0" indent="0">
              <a:buNone/>
            </a:pPr>
            <a:r>
              <a:rPr lang="es-ES" sz="2800" b="0" i="0" strike="noStrike" cap="none" spc="0" baseline="0">
                <a:solidFill>
                  <a:srgbClr val="808080"/>
                </a:solidFill>
                <a:effectLst/>
                <a:latin typeface="Calibri"/>
                <a:ea typeface="Calibri"/>
                <a:cs typeface="Calibri"/>
              </a:rPr>
              <a:t>Cuatro principios rectores:</a:t>
            </a:r>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p:txBody>
      </p:sp>
      <p:sp>
        <p:nvSpPr>
          <p:cNvPr id="2" name="Text Placeholder 1">
            <a:extLst>
              <a:ext uri="{FF2B5EF4-FFF2-40B4-BE49-F238E27FC236}">
                <a16:creationId xmlns:a16="http://schemas.microsoft.com/office/drawing/2014/main" id="{83AB1166-DB70-46D0-BF32-C7C49796E627}"/>
              </a:ext>
            </a:extLst>
          </p:cNvPr>
          <p:cNvSpPr>
            <a:spLocks noGrp="1"/>
          </p:cNvSpPr>
          <p:nvPr>
            <p:ph type="body" sz="quarter" idx="13"/>
          </p:nvPr>
        </p:nvSpPr>
        <p:spPr/>
        <p:txBody>
          <a:bodyPr/>
          <a:lstStyle/>
          <a:p>
            <a:r>
              <a:rPr lang="es-ES" sz="1000" b="0" i="0" strike="noStrike" cap="none" spc="0" baseline="0" dirty="0" err="1">
                <a:solidFill>
                  <a:srgbClr val="898989"/>
                </a:solidFill>
                <a:effectLst/>
                <a:latin typeface="Calibri"/>
                <a:ea typeface="Calibri"/>
                <a:cs typeface="Calibri"/>
              </a:rPr>
              <a:t>Berwick</a:t>
            </a:r>
            <a:r>
              <a:rPr lang="es-ES" sz="1000" b="0" i="0" strike="noStrike" cap="none" spc="0" baseline="0" dirty="0">
                <a:solidFill>
                  <a:srgbClr val="898989"/>
                </a:solidFill>
                <a:effectLst/>
                <a:latin typeface="Calibri"/>
                <a:ea typeface="Calibri"/>
                <a:cs typeface="Calibri"/>
              </a:rPr>
              <a:t> D, et al. 2013. www.gov.uk/government/uploads/system/uploads/attachment_data/file/226703/Berwick_Report.pdf. Consultado en febrero 2022.</a:t>
            </a:r>
          </a:p>
        </p:txBody>
      </p:sp>
      <p:sp>
        <p:nvSpPr>
          <p:cNvPr id="4" name="TextBox 3">
            <a:extLst>
              <a:ext uri="{FF2B5EF4-FFF2-40B4-BE49-F238E27FC236}">
                <a16:creationId xmlns:a16="http://schemas.microsoft.com/office/drawing/2014/main" id="{1DD6B1FC-DDF0-C24B-ABFB-2953B0E5CACD}"/>
              </a:ext>
            </a:extLst>
          </p:cNvPr>
          <p:cNvSpPr txBox="1"/>
          <p:nvPr/>
        </p:nvSpPr>
        <p:spPr>
          <a:xfrm>
            <a:off x="995424" y="4027991"/>
            <a:ext cx="2488556" cy="1615440"/>
          </a:xfrm>
          <a:prstGeom prst="rect">
            <a:avLst/>
          </a:prstGeom>
          <a:noFill/>
        </p:spPr>
        <p:txBody>
          <a:bodyPr wrap="square" rtlCol="0">
            <a:spAutoFit/>
          </a:bodyPr>
          <a:lstStyle/>
          <a:p>
            <a:pPr algn="ctr"/>
            <a:r>
              <a:rPr lang="es-ES" sz="2000" b="0" i="0" strike="noStrike" cap="none" spc="0" baseline="0">
                <a:solidFill>
                  <a:srgbClr val="4BACC6"/>
                </a:solidFill>
                <a:effectLst/>
                <a:latin typeface="Calibri"/>
                <a:ea typeface="Calibri"/>
                <a:cs typeface="Calibri"/>
              </a:rPr>
              <a:t>Poner la calidad de la atención al paciente por delante de cualquier otro objetivo</a:t>
            </a:r>
          </a:p>
        </p:txBody>
      </p:sp>
      <p:sp>
        <p:nvSpPr>
          <p:cNvPr id="10" name="TextBox 9">
            <a:extLst>
              <a:ext uri="{FF2B5EF4-FFF2-40B4-BE49-F238E27FC236}">
                <a16:creationId xmlns:a16="http://schemas.microsoft.com/office/drawing/2014/main" id="{5279F1A7-DDEE-AC43-9E5C-1F76C1902FF8}"/>
              </a:ext>
            </a:extLst>
          </p:cNvPr>
          <p:cNvSpPr txBox="1"/>
          <p:nvPr/>
        </p:nvSpPr>
        <p:spPr>
          <a:xfrm>
            <a:off x="3591084" y="4027991"/>
            <a:ext cx="2497203" cy="1615440"/>
          </a:xfrm>
          <a:prstGeom prst="rect">
            <a:avLst/>
          </a:prstGeom>
          <a:noFill/>
        </p:spPr>
        <p:txBody>
          <a:bodyPr wrap="square" rtlCol="0">
            <a:spAutoFit/>
          </a:bodyPr>
          <a:lstStyle/>
          <a:p>
            <a:pPr algn="ctr"/>
            <a:r>
              <a:rPr lang="es-ES" sz="2000" b="0" i="0" strike="noStrike" cap="none" spc="0" baseline="0">
                <a:solidFill>
                  <a:srgbClr val="4BACC6"/>
                </a:solidFill>
                <a:effectLst/>
                <a:latin typeface="Calibri"/>
                <a:ea typeface="Calibri"/>
                <a:cs typeface="Calibri"/>
              </a:rPr>
              <a:t>Involucrar, empoderar y escuchar a los pacientes y cuidadores en todo momento</a:t>
            </a:r>
          </a:p>
        </p:txBody>
      </p:sp>
      <p:sp>
        <p:nvSpPr>
          <p:cNvPr id="11" name="TextBox 10">
            <a:extLst>
              <a:ext uri="{FF2B5EF4-FFF2-40B4-BE49-F238E27FC236}">
                <a16:creationId xmlns:a16="http://schemas.microsoft.com/office/drawing/2014/main" id="{E57DEAA1-F78C-744E-9590-677CA7232473}"/>
              </a:ext>
            </a:extLst>
          </p:cNvPr>
          <p:cNvSpPr txBox="1"/>
          <p:nvPr/>
        </p:nvSpPr>
        <p:spPr>
          <a:xfrm>
            <a:off x="6195391" y="4027991"/>
            <a:ext cx="2383233" cy="1310640"/>
          </a:xfrm>
          <a:prstGeom prst="rect">
            <a:avLst/>
          </a:prstGeom>
          <a:noFill/>
        </p:spPr>
        <p:txBody>
          <a:bodyPr wrap="square" rtlCol="0">
            <a:spAutoFit/>
          </a:bodyPr>
          <a:lstStyle/>
          <a:p>
            <a:pPr algn="ctr"/>
            <a:r>
              <a:rPr lang="es-ES" sz="2000" b="0" i="0" strike="noStrike" cap="none" spc="0" baseline="0">
                <a:solidFill>
                  <a:srgbClr val="4BACC6"/>
                </a:solidFill>
                <a:effectLst/>
                <a:latin typeface="Calibri"/>
                <a:ea typeface="Calibri"/>
                <a:cs typeface="Calibri"/>
              </a:rPr>
              <a:t>Facilitar activamente el crecimiento y desarrollo del personal</a:t>
            </a:r>
          </a:p>
        </p:txBody>
      </p:sp>
      <p:sp>
        <p:nvSpPr>
          <p:cNvPr id="12" name="TextBox 11">
            <a:extLst>
              <a:ext uri="{FF2B5EF4-FFF2-40B4-BE49-F238E27FC236}">
                <a16:creationId xmlns:a16="http://schemas.microsoft.com/office/drawing/2014/main" id="{6DFAD76E-7211-BE40-957B-D1E49D85032A}"/>
              </a:ext>
            </a:extLst>
          </p:cNvPr>
          <p:cNvSpPr txBox="1"/>
          <p:nvPr/>
        </p:nvSpPr>
        <p:spPr>
          <a:xfrm>
            <a:off x="8685729" y="4027991"/>
            <a:ext cx="2530139" cy="2225040"/>
          </a:xfrm>
          <a:prstGeom prst="rect">
            <a:avLst/>
          </a:prstGeom>
          <a:noFill/>
        </p:spPr>
        <p:txBody>
          <a:bodyPr wrap="square" rtlCol="0">
            <a:spAutoFit/>
          </a:bodyPr>
          <a:lstStyle/>
          <a:p>
            <a:pPr algn="ctr"/>
            <a:r>
              <a:rPr lang="es-ES" sz="2000" b="0" i="0" strike="noStrike" cap="none" spc="0" baseline="0">
                <a:solidFill>
                  <a:srgbClr val="4BACC6"/>
                </a:solidFill>
                <a:effectLst/>
                <a:latin typeface="Calibri"/>
                <a:ea typeface="Calibri"/>
                <a:cs typeface="Calibri"/>
              </a:rPr>
              <a:t>Adoptar la transparencia en el fomento de la responsabilidad, la confianza y el crecimiento del conocimiento</a:t>
            </a:r>
          </a:p>
        </p:txBody>
      </p:sp>
      <p:sp>
        <p:nvSpPr>
          <p:cNvPr id="8" name="TextBox 7">
            <a:extLst>
              <a:ext uri="{FF2B5EF4-FFF2-40B4-BE49-F238E27FC236}">
                <a16:creationId xmlns:a16="http://schemas.microsoft.com/office/drawing/2014/main" id="{9E404A1C-815C-4D4B-91C2-06C331A12511}"/>
              </a:ext>
            </a:extLst>
          </p:cNvPr>
          <p:cNvSpPr txBox="1"/>
          <p:nvPr/>
        </p:nvSpPr>
        <p:spPr>
          <a:xfrm>
            <a:off x="2037144" y="1956121"/>
            <a:ext cx="648182" cy="762000"/>
          </a:xfrm>
          <a:prstGeom prst="rect">
            <a:avLst/>
          </a:prstGeom>
          <a:noFill/>
        </p:spPr>
        <p:txBody>
          <a:bodyPr wrap="square" rtlCol="0">
            <a:spAutoFit/>
          </a:bodyPr>
          <a:lstStyle/>
          <a:p>
            <a:pPr algn="l"/>
            <a:r>
              <a:rPr lang="es-ES" sz="4400" b="1" i="0" strike="noStrike" cap="none" spc="0" baseline="0">
                <a:solidFill>
                  <a:srgbClr val="4BACC6"/>
                </a:solidFill>
                <a:effectLst/>
                <a:latin typeface="Calibri"/>
                <a:ea typeface="Calibri"/>
                <a:cs typeface="Calibri"/>
              </a:rPr>
              <a:t>1.</a:t>
            </a:r>
          </a:p>
        </p:txBody>
      </p:sp>
      <p:sp>
        <p:nvSpPr>
          <p:cNvPr id="14" name="TextBox 13">
            <a:extLst>
              <a:ext uri="{FF2B5EF4-FFF2-40B4-BE49-F238E27FC236}">
                <a16:creationId xmlns:a16="http://schemas.microsoft.com/office/drawing/2014/main" id="{1686D0C3-AD54-3442-B668-EC20445664C9}"/>
              </a:ext>
            </a:extLst>
          </p:cNvPr>
          <p:cNvSpPr txBox="1"/>
          <p:nvPr/>
        </p:nvSpPr>
        <p:spPr>
          <a:xfrm>
            <a:off x="4655840" y="1956121"/>
            <a:ext cx="648182" cy="762000"/>
          </a:xfrm>
          <a:prstGeom prst="rect">
            <a:avLst/>
          </a:prstGeom>
          <a:noFill/>
        </p:spPr>
        <p:txBody>
          <a:bodyPr wrap="square" rtlCol="0">
            <a:spAutoFit/>
          </a:bodyPr>
          <a:lstStyle/>
          <a:p>
            <a:pPr algn="l"/>
            <a:r>
              <a:rPr lang="es-ES" sz="4400" b="1" i="0" strike="noStrike" cap="none" spc="0" baseline="0">
                <a:solidFill>
                  <a:srgbClr val="4BACC6"/>
                </a:solidFill>
                <a:effectLst/>
                <a:latin typeface="Calibri"/>
                <a:ea typeface="Calibri"/>
                <a:cs typeface="Calibri"/>
              </a:rPr>
              <a:t>2.</a:t>
            </a:r>
          </a:p>
        </p:txBody>
      </p:sp>
      <p:sp>
        <p:nvSpPr>
          <p:cNvPr id="15" name="TextBox 14">
            <a:extLst>
              <a:ext uri="{FF2B5EF4-FFF2-40B4-BE49-F238E27FC236}">
                <a16:creationId xmlns:a16="http://schemas.microsoft.com/office/drawing/2014/main" id="{908C372A-B9CB-B04A-87FE-BBF37E64C7B2}"/>
              </a:ext>
            </a:extLst>
          </p:cNvPr>
          <p:cNvSpPr txBox="1"/>
          <p:nvPr/>
        </p:nvSpPr>
        <p:spPr>
          <a:xfrm>
            <a:off x="7104111" y="1956121"/>
            <a:ext cx="648182" cy="762000"/>
          </a:xfrm>
          <a:prstGeom prst="rect">
            <a:avLst/>
          </a:prstGeom>
          <a:noFill/>
        </p:spPr>
        <p:txBody>
          <a:bodyPr wrap="square" rtlCol="0">
            <a:spAutoFit/>
          </a:bodyPr>
          <a:lstStyle/>
          <a:p>
            <a:pPr algn="l"/>
            <a:r>
              <a:rPr lang="es-ES" sz="4400" b="1" i="0" strike="noStrike" cap="none" spc="0" baseline="0">
                <a:solidFill>
                  <a:srgbClr val="4BACC6"/>
                </a:solidFill>
                <a:effectLst/>
                <a:latin typeface="Calibri"/>
                <a:ea typeface="Calibri"/>
                <a:cs typeface="Calibri"/>
              </a:rPr>
              <a:t>3.</a:t>
            </a:r>
          </a:p>
        </p:txBody>
      </p:sp>
      <p:sp>
        <p:nvSpPr>
          <p:cNvPr id="16" name="TextBox 15">
            <a:extLst>
              <a:ext uri="{FF2B5EF4-FFF2-40B4-BE49-F238E27FC236}">
                <a16:creationId xmlns:a16="http://schemas.microsoft.com/office/drawing/2014/main" id="{C3653A61-EEED-994E-9343-324C17AE5C8A}"/>
              </a:ext>
            </a:extLst>
          </p:cNvPr>
          <p:cNvSpPr txBox="1"/>
          <p:nvPr/>
        </p:nvSpPr>
        <p:spPr>
          <a:xfrm>
            <a:off x="9768408" y="1956121"/>
            <a:ext cx="648182" cy="762000"/>
          </a:xfrm>
          <a:prstGeom prst="rect">
            <a:avLst/>
          </a:prstGeom>
          <a:noFill/>
        </p:spPr>
        <p:txBody>
          <a:bodyPr wrap="square" rtlCol="0">
            <a:spAutoFit/>
          </a:bodyPr>
          <a:lstStyle/>
          <a:p>
            <a:pPr algn="l"/>
            <a:r>
              <a:rPr lang="es-ES" sz="4400" b="1" i="0" strike="noStrike" cap="none" spc="0" baseline="0">
                <a:solidFill>
                  <a:srgbClr val="4BACC6"/>
                </a:solidFill>
                <a:effectLst/>
                <a:latin typeface="Calibri"/>
                <a:ea typeface="Calibri"/>
                <a:cs typeface="Calibri"/>
              </a:rPr>
              <a:t>4.</a:t>
            </a:r>
          </a:p>
        </p:txBody>
      </p:sp>
      <p:pic>
        <p:nvPicPr>
          <p:cNvPr id="13" name="Graphic 12">
            <a:extLst>
              <a:ext uri="{FF2B5EF4-FFF2-40B4-BE49-F238E27FC236}">
                <a16:creationId xmlns:a16="http://schemas.microsoft.com/office/drawing/2014/main" id="{0EA8BD1D-C76B-2E4B-BA7E-0D12E42857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3367" y="2800109"/>
            <a:ext cx="1053295" cy="1053295"/>
          </a:xfrm>
          <a:prstGeom prst="rect">
            <a:avLst/>
          </a:prstGeom>
        </p:spPr>
      </p:pic>
      <p:pic>
        <p:nvPicPr>
          <p:cNvPr id="18" name="Graphic 17">
            <a:extLst>
              <a:ext uri="{FF2B5EF4-FFF2-40B4-BE49-F238E27FC236}">
                <a16:creationId xmlns:a16="http://schemas.microsoft.com/office/drawing/2014/main" id="{66B69442-E730-B74F-B895-3AE9945091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2081" y="2730659"/>
            <a:ext cx="1169043" cy="1169043"/>
          </a:xfrm>
          <a:prstGeom prst="rect">
            <a:avLst/>
          </a:prstGeom>
        </p:spPr>
      </p:pic>
      <p:pic>
        <p:nvPicPr>
          <p:cNvPr id="20" name="Graphic 19">
            <a:extLst>
              <a:ext uri="{FF2B5EF4-FFF2-40B4-BE49-F238E27FC236}">
                <a16:creationId xmlns:a16="http://schemas.microsoft.com/office/drawing/2014/main" id="{FB6C9D0C-85CF-D248-8A0E-451FA2C261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1858" y="2726521"/>
            <a:ext cx="1175514" cy="1175514"/>
          </a:xfrm>
          <a:prstGeom prst="rect">
            <a:avLst/>
          </a:prstGeom>
        </p:spPr>
      </p:pic>
      <p:pic>
        <p:nvPicPr>
          <p:cNvPr id="22" name="Graphic 21">
            <a:extLst>
              <a:ext uri="{FF2B5EF4-FFF2-40B4-BE49-F238E27FC236}">
                <a16:creationId xmlns:a16="http://schemas.microsoft.com/office/drawing/2014/main" id="{1CF2EBB0-0D69-A143-BC7E-27E0B9B6DAD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28099" y="2834832"/>
            <a:ext cx="1031112" cy="103111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Cambiar el</a:t>
            </a:r>
            <a:r>
              <a:rPr lang="es-ES" sz="3600" b="1" i="0" strike="noStrike" cap="none" spc="0" baseline="0">
                <a:solidFill>
                  <a:srgbClr val="FFFFFF"/>
                </a:solidFill>
                <a:effectLst/>
                <a:latin typeface="Calibri Light"/>
                <a:ea typeface="Calibri Light"/>
                <a:cs typeface="Calibri Light"/>
              </a:rPr>
              <a:t> ESPÍRITU</a:t>
            </a:r>
          </a:p>
        </p:txBody>
      </p:sp>
      <p:sp>
        <p:nvSpPr>
          <p:cNvPr id="34819" name="Content Placeholder 2"/>
          <p:cNvSpPr>
            <a:spLocks noGrp="1"/>
          </p:cNvSpPr>
          <p:nvPr>
            <p:ph idx="1"/>
          </p:nvPr>
        </p:nvSpPr>
        <p:spPr/>
        <p:txBody>
          <a:bodyPr rtlCol="0">
            <a:normAutofit fontScale="92500" lnSpcReduction="20000"/>
          </a:bodyPr>
          <a:lstStyle/>
          <a:p>
            <a:pPr>
              <a:lnSpc>
                <a:spcPct val="120000"/>
              </a:lnSpc>
              <a:spcBef>
                <a:spcPct val="0"/>
              </a:spcBef>
              <a:buFont typeface="Arial"/>
              <a:buChar char="•"/>
              <a:defRPr/>
            </a:pPr>
            <a:r>
              <a:rPr lang="es-ES" sz="2400" b="0" i="0" strike="noStrike" cap="none" spc="0" baseline="0">
                <a:solidFill>
                  <a:srgbClr val="808080"/>
                </a:solidFill>
                <a:effectLst/>
                <a:latin typeface="Calibri"/>
                <a:ea typeface="Calibri"/>
                <a:cs typeface="Calibri"/>
              </a:rPr>
              <a:t>Componentes importantes de una cultura centrada en el paciente</a:t>
            </a:r>
          </a:p>
          <a:p>
            <a:pPr lvl="1">
              <a:lnSpc>
                <a:spcPct val="120000"/>
              </a:lnSpc>
              <a:spcBef>
                <a:spcPct val="0"/>
              </a:spcBef>
              <a:buFont typeface="Arial"/>
              <a:buChar char="–"/>
              <a:defRPr/>
            </a:pPr>
            <a:r>
              <a:rPr lang="es-ES" sz="2000" b="1" i="0" strike="noStrike" cap="none" spc="0" baseline="0">
                <a:solidFill>
                  <a:srgbClr val="4BACC6"/>
                </a:solidFill>
                <a:effectLst/>
                <a:latin typeface="Calibri"/>
                <a:ea typeface="Calibri"/>
                <a:cs typeface="Calibri"/>
              </a:rPr>
              <a:t>Hacer que cada contacto cuente</a:t>
            </a:r>
            <a:r>
              <a:rPr lang="es-ES" sz="2000" b="0" i="0" strike="noStrike" cap="none" spc="0" baseline="0">
                <a:solidFill>
                  <a:srgbClr val="808080"/>
                </a:solidFill>
                <a:effectLst/>
                <a:latin typeface="Calibri"/>
                <a:ea typeface="Calibri"/>
                <a:cs typeface="Calibri"/>
              </a:rPr>
              <a:t>, utilizando todas las oportunidades para hablar con niños y jóvenes sobre su salud y bienestar, y las elecciones que puedan hacer</a:t>
            </a:r>
          </a:p>
          <a:p>
            <a:pPr lvl="1">
              <a:lnSpc>
                <a:spcPct val="120000"/>
              </a:lnSpc>
              <a:spcBef>
                <a:spcPct val="0"/>
              </a:spcBef>
              <a:buFont typeface="Arial"/>
              <a:buChar char="–"/>
              <a:defRPr/>
            </a:pPr>
            <a:r>
              <a:rPr lang="es-ES" sz="2000" b="1" i="0" strike="noStrike" cap="none" spc="0" baseline="0">
                <a:solidFill>
                  <a:srgbClr val="4BACC6"/>
                </a:solidFill>
                <a:effectLst/>
                <a:latin typeface="Calibri"/>
                <a:ea typeface="Calibri"/>
                <a:cs typeface="Calibri"/>
              </a:rPr>
              <a:t>Apoyar a los padres y a las familias </a:t>
            </a:r>
            <a:r>
              <a:rPr lang="es-ES" sz="2000" b="0" i="0" strike="noStrike" cap="none" spc="0" baseline="0">
                <a:solidFill>
                  <a:srgbClr val="808080"/>
                </a:solidFill>
                <a:effectLst/>
                <a:latin typeface="Calibri"/>
                <a:ea typeface="Calibri"/>
                <a:cs typeface="Calibri"/>
              </a:rPr>
              <a:t>para que elijan lo mejor para su hijo, aprovechando las fortalezas dentro de la unidad familiar</a:t>
            </a:r>
          </a:p>
          <a:p>
            <a:pPr lvl="1">
              <a:lnSpc>
                <a:spcPct val="120000"/>
              </a:lnSpc>
              <a:spcBef>
                <a:spcPct val="0"/>
              </a:spcBef>
              <a:buFont typeface="Arial"/>
              <a:buChar char="–"/>
              <a:defRPr/>
            </a:pPr>
            <a:r>
              <a:rPr lang="es-ES" sz="2000" b="1" i="0" strike="noStrike" cap="none" spc="0" baseline="0">
                <a:solidFill>
                  <a:srgbClr val="4BACC6"/>
                </a:solidFill>
                <a:effectLst/>
                <a:latin typeface="Calibri"/>
                <a:ea typeface="Calibri"/>
                <a:cs typeface="Calibri"/>
              </a:rPr>
              <a:t>Compartir información </a:t>
            </a:r>
            <a:r>
              <a:rPr lang="es-ES" sz="2000" b="0" i="0" strike="noStrike" cap="none" spc="0" baseline="0">
                <a:solidFill>
                  <a:srgbClr val="808080"/>
                </a:solidFill>
                <a:effectLst/>
                <a:latin typeface="Calibri"/>
                <a:ea typeface="Calibri"/>
                <a:cs typeface="Calibri"/>
              </a:rPr>
              <a:t>entre vías, con otras instituciones, además de con niños y jóvenes</a:t>
            </a:r>
          </a:p>
          <a:p>
            <a:pPr marL="457200" lvl="1" indent="0">
              <a:lnSpc>
                <a:spcPct val="120000"/>
              </a:lnSpc>
              <a:spcBef>
                <a:spcPct val="0"/>
              </a:spcBef>
              <a:buNone/>
              <a:defRPr/>
            </a:pPr>
            <a:endParaRPr lang="en-GB" altLang="en-US" sz="2000"/>
          </a:p>
          <a:p>
            <a:pPr>
              <a:lnSpc>
                <a:spcPct val="120000"/>
              </a:lnSpc>
              <a:spcBef>
                <a:spcPct val="0"/>
              </a:spcBef>
              <a:buFont typeface="Arial"/>
              <a:buChar char="•"/>
              <a:defRPr/>
            </a:pPr>
            <a:r>
              <a:rPr lang="es-ES" sz="2400" b="0" i="0" strike="noStrike" cap="none" spc="0" baseline="0">
                <a:solidFill>
                  <a:srgbClr val="808080"/>
                </a:solidFill>
                <a:effectLst/>
                <a:latin typeface="Calibri"/>
                <a:ea typeface="Calibri"/>
                <a:cs typeface="Calibri"/>
              </a:rPr>
              <a:t>Al incluir “centrarse en el paciente”, se facilitan las conversaciones abiertas y honestas</a:t>
            </a:r>
          </a:p>
          <a:p>
            <a:pPr lvl="1">
              <a:lnSpc>
                <a:spcPct val="120000"/>
              </a:lnSpc>
              <a:spcBef>
                <a:spcPct val="0"/>
              </a:spcBef>
              <a:buFont typeface="Arial"/>
              <a:buChar char="–"/>
              <a:defRPr/>
            </a:pPr>
            <a:r>
              <a:rPr lang="es-ES" sz="2000" b="0" i="0" strike="noStrike" cap="none" spc="0" baseline="0">
                <a:solidFill>
                  <a:srgbClr val="808080"/>
                </a:solidFill>
                <a:effectLst/>
                <a:latin typeface="Calibri"/>
                <a:ea typeface="Calibri"/>
                <a:cs typeface="Calibri"/>
              </a:rPr>
              <a:t>Es más probable que estas generen invitaciones importantes para que los médicos comprendan verdaderamente la realidad de la vida diaria de sus pacientes</a:t>
            </a:r>
          </a:p>
          <a:p>
            <a:pPr marL="457200" lvl="1" indent="0">
              <a:lnSpc>
                <a:spcPct val="120000"/>
              </a:lnSpc>
              <a:spcBef>
                <a:spcPct val="0"/>
              </a:spcBef>
              <a:buNone/>
              <a:defRPr/>
            </a:pPr>
            <a:endParaRPr lang="en-GB" altLang="en-US" sz="2000"/>
          </a:p>
          <a:p>
            <a:pPr>
              <a:lnSpc>
                <a:spcPct val="120000"/>
              </a:lnSpc>
              <a:spcBef>
                <a:spcPct val="0"/>
              </a:spcBef>
              <a:buFont typeface="Arial"/>
              <a:buChar char="•"/>
              <a:defRPr/>
            </a:pPr>
            <a:r>
              <a:rPr lang="es-ES" sz="2400" b="0" i="0" strike="noStrike" cap="none" spc="0" baseline="0">
                <a:solidFill>
                  <a:srgbClr val="808080"/>
                </a:solidFill>
                <a:effectLst/>
                <a:latin typeface="Calibri"/>
                <a:ea typeface="Calibri"/>
                <a:cs typeface="Calibri"/>
              </a:rPr>
              <a:t>De esta manera, la flexibilidad y la negociación se vuelven intrínsecas a la planificación de la atención adecuada para cada persona</a:t>
            </a:r>
          </a:p>
        </p:txBody>
      </p:sp>
      <p:sp>
        <p:nvSpPr>
          <p:cNvPr id="2" name="Text Placeholder 1">
            <a:extLst>
              <a:ext uri="{FF2B5EF4-FFF2-40B4-BE49-F238E27FC236}">
                <a16:creationId xmlns:a16="http://schemas.microsoft.com/office/drawing/2014/main" id="{8D4B66E4-B6C1-4B9A-9AEF-259480E54B3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Cambiar las</a:t>
            </a:r>
            <a:r>
              <a:rPr lang="es-ES" sz="3600" b="1" i="0" strike="noStrike" cap="none" spc="0" baseline="0">
                <a:solidFill>
                  <a:srgbClr val="FFFFFF"/>
                </a:solidFill>
                <a:effectLst/>
                <a:latin typeface="Calibri Light"/>
                <a:ea typeface="Calibri Light"/>
                <a:cs typeface="Calibri Light"/>
              </a:rPr>
              <a:t> EXPECTATIVAS</a:t>
            </a:r>
          </a:p>
        </p:txBody>
      </p:sp>
      <p:sp>
        <p:nvSpPr>
          <p:cNvPr id="24579" name="Content Placeholder 2"/>
          <p:cNvSpPr>
            <a:spLocks noGrp="1"/>
          </p:cNvSpPr>
          <p:nvPr>
            <p:ph idx="1"/>
          </p:nvPr>
        </p:nvSpPr>
        <p:spPr/>
        <p:txBody>
          <a:bodyPr>
            <a:noAutofit/>
          </a:bodyPr>
          <a:lstStyle/>
          <a:p>
            <a:pPr eaLnBrk="1" hangingPunct="1"/>
            <a:r>
              <a:rPr lang="es-ES" sz="2400" b="0" i="0" strike="noStrike" cap="none" spc="0" baseline="0">
                <a:solidFill>
                  <a:srgbClr val="808080"/>
                </a:solidFill>
                <a:effectLst/>
                <a:latin typeface="Calibri"/>
                <a:ea typeface="Calibri"/>
                <a:cs typeface="Calibri"/>
              </a:rPr>
              <a:t>Las expectativas de los demás son importantes, y lo que pensamos que están haciendo los demás influye de manera importante en el comportamiento</a:t>
            </a:r>
          </a:p>
          <a:p>
            <a:pPr eaLnBrk="1" hangingPunct="1"/>
            <a:endParaRPr lang="en-GB" altLang="en-US" sz="2400">
              <a:ea typeface="HelveticaNeueLT Std Cn"/>
            </a:endParaRPr>
          </a:p>
          <a:p>
            <a:pPr eaLnBrk="1" hangingPunct="1"/>
            <a:r>
              <a:rPr lang="es-ES" sz="2400" b="0" i="0" strike="noStrike" cap="none" spc="0" baseline="0">
                <a:solidFill>
                  <a:srgbClr val="808080"/>
                </a:solidFill>
                <a:effectLst/>
                <a:latin typeface="Calibri"/>
                <a:ea typeface="Calibri"/>
                <a:cs typeface="Calibri"/>
              </a:rPr>
              <a:t>Esta es la noción de “normas sociales”</a:t>
            </a:r>
          </a:p>
          <a:p>
            <a:pPr eaLnBrk="1" hangingPunct="1"/>
            <a:endParaRPr lang="en-GB" altLang="en-US" sz="2400">
              <a:ea typeface="HelveticaNeueLT Std Cn"/>
            </a:endParaRPr>
          </a:p>
          <a:p>
            <a:pPr eaLnBrk="1" hangingPunct="1"/>
            <a:r>
              <a:rPr lang="es-ES" sz="2400" b="0" i="0" strike="noStrike" cap="none" spc="0" baseline="0">
                <a:solidFill>
                  <a:srgbClr val="808080"/>
                </a:solidFill>
                <a:effectLst/>
                <a:latin typeface="Calibri"/>
                <a:ea typeface="Calibri"/>
                <a:cs typeface="Calibri"/>
              </a:rPr>
              <a:t>¿Cuáles son las “normas sociales” del equipo, no solo en relación con la adherencia terapéutica en la FQ?</a:t>
            </a:r>
          </a:p>
          <a:p>
            <a:pPr lvl="1" eaLnBrk="1" hangingPunct="1"/>
            <a:r>
              <a:rPr lang="es-ES" sz="2000" b="0" i="0" strike="noStrike" cap="none" spc="0" baseline="0">
                <a:solidFill>
                  <a:srgbClr val="808080"/>
                </a:solidFill>
                <a:effectLst/>
                <a:latin typeface="Calibri"/>
                <a:ea typeface="Calibri"/>
                <a:cs typeface="Calibri"/>
              </a:rPr>
              <a:t>una cultura de franqueza y honestidad</a:t>
            </a:r>
          </a:p>
          <a:p>
            <a:pPr lvl="1" eaLnBrk="1" hangingPunct="1"/>
            <a:r>
              <a:rPr lang="es-ES" sz="2000" b="0" i="0" strike="noStrike" cap="none" spc="0" baseline="0">
                <a:solidFill>
                  <a:srgbClr val="808080"/>
                </a:solidFill>
                <a:effectLst/>
                <a:latin typeface="Calibri"/>
                <a:ea typeface="Calibri"/>
                <a:cs typeface="Calibri"/>
              </a:rPr>
              <a:t>un espíritu centrado en el paciente</a:t>
            </a:r>
          </a:p>
          <a:p>
            <a:pPr lvl="1" eaLnBrk="1" hangingPunct="1"/>
            <a:r>
              <a:rPr lang="es-ES" sz="2000" b="0" i="0" strike="noStrike" cap="none" spc="0" baseline="0">
                <a:solidFill>
                  <a:srgbClr val="808080"/>
                </a:solidFill>
                <a:effectLst/>
                <a:latin typeface="Calibri"/>
                <a:ea typeface="Calibri"/>
                <a:cs typeface="Calibri"/>
              </a:rPr>
              <a:t>una asociación realmente colaborativa con pacientes y familias</a:t>
            </a:r>
          </a:p>
        </p:txBody>
      </p:sp>
      <p:sp>
        <p:nvSpPr>
          <p:cNvPr id="2" name="Text Placeholder 1">
            <a:extLst>
              <a:ext uri="{FF2B5EF4-FFF2-40B4-BE49-F238E27FC236}">
                <a16:creationId xmlns:a16="http://schemas.microsoft.com/office/drawing/2014/main" id="{2C2CD706-F749-4A65-A1FB-047155847DFD}"/>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FQ, fibrosis quística</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2422</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 Font Regular</vt:lpstr>
      <vt:lpstr>Office Theme</vt:lpstr>
      <vt:lpstr>Gestión de la adherencia como equipo</vt:lpstr>
      <vt:lpstr>Descargo de responsabilidad</vt:lpstr>
      <vt:lpstr>Introducción</vt:lpstr>
      <vt:lpstr>Objetivos de aprendizaje</vt:lpstr>
      <vt:lpstr>Cambiar la cultura, el espíritu y las expectativas</vt:lpstr>
      <vt:lpstr>¿Por qué cambiar?</vt:lpstr>
      <vt:lpstr>Cambiar la CULTURA</vt:lpstr>
      <vt:lpstr>Cambiar el ESPÍRITU</vt:lpstr>
      <vt:lpstr>Cambiar las EXPECTATIVAS</vt:lpstr>
      <vt:lpstr>Discusión de normas sociales</vt:lpstr>
      <vt:lpstr>Mejorar las relaciones</vt:lpstr>
      <vt:lpstr>Mejorar las relaciones</vt:lpstr>
      <vt:lpstr>Mejorar las relaciones (continuación)</vt:lpstr>
      <vt:lpstr>Comunicación</vt:lpstr>
      <vt:lpstr>Intervenciones de equipo 1</vt:lpstr>
      <vt:lpstr>Intervenciones de equipo 2</vt:lpstr>
      <vt:lpstr>Intervenciones de equipo 3</vt:lpstr>
      <vt:lpstr>Intervenciones de equipo 4</vt:lpstr>
      <vt:lpstr>Intervenciones de equipo 5</vt:lpstr>
      <vt:lpstr>Intervenciones de equipo 6</vt:lpstr>
      <vt:lpstr>Intervenciones de equipo 7</vt:lpstr>
      <vt:lpstr>Resumen </vt:lpstr>
      <vt:lpstr>Referencias bibliográficas</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81</cp:revision>
  <dcterms:created xsi:type="dcterms:W3CDTF">2021-07-06T11:43:32Z</dcterms:created>
  <dcterms:modified xsi:type="dcterms:W3CDTF">2022-03-30T17:26:56Z</dcterms:modified>
</cp:coreProperties>
</file>