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421" r:id="rId4"/>
    <p:sldId id="398" r:id="rId5"/>
    <p:sldId id="416" r:id="rId6"/>
    <p:sldId id="399" r:id="rId7"/>
    <p:sldId id="401" r:id="rId8"/>
    <p:sldId id="402" r:id="rId9"/>
    <p:sldId id="410" r:id="rId10"/>
    <p:sldId id="412" r:id="rId11"/>
    <p:sldId id="417" r:id="rId12"/>
    <p:sldId id="404" r:id="rId13"/>
    <p:sldId id="423" r:id="rId14"/>
    <p:sldId id="414" r:id="rId15"/>
    <p:sldId id="268" r:id="rId16"/>
    <p:sldId id="415" r:id="rId17"/>
    <p:sldId id="413" r:id="rId18"/>
    <p:sldId id="269" r:id="rId19"/>
    <p:sldId id="270" r:id="rId20"/>
    <p:sldId id="271" r:id="rId21"/>
    <p:sldId id="272" r:id="rId22"/>
    <p:sldId id="422" r:id="rId23"/>
    <p:sldId id="409" r:id="rId24"/>
    <p:sldId id="42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/>
  </p:cmAuthor>
  <p:cmAuthor id="2" name="ApotheCom" initials="APO" lastIdx="0" clrIdx="1">
    <p:extLst/>
  </p:cmAuthor>
  <p:cmAuthor id="3" name="Saima Khan" initials="SK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0408" autoAdjust="0"/>
  </p:normalViewPr>
  <p:slideViewPr>
    <p:cSldViewPr snapToGrid="0" snapToObjects="1">
      <p:cViewPr varScale="1">
        <p:scale>
          <a:sx n="105" d="100"/>
          <a:sy n="105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DFE91-F276-40A3-B131-E4239AF1C369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2949-A7E7-4F2A-888B-CAC414630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2949-A7E7-4F2A-888B-CAC4146305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7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9B930-771D-4245-9F45-0D6F492C88F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9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E8E64-2CDD-42FB-B5DA-F8A15745237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0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2B4D2-7A4E-4D76-ADB7-250E96495B6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8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15CE0-F870-444A-AFBD-61F5B015A26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4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2949-A7E7-4F2A-888B-CAC41463056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2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8F5E05-2F65-4672-A73C-EE949F0C0E6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F8934-B0EC-47F8-A0AE-34677955F8D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2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F256E0-6F50-41D9-8869-6173CC7A7E5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1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F86E6-4EAB-41CC-BC7D-D261F13AFFE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6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9B930-771D-4245-9F45-0D6F492C88F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8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919F5-8897-4DF9-90A0-DCC253A6F4E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19E12-F70E-4F10-A406-CF8482705AE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2949-A7E7-4F2A-888B-CAC4146305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0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Проведите групповое обсуждение этих трех вопросов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7C3694-69B6-4AE7-92A4-33F6F7EE887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4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2949-A7E7-4F2A-888B-CAC4146305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6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System Font Regular"/>
              <a:buChar char="–"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System Font Regular"/>
              <a:buChar char="–"/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 marL="685800" indent="-228600">
              <a:buClr>
                <a:schemeClr val="accent5"/>
              </a:buClr>
              <a:buFont typeface="System Font Regular"/>
              <a:buChar char="–"/>
              <a:defRPr/>
            </a:lvl2pPr>
            <a:lvl3pPr>
              <a:buClr>
                <a:schemeClr val="accent5"/>
              </a:buClr>
              <a:defRPr/>
            </a:lvl3pPr>
            <a:lvl4pPr marL="1600200" indent="-228600">
              <a:buClr>
                <a:schemeClr val="accent5"/>
              </a:buClr>
              <a:buFont typeface="System Font Regular"/>
              <a:buChar char="–"/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 Care logo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467" y="233363"/>
            <a:ext cx="5391151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NeueLT Std Med C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+mn-lt"/>
                <a:cs typeface="HelveticaNeueLT Std Med C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3815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3948B9-ACF2-AB4E-83A6-4A796EB2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5338" y="5906814"/>
            <a:ext cx="9532883" cy="777765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92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D0A14-91F6-A649-8032-616F5C8A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763" y="1738356"/>
            <a:ext cx="8924172" cy="2590559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Управление приверженностью в команде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6DE474-F213-2547-BD92-5823796B2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94702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A6C839-633B-4D0B-ABBE-24A8112B0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</p:spPr>
        <p:txBody>
          <a:bodyPr/>
          <a:lstStyle/>
          <a:p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Код проекта: </a:t>
            </a:r>
            <a:r>
              <a:rPr lang="en-US" b="1" dirty="0">
                <a:solidFill>
                  <a:srgbClr val="7B2A84"/>
                </a:solidFill>
                <a:ea typeface="Calibri"/>
                <a:cs typeface="Calibri"/>
              </a:rPr>
              <a:t>INT-20-2100518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Дата обновления</a:t>
            </a:r>
            <a:r>
              <a:rPr lang="ru-RU" sz="10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ru-RU" b="1">
                <a:solidFill>
                  <a:srgbClr val="7B2A84"/>
                </a:solidFill>
                <a:ea typeface="Calibri"/>
                <a:cs typeface="Calibri"/>
              </a:rPr>
              <a:t>Январь </a:t>
            </a:r>
            <a:r>
              <a:rPr lang="ru-RU" b="1">
                <a:solidFill>
                  <a:srgbClr val="7B2A84"/>
                </a:solidFill>
                <a:ea typeface="Calibri"/>
                <a:cs typeface="Calibri"/>
              </a:rPr>
              <a:t>2022 </a:t>
            </a:r>
            <a:r>
              <a:rPr lang="ru-RU" sz="1000" b="1" i="0" strike="noStrike" cap="none" spc="0" baseline="0" smtClean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г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639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Обсуждение социальных норм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Каковы «нормы» в отношении приверженности при МВ?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 рассмотрении переменных результата лечения, будет ли когда-либо полезным сравнение переменных результата лечения пациента в контексте других когорт в клинике?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181A90-AA9B-4F61-8D68-21823560F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448507" y="1915521"/>
            <a:ext cx="5531728" cy="1495794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Улучшение отношений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BD15A4-9D53-4694-B849-826CDCABD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Улучшение отношений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Члены МДГ (мультидисциплинарных групп) играют широкую и важную роль в поддержке пациентов и их семей в плане успешного соблюдения режима лечения</a:t>
            </a:r>
            <a:endParaRPr lang="en-GB" altLang="en-US" sz="2400" baseline="30000"/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GB" altLang="en-US" sz="2400" baseline="30000"/>
          </a:p>
          <a:p>
            <a:pPr>
              <a:lnSpc>
                <a:spcPct val="11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достигается за счет понимания препятствий для оптимального соблюдения пациентами режима лечения, а также личных и связанных со здоровьем целей</a:t>
            </a:r>
            <a:endParaRPr lang="en-GB" altLang="en-US" sz="2400" baseline="30000"/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GB" altLang="en-US" sz="2400"/>
          </a:p>
          <a:p>
            <a:pPr>
              <a:lnSpc>
                <a:spcPct val="11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Члены МДГ затем могут создать совместную и разрешающую проблемы среду, которая будет соответствовать их потребностям, чтобы помочь в лечении заболевания у пациентов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CAA4FC-5540-4DA9-BC75-7CEF1C471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МДГ, мультидисциплинарный</a:t>
            </a:r>
            <a:r>
              <a:rPr sz="1000"/>
              <a:t/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Gardner AJ,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Patient Prefer Adherence.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2017;11:761–767.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Улучшение отношений (продолжение)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0000"/>
              </a:lnSpc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Хорошая коммуникация приводит к:</a:t>
            </a:r>
          </a:p>
          <a:p>
            <a:pPr lvl="1">
              <a:lnSpc>
                <a:spcPct val="110000"/>
              </a:lnSpc>
              <a:buFont typeface="Arial"/>
              <a:buChar char="–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Повышению удовлетворенности и улучшению результатов лечения по сравнению с традиционными консультациями специалистов </a:t>
            </a:r>
            <a:r>
              <a:rPr lang="ru-RU" sz="16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en-GB" altLang="en-US" sz="1600" dirty="0"/>
          </a:p>
          <a:p>
            <a:pPr lvl="1">
              <a:lnSpc>
                <a:spcPct val="110000"/>
              </a:lnSpc>
              <a:buFont typeface="Arial"/>
              <a:buChar char="–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Выражение </a:t>
            </a:r>
            <a:r>
              <a:rPr lang="ru-RU" sz="16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эмпатии</a:t>
            </a: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в большей степени </a:t>
            </a:r>
            <a:r>
              <a:rPr lang="ru-RU" sz="16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endParaRPr lang="en-GB" altLang="en-US" sz="1600" dirty="0"/>
          </a:p>
          <a:p>
            <a:pPr>
              <a:lnSpc>
                <a:spcPct val="110000"/>
              </a:lnSpc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Превосходные результаты лечения можно достичь с помощью </a:t>
            </a:r>
            <a:r>
              <a:rPr lang="ru-RU" sz="16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endParaRPr lang="en-GB" alt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CAA4FC-5540-4DA9-BC75-7CEF1C471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Mead N,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Patient Educ Couns.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2002;48:51–61; 2. Fallowfield LJ,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Lancet.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2002;359:650–656; 3. Morley L,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Med Imaging Radiat Sci.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2017; 48:207–216.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4A2FA6-060F-9F4E-9422-EA2D8950E5A2}"/>
              </a:ext>
            </a:extLst>
          </p:cNvPr>
          <p:cNvSpPr txBox="1"/>
          <p:nvPr/>
        </p:nvSpPr>
        <p:spPr>
          <a:xfrm>
            <a:off x="995424" y="4271058"/>
            <a:ext cx="2488556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Сотрудничество и координация между пациентами, семьей и медицинскими работниками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B2287F-8410-3441-9B37-4AE3A62F97E3}"/>
              </a:ext>
            </a:extLst>
          </p:cNvPr>
          <p:cNvSpPr txBox="1"/>
          <p:nvPr/>
        </p:nvSpPr>
        <p:spPr>
          <a:xfrm>
            <a:off x="3591084" y="4271057"/>
            <a:ext cx="249720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Открытое и честное общение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AC56BF3-8CC4-C840-93F4-1A0706ACFD9B}"/>
              </a:ext>
            </a:extLst>
          </p:cNvPr>
          <p:cNvSpPr txBox="1"/>
          <p:nvPr/>
        </p:nvSpPr>
        <p:spPr>
          <a:xfrm>
            <a:off x="6195391" y="4271057"/>
            <a:ext cx="238323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Взаимные цели и ожидания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D16208E-8656-6145-8A75-D76B509698B5}"/>
              </a:ext>
            </a:extLst>
          </p:cNvPr>
          <p:cNvSpPr txBox="1"/>
          <p:nvPr/>
        </p:nvSpPr>
        <p:spPr>
          <a:xfrm>
            <a:off x="8685729" y="4271058"/>
            <a:ext cx="2530139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Творческое и гибкое решение проблем между пациентом и командой в случае выявления проблемы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1A0B03C-F0ED-184D-8F9A-8211D1925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4"/>
              </a:ext>
            </a:extLst>
          </a:blip>
          <a:stretch>
            <a:fillRect/>
          </a:stretch>
        </p:blipFill>
        <p:spPr>
          <a:xfrm>
            <a:off x="6794339" y="3251521"/>
            <a:ext cx="983849" cy="9838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ADE139-5112-3440-A1B2-8937321F0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6"/>
              </a:ext>
            </a:extLst>
          </a:blip>
          <a:stretch>
            <a:fillRect/>
          </a:stretch>
        </p:blipFill>
        <p:spPr>
          <a:xfrm>
            <a:off x="1781538" y="3263097"/>
            <a:ext cx="926938" cy="9269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495D35-40CC-A441-921F-3AE4C8A96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8"/>
              </a:ext>
            </a:extLst>
          </a:blip>
          <a:stretch>
            <a:fillRect/>
          </a:stretch>
        </p:blipFill>
        <p:spPr>
          <a:xfrm>
            <a:off x="4327964" y="3182072"/>
            <a:ext cx="1170009" cy="11700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412935-E50A-9143-8582-D2CA33962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10"/>
              </a:ext>
            </a:extLst>
          </a:blip>
          <a:stretch>
            <a:fillRect/>
          </a:stretch>
        </p:blipFill>
        <p:spPr>
          <a:xfrm>
            <a:off x="9549115" y="32630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60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Коммуникация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6141334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Какими навыками мы обладаем?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Вовлекаем ли мы пациентов в открытые и честные беседы?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мы хотим улучшить, каковы наши потребности в обучении?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510BDB-2086-48EE-8861-A90B5D8CA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Pexels</a:t>
            </a:r>
            <a:endParaRPr lang="en-GB"/>
          </a:p>
        </p:txBody>
      </p:sp>
      <p:pic>
        <p:nvPicPr>
          <p:cNvPr id="4" name="Picture 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C4B886-E090-C048-A8AC-FCCD8FCD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6" b="23578"/>
          <a:stretch>
            <a:fillRect/>
          </a:stretch>
        </p:blipFill>
        <p:spPr>
          <a:xfrm>
            <a:off x="7170517" y="1493134"/>
            <a:ext cx="4139878" cy="4282633"/>
          </a:xfrm>
          <a:prstGeom prst="roundRect">
            <a:avLst>
              <a:gd name="adj" fmla="val 6322"/>
            </a:avLst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Групповые вмешательства 1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50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педиатрическом уходе, когда дети посещают среднюю школу (или, самое позднее, становятся подростками), встречайтесь с ними самостоятельно во время консультации в клинике. Цель этого состоит в том, чтобы:</a:t>
            </a:r>
          </a:p>
          <a:p>
            <a:pPr lvl="1">
              <a:lnSpc>
                <a:spcPct val="120000"/>
              </a:lnSpc>
              <a:spcBef>
                <a:spcPts val="24"/>
              </a:spcBef>
              <a:buFont typeface="Arial"/>
              <a:buChar char="–"/>
              <a:defRPr/>
            </a:pPr>
            <a:r>
              <a:rPr lang="ru-RU" sz="26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Укреплять</a:t>
            </a:r>
            <a:r>
              <a:rPr lang="ru-RU" sz="2600" b="1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уверенность в том, что вы говорите с командой самостоятельно</a:t>
            </a:r>
          </a:p>
          <a:p>
            <a:pPr lvl="1">
              <a:lnSpc>
                <a:spcPct val="120000"/>
              </a:lnSpc>
              <a:spcBef>
                <a:spcPts val="24"/>
              </a:spcBef>
              <a:buFont typeface="Arial"/>
              <a:buChar char="–"/>
              <a:defRPr/>
            </a:pPr>
            <a:r>
              <a:rPr lang="ru-RU" sz="26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Принимать</a:t>
            </a:r>
            <a:r>
              <a:rPr lang="ru-RU" sz="2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участие в обсуждениях о их собственном медицинском обслуживании</a:t>
            </a:r>
          </a:p>
          <a:p>
            <a:pPr lvl="1">
              <a:lnSpc>
                <a:spcPct val="120000"/>
              </a:lnSpc>
              <a:spcBef>
                <a:spcPts val="24"/>
              </a:spcBef>
              <a:buFont typeface="Arial"/>
              <a:buChar char="–"/>
              <a:defRPr/>
            </a:pPr>
            <a:endParaRPr lang="en-US" altLang="en-US" sz="2100"/>
          </a:p>
          <a:p>
            <a:pPr>
              <a:lnSpc>
                <a:spcPct val="120000"/>
              </a:lnSpc>
              <a:spcBef>
                <a:spcPts val="24"/>
              </a:spcBef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Подростки с МВ заявили, что их следует посещать самостоятельно (как минимум для части консультации) в возрасте от 13 до 16 лет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>
              <a:lnSpc>
                <a:spcPct val="120000"/>
              </a:lnSpc>
              <a:spcBef>
                <a:spcPts val="24"/>
              </a:spcBef>
              <a:buFont typeface="Arial"/>
              <a:buChar char="•"/>
              <a:defRPr/>
            </a:pPr>
            <a:endParaRPr lang="en-GB" altLang="en-US"/>
          </a:p>
          <a:p>
            <a:pPr>
              <a:lnSpc>
                <a:spcPct val="120000"/>
              </a:lnSpc>
              <a:spcBef>
                <a:spcPts val="24"/>
              </a:spcBef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Важно отметить, что пациенты выразили желание обсудить вопросы подросткового возраста со своим врачом в частном порядке, но не всегда им предоставляется возможность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>
              <a:lnSpc>
                <a:spcPct val="120000"/>
              </a:lnSpc>
              <a:spcBef>
                <a:spcPts val="24"/>
              </a:spcBef>
              <a:buFont typeface="Arial"/>
              <a:buChar char="•"/>
              <a:defRPr/>
            </a:pPr>
            <a:endParaRPr lang="en-US" altLang="en-US"/>
          </a:p>
          <a:p>
            <a:pPr>
              <a:lnSpc>
                <a:spcPct val="120000"/>
              </a:lnSpc>
              <a:spcBef>
                <a:spcPts val="24"/>
              </a:spcBef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 уходе за взрослыми старайтесь обеспечить не ограниченную временем фазу консультации, чтобы дать пациентам возможность проводить обсуждения/проблемы по поводу ухода/жизни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6FE034-C63D-4A3C-90F5-B4ECA9575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Withers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Pulmon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2012; 2012:134132.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Групповые вмешательства 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Переход — это </a:t>
            </a:r>
            <a:r>
              <a:rPr lang="ru-RU" sz="2800" b="1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НЕ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просто перемещение между педиатрическими и взрослыми службами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Переход — </a:t>
            </a:r>
            <a:r>
              <a:rPr lang="ru-RU" sz="2800" b="1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ЭТО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перемещение с родительского ухода на самостоятельную жизнь 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1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ВАЖНО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планировать, когда дети вступают в подростковый возраст, и это должно быть частью обсуждения ежегодного обзора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«Перевод» — это точка, в которой подросток переводится на уход за взрослыми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Рассмотрите практическое применение программы перехода «На старт, внимание, марш» </a:t>
            </a:r>
            <a:r>
              <a:rPr lang="ru-RU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4369B6-893F-4F18-AFB8-D427627D7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University Hospitals Southampton. 2020. https://www.uhs.nhs.uk/Media/UHS-website-2019/Patientinformation/Childhealth/ReadySteadyGo/Transitionmovingintoadultcare-patientinformation.pdf. По состоянию на июль 2021 г.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Групповые вмешательства 3</a:t>
            </a:r>
            <a:endParaRPr lang="en-GB" altLang="en-US">
              <a:ea typeface="HelveticaNeueLT Std Med Cn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Расширение объема ежегодных обзоров с включением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Чего пациент хочет достичь в собственной жизни в течение следующих 12 месяцев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члены их семьи надеются достичь/выполнить в течение следующих 12 месяцев</a:t>
            </a:r>
          </a:p>
          <a:p>
            <a:pPr lvl="1" eaLnBrk="1" hangingPunct="1"/>
            <a:endParaRPr lang="en-GB" altLang="en-US" sz="2800"/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Свяжите цели «лечения» с жизненными целями для установления одного набора целей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D0A8CC-6F51-4B86-8B89-CE4470AA6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Групповые вмешательства 4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6893689" cy="4317999"/>
          </a:xfrm>
        </p:spPr>
        <p:txBody>
          <a:bodyPr>
            <a:normAutofit fontScale="97500" lnSpcReduction="1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Организуйте регулярную виртуальную клинику/оценку соблюдения режима лечения, проводя (не менее чем ежемесячно) анализ</a:t>
            </a: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группы пациентов </a:t>
            </a: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 мере роста или изменений в группе персонала, работающей в клинике, помните о том, что вы должны быть максимально последовательны с каждым отдельным членом команды, который взаимодействует с пациентом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A767B75-8E3E-4CAC-A00B-E59FADE19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Shutterstock</a:t>
            </a:r>
          </a:p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Duff A,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Lancet Respir Med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2014;2:683–685.</a:t>
            </a:r>
          </a:p>
        </p:txBody>
      </p:sp>
      <p:pic>
        <p:nvPicPr>
          <p:cNvPr id="4" name="Picture 3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989226-2810-A04D-A8F3-6567FB217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81" r="16045"/>
          <a:stretch>
            <a:fillRect/>
          </a:stretch>
        </p:blipFill>
        <p:spPr>
          <a:xfrm>
            <a:off x="7917084" y="1472338"/>
            <a:ext cx="3393822" cy="4326578"/>
          </a:xfrm>
          <a:prstGeom prst="roundRect">
            <a:avLst>
              <a:gd name="adj" fmla="val 10528"/>
            </a:avLst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Групповые вмешательства 5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75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Создать систему «ключевой работы», возглавляемую «Помощниками по приверженности»</a:t>
            </a:r>
          </a:p>
          <a:p>
            <a:pPr eaLnBrk="1" hangingPunct="1">
              <a:lnSpc>
                <a:spcPct val="110000"/>
              </a:lnSpc>
            </a:pPr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Помощники по приверженности помогают и руководят клиникой по рассмотрению приверженности </a:t>
            </a:r>
          </a:p>
          <a:p>
            <a:pPr eaLnBrk="1" hangingPunct="1">
              <a:lnSpc>
                <a:spcPct val="110000"/>
              </a:lnSpc>
            </a:pPr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Помощники по МДГ обсуждают план лечения и активно помогают пациентам/лицам, осуществляющим уход, внося это в свой ежедневный распорядок дня</a:t>
            </a:r>
          </a:p>
          <a:p>
            <a:pPr eaLnBrk="1" hangingPunct="1">
              <a:lnSpc>
                <a:spcPct val="110000"/>
              </a:lnSpc>
            </a:pPr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Помощники по вопросам соблюдения режима лечения несут ответственность за реализацию инициатив по соблюдению режима лечения</a:t>
            </a:r>
          </a:p>
          <a:p>
            <a:pPr lvl="1" eaLnBrk="1" hangingPunct="1">
              <a:lnSpc>
                <a:spcPct val="11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Обсуждают и понимают проблемы, связанные с соблюдением режима лечения</a:t>
            </a:r>
          </a:p>
          <a:p>
            <a:pPr lvl="1" eaLnBrk="1" hangingPunct="1">
              <a:lnSpc>
                <a:spcPct val="11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Установливают по-настоящему совместные отношения с пациентами и их семьями</a:t>
            </a:r>
          </a:p>
          <a:p>
            <a:pPr lvl="1" eaLnBrk="1" hangingPunct="1">
              <a:lnSpc>
                <a:spcPct val="11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Ставят и согласовывают цели лечения в контексте жизненных целей</a:t>
            </a:r>
          </a:p>
          <a:p>
            <a:pPr lvl="1" eaLnBrk="1" hangingPunct="1">
              <a:lnSpc>
                <a:spcPct val="11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Поддерживают и содействуют усилиям пациентов по изменению</a:t>
            </a:r>
            <a:endParaRPr lang="en-GB" altLang="en-US" sz="20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821296-02B9-4CB5-9511-8C6192EC4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8D7D78A-D49B-4396-A0EB-8F3F7768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Заявление об ограничении ответственности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F13EC4D-D7E1-48C3-9D90-D9D4C079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полностью финансируется компанией «Вертекс Фармасьютикалс (Европа) Лимитед». Содержание было подготовлено и разработано организационным комитетом с логистической и редакторской поддержкой секретариата CF CARE, ApotheCom. Компания «Вертекс» имела возможность проверить содержание и инструменты на точность.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6BF87BF-5B06-47D8-AF91-378FA4615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36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Командные вмешательства 6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Определение ожиданий и обязательств сотрудников</a:t>
            </a:r>
          </a:p>
          <a:p>
            <a:pPr eaLnBrk="1" hangingPunct="1"/>
            <a:endParaRPr lang="en-GB" altLang="en-US" dirty="0">
              <a:ea typeface="HelveticaNeueLT Std Cn"/>
            </a:endParaRP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Указать, что руководство зависит от качества полученной информации</a:t>
            </a:r>
          </a:p>
          <a:p>
            <a:pPr marL="457200" lvl="1" indent="0" eaLnBrk="1" hangingPunct="1">
              <a:buNone/>
            </a:pPr>
            <a:endParaRPr lang="en-GB" altLang="en-US" dirty="0"/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Предупредить пациентов/лиц, осуществляющих уход, о рисках чрезмерного назначения или прекращения приема лекарственных препаратов, которые считаются неэффективными</a:t>
            </a:r>
          </a:p>
          <a:p>
            <a:pPr marL="457200" lvl="1" indent="0" eaLnBrk="1" hangingPunct="1">
              <a:buNone/>
            </a:pPr>
            <a:endParaRPr lang="en-GB" altLang="en-US" dirty="0"/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Измеряйте </a:t>
            </a:r>
            <a:r>
              <a:rPr lang="ru-RU" sz="2400" b="1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каждый аспект</a:t>
            </a: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лечения, а не глобальную оценку соблюдения режима лечения</a:t>
            </a:r>
          </a:p>
          <a:p>
            <a:pPr eaLnBrk="1" hangingPunct="1"/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3F457ED-C1C0-402A-9E83-78809BE14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Групповые вмешательства 7</a:t>
            </a:r>
          </a:p>
        </p:txBody>
      </p:sp>
      <p:sp>
        <p:nvSpPr>
          <p:cNvPr id="39939" name="Rectangle 4"/>
          <p:cNvSpPr>
            <a:spLocks noGrp="1"/>
          </p:cNvSpPr>
          <p:nvPr>
            <p:ph idx="1"/>
          </p:nvPr>
        </p:nvSpPr>
        <p:spPr>
          <a:xfrm>
            <a:off x="838201" y="1473201"/>
            <a:ext cx="6176058" cy="4317999"/>
          </a:xfrm>
        </p:spPr>
        <p:txBody>
          <a:bodyPr>
            <a:normAutofit fontScale="97500" lnSpcReduction="1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Определение ожиданий и обязательств пациента/семьи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Принципы открытого обсуждения того, что они смогли принять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Согласиться на регулярный контакт с пкомощниками по вопросам соблюдения режима лечения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Приложите все усилия, чтобы включить лечение в свой распорядок дня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Придерживайтесь любых согласованных каникул лечения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Сохраняйте дневники, если вас попросят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EE8D3C-522E-4DBC-AA14-CC1817CA4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Pexels</a:t>
            </a:r>
          </a:p>
        </p:txBody>
      </p:sp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E231C51-6C10-4342-A0DC-59F9FED65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8" t="21434" b="15612"/>
          <a:stretch>
            <a:fillRect/>
          </a:stretch>
        </p:blipFill>
        <p:spPr>
          <a:xfrm>
            <a:off x="7222602" y="1469985"/>
            <a:ext cx="4099367" cy="4317358"/>
          </a:xfrm>
          <a:prstGeom prst="roundRect">
            <a:avLst>
              <a:gd name="adj" fmla="val 7067"/>
            </a:avLst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577EA7-0A69-463E-8EBF-9C10E5B1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Резюме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3721D4-85BD-486B-9C13-707AF23BD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Необходимо принять изменения в культуре, этике и ожиданиях команд по муковисцидозу для улучшения результатов лечения пациентов с муковисцидозом</a:t>
            </a:r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Члены МДГ по МВ могут создать совместную среду и среду решения проблем, которая является специфичной для их потребностей пациентов, чтобы содействовать их лечению заболевания и в конечном итоге улучшить приверженность лечению</a:t>
            </a:r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 поддержке MДГ адвокаты по приверженности могут руководить внедрением инициатив по приверженности:</a:t>
            </a:r>
          </a:p>
          <a:p>
            <a:pPr lvl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Обсуждать и понимать проблемы, связанные с соблюдением режима лечения</a:t>
            </a:r>
          </a:p>
          <a:p>
            <a:pPr lvl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Устанавливать по-настоящему совместные отношения с пациентами и их семьями</a:t>
            </a:r>
          </a:p>
          <a:p>
            <a:pPr lvl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Ставить и согласовывать цели лечения в контексте жизненных целей</a:t>
            </a:r>
          </a:p>
          <a:p>
            <a:pPr lvl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Взаимодействовать и поддерживать усилия пациента по изменению </a:t>
            </a:r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МДГ может определить и адаптировать свои движущие факторы для внедрения изменений, чтобы поддержать пациентов в лечении их заболевания</a:t>
            </a:r>
            <a:endParaRPr lang="en-GB" sz="240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0A04E7-5F2D-4A26-B15C-1BA539602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14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altLang="en-US" sz="1600" dirty="0"/>
              <a:t>Berwick D, et al. A promise to learn – a commitment to act: Improving the Safety of Patients in England. 2013. Available at: www.gov.uk/government/uploads/system/uploads/attachment_data/file/226703/Berwick_Report.pdf. Accessed July 2021.</a:t>
            </a:r>
          </a:p>
          <a:p>
            <a:pPr>
              <a:defRPr/>
            </a:pPr>
            <a:r>
              <a:rPr lang="en-GB" altLang="en-US" sz="1600" dirty="0" err="1"/>
              <a:t>Briesacher</a:t>
            </a:r>
            <a:r>
              <a:rPr lang="en-GB" altLang="en-US" sz="1600" dirty="0"/>
              <a:t> BA, </a:t>
            </a:r>
            <a:r>
              <a:rPr lang="en-GB" altLang="en-US" sz="1600" dirty="0" err="1"/>
              <a:t>Quittner</a:t>
            </a:r>
            <a:r>
              <a:rPr lang="en-GB" altLang="en-US" sz="1600" dirty="0"/>
              <a:t> AL, </a:t>
            </a:r>
            <a:r>
              <a:rPr lang="en-GB" altLang="en-US" sz="1600" dirty="0" err="1"/>
              <a:t>Saiman</a:t>
            </a:r>
            <a:r>
              <a:rPr lang="en-GB" altLang="en-US" sz="1600" dirty="0"/>
              <a:t> L, et al. Adherence with tobramycin inhaled solution and health care utilization. </a:t>
            </a:r>
            <a:r>
              <a:rPr lang="en-GB" altLang="en-US" sz="1600" i="1" dirty="0"/>
              <a:t>BMC </a:t>
            </a:r>
            <a:r>
              <a:rPr lang="en-GB" altLang="en-US" sz="1600" i="1" dirty="0" err="1"/>
              <a:t>Pulm</a:t>
            </a:r>
            <a:r>
              <a:rPr lang="en-GB" altLang="en-US" sz="1600" i="1" dirty="0"/>
              <a:t> Med.</a:t>
            </a:r>
            <a:r>
              <a:rPr lang="en-GB" altLang="en-US" sz="1600" dirty="0"/>
              <a:t> 2011;11:5.</a:t>
            </a:r>
          </a:p>
          <a:p>
            <a:pPr>
              <a:defRPr/>
            </a:pPr>
            <a:r>
              <a:rPr lang="en-GB" altLang="en-US" sz="1600" dirty="0"/>
              <a:t>Department of Health. </a:t>
            </a:r>
            <a:r>
              <a:rPr lang="en-GB" altLang="en-US" sz="1600" i="1" dirty="0"/>
              <a:t>The Government’s revised </a:t>
            </a:r>
            <a:r>
              <a:rPr lang="en-GB" altLang="en-US" sz="1600" i="1" dirty="0" err="1"/>
              <a:t>manade</a:t>
            </a:r>
            <a:r>
              <a:rPr lang="en-GB" altLang="en-US" sz="1600" i="1" dirty="0"/>
              <a:t> to NHS England for 2018– 2019. </a:t>
            </a:r>
            <a:r>
              <a:rPr lang="en-GB" altLang="en-US" sz="1600" dirty="0"/>
              <a:t>May 2019. Available at: https://assets.publishing.service.gov.uk/government/uploads/system/uploads/attachment_data/file/803111/revised-mandate-to-nhs-england-2018-to-2019.pdf. Accessed July 2021. </a:t>
            </a:r>
            <a:endParaRPr lang="en-GB" altLang="en-US" sz="1600" u="sng" dirty="0"/>
          </a:p>
          <a:p>
            <a:pPr>
              <a:defRPr/>
            </a:pPr>
            <a:r>
              <a:rPr lang="en-GB" altLang="en-US" sz="1600" dirty="0"/>
              <a:t>Duff AJ, Latchford G. Adherence in cystic fibrosis; care teams need to change first. </a:t>
            </a:r>
            <a:r>
              <a:rPr lang="en-GB" altLang="en-US" sz="1600" i="1" dirty="0"/>
              <a:t>Lancet </a:t>
            </a:r>
            <a:r>
              <a:rPr lang="en-GB" altLang="en-US" sz="1600" i="1" dirty="0" err="1"/>
              <a:t>Respir</a:t>
            </a:r>
            <a:r>
              <a:rPr lang="en-GB" altLang="en-US" sz="1600" i="1" dirty="0"/>
              <a:t> Med.</a:t>
            </a:r>
            <a:r>
              <a:rPr lang="en-GB" altLang="en-US" sz="1600" dirty="0"/>
              <a:t> 2014;2:683–685. </a:t>
            </a:r>
          </a:p>
          <a:p>
            <a:pPr>
              <a:defRPr/>
            </a:pPr>
            <a:r>
              <a:rPr lang="en-GB" altLang="en-US" sz="1600" dirty="0" err="1"/>
              <a:t>Eakin</a:t>
            </a:r>
            <a:r>
              <a:rPr lang="en-GB" altLang="en-US" sz="1600" dirty="0"/>
              <a:t> MN, </a:t>
            </a:r>
            <a:r>
              <a:rPr lang="en-GB" altLang="en-US" sz="1600" dirty="0" err="1"/>
              <a:t>Bilderback</a:t>
            </a:r>
            <a:r>
              <a:rPr lang="en-GB" altLang="en-US" sz="1600" dirty="0"/>
              <a:t> A, Boyle MP, et al. Longitudinal association between medication adherence and lung health in people with cystic fibrosis. </a:t>
            </a:r>
            <a:r>
              <a:rPr lang="en-GB" altLang="en-US" sz="1600" i="1" dirty="0"/>
              <a:t>J Cyst </a:t>
            </a:r>
            <a:r>
              <a:rPr lang="en-GB" altLang="en-US" sz="1600" i="1" dirty="0" err="1"/>
              <a:t>Fibros</a:t>
            </a:r>
            <a:r>
              <a:rPr lang="en-GB" altLang="en-US" sz="1600" i="1" dirty="0"/>
              <a:t>. </a:t>
            </a:r>
            <a:r>
              <a:rPr lang="en-GB" altLang="en-US" sz="1600" dirty="0"/>
              <a:t>2011;10:258–264.</a:t>
            </a:r>
          </a:p>
          <a:p>
            <a:pPr>
              <a:defRPr/>
            </a:pPr>
            <a:r>
              <a:rPr lang="en-GB" altLang="en-US" sz="1600" dirty="0" err="1"/>
              <a:t>Eakin</a:t>
            </a:r>
            <a:r>
              <a:rPr lang="en-GB" altLang="en-US" sz="1600" dirty="0"/>
              <a:t> MN, </a:t>
            </a:r>
            <a:r>
              <a:rPr lang="en-GB" altLang="en-US" sz="1600" dirty="0" err="1"/>
              <a:t>Riekert</a:t>
            </a:r>
            <a:r>
              <a:rPr lang="en-GB" altLang="en-US" sz="1600" dirty="0"/>
              <a:t> KA. The impact of medication adherence on lung health outcomes in cystic fibrosis. </a:t>
            </a:r>
            <a:r>
              <a:rPr lang="en-GB" altLang="en-US" sz="1600" i="1" dirty="0" err="1"/>
              <a:t>Curr</a:t>
            </a:r>
            <a:r>
              <a:rPr lang="en-GB" altLang="en-US" sz="1600" i="1" dirty="0"/>
              <a:t> </a:t>
            </a:r>
            <a:r>
              <a:rPr lang="en-GB" altLang="en-US" sz="1600" i="1" dirty="0" err="1"/>
              <a:t>Opin</a:t>
            </a:r>
            <a:r>
              <a:rPr lang="en-GB" altLang="en-US" sz="1600" i="1" dirty="0"/>
              <a:t> </a:t>
            </a:r>
            <a:r>
              <a:rPr lang="en-GB" altLang="en-US" sz="1600" i="1" dirty="0" err="1"/>
              <a:t>Pulm</a:t>
            </a:r>
            <a:r>
              <a:rPr lang="en-GB" altLang="en-US" sz="1600" i="1" dirty="0"/>
              <a:t> Med. </a:t>
            </a:r>
            <a:r>
              <a:rPr lang="en-GB" altLang="en-US" sz="1600" dirty="0"/>
              <a:t>2013;19:687–691.</a:t>
            </a:r>
          </a:p>
          <a:p>
            <a:pPr>
              <a:defRPr/>
            </a:pPr>
            <a:r>
              <a:rPr lang="en-GB" altLang="en-US" sz="1600" dirty="0" err="1"/>
              <a:t>Fallowfield</a:t>
            </a:r>
            <a:r>
              <a:rPr lang="en-GB" altLang="en-US" sz="1600" dirty="0"/>
              <a:t> LJ, et al. Efficacy of a Cancer Research UK communications skills training model for oncologists: a randomised controlled trial. </a:t>
            </a:r>
            <a:r>
              <a:rPr lang="en-GB" altLang="en-US" sz="1600" i="1" dirty="0"/>
              <a:t>Lancet</a:t>
            </a:r>
            <a:r>
              <a:rPr lang="en-GB" altLang="en-US" sz="1600" dirty="0"/>
              <a:t>. 2002;359:650–656.</a:t>
            </a:r>
          </a:p>
          <a:p>
            <a:pPr marL="0" indent="0">
              <a:buNone/>
              <a:defRPr/>
            </a:pPr>
            <a:endParaRPr lang="en-GB" alt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672C4F-1A91-4854-B7D4-62A91081D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1600" dirty="0"/>
              <a:t>Gardner AJ, Gray AL, Self S, et al. Strengthening care teams to improve adherence in cystic fibrosis: a qualitative practice assessment and quality improvement initiative. </a:t>
            </a:r>
            <a:r>
              <a:rPr lang="en-GB" altLang="en-US" sz="1600" i="1" dirty="0"/>
              <a:t>Patient Prefer Adherence. </a:t>
            </a:r>
            <a:r>
              <a:rPr lang="en-GB" altLang="en-US" sz="1600" dirty="0"/>
              <a:t>2017;11:761–767.</a:t>
            </a:r>
          </a:p>
          <a:p>
            <a:pPr>
              <a:defRPr/>
            </a:pPr>
            <a:r>
              <a:rPr lang="en-GB" altLang="en-US" sz="1600" dirty="0" err="1"/>
              <a:t>Kleinsinger</a:t>
            </a:r>
            <a:r>
              <a:rPr lang="en-GB" altLang="en-US" sz="1600" dirty="0"/>
              <a:t> F. The Unmet Challenge of Medication Nonadherence. </a:t>
            </a:r>
            <a:r>
              <a:rPr lang="en-GB" altLang="en-US" sz="1600" i="1" dirty="0"/>
              <a:t>Perm J. </a:t>
            </a:r>
            <a:r>
              <a:rPr lang="en-GB" altLang="en-US" sz="1600" dirty="0"/>
              <a:t>2018;22:18-033. </a:t>
            </a:r>
          </a:p>
          <a:p>
            <a:pPr>
              <a:defRPr/>
            </a:pPr>
            <a:r>
              <a:rPr lang="en-GB" altLang="en-US" sz="1600" dirty="0">
                <a:ea typeface="HelveticaNeueLT Std Cn"/>
              </a:rPr>
              <a:t>Mead N, Bower P.  Patient-centred consultations and outcomes in primary care: a review of the literature. </a:t>
            </a:r>
            <a:r>
              <a:rPr lang="en-GB" altLang="en-US" sz="1600" i="1" dirty="0">
                <a:ea typeface="HelveticaNeueLT Std Cn"/>
              </a:rPr>
              <a:t>Patient </a:t>
            </a:r>
            <a:r>
              <a:rPr lang="en-GB" altLang="en-US" sz="1600" i="1" dirty="0" err="1">
                <a:ea typeface="HelveticaNeueLT Std Cn"/>
              </a:rPr>
              <a:t>Educ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Couns</a:t>
            </a:r>
            <a:r>
              <a:rPr lang="en-GB" altLang="en-US" sz="1600" i="1" dirty="0">
                <a:ea typeface="HelveticaNeueLT Std Cn"/>
              </a:rPr>
              <a:t>. </a:t>
            </a:r>
            <a:r>
              <a:rPr lang="en-GB" altLang="en-US" sz="1600" dirty="0">
                <a:ea typeface="HelveticaNeueLT Std Cn"/>
              </a:rPr>
              <a:t>2002;48:51–61.</a:t>
            </a:r>
            <a:endParaRPr lang="en-GB" altLang="en-US" sz="1600" dirty="0"/>
          </a:p>
          <a:p>
            <a:pPr>
              <a:defRPr/>
            </a:pPr>
            <a:r>
              <a:rPr lang="en-GB" altLang="en-US" sz="1600" dirty="0"/>
              <a:t>Morley L, </a:t>
            </a:r>
            <a:r>
              <a:rPr lang="en-GB" altLang="en-US" sz="1600" dirty="0" err="1"/>
              <a:t>Cashell</a:t>
            </a:r>
            <a:r>
              <a:rPr lang="en-GB" altLang="en-US" sz="1600" dirty="0"/>
              <a:t> A. Collaboration in Health Care. </a:t>
            </a:r>
            <a:r>
              <a:rPr lang="en-GB" altLang="en-US" sz="1600" i="1" dirty="0"/>
              <a:t>J Med Imaging </a:t>
            </a:r>
            <a:r>
              <a:rPr lang="en-GB" altLang="en-US" sz="1600" i="1" dirty="0" err="1"/>
              <a:t>Radiat</a:t>
            </a:r>
            <a:r>
              <a:rPr lang="en-GB" altLang="en-US" sz="1600" i="1" dirty="0"/>
              <a:t> Sci. </a:t>
            </a:r>
            <a:r>
              <a:rPr lang="en-GB" altLang="en-US" sz="1600" dirty="0"/>
              <a:t>2017;48:207–216. </a:t>
            </a:r>
          </a:p>
          <a:p>
            <a:r>
              <a:rPr lang="en-GB" altLang="en-US" sz="1600" dirty="0">
                <a:ea typeface="HelveticaNeueLT Std Cn"/>
              </a:rPr>
              <a:t>Nasr </a:t>
            </a:r>
            <a:r>
              <a:rPr lang="en-GB" altLang="en-US" sz="1600" dirty="0" err="1">
                <a:ea typeface="HelveticaNeueLT Std Cn"/>
              </a:rPr>
              <a:t>SZ</a:t>
            </a:r>
            <a:r>
              <a:rPr lang="en-GB" altLang="en-US" sz="1600" dirty="0">
                <a:ea typeface="HelveticaNeueLT Std Cn"/>
              </a:rPr>
              <a:t>, Chou W, Villa </a:t>
            </a:r>
            <a:r>
              <a:rPr lang="en-GB" altLang="en-US" sz="1600" dirty="0" err="1">
                <a:ea typeface="HelveticaNeueLT Std Cn"/>
              </a:rPr>
              <a:t>KF</a:t>
            </a:r>
            <a:r>
              <a:rPr lang="en-GB" altLang="en-US" sz="1600" dirty="0">
                <a:ea typeface="HelveticaNeueLT Std Cn"/>
              </a:rPr>
              <a:t>, et al. Adherence to </a:t>
            </a:r>
            <a:r>
              <a:rPr lang="en-GB" altLang="en-US" sz="1600" dirty="0" err="1">
                <a:ea typeface="HelveticaNeueLT Std Cn"/>
              </a:rPr>
              <a:t>dornase</a:t>
            </a:r>
            <a:r>
              <a:rPr lang="en-GB" altLang="en-US" sz="1600" dirty="0">
                <a:ea typeface="HelveticaNeueLT Std Cn"/>
              </a:rPr>
              <a:t> alpha treatment among commercially insured patients with cystic fibrosis. </a:t>
            </a:r>
            <a:r>
              <a:rPr lang="en-GB" altLang="en-US" sz="1600" i="1" dirty="0">
                <a:ea typeface="HelveticaNeueLT Std Cn"/>
              </a:rPr>
              <a:t>J Med Econ. </a:t>
            </a:r>
            <a:r>
              <a:rPr lang="en-GB" altLang="en-US" sz="1600" dirty="0">
                <a:ea typeface="HelveticaNeueLT Std Cn"/>
              </a:rPr>
              <a:t>2013;16:801–808.</a:t>
            </a:r>
          </a:p>
          <a:p>
            <a:r>
              <a:rPr lang="en-GB" altLang="en-US" sz="1600" dirty="0">
                <a:ea typeface="HelveticaNeueLT Std Cn"/>
              </a:rPr>
              <a:t>University Hospital Southampton. </a:t>
            </a:r>
            <a:r>
              <a:rPr lang="en-GB" altLang="en-US" sz="1600" i="1" dirty="0">
                <a:ea typeface="HelveticaNeueLT Std Cn"/>
              </a:rPr>
              <a:t>Transition: moving into adult care</a:t>
            </a:r>
            <a:r>
              <a:rPr lang="en-GB" altLang="en-US" sz="1600" dirty="0">
                <a:ea typeface="HelveticaNeueLT Std Cn"/>
              </a:rPr>
              <a:t>. August 2020. Available at: https://www.uhs.nhs.uk/Media/UHS-website-2019/Patientinformation/Childhealth/ReadySteadyGo/Transitionmovingintoadultcare-patientinformation.pdf. Accessed July 2021.</a:t>
            </a:r>
          </a:p>
          <a:p>
            <a:r>
              <a:rPr lang="en-GB" altLang="en-US" sz="1600" dirty="0">
                <a:ea typeface="HelveticaNeueLT Std Cn"/>
              </a:rPr>
              <a:t>Withers AL. Management Issues for Adolescents with Cystic Fibrosis. </a:t>
            </a:r>
            <a:r>
              <a:rPr lang="en-GB" altLang="en-US" sz="1600" i="1" dirty="0" err="1">
                <a:ea typeface="HelveticaNeueLT Std Cn"/>
              </a:rPr>
              <a:t>Pulmon</a:t>
            </a:r>
            <a:r>
              <a:rPr lang="en-GB" altLang="en-US" sz="1600" i="1" dirty="0">
                <a:ea typeface="HelveticaNeueLT Std Cn"/>
              </a:rPr>
              <a:t> Med. </a:t>
            </a:r>
            <a:r>
              <a:rPr lang="en-GB" altLang="en-US" sz="1600" dirty="0">
                <a:ea typeface="HelveticaNeueLT Std Cn"/>
              </a:rPr>
              <a:t>2012;2012:134132. </a:t>
            </a:r>
          </a:p>
          <a:p>
            <a:pPr marL="0" indent="0">
              <a:buNone/>
            </a:pPr>
            <a:r>
              <a:rPr lang="en-GB" altLang="en-US" sz="1600" dirty="0" smtClean="0">
                <a:ea typeface="HelveticaNeueLT Std Cn"/>
              </a:rPr>
              <a:t> </a:t>
            </a:r>
            <a:endParaRPr lang="en-GB" altLang="en-US" sz="1600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23B819-072F-4971-8F7E-33A85A010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2B331D-C34E-442D-9FC2-BBBEF74E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F7D07F-5989-4825-A2FD-82F880A43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Эти модули были разработаны организационным комитетом международных экспертов по </a:t>
            </a: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муковисцидозу</a:t>
            </a: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для охвата методов мотивационного интервьюирования (МИ), которые могут сформировать эффективную основу для повышения готовности пациентов к изменениям в поведении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Содержание МИ состоит из пяти модулей, которые предназначены для предоставления вам знаний и навыков для улучшения вашей индивидуальной практики МИ. Все модули можно загрузить с сайта: </a:t>
            </a: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www.cfcare.net</a:t>
            </a:r>
            <a:endParaRPr lang="ru-RU" sz="2000" b="0" i="0" strike="noStrike" cap="none" spc="0" baseline="0" dirty="0">
              <a:solidFill>
                <a:srgbClr val="808080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sz="2000" dirty="0"/>
          </a:p>
          <a:p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этом модуле рассматривается управление соблюдением режима лечения в команде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D91DAA-40F9-4A07-AC86-E8B760631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190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Цели обучения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Признать культуру, моральный дух и ожидания как движущую силу изменений в командах, чтобы помочь пациентам успешно придерживаться лечения</a:t>
            </a:r>
          </a:p>
          <a:p>
            <a:pPr marL="0" indent="0" eaLnBrk="1" hangingPunct="1">
              <a:buNone/>
            </a:pPr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Определить ключевые аспекты в командах, которые помогут улучшить их отношения с пациентами и их семьями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Определить вмешательства, которые можно адаптировать как команда для управления соблюдением режима лечения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F0BDC6-043A-4823-9D70-7C10D0D8E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448507" y="1915521"/>
            <a:ext cx="5788952" cy="1495794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Изменение культуры, морального духа и ожиданий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52003A-0436-4166-8AF9-194D9CF3B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Зачем нужны изменения?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Факторы, стимулирующие изменения в команде</a:t>
            </a:r>
          </a:p>
          <a:p>
            <a:pPr lvl="1" eaLnBrk="1" hangingPunct="1">
              <a:defRPr/>
            </a:pP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Внешние (NHS England Mandate Refresh, 2018–2019 гг</a:t>
            </a:r>
            <a:r>
              <a:rPr lang="ru-RU" sz="24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.)</a:t>
            </a:r>
            <a:r>
              <a:rPr lang="en-US" sz="24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400" b="0" i="0" strike="noStrike" cap="none" spc="0" baseline="3000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ru-RU" sz="2400" b="0" i="0" strike="noStrike" cap="none" spc="0" baseline="30000" dirty="0">
              <a:solidFill>
                <a:srgbClr val="808080"/>
              </a:solidFill>
              <a:effectLst/>
              <a:latin typeface="Calibri"/>
              <a:ea typeface="Calibri"/>
              <a:cs typeface="Calibri"/>
            </a:endParaRPr>
          </a:p>
          <a:p>
            <a:pPr lvl="1" eaLnBrk="1" hangingPunct="1">
              <a:defRPr/>
            </a:pP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Внутренние (соблюдение режима лечения, результаты лечения и затраты) </a:t>
            </a:r>
            <a:r>
              <a:rPr lang="ru-RU" sz="24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2–6</a:t>
            </a:r>
          </a:p>
          <a:p>
            <a:pPr marL="0" indent="0">
              <a:buNone/>
              <a:defRPr/>
            </a:pPr>
            <a:endParaRPr lang="en-GB" altLang="en-US" dirty="0">
              <a:ea typeface="HelveticaNeueLT Std Cn"/>
            </a:endParaRPr>
          </a:p>
          <a:p>
            <a:pPr eaLnBrk="1" hangingPunct="1">
              <a:defRPr/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Увеличение участия пациентов и его влияния на команды?</a:t>
            </a:r>
          </a:p>
          <a:p>
            <a:pPr eaLnBrk="1" hangingPunct="1">
              <a:defRPr/>
            </a:pPr>
            <a:endParaRPr lang="en-GB" altLang="en-US" dirty="0">
              <a:ea typeface="HelveticaNeueLT Std Cn"/>
            </a:endParaRPr>
          </a:p>
          <a:p>
            <a:pPr eaLnBrk="1" hangingPunct="1">
              <a:defRPr/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может измениться команда?</a:t>
            </a:r>
            <a:endParaRPr lang="en-GB" altLang="en-US" sz="2000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CF1BA8-4854-49C1-B1AB-98EDFE77F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Департамент здравоохранения и социальной помощи. 2019. https://assets.publishing.service.gov.uk/government/uploads/system/uploads/attachment_data/file/803111/revised-mandate-to-nhs-england-2018-to-2019.pdf. По состоянию на июль 2021 г.; 2. Eakin MN,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Curr Opin Pulm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2013;19:687–691; 3. Briesacher BA,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BMC Pulm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2011; 11:5; 4. Eakin MN,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 Cyst Fibros.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2011;10:258–264; 5. Nasr SZ,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Med Econ.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2013;16:801–808; 6. Kleinsinger F.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Perm J.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2018; 22:18-033.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Изменение</a:t>
            </a:r>
            <a:r>
              <a:rPr lang="ru-RU" sz="36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ru-RU" sz="36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КУЛЬТУРЫ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Четыре руководящих принципа:</a:t>
            </a:r>
          </a:p>
          <a:p>
            <a:pPr marL="838200" lvl="1" indent="-381000">
              <a:buFont typeface="Arial" panose="020B0604020202020204" pitchFamily="34" charset="0"/>
              <a:buAutoNum type="arabicPeriod"/>
            </a:pPr>
            <a:endParaRPr lang="en-GB" altLang="en-US"/>
          </a:p>
          <a:p>
            <a:pPr marL="838200" lvl="1" indent="-381000">
              <a:buFont typeface="Arial" panose="020B0604020202020204" pitchFamily="34" charset="0"/>
              <a:buAutoNum type="arabicPeriod"/>
            </a:pPr>
            <a:endParaRPr lang="en-GB" altLang="en-US"/>
          </a:p>
          <a:p>
            <a:pPr marL="838200" lvl="1" indent="-381000">
              <a:buFont typeface="Arial" panose="020B0604020202020204" pitchFamily="34" charset="0"/>
              <a:buAutoNum type="arabicPeriod"/>
            </a:pPr>
            <a:endParaRPr lang="en-GB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AB1166-DB70-46D0-BF32-C7C49796E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Berwick D, et al. 2013. www.gov.uk/government/uploads/system/uploads/attachment_data/file/226703/Berwick_Report.pdf. По состоянию на июль 2021 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D6B1FC-DDF0-C24B-ABFB-2953B0E5CACD}"/>
              </a:ext>
            </a:extLst>
          </p:cNvPr>
          <p:cNvSpPr txBox="1"/>
          <p:nvPr/>
        </p:nvSpPr>
        <p:spPr>
          <a:xfrm>
            <a:off x="1050288" y="3863399"/>
            <a:ext cx="2360424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Ставьте качество ухода за пациентом выше всех других целей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79F1A7-DDEE-AC43-9E5C-1F76C1902FF8}"/>
              </a:ext>
            </a:extLst>
          </p:cNvPr>
          <p:cNvSpPr txBox="1"/>
          <p:nvPr/>
        </p:nvSpPr>
        <p:spPr>
          <a:xfrm>
            <a:off x="3494338" y="3872543"/>
            <a:ext cx="294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Всегда вовлекайте, наделяйте полномочиями и слушайте пациентов и лиц, осуществляющих уход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7DEAA1-F78C-744E-9590-677CA7232473}"/>
              </a:ext>
            </a:extLst>
          </p:cNvPr>
          <p:cNvSpPr txBox="1"/>
          <p:nvPr/>
        </p:nvSpPr>
        <p:spPr>
          <a:xfrm>
            <a:off x="6213679" y="3881687"/>
            <a:ext cx="2383233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Активно способствуйте росту и развитию персонала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FAD76E-7211-BE40-957B-D1E49D85032A}"/>
              </a:ext>
            </a:extLst>
          </p:cNvPr>
          <p:cNvSpPr txBox="1"/>
          <p:nvPr/>
        </p:nvSpPr>
        <p:spPr>
          <a:xfrm>
            <a:off x="8723376" y="3872543"/>
            <a:ext cx="2630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Усиливайте прозрачность в продвижении ответственности, доверия и расширения знаний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404A1C-815C-4D4B-91C2-06C331A12511}"/>
              </a:ext>
            </a:extLst>
          </p:cNvPr>
          <p:cNvSpPr txBox="1"/>
          <p:nvPr/>
        </p:nvSpPr>
        <p:spPr>
          <a:xfrm>
            <a:off x="2037144" y="1956121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686D0C3-AD54-3442-B668-EC20445664C9}"/>
              </a:ext>
            </a:extLst>
          </p:cNvPr>
          <p:cNvSpPr txBox="1"/>
          <p:nvPr/>
        </p:nvSpPr>
        <p:spPr>
          <a:xfrm>
            <a:off x="4655840" y="1956121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8C372A-B9CB-B04A-87FE-BBF37E64C7B2}"/>
              </a:ext>
            </a:extLst>
          </p:cNvPr>
          <p:cNvSpPr txBox="1"/>
          <p:nvPr/>
        </p:nvSpPr>
        <p:spPr>
          <a:xfrm>
            <a:off x="7104111" y="1956121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653A61-EEED-994E-9343-324C17AE5C8A}"/>
              </a:ext>
            </a:extLst>
          </p:cNvPr>
          <p:cNvSpPr txBox="1"/>
          <p:nvPr/>
        </p:nvSpPr>
        <p:spPr>
          <a:xfrm>
            <a:off x="9768408" y="1956121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4.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A8BD1D-C76B-2E4B-BA7E-0D12E4285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4"/>
              </a:ext>
            </a:extLst>
          </a:blip>
          <a:stretch>
            <a:fillRect/>
          </a:stretch>
        </p:blipFill>
        <p:spPr>
          <a:xfrm>
            <a:off x="9433367" y="2800109"/>
            <a:ext cx="1053295" cy="10532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B69442-E730-B74F-B895-3AE994509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6"/>
              </a:ext>
            </a:extLst>
          </a:blip>
          <a:stretch>
            <a:fillRect/>
          </a:stretch>
        </p:blipFill>
        <p:spPr>
          <a:xfrm>
            <a:off x="4352081" y="2730659"/>
            <a:ext cx="1169043" cy="11690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6C9D0C-85CF-D248-8A0E-451FA2C26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8"/>
              </a:ext>
            </a:extLst>
          </a:blip>
          <a:stretch>
            <a:fillRect/>
          </a:stretch>
        </p:blipFill>
        <p:spPr>
          <a:xfrm>
            <a:off x="1671858" y="2726521"/>
            <a:ext cx="1175514" cy="117551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F2EBB0-0D69-A143-BC7E-27E0B9B6D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10"/>
              </a:ext>
            </a:extLst>
          </a:blip>
          <a:stretch>
            <a:fillRect/>
          </a:stretch>
        </p:blipFill>
        <p:spPr>
          <a:xfrm>
            <a:off x="6828099" y="2834832"/>
            <a:ext cx="1031112" cy="103111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Изменение</a:t>
            </a:r>
            <a:r>
              <a:rPr lang="ru-RU" sz="36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МОРАЛЬНОГО ДУХА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Важные компоненты культуры, ориентированной на пациента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0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Каждый контакт имеет большое значение 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— используйте каждую возможность поговорить с детьми и молодыми людьми об их здоровье и благополучии, а также о том, какие варианты они могут выбрать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0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Поддерживайте родителей и семьи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чтобы сделать правильный выбор для своего ребенка, опираясь на сильные стороны в семейной ячейке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000" b="1" i="0" strike="noStrike" cap="none" spc="0" baseline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Обмен информацией 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 всем направлениям, другим агентствам, а также с детьми и молодыми людьми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altLang="en-US" sz="2000"/>
          </a:p>
          <a:p>
            <a:pPr>
              <a:lnSpc>
                <a:spcPct val="12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Принимая во внимание ориентированность на пациента, проводят открытые и честные обсуждения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Они с большей вероятностью приведут к важным сигналам клиницистам, которые действительно помогут понять реальность повседневной жизни их пациентов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altLang="en-US" sz="2000"/>
          </a:p>
          <a:p>
            <a:pPr>
              <a:lnSpc>
                <a:spcPct val="12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Таким образом, гибкость и переговоры становятся неотъемлемой частью планирования ухода, соответствующего каждому человеку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4B66E4-B6C1-4B9A-9AEF-259480E54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Изменение</a:t>
            </a:r>
            <a:r>
              <a:rPr lang="ru-RU" sz="36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ОЖИДАНИЙ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Ожидания других важны, и то, что, как мы полагаем, делают другие, оказывает важное влияние на поведение</a:t>
            </a: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понятие «социальных норм»</a:t>
            </a: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Каковы «социальные нормы» команды, а не только в отношении приверженности к лечению при МВ?</a:t>
            </a:r>
          </a:p>
          <a:p>
            <a:pPr lvl="1" eaLnBrk="1" hangingPunct="1"/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Культура открытости и честности</a:t>
            </a:r>
          </a:p>
          <a:p>
            <a:pPr lvl="1" eaLnBrk="1" hangingPunct="1"/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Пациент-ориентированная этика</a:t>
            </a:r>
          </a:p>
          <a:p>
            <a:pPr lvl="1" eaLnBrk="1" hangingPunct="1"/>
            <a:r>
              <a:rPr lang="ru-RU" sz="20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Переход: переход в сферу ухода за взрослыми </a:t>
            </a:r>
            <a:endParaRPr lang="ru-RU" sz="2000" b="0" i="0" strike="noStrike" cap="none" spc="0" baseline="0" dirty="0">
              <a:solidFill>
                <a:srgbClr val="80808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2CD706-F749-4A65-A1FB-047155847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МВ, муковисцидоз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Widescreen</PresentationFormat>
  <Paragraphs>185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System Font Regular</vt:lpstr>
      <vt:lpstr>Arial</vt:lpstr>
      <vt:lpstr>Calibri</vt:lpstr>
      <vt:lpstr>Calibri Light</vt:lpstr>
      <vt:lpstr>HelveticaNeueLT Std Cn</vt:lpstr>
      <vt:lpstr>HelveticaNeueLT Std Med Cn</vt:lpstr>
      <vt:lpstr>Office Theme</vt:lpstr>
      <vt:lpstr>Управление приверженностью в команде</vt:lpstr>
      <vt:lpstr>Заявление об ограничении ответственности</vt:lpstr>
      <vt:lpstr>Введение</vt:lpstr>
      <vt:lpstr>Цели обучения</vt:lpstr>
      <vt:lpstr>Изменение культуры, морального духа и ожиданий</vt:lpstr>
      <vt:lpstr>Зачем нужны изменения?</vt:lpstr>
      <vt:lpstr>Изменение КУЛЬТУРЫ</vt:lpstr>
      <vt:lpstr>ИзменениеМОРАЛЬНОГО ДУХА</vt:lpstr>
      <vt:lpstr>Изменение ОЖИДАНИЙ</vt:lpstr>
      <vt:lpstr>Обсуждение социальных норм</vt:lpstr>
      <vt:lpstr>Улучшение отношений</vt:lpstr>
      <vt:lpstr>Улучшение отношений</vt:lpstr>
      <vt:lpstr>Улучшение отношений (продолжение)</vt:lpstr>
      <vt:lpstr>Коммуникация</vt:lpstr>
      <vt:lpstr>Групповые вмешательства 1</vt:lpstr>
      <vt:lpstr>Групповые вмешательства 2</vt:lpstr>
      <vt:lpstr>Групповые вмешательства 3</vt:lpstr>
      <vt:lpstr>Групповые вмешательства 4</vt:lpstr>
      <vt:lpstr>Групповые вмешательства 5</vt:lpstr>
      <vt:lpstr>Командные вмешательства 6</vt:lpstr>
      <vt:lpstr>Групповые вмешательства 7</vt:lpstr>
      <vt:lpstr>Резюме </vt:lpstr>
      <vt:lpstr>Литература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keywords>UK0124334</cp:keywords>
  <cp:lastModifiedBy>Jenna Ronbeck</cp:lastModifiedBy>
  <cp:revision>77</cp:revision>
  <dcterms:created xsi:type="dcterms:W3CDTF">2021-07-06T11:43:32Z</dcterms:created>
  <dcterms:modified xsi:type="dcterms:W3CDTF">2022-01-06T21:52:35Z</dcterms:modified>
</cp:coreProperties>
</file>