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5" r:id="rId3"/>
    <p:sldId id="421" r:id="rId4"/>
    <p:sldId id="398" r:id="rId5"/>
    <p:sldId id="416" r:id="rId6"/>
    <p:sldId id="399" r:id="rId7"/>
    <p:sldId id="401" r:id="rId8"/>
    <p:sldId id="402" r:id="rId9"/>
    <p:sldId id="410" r:id="rId10"/>
    <p:sldId id="412" r:id="rId11"/>
    <p:sldId id="417" r:id="rId12"/>
    <p:sldId id="404" r:id="rId13"/>
    <p:sldId id="423" r:id="rId14"/>
    <p:sldId id="414" r:id="rId15"/>
    <p:sldId id="268" r:id="rId16"/>
    <p:sldId id="415" r:id="rId17"/>
    <p:sldId id="413" r:id="rId18"/>
    <p:sldId id="269" r:id="rId19"/>
    <p:sldId id="270" r:id="rId20"/>
    <p:sldId id="271" r:id="rId21"/>
    <p:sldId id="272" r:id="rId22"/>
    <p:sldId id="422" r:id="rId23"/>
    <p:sldId id="409" r:id="rId24"/>
    <p:sldId id="420"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5FB3E5-AE8C-28BD-283A-E763A806861F}" name="Simone Toccacieli" initials="ST" userId="522eb801a689de7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uthami Jeevakumar" initials="GJ" lastIdx="0" clrIdx="0">
    <p:extLst>
      <p:ext uri="{19B8F6BF-5375-455C-9EA6-DF929625EA0E}">
        <p15:presenceInfo xmlns:p15="http://schemas.microsoft.com/office/powerpoint/2012/main" userId="S::Gauthami.Jeevakumar@apothecom.com::420ee20b-b527-409b-9a31-07e5a9b4755d" providerId="AD"/>
      </p:ext>
    </p:extLst>
  </p:cmAuthor>
  <p:cmAuthor id="2" name="ApotheCom" initials="APO" lastIdx="0" clrIdx="1">
    <p:extLst>
      <p:ext uri="{19B8F6BF-5375-455C-9EA6-DF929625EA0E}">
        <p15:presenceInfo xmlns:p15="http://schemas.microsoft.com/office/powerpoint/2012/main" userId="ApotheCom" providerId="None"/>
      </p:ext>
    </p:extLst>
  </p:cmAuthor>
  <p:cmAuthor id="3" name="Saima Khan" initials="SK" lastIdx="0" clrIdx="2">
    <p:extLst>
      <p:ext uri="{19B8F6BF-5375-455C-9EA6-DF929625EA0E}">
        <p15:presenceInfo xmlns:p15="http://schemas.microsoft.com/office/powerpoint/2012/main" userId="S::Saima.Khan@apothecom.com::62de185d-bfdc-4e17-9f9c-39d9ac5ae7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77" autoAdjust="0"/>
    <p:restoredTop sz="90408" autoAdjust="0"/>
  </p:normalViewPr>
  <p:slideViewPr>
    <p:cSldViewPr snapToGrid="0" snapToObjects="1">
      <p:cViewPr varScale="1">
        <p:scale>
          <a:sx n="59" d="100"/>
          <a:sy n="59" d="100"/>
        </p:scale>
        <p:origin x="894" y="7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DFE91-F276-40A3-B131-E4239AF1C369}" type="datetimeFigureOut">
              <a:rPr lang="en-GB" smtClean="0"/>
              <a:t>02/02/2022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E2949-A7E7-4F2A-888B-CAC414630566}" type="slidenum">
              <a:rPr lang="en-GB" smtClean="0"/>
              <a:t>‹#›</a:t>
            </a:fld>
            <a:endParaRPr lang="en-GB"/>
          </a:p>
        </p:txBody>
      </p:sp>
    </p:spTree>
    <p:extLst>
      <p:ext uri="{BB962C8B-B14F-4D97-AF65-F5344CB8AC3E}">
        <p14:creationId xmlns:p14="http://schemas.microsoft.com/office/powerpoint/2010/main" val="183026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7E2949-A7E7-4F2A-888B-CAC414630566}" type="slidenum">
              <a:rPr lang="en-GB" smtClean="0"/>
              <a:t>3</a:t>
            </a:fld>
            <a:endParaRPr lang="en-GB"/>
          </a:p>
        </p:txBody>
      </p:sp>
    </p:spTree>
    <p:extLst>
      <p:ext uri="{BB962C8B-B14F-4D97-AF65-F5344CB8AC3E}">
        <p14:creationId xmlns:p14="http://schemas.microsoft.com/office/powerpoint/2010/main" val="198017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F29B930-771D-4245-9F45-0D6F492C88FC}" type="slidenum">
              <a:rPr lang="en-GB" smtClean="0"/>
              <a:pPr>
                <a:defRPr/>
              </a:pPr>
              <a:t>16</a:t>
            </a:fld>
            <a:endParaRPr lang="en-GB"/>
          </a:p>
        </p:txBody>
      </p:sp>
    </p:spTree>
    <p:extLst>
      <p:ext uri="{BB962C8B-B14F-4D97-AF65-F5344CB8AC3E}">
        <p14:creationId xmlns:p14="http://schemas.microsoft.com/office/powerpoint/2010/main" val="1352892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EAFE8E64-2CDD-42FB-B5DA-F8A157452372}" type="slidenum">
              <a:rPr lang="en-GB" smtClean="0"/>
              <a:pPr>
                <a:defRPr/>
              </a:pPr>
              <a:t>19</a:t>
            </a:fld>
            <a:endParaRPr lang="en-GB"/>
          </a:p>
        </p:txBody>
      </p:sp>
    </p:spTree>
    <p:extLst>
      <p:ext uri="{BB962C8B-B14F-4D97-AF65-F5344CB8AC3E}">
        <p14:creationId xmlns:p14="http://schemas.microsoft.com/office/powerpoint/2010/main" val="1290305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8FD2B4D2-7A4E-4D76-ADB7-250E96495B67}" type="slidenum">
              <a:rPr lang="en-GB" smtClean="0"/>
              <a:pPr>
                <a:defRPr/>
              </a:pPr>
              <a:t>20</a:t>
            </a:fld>
            <a:endParaRPr lang="en-GB"/>
          </a:p>
        </p:txBody>
      </p:sp>
    </p:spTree>
    <p:extLst>
      <p:ext uri="{BB962C8B-B14F-4D97-AF65-F5344CB8AC3E}">
        <p14:creationId xmlns:p14="http://schemas.microsoft.com/office/powerpoint/2010/main" val="1244680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2AD15CE0-F870-444A-AFBD-61F5B015A262}" type="slidenum">
              <a:rPr lang="en-GB" smtClean="0"/>
              <a:pPr>
                <a:defRPr/>
              </a:pPr>
              <a:t>21</a:t>
            </a:fld>
            <a:endParaRPr lang="en-GB"/>
          </a:p>
        </p:txBody>
      </p:sp>
    </p:spTree>
    <p:extLst>
      <p:ext uri="{BB962C8B-B14F-4D97-AF65-F5344CB8AC3E}">
        <p14:creationId xmlns:p14="http://schemas.microsoft.com/office/powerpoint/2010/main" val="373494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7E2949-A7E7-4F2A-888B-CAC414630566}" type="slidenum">
              <a:rPr lang="en-GB" smtClean="0"/>
              <a:t>22</a:t>
            </a:fld>
            <a:endParaRPr lang="en-GB"/>
          </a:p>
        </p:txBody>
      </p:sp>
    </p:spTree>
    <p:extLst>
      <p:ext uri="{BB962C8B-B14F-4D97-AF65-F5344CB8AC3E}">
        <p14:creationId xmlns:p14="http://schemas.microsoft.com/office/powerpoint/2010/main" val="196502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6D8F5E05-2F65-4672-A73C-EE949F0C0E66}" type="slidenum">
              <a:rPr lang="en-GB" smtClean="0"/>
              <a:pPr>
                <a:defRPr/>
              </a:pPr>
              <a:t>23</a:t>
            </a:fld>
            <a:endParaRPr lang="en-GB"/>
          </a:p>
        </p:txBody>
      </p:sp>
    </p:spTree>
    <p:extLst>
      <p:ext uri="{BB962C8B-B14F-4D97-AF65-F5344CB8AC3E}">
        <p14:creationId xmlns:p14="http://schemas.microsoft.com/office/powerpoint/2010/main" val="18025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E03F8934-B0EC-47F8-A0AE-34677955F8D8}" type="slidenum">
              <a:rPr lang="en-GB" smtClean="0"/>
              <a:pPr>
                <a:defRPr/>
              </a:pPr>
              <a:t>24</a:t>
            </a:fld>
            <a:endParaRPr lang="en-GB"/>
          </a:p>
        </p:txBody>
      </p:sp>
    </p:spTree>
    <p:extLst>
      <p:ext uri="{BB962C8B-B14F-4D97-AF65-F5344CB8AC3E}">
        <p14:creationId xmlns:p14="http://schemas.microsoft.com/office/powerpoint/2010/main" val="142092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EEF256E0-6F50-41D9-8869-6173CC7A7E5A}" type="slidenum">
              <a:rPr lang="en-GB" smtClean="0"/>
              <a:pPr>
                <a:defRPr/>
              </a:pPr>
              <a:t>6</a:t>
            </a:fld>
            <a:endParaRPr lang="en-GB"/>
          </a:p>
        </p:txBody>
      </p:sp>
    </p:spTree>
    <p:extLst>
      <p:ext uri="{BB962C8B-B14F-4D97-AF65-F5344CB8AC3E}">
        <p14:creationId xmlns:p14="http://schemas.microsoft.com/office/powerpoint/2010/main" val="105411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209F86E6-4EAB-41CC-BC7D-D261F13AFFED}" type="slidenum">
              <a:rPr lang="en-GB" smtClean="0"/>
              <a:pPr>
                <a:defRPr/>
              </a:pPr>
              <a:t>7</a:t>
            </a:fld>
            <a:endParaRPr lang="en-GB"/>
          </a:p>
        </p:txBody>
      </p:sp>
    </p:spTree>
    <p:extLst>
      <p:ext uri="{BB962C8B-B14F-4D97-AF65-F5344CB8AC3E}">
        <p14:creationId xmlns:p14="http://schemas.microsoft.com/office/powerpoint/2010/main" val="2564669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F29B930-771D-4245-9F45-0D6F492C88FC}" type="slidenum">
              <a:rPr lang="en-GB" smtClean="0"/>
              <a:pPr>
                <a:defRPr/>
              </a:pPr>
              <a:t>8</a:t>
            </a:fld>
            <a:endParaRPr lang="en-GB"/>
          </a:p>
        </p:txBody>
      </p:sp>
    </p:spTree>
    <p:extLst>
      <p:ext uri="{BB962C8B-B14F-4D97-AF65-F5344CB8AC3E}">
        <p14:creationId xmlns:p14="http://schemas.microsoft.com/office/powerpoint/2010/main" val="152488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DBE919F5-8897-4DF9-90A0-DCC253A6F4E4}" type="slidenum">
              <a:rPr lang="en-GB" smtClean="0"/>
              <a:pPr>
                <a:defRPr/>
              </a:pPr>
              <a:t>9</a:t>
            </a:fld>
            <a:endParaRPr lang="en-GB"/>
          </a:p>
        </p:txBody>
      </p:sp>
    </p:spTree>
    <p:extLst>
      <p:ext uri="{BB962C8B-B14F-4D97-AF65-F5344CB8AC3E}">
        <p14:creationId xmlns:p14="http://schemas.microsoft.com/office/powerpoint/2010/main" val="202172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GB"/>
          </a:p>
        </p:txBody>
      </p:sp>
      <p:sp>
        <p:nvSpPr>
          <p:cNvPr id="4" name="Slide Number Placeholder 3"/>
          <p:cNvSpPr>
            <a:spLocks noGrp="1"/>
          </p:cNvSpPr>
          <p:nvPr>
            <p:ph type="sldNum" sz="quarter" idx="5"/>
          </p:nvPr>
        </p:nvSpPr>
        <p:spPr/>
        <p:txBody>
          <a:bodyPr/>
          <a:lstStyle/>
          <a:p>
            <a:pPr>
              <a:defRPr/>
            </a:pPr>
            <a:fld id="{33619E12-F70E-4F10-A406-CF8482705AE7}" type="slidenum">
              <a:rPr lang="en-GB" smtClean="0"/>
              <a:pPr>
                <a:defRPr/>
              </a:pPr>
              <a:t>10</a:t>
            </a:fld>
            <a:endParaRPr lang="en-GB"/>
          </a:p>
        </p:txBody>
      </p:sp>
    </p:spTree>
    <p:extLst>
      <p:ext uri="{BB962C8B-B14F-4D97-AF65-F5344CB8AC3E}">
        <p14:creationId xmlns:p14="http://schemas.microsoft.com/office/powerpoint/2010/main" val="7653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7E2949-A7E7-4F2A-888B-CAC414630566}" type="slidenum">
              <a:rPr lang="en-GB" smtClean="0"/>
              <a:t>13</a:t>
            </a:fld>
            <a:endParaRPr lang="en-GB"/>
          </a:p>
        </p:txBody>
      </p:sp>
    </p:spTree>
    <p:extLst>
      <p:ext uri="{BB962C8B-B14F-4D97-AF65-F5344CB8AC3E}">
        <p14:creationId xmlns:p14="http://schemas.microsoft.com/office/powerpoint/2010/main" val="75410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sz="1200" b="0" i="0" strike="noStrike" cap="none" spc="0" baseline="0">
                <a:solidFill>
                  <a:srgbClr val="000000"/>
                </a:solidFill>
                <a:effectLst/>
                <a:latin typeface="Calibri"/>
                <a:ea typeface="Calibri"/>
                <a:cs typeface="Calibri"/>
              </a:rPr>
              <a:t>Facilitare una discussione del team su queste tre domande</a:t>
            </a:r>
          </a:p>
        </p:txBody>
      </p:sp>
      <p:sp>
        <p:nvSpPr>
          <p:cNvPr id="4" name="Slide Number Placeholder 3"/>
          <p:cNvSpPr>
            <a:spLocks noGrp="1"/>
          </p:cNvSpPr>
          <p:nvPr>
            <p:ph type="sldNum" sz="quarter" idx="5"/>
          </p:nvPr>
        </p:nvSpPr>
        <p:spPr/>
        <p:txBody>
          <a:bodyPr/>
          <a:lstStyle/>
          <a:p>
            <a:pPr>
              <a:defRPr/>
            </a:pPr>
            <a:fld id="{F17C3694-69B6-4AE7-92A4-33F6F7EE887D}" type="slidenum">
              <a:rPr lang="en-GB" smtClean="0"/>
              <a:pPr>
                <a:defRPr/>
              </a:pPr>
              <a:t>14</a:t>
            </a:fld>
            <a:endParaRPr lang="en-GB"/>
          </a:p>
        </p:txBody>
      </p:sp>
    </p:spTree>
    <p:extLst>
      <p:ext uri="{BB962C8B-B14F-4D97-AF65-F5344CB8AC3E}">
        <p14:creationId xmlns:p14="http://schemas.microsoft.com/office/powerpoint/2010/main" val="380594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7E2949-A7E7-4F2A-888B-CAC414630566}" type="slidenum">
              <a:rPr lang="en-GB" smtClean="0"/>
              <a:t>15</a:t>
            </a:fld>
            <a:endParaRPr lang="en-GB"/>
          </a:p>
        </p:txBody>
      </p:sp>
    </p:spTree>
    <p:extLst>
      <p:ext uri="{BB962C8B-B14F-4D97-AF65-F5344CB8AC3E}">
        <p14:creationId xmlns:p14="http://schemas.microsoft.com/office/powerpoint/2010/main" val="3156763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A picture containing person, indoor&#10;&#10;Description automatically generated">
            <a:extLst>
              <a:ext uri="{FF2B5EF4-FFF2-40B4-BE49-F238E27FC236}">
                <a16:creationId xmlns:a16="http://schemas.microsoft.com/office/drawing/2014/main" xmlns="" id="{41979B8C-52AD-6647-AEAF-687E79C1C8E5}"/>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B279022B-D2C5-2847-97C7-97E44D9E9CFA}"/>
              </a:ext>
            </a:extLst>
          </p:cNvPr>
          <p:cNvSpPr>
            <a:spLocks noGrp="1"/>
          </p:cNvSpPr>
          <p:nvPr>
            <p:ph type="ctrTitle"/>
          </p:nvPr>
        </p:nvSpPr>
        <p:spPr>
          <a:xfrm>
            <a:off x="1524000" y="1832942"/>
            <a:ext cx="9144000" cy="2444275"/>
          </a:xfrm>
          <a:prstGeom prst="roundRect">
            <a:avLst>
              <a:gd name="adj" fmla="val 17893"/>
            </a:avLst>
          </a:prstGeom>
          <a:solidFill>
            <a:schemeClr val="bg1">
              <a:alpha val="68000"/>
            </a:schemeClr>
          </a:solidFill>
        </p:spPr>
        <p:txBody>
          <a:bodyPr lIns="72000" tIns="251999" rIns="72000" bIns="144000" anchor="b">
            <a:spAutoFit/>
          </a:bodyPr>
          <a:lstStyle>
            <a:lvl1pPr algn="ctr">
              <a:defRPr sz="6000">
                <a:solidFill>
                  <a:schemeClr val="accent2"/>
                </a:solidFill>
              </a:defRPr>
            </a:lvl1pPr>
          </a:lstStyle>
          <a:p>
            <a:r>
              <a:rPr lang="en-GB"/>
              <a:t>Click to edit Master title style</a:t>
            </a:r>
          </a:p>
        </p:txBody>
      </p:sp>
      <p:sp>
        <p:nvSpPr>
          <p:cNvPr id="3" name="Subtitle 2">
            <a:extLst>
              <a:ext uri="{FF2B5EF4-FFF2-40B4-BE49-F238E27FC236}">
                <a16:creationId xmlns:a16="http://schemas.microsoft.com/office/drawing/2014/main" xmlns="" id="{52EE931F-33A2-BA41-A7A4-8222A04AAEF8}"/>
              </a:ext>
            </a:extLst>
          </p:cNvPr>
          <p:cNvSpPr>
            <a:spLocks noGrp="1"/>
          </p:cNvSpPr>
          <p:nvPr>
            <p:ph type="subTitle" idx="1"/>
          </p:nvPr>
        </p:nvSpPr>
        <p:spPr>
          <a:xfrm>
            <a:off x="1524000" y="4369293"/>
            <a:ext cx="9144000" cy="1080822"/>
          </a:xfrm>
          <a:prstGeom prst="roundRect">
            <a:avLst>
              <a:gd name="adj" fmla="val 32496"/>
            </a:avLst>
          </a:prstGeom>
          <a:noFill/>
          <a:ln>
            <a:noFill/>
          </a:ln>
        </p:spPr>
        <p:txBody>
          <a:bodyPr lIns="72000" tIns="216000" rIns="72000" bIns="216000" anchor="t">
            <a:spAutoFit/>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Rectangle 8">
            <a:extLst>
              <a:ext uri="{FF2B5EF4-FFF2-40B4-BE49-F238E27FC236}">
                <a16:creationId xmlns:a16="http://schemas.microsoft.com/office/drawing/2014/main" xmlns="" id="{946E715A-8C19-F54D-AB90-4177417E76F5}"/>
              </a:ext>
            </a:extLst>
          </p:cNvPr>
          <p:cNvSpPr/>
          <p:nvPr userDrawn="1"/>
        </p:nvSpPr>
        <p:spPr>
          <a:xfrm>
            <a:off x="0" y="0"/>
            <a:ext cx="12192000"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a:extLst>
              <a:ext uri="{FF2B5EF4-FFF2-40B4-BE49-F238E27FC236}">
                <a16:creationId xmlns:a16="http://schemas.microsoft.com/office/drawing/2014/main" xmlns="" id="{C5E86249-BF3A-CA4F-821B-8B5B13F22491}"/>
              </a:ext>
            </a:extLst>
          </p:cNvPr>
          <p:cNvPicPr>
            <a:picLocks noChangeAspect="1"/>
          </p:cNvPicPr>
          <p:nvPr userDrawn="1"/>
        </p:nvPicPr>
        <p:blipFill>
          <a:blip r:embed="rId3">
            <a:extLst>
              <a:ext uri="{28A0092B-C50C-407E-A947-70E740481C1C}">
                <a14:useLocalDpi xmlns:a14="http://schemas.microsoft.com/office/drawing/2010/main"/>
              </a:ext>
            </a:extLst>
          </a:blip>
          <a:srcRect l="7303" t="25182" r="6285" b="21934"/>
          <a:stretch>
            <a:fillRect/>
          </a:stretch>
        </p:blipFill>
        <p:spPr bwMode="auto">
          <a:xfrm>
            <a:off x="213360" y="142240"/>
            <a:ext cx="27940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xmlns="" id="{1C265DB6-7011-5742-AAA7-29308E23DC8D}"/>
              </a:ext>
            </a:extLst>
          </p:cNvPr>
          <p:cNvCxnSpPr/>
          <p:nvPr userDrawn="1"/>
        </p:nvCxnSpPr>
        <p:spPr>
          <a:xfrm>
            <a:off x="0" y="1115122"/>
            <a:ext cx="12192000"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CB08BC2-5CE1-D74F-ADA7-31626E0A36A2}"/>
              </a:ext>
            </a:extLst>
          </p:cNvPr>
          <p:cNvCxnSpPr/>
          <p:nvPr userDrawn="1"/>
        </p:nvCxnSpPr>
        <p:spPr>
          <a:xfrm>
            <a:off x="0" y="1184052"/>
            <a:ext cx="121920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xmlns="" id="{B78CE290-A1E4-4442-90F0-073E54BE44D0}"/>
              </a:ext>
            </a:extLst>
          </p:cNvPr>
          <p:cNvSpPr>
            <a:spLocks noGrp="1"/>
          </p:cNvSpPr>
          <p:nvPr>
            <p:ph type="body" sz="quarter" idx="13"/>
          </p:nvPr>
        </p:nvSpPr>
        <p:spPr>
          <a:xfrm>
            <a:off x="283012" y="5906814"/>
            <a:ext cx="8975288" cy="777875"/>
          </a:xfrm>
          <a:prstGeom prst="rect">
            <a:avLst/>
          </a:prstGeom>
          <a:ln>
            <a:noFill/>
          </a:ln>
        </p:spPr>
        <p:txBody>
          <a:bodyPr anchor="b">
            <a:normAutofit/>
          </a:bodyPr>
          <a:lstStyle>
            <a:lvl1pPr marL="0" indent="0">
              <a:buNone/>
              <a:defRPr sz="1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2161325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xmlns="" id="{5CDB9405-8AFA-A042-882F-E0AFD46017C8}"/>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xmlns="" id="{8576FCC7-726A-9042-AD16-1A2FB603FBEF}"/>
              </a:ext>
            </a:extLst>
          </p:cNvPr>
          <p:cNvSpPr/>
          <p:nvPr userDrawn="1"/>
        </p:nvSpPr>
        <p:spPr>
          <a:xfrm>
            <a:off x="4860758" y="866274"/>
            <a:ext cx="6472989" cy="3320715"/>
          </a:xfrm>
          <a:prstGeom prst="roundRect">
            <a:avLst>
              <a:gd name="adj" fmla="val 108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9D89AB9E-9CA6-D349-B441-778A9DBB71C2}"/>
              </a:ext>
            </a:extLst>
          </p:cNvPr>
          <p:cNvSpPr>
            <a:spLocks noGrp="1"/>
          </p:cNvSpPr>
          <p:nvPr>
            <p:ph type="title"/>
          </p:nvPr>
        </p:nvSpPr>
        <p:spPr>
          <a:xfrm>
            <a:off x="5448507" y="1915521"/>
            <a:ext cx="5286703" cy="1495794"/>
          </a:xfrm>
        </p:spPr>
        <p:txBody>
          <a:bodyPr anchor="ctr">
            <a:spAutoFit/>
          </a:bodyPr>
          <a:lstStyle>
            <a:lvl1pPr>
              <a:defRPr sz="6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xmlns="" id="{2C0B954A-17B6-6A45-BD1A-327660E1AED4}"/>
              </a:ext>
            </a:extLst>
          </p:cNvPr>
          <p:cNvSpPr>
            <a:spLocks noGrp="1"/>
          </p:cNvSpPr>
          <p:nvPr>
            <p:ph type="body" idx="1"/>
          </p:nvPr>
        </p:nvSpPr>
        <p:spPr>
          <a:xfrm>
            <a:off x="5448507" y="4427659"/>
            <a:ext cx="5286703" cy="332399"/>
          </a:xfrm>
          <a:prstGeom prst="rect">
            <a:avLst/>
          </a:prstGeom>
          <a:ln>
            <a:noFill/>
          </a:ln>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6849681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783AAF71-F6BB-B54E-823A-C2C09FB0756D}"/>
              </a:ext>
            </a:extLst>
          </p:cNvPr>
          <p:cNvSpPr/>
          <p:nvPr userDrawn="1"/>
        </p:nvSpPr>
        <p:spPr>
          <a:xfrm>
            <a:off x="825500" y="419100"/>
            <a:ext cx="10490200" cy="901700"/>
          </a:xfrm>
          <a:prstGeom prst="roundRect">
            <a:avLst>
              <a:gd name="adj" fmla="val 293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091CD5E-71F6-8A4D-A540-AB6C78E3B3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xmlns="" id="{D8C1EFC3-B0F7-414C-B976-EF18B332ED8F}"/>
              </a:ext>
            </a:extLst>
          </p:cNvPr>
          <p:cNvSpPr>
            <a:spLocks noGrp="1"/>
          </p:cNvSpPr>
          <p:nvPr>
            <p:ph type="sldNum" sz="quarter" idx="12"/>
          </p:nvPr>
        </p:nvSpPr>
        <p:spPr>
          <a:xfrm>
            <a:off x="11235558" y="1294966"/>
            <a:ext cx="414467" cy="184666"/>
          </a:xfrm>
        </p:spPr>
        <p:txBody>
          <a:bodyPr anchor="ctr"/>
          <a:lstStyle>
            <a:lvl1pPr algn="l">
              <a:defRPr>
                <a:solidFill>
                  <a:schemeClr val="accent2"/>
                </a:solidFill>
              </a:defRPr>
            </a:lvl1pPr>
          </a:lstStyle>
          <a:p>
            <a:fld id="{AAB9F4AE-94C9-DD40-A8EE-4822983D9098}" type="slidenum">
              <a:rPr lang="en-GB" smtClean="0"/>
              <a:t>‹#›</a:t>
            </a:fld>
            <a:endParaRPr lang="en-GB"/>
          </a:p>
        </p:txBody>
      </p:sp>
      <p:sp>
        <p:nvSpPr>
          <p:cNvPr id="9" name="Text Placeholder 7">
            <a:extLst>
              <a:ext uri="{FF2B5EF4-FFF2-40B4-BE49-F238E27FC236}">
                <a16:creationId xmlns:a16="http://schemas.microsoft.com/office/drawing/2014/main" xmlns="" id="{BD317952-E7AA-4924-AB43-0E70525C6EB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5472324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719F7E9E-B59B-044E-877B-83C28CD77AD5}"/>
              </a:ext>
            </a:extLst>
          </p:cNvPr>
          <p:cNvSpPr/>
          <p:nvPr userDrawn="1"/>
        </p:nvSpPr>
        <p:spPr>
          <a:xfrm>
            <a:off x="825500" y="419100"/>
            <a:ext cx="10490200" cy="901700"/>
          </a:xfrm>
          <a:prstGeom prst="roundRect">
            <a:avLst>
              <a:gd name="adj" fmla="val 293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091CD5E-71F6-8A4D-A540-AB6C78E3B333}"/>
              </a:ext>
            </a:extLst>
          </p:cNvPr>
          <p:cNvSpPr>
            <a:spLocks noGrp="1"/>
          </p:cNvSpPr>
          <p:nvPr>
            <p:ph idx="1"/>
          </p:nvPr>
        </p:nvSpPr>
        <p:spPr/>
        <p:txBody>
          <a:bodyPr/>
          <a:lstStyle>
            <a:lvl1pPr>
              <a:buClr>
                <a:schemeClr val="accent3"/>
              </a:buClr>
              <a:defRPr/>
            </a:lvl1pPr>
            <a:lvl2pPr marL="685800" indent="-228600">
              <a:buClr>
                <a:schemeClr val="accent3"/>
              </a:buClr>
              <a:buFont typeface="System Font Regular"/>
              <a:buChar char="–"/>
              <a:defRPr/>
            </a:lvl2pPr>
            <a:lvl3pPr>
              <a:buClr>
                <a:schemeClr val="accent3"/>
              </a:buClr>
              <a:defRPr/>
            </a:lvl3pPr>
            <a:lvl4pPr marL="1600200" indent="-228600">
              <a:buClr>
                <a:schemeClr val="accent3"/>
              </a:buClr>
              <a:buFont typeface="System Font Regular"/>
              <a:buChar char="–"/>
              <a:defRPr/>
            </a:lvl4pPr>
            <a:lvl5pPr>
              <a:buClr>
                <a:schemeClr val="accent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xmlns=""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xmlns="" id="{9762E165-F8D3-4CC9-830B-B843D7579E65}"/>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4419850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xmlns=""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xmlns="" id="{514C292B-FBE0-4F0F-9A36-966A15998B8D}"/>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6653402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719F7E9E-B59B-044E-877B-83C28CD77AD5}"/>
              </a:ext>
            </a:extLst>
          </p:cNvPr>
          <p:cNvSpPr/>
          <p:nvPr userDrawn="1"/>
        </p:nvSpPr>
        <p:spPr>
          <a:xfrm>
            <a:off x="825500" y="419100"/>
            <a:ext cx="10490200" cy="901700"/>
          </a:xfrm>
          <a:prstGeom prst="roundRect">
            <a:avLst>
              <a:gd name="adj" fmla="val 293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091CD5E-71F6-8A4D-A540-AB6C78E3B333}"/>
              </a:ext>
            </a:extLst>
          </p:cNvPr>
          <p:cNvSpPr>
            <a:spLocks noGrp="1"/>
          </p:cNvSpPr>
          <p:nvPr>
            <p:ph idx="1"/>
          </p:nvPr>
        </p:nvSpPr>
        <p:spPr/>
        <p:txBody>
          <a:bodyPr/>
          <a:lstStyle>
            <a:lvl1pPr>
              <a:buClr>
                <a:schemeClr val="accent5"/>
              </a:buClr>
              <a:defRPr/>
            </a:lvl1pPr>
            <a:lvl2pPr marL="685800" indent="-228600">
              <a:buClr>
                <a:schemeClr val="accent5"/>
              </a:buClr>
              <a:buFont typeface="System Font Regular"/>
              <a:buChar char="–"/>
              <a:defRPr/>
            </a:lvl2pPr>
            <a:lvl3pPr>
              <a:buClr>
                <a:schemeClr val="accent5"/>
              </a:buClr>
              <a:defRPr/>
            </a:lvl3pPr>
            <a:lvl4pPr marL="1600200" indent="-228600">
              <a:buClr>
                <a:schemeClr val="accent5"/>
              </a:buClr>
              <a:buFont typeface="System Font Regular"/>
              <a:buChar char="–"/>
              <a:defRPr/>
            </a:lvl4pPr>
            <a:lvl5pPr>
              <a:buClr>
                <a:schemeClr val="accent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xmlns=""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xmlns="" id="{EAA05E68-91B4-4663-99F6-7E6795CFA2C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4060922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719F7E9E-B59B-044E-877B-83C28CD77AD5}"/>
              </a:ext>
            </a:extLst>
          </p:cNvPr>
          <p:cNvSpPr/>
          <p:nvPr userDrawn="1"/>
        </p:nvSpPr>
        <p:spPr>
          <a:xfrm>
            <a:off x="825500" y="419100"/>
            <a:ext cx="10490200" cy="901700"/>
          </a:xfrm>
          <a:prstGeom prst="roundRect">
            <a:avLst>
              <a:gd name="adj" fmla="val 2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091CD5E-71F6-8A4D-A540-AB6C78E3B333}"/>
              </a:ext>
            </a:extLst>
          </p:cNvPr>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xmlns=""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xmlns="" id="{3B6F4B31-7773-46E4-8B6A-19FBBD647C70}"/>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22926019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6" descr="CF Care logo CMY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auto">
          <a:xfrm>
            <a:off x="516467" y="233363"/>
            <a:ext cx="5391151"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defRPr b="0" i="0">
                <a:solidFill>
                  <a:schemeClr val="bg1"/>
                </a:solidFill>
                <a:latin typeface="+mn-lt"/>
                <a:cs typeface="HelveticaNeueLT Std Med Cn"/>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800" b="0" i="0">
                <a:solidFill>
                  <a:schemeClr val="bg1"/>
                </a:solidFill>
                <a:latin typeface="+mn-lt"/>
                <a:cs typeface="HelveticaNeueLT Std Med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313815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4">
            <a:extLst>
              <a:ext uri="{FF2B5EF4-FFF2-40B4-BE49-F238E27FC236}">
                <a16:creationId xmlns:a16="http://schemas.microsoft.com/office/drawing/2014/main" xmlns="" id="{783948B9-ACF2-AB4E-83A6-4A796EB28187}"/>
              </a:ext>
            </a:extLst>
          </p:cNvPr>
          <p:cNvSpPr>
            <a:spLocks noGrp="1"/>
          </p:cNvSpPr>
          <p:nvPr>
            <p:ph type="ftr" sz="quarter" idx="11"/>
          </p:nvPr>
        </p:nvSpPr>
        <p:spPr>
          <a:xfrm>
            <a:off x="2375338" y="5906814"/>
            <a:ext cx="9532883" cy="777765"/>
          </a:xfrm>
        </p:spPr>
        <p:txBody>
          <a:bodyPr anchor="b">
            <a:noAutofit/>
          </a:bodyPr>
          <a:lstStyle>
            <a:lvl1pPr algn="l">
              <a:defRPr/>
            </a:lvl1pPr>
          </a:lstStyle>
          <a:p>
            <a:endParaRPr lang="en-GB"/>
          </a:p>
        </p:txBody>
      </p:sp>
      <p:sp>
        <p:nvSpPr>
          <p:cNvPr id="9" name="Slide Number Placeholder 5">
            <a:extLst>
              <a:ext uri="{FF2B5EF4-FFF2-40B4-BE49-F238E27FC236}">
                <a16:creationId xmlns:a16="http://schemas.microsoft.com/office/drawing/2014/main" xmlns=""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Tree>
    <p:extLst>
      <p:ext uri="{BB962C8B-B14F-4D97-AF65-F5344CB8AC3E}">
        <p14:creationId xmlns:p14="http://schemas.microsoft.com/office/powerpoint/2010/main" val="1417692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07F057A-068B-AD41-A988-BB1A04C930C3}"/>
              </a:ext>
            </a:extLst>
          </p:cNvPr>
          <p:cNvSpPr>
            <a:spLocks noGrp="1"/>
          </p:cNvSpPr>
          <p:nvPr>
            <p:ph type="body" idx="1"/>
          </p:nvPr>
        </p:nvSpPr>
        <p:spPr>
          <a:xfrm>
            <a:off x="838200" y="1473201"/>
            <a:ext cx="10515600" cy="4317999"/>
          </a:xfrm>
          <a:prstGeom prst="roundRect">
            <a:avLst>
              <a:gd name="adj" fmla="val 7843"/>
            </a:avLst>
          </a:prstGeom>
          <a:ln>
            <a:solidFill>
              <a:schemeClr val="tx1">
                <a:lumMod val="50000"/>
                <a:lumOff val="50000"/>
              </a:schemeClr>
            </a:solidFill>
          </a:ln>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xmlns="" id="{264BA763-E941-664E-846C-48F5F8F5EA05}"/>
              </a:ext>
            </a:extLst>
          </p:cNvPr>
          <p:cNvSpPr>
            <a:spLocks noGrp="1"/>
          </p:cNvSpPr>
          <p:nvPr>
            <p:ph type="sldNum" sz="quarter" idx="4"/>
          </p:nvPr>
        </p:nvSpPr>
        <p:spPr>
          <a:xfrm>
            <a:off x="8610600" y="6446579"/>
            <a:ext cx="2743200" cy="184666"/>
          </a:xfrm>
          <a:prstGeom prst="rect">
            <a:avLst/>
          </a:prstGeom>
        </p:spPr>
        <p:txBody>
          <a:bodyPr vert="horz" lIns="0" tIns="0" rIns="0" bIns="0" rtlCol="0" anchor="ctr">
            <a:spAutoFit/>
          </a:bodyPr>
          <a:lstStyle>
            <a:lvl1pPr algn="r">
              <a:defRPr sz="1200">
                <a:solidFill>
                  <a:schemeClr val="tx1">
                    <a:tint val="75000"/>
                  </a:schemeClr>
                </a:solidFill>
              </a:defRPr>
            </a:lvl1pPr>
          </a:lstStyle>
          <a:p>
            <a:fld id="{AAB9F4AE-94C9-DD40-A8EE-4822983D9098}" type="slidenum">
              <a:rPr lang="en-GB" smtClean="0"/>
              <a:t>‹#›</a:t>
            </a:fld>
            <a:endParaRPr lang="en-GB"/>
          </a:p>
        </p:txBody>
      </p:sp>
      <p:sp>
        <p:nvSpPr>
          <p:cNvPr id="2" name="Title Placeholder 1">
            <a:extLst>
              <a:ext uri="{FF2B5EF4-FFF2-40B4-BE49-F238E27FC236}">
                <a16:creationId xmlns:a16="http://schemas.microsoft.com/office/drawing/2014/main" xmlns="" id="{4EEB629F-04CB-6D4D-99FD-9C82BFD49E1A}"/>
              </a:ext>
            </a:extLst>
          </p:cNvPr>
          <p:cNvSpPr>
            <a:spLocks noGrp="1"/>
          </p:cNvSpPr>
          <p:nvPr>
            <p:ph type="title"/>
          </p:nvPr>
        </p:nvSpPr>
        <p:spPr>
          <a:xfrm>
            <a:off x="990600" y="571500"/>
            <a:ext cx="10223500" cy="660400"/>
          </a:xfrm>
          <a:prstGeom prst="rect">
            <a:avLst/>
          </a:prstGeom>
        </p:spPr>
        <p:txBody>
          <a:bodyPr vert="horz" lIns="0" tIns="0" rIns="0" bIns="0" rtlCol="0" anchor="ctr">
            <a:normAutofit/>
          </a:bodyPr>
          <a:lstStyle/>
          <a:p>
            <a:r>
              <a:rPr lang="en-GB"/>
              <a:t>Click to edit Master title style</a:t>
            </a:r>
          </a:p>
        </p:txBody>
      </p:sp>
      <p:pic>
        <p:nvPicPr>
          <p:cNvPr id="12" name="Picture 11" descr="Graphical user interface&#10;&#10;Description automatically generated with medium confidence">
            <a:extLst>
              <a:ext uri="{FF2B5EF4-FFF2-40B4-BE49-F238E27FC236}">
                <a16:creationId xmlns:a16="http://schemas.microsoft.com/office/drawing/2014/main" xmlns="" id="{B2B4F364-5D33-2443-8739-1B41881A5B22}"/>
              </a:ext>
            </a:extLst>
          </p:cNvPr>
          <p:cNvPicPr>
            <a:picLocks noChangeAspect="1"/>
          </p:cNvPicPr>
          <p:nvPr userDrawn="1"/>
        </p:nvPicPr>
        <p:blipFill>
          <a:blip r:embed="rId11">
            <a:extLst>
              <a:ext uri="{28A0092B-C50C-407E-A947-70E740481C1C}">
                <a14:useLocalDpi xmlns:a14="http://schemas.microsoft.com/office/drawing/2010/main"/>
              </a:ext>
            </a:extLst>
          </a:blip>
          <a:srcRect l="8201" t="24911" r="8201" b="26678"/>
          <a:stretch>
            <a:fillRect/>
          </a:stretch>
        </p:blipFill>
        <p:spPr>
          <a:xfrm>
            <a:off x="203200" y="6180692"/>
            <a:ext cx="1816100" cy="524907"/>
          </a:xfrm>
          <a:prstGeom prst="rect">
            <a:avLst/>
          </a:prstGeom>
        </p:spPr>
      </p:pic>
    </p:spTree>
    <p:extLst>
      <p:ext uri="{BB962C8B-B14F-4D97-AF65-F5344CB8AC3E}">
        <p14:creationId xmlns:p14="http://schemas.microsoft.com/office/powerpoint/2010/main" val="38900769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0" r:id="rId3"/>
    <p:sldLayoutId id="2147483656" r:id="rId4"/>
    <p:sldLayoutId id="2147483661" r:id="rId5"/>
    <p:sldLayoutId id="2147483662" r:id="rId6"/>
    <p:sldLayoutId id="2147483663" r:id="rId7"/>
    <p:sldLayoutId id="2147483664" r:id="rId8"/>
    <p:sldLayoutId id="2147483665" r:id="rId9"/>
  </p:sldLayoutIdLst>
  <p:transition/>
  <p:txStyles>
    <p:titleStyle>
      <a:lvl1pPr algn="l" defTabSz="914400" rtl="0" eaLnBrk="1" latinLnBrk="0" hangingPunct="1">
        <a:lnSpc>
          <a:spcPct val="8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1.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DD0A14-91F6-A649-8032-616F5C8AAA00}"/>
              </a:ext>
            </a:extLst>
          </p:cNvPr>
          <p:cNvSpPr>
            <a:spLocks noGrp="1"/>
          </p:cNvSpPr>
          <p:nvPr>
            <p:ph type="ctrTitle"/>
          </p:nvPr>
        </p:nvSpPr>
        <p:spPr>
          <a:xfrm>
            <a:off x="1621426" y="2393202"/>
            <a:ext cx="8924172" cy="1859039"/>
          </a:xfrm>
        </p:spPr>
        <p:txBody>
          <a:bodyPr/>
          <a:lstStyle/>
          <a:p>
            <a:r>
              <a:rPr lang="it-IT" sz="6000" b="0" i="0" strike="noStrike" cap="none" spc="0" baseline="0">
                <a:solidFill>
                  <a:srgbClr val="7B2A84"/>
                </a:solidFill>
                <a:effectLst/>
                <a:latin typeface="Calibri Light"/>
                <a:ea typeface="Calibri Light"/>
                <a:cs typeface="Calibri Light"/>
              </a:rPr>
              <a:t>Gestire l’aderenza come team</a:t>
            </a:r>
            <a:endParaRPr lang="en-GB"/>
          </a:p>
        </p:txBody>
      </p:sp>
      <p:sp>
        <p:nvSpPr>
          <p:cNvPr id="3" name="Subtitle 2">
            <a:extLst>
              <a:ext uri="{FF2B5EF4-FFF2-40B4-BE49-F238E27FC236}">
                <a16:creationId xmlns:a16="http://schemas.microsoft.com/office/drawing/2014/main" xmlns="" id="{E86DE474-F213-2547-BD92-5823796B2777}"/>
              </a:ext>
            </a:extLst>
          </p:cNvPr>
          <p:cNvSpPr>
            <a:spLocks noGrp="1"/>
          </p:cNvSpPr>
          <p:nvPr>
            <p:ph type="subTitle" idx="1"/>
          </p:nvPr>
        </p:nvSpPr>
        <p:spPr>
          <a:xfrm>
            <a:off x="1524000" y="4369293"/>
            <a:ext cx="9144000" cy="947020"/>
          </a:xfrm>
        </p:spPr>
        <p:txBody>
          <a:bodyPr/>
          <a:lstStyle/>
          <a:p>
            <a:endParaRPr lang="en-GB"/>
          </a:p>
        </p:txBody>
      </p:sp>
      <p:sp>
        <p:nvSpPr>
          <p:cNvPr id="4" name="Text Placeholder 5">
            <a:extLst>
              <a:ext uri="{FF2B5EF4-FFF2-40B4-BE49-F238E27FC236}">
                <a16:creationId xmlns:a16="http://schemas.microsoft.com/office/drawing/2014/main" xmlns="" id="{8FA6C839-633B-4D0B-ABBE-24A8112B06AD}"/>
              </a:ext>
            </a:extLst>
          </p:cNvPr>
          <p:cNvSpPr>
            <a:spLocks noGrp="1"/>
          </p:cNvSpPr>
          <p:nvPr>
            <p:ph type="body" sz="quarter" idx="13"/>
          </p:nvPr>
        </p:nvSpPr>
        <p:spPr>
          <a:xfrm>
            <a:off x="283012" y="5906814"/>
            <a:ext cx="8975288" cy="777875"/>
          </a:xfrm>
        </p:spPr>
        <p:txBody>
          <a:bodyPr/>
          <a:lstStyle/>
          <a:p>
            <a:r>
              <a:rPr lang="it-IT" b="1" dirty="0">
                <a:solidFill>
                  <a:srgbClr val="7B2A84"/>
                </a:solidFill>
                <a:ea typeface="Calibri"/>
                <a:cs typeface="Calibri"/>
              </a:rPr>
              <a:t>INT-20-2100146</a:t>
            </a:r>
            <a:r>
              <a:rPr lang="it-IT" sz="1000" b="1" i="0" strike="noStrike" cap="none" spc="0" baseline="0" dirty="0">
                <a:solidFill>
                  <a:srgbClr val="7B2A84"/>
                </a:solidFill>
                <a:effectLst/>
                <a:latin typeface="Calibri"/>
                <a:ea typeface="Calibri"/>
                <a:cs typeface="Calibri"/>
              </a:rPr>
              <a:t>	Data dell’aggiornamento: </a:t>
            </a:r>
            <a:r>
              <a:rPr lang="it-IT" b="1" dirty="0">
                <a:solidFill>
                  <a:srgbClr val="7B2A84"/>
                </a:solidFill>
                <a:ea typeface="Calibri"/>
                <a:cs typeface="Calibri"/>
              </a:rPr>
              <a:t>gennaio 2022</a:t>
            </a:r>
          </a:p>
        </p:txBody>
      </p:sp>
    </p:spTree>
    <p:extLst>
      <p:ext uri="{BB962C8B-B14F-4D97-AF65-F5344CB8AC3E}">
        <p14:creationId xmlns:p14="http://schemas.microsoft.com/office/powerpoint/2010/main" val="2939639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Discussione delle norme sociali</a:t>
            </a:r>
          </a:p>
        </p:txBody>
      </p:sp>
      <p:sp>
        <p:nvSpPr>
          <p:cNvPr id="25603" name="Content Placeholder 2"/>
          <p:cNvSpPr>
            <a:spLocks noGrp="1"/>
          </p:cNvSpPr>
          <p:nvPr>
            <p:ph idx="1"/>
          </p:nvPr>
        </p:nvSpPr>
        <p:spPr/>
        <p:txBody>
          <a:bodyPr>
            <a:normAutofit/>
          </a:bodyPr>
          <a:lstStyle/>
          <a:p>
            <a:pPr eaLnBrk="1" hangingPunct="1"/>
            <a:r>
              <a:rPr lang="it-IT" sz="2800" b="0" i="0" strike="noStrike" cap="none" spc="0" baseline="0" dirty="0">
                <a:solidFill>
                  <a:srgbClr val="808080"/>
                </a:solidFill>
                <a:effectLst/>
                <a:latin typeface="Calibri"/>
                <a:ea typeface="Calibri"/>
                <a:cs typeface="Calibri"/>
              </a:rPr>
              <a:t>Quali sono le “norme” in relazione all’aderenza nella FC?</a:t>
            </a:r>
          </a:p>
          <a:p>
            <a:pPr eaLnBrk="1" hangingPunct="1"/>
            <a:endParaRPr lang="en-GB" altLang="en-US" dirty="0">
              <a:ea typeface="HelveticaNeueLT Std Cn"/>
            </a:endParaRPr>
          </a:p>
          <a:p>
            <a:pPr eaLnBrk="1" hangingPunct="1"/>
            <a:r>
              <a:rPr lang="it-IT" sz="2800" b="0" i="0" strike="noStrike" cap="none" spc="0" baseline="0" dirty="0">
                <a:solidFill>
                  <a:srgbClr val="808080"/>
                </a:solidFill>
                <a:effectLst/>
                <a:latin typeface="Calibri"/>
                <a:ea typeface="Calibri"/>
                <a:cs typeface="Calibri"/>
              </a:rPr>
              <a:t>Quando </a:t>
            </a:r>
            <a:r>
              <a:rPr lang="it-IT" dirty="0"/>
              <a:t>si considerano le variabili degli esiti correlati alla salute dei pazienti, potrebbe essere utile confrontarli con quelli ottenuti in altre coorti di pazienti?</a:t>
            </a:r>
            <a:endParaRPr lang="it-IT" sz="2800" b="0" i="0" strike="noStrike" cap="none" spc="0" baseline="0" dirty="0">
              <a:solidFill>
                <a:srgbClr val="808080"/>
              </a:solidFill>
              <a:effectLst/>
              <a:latin typeface="Calibri"/>
              <a:ea typeface="Calibri"/>
              <a:cs typeface="Calibri"/>
            </a:endParaRPr>
          </a:p>
        </p:txBody>
      </p:sp>
      <p:sp>
        <p:nvSpPr>
          <p:cNvPr id="2" name="Text Placeholder 1">
            <a:extLst>
              <a:ext uri="{FF2B5EF4-FFF2-40B4-BE49-F238E27FC236}">
                <a16:creationId xmlns:a16="http://schemas.microsoft.com/office/drawing/2014/main" xmlns="" id="{E9181A90-AA9B-4F61-8D68-21823560FE8D}"/>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it-IT" sz="6000" b="1" i="0" strike="noStrike" cap="none" spc="0" baseline="0">
                <a:solidFill>
                  <a:srgbClr val="FFFFFF"/>
                </a:solidFill>
                <a:effectLst/>
                <a:latin typeface="Calibri Light"/>
                <a:ea typeface="Calibri Light"/>
                <a:cs typeface="Calibri Light"/>
              </a:rPr>
              <a:t>Migliorare i rapporti</a:t>
            </a:r>
          </a:p>
        </p:txBody>
      </p:sp>
      <p:sp>
        <p:nvSpPr>
          <p:cNvPr id="2" name="Text Placeholder 1">
            <a:extLst>
              <a:ext uri="{FF2B5EF4-FFF2-40B4-BE49-F238E27FC236}">
                <a16:creationId xmlns:a16="http://schemas.microsoft.com/office/drawing/2014/main" xmlns="" id="{E7BD15A4-9D53-4694-B849-826CDCABD441}"/>
              </a:ext>
            </a:extLst>
          </p:cNvPr>
          <p:cNvSpPr>
            <a:spLocks noGrp="1"/>
          </p:cNvSpPr>
          <p:nvPr>
            <p:ph type="body" idx="1"/>
          </p:nvPr>
        </p:nvSpPr>
        <p:spPr/>
        <p:txBody>
          <a:bodyPr/>
          <a:lstStyle/>
          <a:p>
            <a:endParaRPr lang="en-GB"/>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Migliorare i rapporti</a:t>
            </a:r>
          </a:p>
        </p:txBody>
      </p:sp>
      <p:sp>
        <p:nvSpPr>
          <p:cNvPr id="38915" name="Content Placeholder 2"/>
          <p:cNvSpPr>
            <a:spLocks noGrp="1"/>
          </p:cNvSpPr>
          <p:nvPr>
            <p:ph idx="1"/>
          </p:nvPr>
        </p:nvSpPr>
        <p:spPr/>
        <p:txBody>
          <a:bodyPr rtlCol="0">
            <a:normAutofit/>
          </a:bodyPr>
          <a:lstStyle/>
          <a:p>
            <a:pPr>
              <a:lnSpc>
                <a:spcPct val="110000"/>
              </a:lnSpc>
              <a:spcBef>
                <a:spcPts val="400"/>
              </a:spcBef>
              <a:buFont typeface="Arial"/>
              <a:buChar char="•"/>
              <a:defRPr/>
            </a:pPr>
            <a:r>
              <a:rPr lang="it-IT" sz="2400" b="0" i="0" strike="noStrike" cap="none" spc="0" baseline="0">
                <a:solidFill>
                  <a:srgbClr val="808080"/>
                </a:solidFill>
                <a:effectLst/>
                <a:latin typeface="Calibri"/>
                <a:ea typeface="Calibri"/>
                <a:cs typeface="Calibri"/>
              </a:rPr>
              <a:t>I membri dell’MDT svolgono un ruolo ampio e importante nel sostenere i pazienti e le loro famiglie che aderiscono con successo ai trattamenti.</a:t>
            </a:r>
            <a:endParaRPr lang="en-GB" altLang="en-US" sz="2400" baseline="30000"/>
          </a:p>
          <a:p>
            <a:pPr marL="0" indent="0">
              <a:lnSpc>
                <a:spcPct val="110000"/>
              </a:lnSpc>
              <a:spcBef>
                <a:spcPts val="400"/>
              </a:spcBef>
              <a:buNone/>
              <a:defRPr/>
            </a:pPr>
            <a:endParaRPr lang="en-GB" altLang="en-US" sz="2400" baseline="30000"/>
          </a:p>
          <a:p>
            <a:pPr>
              <a:lnSpc>
                <a:spcPct val="110000"/>
              </a:lnSpc>
              <a:spcBef>
                <a:spcPts val="400"/>
              </a:spcBef>
              <a:buFont typeface="Arial"/>
              <a:buChar char="•"/>
              <a:defRPr/>
            </a:pPr>
            <a:r>
              <a:rPr lang="it-IT" sz="2400" b="0" i="0" strike="noStrike" cap="none" spc="0" baseline="0">
                <a:solidFill>
                  <a:srgbClr val="808080"/>
                </a:solidFill>
                <a:effectLst/>
                <a:latin typeface="Calibri"/>
                <a:ea typeface="Calibri"/>
                <a:cs typeface="Calibri"/>
              </a:rPr>
              <a:t>Ciò avviene attraverso la comprensione degli ostacoli dei loro pazienti all’aderenza ottimale, nonché dei loro obiettivi personali e correlati alla salute.</a:t>
            </a:r>
            <a:endParaRPr lang="en-GB" altLang="en-US" sz="2400" baseline="30000"/>
          </a:p>
          <a:p>
            <a:pPr marL="0" indent="0">
              <a:lnSpc>
                <a:spcPct val="110000"/>
              </a:lnSpc>
              <a:spcBef>
                <a:spcPts val="400"/>
              </a:spcBef>
              <a:buNone/>
              <a:defRPr/>
            </a:pPr>
            <a:endParaRPr lang="en-GB" altLang="en-US" sz="2400"/>
          </a:p>
          <a:p>
            <a:pPr>
              <a:lnSpc>
                <a:spcPct val="110000"/>
              </a:lnSpc>
              <a:spcBef>
                <a:spcPts val="400"/>
              </a:spcBef>
              <a:buFont typeface="Arial"/>
              <a:buChar char="•"/>
              <a:defRPr/>
            </a:pPr>
            <a:r>
              <a:rPr lang="it-IT" sz="2400" b="0" i="0" strike="noStrike" cap="none" spc="0" baseline="0">
                <a:solidFill>
                  <a:srgbClr val="808080"/>
                </a:solidFill>
                <a:effectLst/>
                <a:latin typeface="Calibri"/>
                <a:ea typeface="Calibri"/>
                <a:cs typeface="Calibri"/>
              </a:rPr>
              <a:t>I membri dell’MDT possono quindi creare un ambiente collaborativo e risolutivo dei problemi, specifico per le esigenze dei loro pazienti, per assisterli nella gestione della loro malattia.</a:t>
            </a:r>
          </a:p>
        </p:txBody>
      </p:sp>
      <p:sp>
        <p:nvSpPr>
          <p:cNvPr id="2" name="Text Placeholder 1">
            <a:extLst>
              <a:ext uri="{FF2B5EF4-FFF2-40B4-BE49-F238E27FC236}">
                <a16:creationId xmlns:a16="http://schemas.microsoft.com/office/drawing/2014/main" xmlns="" id="{EACAA4FC-5540-4DA9-BC75-7CEF1C47136B}"/>
              </a:ext>
            </a:extLst>
          </p:cNvPr>
          <p:cNvSpPr>
            <a:spLocks noGrp="1"/>
          </p:cNvSpPr>
          <p:nvPr>
            <p:ph type="body" sz="quarter" idx="13"/>
          </p:nvPr>
        </p:nvSpPr>
        <p:spPr/>
        <p:txBody>
          <a:bodyPr/>
          <a:lstStyle/>
          <a:p>
            <a:r>
              <a:rPr lang="it-IT" sz="1000" b="0" i="0" strike="noStrike" cap="none" spc="0" baseline="0" dirty="0">
                <a:solidFill>
                  <a:srgbClr val="898989"/>
                </a:solidFill>
                <a:effectLst/>
                <a:latin typeface="Calibri"/>
                <a:ea typeface="Calibri"/>
                <a:cs typeface="Calibri"/>
              </a:rPr>
              <a:t>MDT, team multidisciplinare</a:t>
            </a:r>
            <a:r>
              <a:rPr sz="1000" dirty="0"/>
              <a:t/>
            </a:r>
            <a:br>
              <a:rPr sz="1000" dirty="0"/>
            </a:br>
            <a:r>
              <a:rPr lang="it-IT" sz="1000" b="0" i="0" strike="noStrike" cap="none" spc="0" baseline="0" dirty="0">
                <a:solidFill>
                  <a:srgbClr val="898989"/>
                </a:solidFill>
                <a:effectLst/>
                <a:latin typeface="Calibri"/>
                <a:ea typeface="Calibri"/>
                <a:cs typeface="Calibri"/>
              </a:rPr>
              <a:t>Gardner AJ, et al. </a:t>
            </a:r>
            <a:r>
              <a:rPr lang="it-IT" sz="1000" b="0" i="1" strike="noStrike" cap="none" spc="0" baseline="0" dirty="0" err="1">
                <a:solidFill>
                  <a:srgbClr val="898989"/>
                </a:solidFill>
                <a:effectLst/>
                <a:latin typeface="Calibri"/>
                <a:ea typeface="Calibri"/>
                <a:cs typeface="Calibri"/>
              </a:rPr>
              <a:t>Patient</a:t>
            </a:r>
            <a:r>
              <a:rPr lang="it-IT" sz="1000" b="0" i="1" strike="noStrike" cap="none" spc="0" baseline="0" dirty="0">
                <a:solidFill>
                  <a:srgbClr val="898989"/>
                </a:solidFill>
                <a:effectLst/>
                <a:latin typeface="Calibri"/>
                <a:ea typeface="Calibri"/>
                <a:cs typeface="Calibri"/>
              </a:rPr>
              <a:t> </a:t>
            </a:r>
            <a:r>
              <a:rPr lang="it-IT" sz="1000" b="0" i="1" strike="noStrike" cap="none" spc="0" baseline="0" dirty="0" err="1">
                <a:solidFill>
                  <a:srgbClr val="898989"/>
                </a:solidFill>
                <a:effectLst/>
                <a:latin typeface="Calibri"/>
                <a:ea typeface="Calibri"/>
                <a:cs typeface="Calibri"/>
              </a:rPr>
              <a:t>Prefer</a:t>
            </a:r>
            <a:r>
              <a:rPr lang="it-IT" sz="1000" b="0" i="1" strike="noStrike" cap="none" spc="0" baseline="0" dirty="0">
                <a:solidFill>
                  <a:srgbClr val="898989"/>
                </a:solidFill>
                <a:effectLst/>
                <a:latin typeface="Calibri"/>
                <a:ea typeface="Calibri"/>
                <a:cs typeface="Calibri"/>
              </a:rPr>
              <a:t> </a:t>
            </a:r>
            <a:r>
              <a:rPr lang="it-IT" sz="1000" b="0" i="1" strike="noStrike" cap="none" spc="0" baseline="0" dirty="0" err="1">
                <a:solidFill>
                  <a:srgbClr val="898989"/>
                </a:solidFill>
                <a:effectLst/>
                <a:latin typeface="Calibri"/>
                <a:ea typeface="Calibri"/>
                <a:cs typeface="Calibri"/>
              </a:rPr>
              <a:t>Adherence</a:t>
            </a:r>
            <a:r>
              <a:rPr lang="it-IT" sz="1000" b="0" i="1" strike="noStrike" cap="none" spc="0" baseline="0" dirty="0">
                <a:solidFill>
                  <a:srgbClr val="898989"/>
                </a:solidFill>
                <a:effectLst/>
                <a:latin typeface="Calibri"/>
                <a:ea typeface="Calibri"/>
                <a:cs typeface="Calibri"/>
              </a:rPr>
              <a:t>. </a:t>
            </a:r>
            <a:r>
              <a:rPr lang="it-IT" sz="1000" b="0" i="0" strike="noStrike" cap="none" spc="0" baseline="0" dirty="0">
                <a:solidFill>
                  <a:srgbClr val="898989"/>
                </a:solidFill>
                <a:effectLst/>
                <a:latin typeface="Calibri"/>
                <a:ea typeface="Calibri"/>
                <a:cs typeface="Calibri"/>
              </a:rPr>
              <a:t>2017;11:761–767.</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Migliorare i rapporti (continua)</a:t>
            </a:r>
          </a:p>
        </p:txBody>
      </p:sp>
      <p:sp>
        <p:nvSpPr>
          <p:cNvPr id="38915" name="Content Placeholder 2"/>
          <p:cNvSpPr>
            <a:spLocks noGrp="1"/>
          </p:cNvSpPr>
          <p:nvPr>
            <p:ph idx="1"/>
          </p:nvPr>
        </p:nvSpPr>
        <p:spPr/>
        <p:txBody>
          <a:bodyPr rtlCol="0">
            <a:normAutofit/>
          </a:bodyPr>
          <a:lstStyle/>
          <a:p>
            <a:pPr>
              <a:lnSpc>
                <a:spcPct val="110000"/>
              </a:lnSpc>
              <a:buFont typeface="Arial"/>
              <a:buChar char="•"/>
              <a:defRPr/>
            </a:pPr>
            <a:r>
              <a:rPr lang="it-IT" sz="2100" b="0" i="0" strike="noStrike" cap="none" spc="0" baseline="0" dirty="0">
                <a:solidFill>
                  <a:srgbClr val="808080"/>
                </a:solidFill>
                <a:effectLst/>
                <a:latin typeface="Calibri"/>
                <a:ea typeface="Calibri"/>
                <a:cs typeface="Calibri"/>
              </a:rPr>
              <a:t>Una buona comunicazione porta a:</a:t>
            </a:r>
          </a:p>
          <a:p>
            <a:pPr lvl="1">
              <a:lnSpc>
                <a:spcPct val="110000"/>
              </a:lnSpc>
              <a:buFont typeface="Arial"/>
              <a:buChar char="–"/>
              <a:defRPr/>
            </a:pPr>
            <a:r>
              <a:rPr lang="it-IT" sz="1900" b="0" i="0" strike="noStrike" cap="none" spc="0" baseline="0" dirty="0">
                <a:solidFill>
                  <a:srgbClr val="808080"/>
                </a:solidFill>
                <a:effectLst/>
                <a:latin typeface="Calibri"/>
                <a:ea typeface="Calibri"/>
                <a:cs typeface="Calibri"/>
              </a:rPr>
              <a:t>Maggiore soddisfazione e migliori esiti sanitari rispetto alle tradizionali consultazioni condotte da esperti</a:t>
            </a:r>
            <a:r>
              <a:rPr lang="it-IT" sz="1900" b="0" i="0" strike="noStrike" cap="none" spc="0" baseline="30000" dirty="0">
                <a:solidFill>
                  <a:srgbClr val="808080"/>
                </a:solidFill>
                <a:effectLst/>
                <a:latin typeface="Calibri"/>
                <a:ea typeface="Calibri"/>
                <a:cs typeface="Calibri"/>
              </a:rPr>
              <a:t>1</a:t>
            </a:r>
            <a:endParaRPr lang="en-GB" altLang="en-US" sz="1900" dirty="0"/>
          </a:p>
          <a:p>
            <a:pPr lvl="1">
              <a:lnSpc>
                <a:spcPct val="110000"/>
              </a:lnSpc>
              <a:buFont typeface="Arial"/>
              <a:buChar char="–"/>
              <a:defRPr/>
            </a:pPr>
            <a:r>
              <a:rPr lang="it-IT" sz="1900" b="0" i="0" strike="noStrike" cap="none" spc="0" baseline="0" dirty="0">
                <a:solidFill>
                  <a:srgbClr val="808080"/>
                </a:solidFill>
                <a:effectLst/>
                <a:latin typeface="Calibri"/>
                <a:ea typeface="Calibri"/>
                <a:cs typeface="Calibri"/>
              </a:rPr>
              <a:t>Maggiore espressione di empatia</a:t>
            </a:r>
            <a:r>
              <a:rPr lang="it-IT" sz="1900" b="0" i="0" strike="noStrike" cap="none" spc="0" baseline="30000" dirty="0">
                <a:solidFill>
                  <a:srgbClr val="808080"/>
                </a:solidFill>
                <a:effectLst/>
                <a:latin typeface="Calibri"/>
                <a:ea typeface="Calibri"/>
                <a:cs typeface="Calibri"/>
              </a:rPr>
              <a:t>2</a:t>
            </a:r>
            <a:endParaRPr lang="en-GB" altLang="en-US" sz="1900" dirty="0"/>
          </a:p>
          <a:p>
            <a:pPr>
              <a:lnSpc>
                <a:spcPct val="110000"/>
              </a:lnSpc>
              <a:buFont typeface="Arial"/>
              <a:buChar char="•"/>
              <a:defRPr/>
            </a:pPr>
            <a:r>
              <a:rPr lang="it-IT" sz="2100" b="0" i="0" strike="noStrike" cap="none" spc="0" baseline="0" dirty="0">
                <a:solidFill>
                  <a:srgbClr val="808080"/>
                </a:solidFill>
                <a:effectLst/>
                <a:latin typeface="Calibri"/>
                <a:ea typeface="Calibri"/>
                <a:cs typeface="Calibri"/>
              </a:rPr>
              <a:t>Esiti sanitari eccellenti possono essere raggiunti:</a:t>
            </a:r>
            <a:r>
              <a:rPr lang="it-IT" sz="2100" b="0" i="0" strike="noStrike" cap="none" spc="0" baseline="30000" dirty="0">
                <a:solidFill>
                  <a:srgbClr val="808080"/>
                </a:solidFill>
                <a:effectLst/>
                <a:latin typeface="Calibri"/>
                <a:ea typeface="Calibri"/>
                <a:cs typeface="Calibri"/>
              </a:rPr>
              <a:t>3</a:t>
            </a:r>
            <a:r>
              <a:rPr lang="it-IT" sz="2100" b="0" i="0" strike="noStrike" cap="none" spc="0" baseline="0" dirty="0">
                <a:solidFill>
                  <a:srgbClr val="808080"/>
                </a:solidFill>
                <a:effectLst/>
                <a:latin typeface="Calibri"/>
                <a:ea typeface="Calibri"/>
                <a:cs typeface="Calibri"/>
              </a:rPr>
              <a:t> </a:t>
            </a:r>
            <a:endParaRPr lang="en-GB" altLang="en-US" sz="1900" dirty="0"/>
          </a:p>
        </p:txBody>
      </p:sp>
      <p:sp>
        <p:nvSpPr>
          <p:cNvPr id="2" name="Text Placeholder 1">
            <a:extLst>
              <a:ext uri="{FF2B5EF4-FFF2-40B4-BE49-F238E27FC236}">
                <a16:creationId xmlns:a16="http://schemas.microsoft.com/office/drawing/2014/main" xmlns="" id="{EACAA4FC-5540-4DA9-BC75-7CEF1C47136B}"/>
              </a:ext>
            </a:extLst>
          </p:cNvPr>
          <p:cNvSpPr>
            <a:spLocks noGrp="1"/>
          </p:cNvSpPr>
          <p:nvPr>
            <p:ph type="body" sz="quarter" idx="13"/>
          </p:nvPr>
        </p:nvSpPr>
        <p:spPr/>
        <p:txBody>
          <a:bodyPr/>
          <a:lstStyle/>
          <a:p>
            <a:r>
              <a:rPr lang="it-IT" sz="1000" b="0" i="0" strike="noStrike" cap="none" spc="0" baseline="0">
                <a:solidFill>
                  <a:srgbClr val="898989"/>
                </a:solidFill>
                <a:effectLst/>
                <a:latin typeface="Calibri"/>
                <a:ea typeface="Calibri"/>
                <a:cs typeface="Calibri"/>
              </a:rPr>
              <a:t>1. Mead N et al. </a:t>
            </a:r>
            <a:r>
              <a:rPr lang="it-IT" sz="1000" b="0" i="1" strike="noStrike" cap="none" spc="0" baseline="0">
                <a:solidFill>
                  <a:srgbClr val="898989"/>
                </a:solidFill>
                <a:effectLst/>
                <a:latin typeface="Calibri"/>
                <a:ea typeface="Calibri"/>
                <a:cs typeface="Calibri"/>
              </a:rPr>
              <a:t>Patient Educ Couns. </a:t>
            </a:r>
            <a:r>
              <a:rPr lang="it-IT" sz="1000" b="0" i="0" strike="noStrike" cap="none" spc="0" baseline="0">
                <a:solidFill>
                  <a:srgbClr val="898989"/>
                </a:solidFill>
                <a:effectLst/>
                <a:latin typeface="Calibri"/>
                <a:ea typeface="Calibri"/>
                <a:cs typeface="Calibri"/>
              </a:rPr>
              <a:t>2002;48:51–61; 2. Fallowfield LJ et al. </a:t>
            </a:r>
            <a:r>
              <a:rPr lang="it-IT" sz="1000" b="0" i="1" strike="noStrike" cap="none" spc="0" baseline="0">
                <a:solidFill>
                  <a:srgbClr val="898989"/>
                </a:solidFill>
                <a:effectLst/>
                <a:latin typeface="Calibri"/>
                <a:ea typeface="Calibri"/>
                <a:cs typeface="Calibri"/>
              </a:rPr>
              <a:t>Lancet. </a:t>
            </a:r>
            <a:r>
              <a:rPr lang="it-IT" sz="1000" b="0" i="0" strike="noStrike" cap="none" spc="0" baseline="0">
                <a:solidFill>
                  <a:srgbClr val="898989"/>
                </a:solidFill>
                <a:effectLst/>
                <a:latin typeface="Calibri"/>
                <a:ea typeface="Calibri"/>
                <a:cs typeface="Calibri"/>
              </a:rPr>
              <a:t>2002;359:650–656; 3. Morley L., et al. </a:t>
            </a:r>
            <a:r>
              <a:rPr lang="it-IT" sz="1000" b="0" i="1" strike="noStrike" cap="none" spc="0" baseline="0">
                <a:solidFill>
                  <a:srgbClr val="898989"/>
                </a:solidFill>
                <a:effectLst/>
                <a:latin typeface="Calibri"/>
                <a:ea typeface="Calibri"/>
                <a:cs typeface="Calibri"/>
              </a:rPr>
              <a:t>J Med Imaging Radiat Sci. </a:t>
            </a:r>
            <a:r>
              <a:rPr lang="it-IT" sz="1000" b="0" i="0" strike="noStrike" cap="none" spc="0" baseline="0">
                <a:solidFill>
                  <a:srgbClr val="898989"/>
                </a:solidFill>
                <a:effectLst/>
                <a:latin typeface="Calibri"/>
                <a:ea typeface="Calibri"/>
                <a:cs typeface="Calibri"/>
              </a:rPr>
              <a:t>2017; 48: 207–216.</a:t>
            </a:r>
          </a:p>
        </p:txBody>
      </p:sp>
      <p:sp>
        <p:nvSpPr>
          <p:cNvPr id="6" name="TextBox 5">
            <a:extLst>
              <a:ext uri="{FF2B5EF4-FFF2-40B4-BE49-F238E27FC236}">
                <a16:creationId xmlns:a16="http://schemas.microsoft.com/office/drawing/2014/main" xmlns="" id="{6F4A2FA6-060F-9F4E-9422-EA2D8950E5A2}"/>
              </a:ext>
            </a:extLst>
          </p:cNvPr>
          <p:cNvSpPr txBox="1"/>
          <p:nvPr/>
        </p:nvSpPr>
        <p:spPr>
          <a:xfrm>
            <a:off x="995424" y="4271058"/>
            <a:ext cx="2488556" cy="1188720"/>
          </a:xfrm>
          <a:prstGeom prst="rect">
            <a:avLst/>
          </a:prstGeom>
          <a:noFill/>
        </p:spPr>
        <p:txBody>
          <a:bodyPr wrap="square" rtlCol="0">
            <a:spAutoFit/>
          </a:bodyPr>
          <a:lstStyle/>
          <a:p>
            <a:pPr algn="ctr"/>
            <a:r>
              <a:rPr lang="it-IT" sz="1800" b="0" i="0" strike="noStrike" cap="none" spc="0" baseline="0" dirty="0">
                <a:solidFill>
                  <a:srgbClr val="4BACC6"/>
                </a:solidFill>
                <a:effectLst/>
                <a:latin typeface="Calibri"/>
                <a:ea typeface="Calibri"/>
                <a:cs typeface="Calibri"/>
              </a:rPr>
              <a:t>Collaborazione e coordinamento tra pazienti, familiari e operatori sanitari</a:t>
            </a:r>
          </a:p>
        </p:txBody>
      </p:sp>
      <p:sp>
        <p:nvSpPr>
          <p:cNvPr id="7" name="TextBox 6">
            <a:extLst>
              <a:ext uri="{FF2B5EF4-FFF2-40B4-BE49-F238E27FC236}">
                <a16:creationId xmlns:a16="http://schemas.microsoft.com/office/drawing/2014/main" xmlns="" id="{9DB2287F-8410-3441-9B37-4AE3A62F97E3}"/>
              </a:ext>
            </a:extLst>
          </p:cNvPr>
          <p:cNvSpPr txBox="1"/>
          <p:nvPr/>
        </p:nvSpPr>
        <p:spPr>
          <a:xfrm>
            <a:off x="3591084" y="4271057"/>
            <a:ext cx="2497203" cy="640080"/>
          </a:xfrm>
          <a:prstGeom prst="rect">
            <a:avLst/>
          </a:prstGeom>
          <a:noFill/>
        </p:spPr>
        <p:txBody>
          <a:bodyPr wrap="square" rtlCol="0">
            <a:spAutoFit/>
          </a:bodyPr>
          <a:lstStyle/>
          <a:p>
            <a:pPr algn="ctr"/>
            <a:r>
              <a:rPr lang="it-IT" sz="1800" b="0" i="0" strike="noStrike" cap="none" spc="0" baseline="0">
                <a:solidFill>
                  <a:srgbClr val="4BACC6"/>
                </a:solidFill>
                <a:effectLst/>
                <a:latin typeface="Calibri"/>
                <a:ea typeface="Calibri"/>
                <a:cs typeface="Calibri"/>
              </a:rPr>
              <a:t>Comunicazione aperta e sincera</a:t>
            </a:r>
          </a:p>
        </p:txBody>
      </p:sp>
      <p:sp>
        <p:nvSpPr>
          <p:cNvPr id="8" name="TextBox 7">
            <a:extLst>
              <a:ext uri="{FF2B5EF4-FFF2-40B4-BE49-F238E27FC236}">
                <a16:creationId xmlns:a16="http://schemas.microsoft.com/office/drawing/2014/main" xmlns="" id="{CAC56BF3-8CC4-C840-93F4-1A0706ACFD9B}"/>
              </a:ext>
            </a:extLst>
          </p:cNvPr>
          <p:cNvSpPr txBox="1"/>
          <p:nvPr/>
        </p:nvSpPr>
        <p:spPr>
          <a:xfrm>
            <a:off x="6195391" y="4271057"/>
            <a:ext cx="2383233" cy="640080"/>
          </a:xfrm>
          <a:prstGeom prst="rect">
            <a:avLst/>
          </a:prstGeom>
          <a:noFill/>
        </p:spPr>
        <p:txBody>
          <a:bodyPr wrap="square" rtlCol="0">
            <a:spAutoFit/>
          </a:bodyPr>
          <a:lstStyle/>
          <a:p>
            <a:pPr algn="ctr"/>
            <a:r>
              <a:rPr lang="it-IT" sz="1800" b="0" i="0" strike="noStrike" cap="none" spc="0" baseline="0">
                <a:solidFill>
                  <a:srgbClr val="4BACC6"/>
                </a:solidFill>
                <a:effectLst/>
                <a:latin typeface="Calibri"/>
                <a:ea typeface="Calibri"/>
                <a:cs typeface="Calibri"/>
              </a:rPr>
              <a:t>Obiettivi e aspettative reciproci</a:t>
            </a:r>
          </a:p>
        </p:txBody>
      </p:sp>
      <p:sp>
        <p:nvSpPr>
          <p:cNvPr id="9" name="TextBox 8">
            <a:extLst>
              <a:ext uri="{FF2B5EF4-FFF2-40B4-BE49-F238E27FC236}">
                <a16:creationId xmlns:a16="http://schemas.microsoft.com/office/drawing/2014/main" xmlns="" id="{ED16208E-8656-6145-8A75-D76B509698B5}"/>
              </a:ext>
            </a:extLst>
          </p:cNvPr>
          <p:cNvSpPr txBox="1"/>
          <p:nvPr/>
        </p:nvSpPr>
        <p:spPr>
          <a:xfrm>
            <a:off x="8685729" y="4271058"/>
            <a:ext cx="2530139" cy="1463040"/>
          </a:xfrm>
          <a:prstGeom prst="rect">
            <a:avLst/>
          </a:prstGeom>
          <a:noFill/>
        </p:spPr>
        <p:txBody>
          <a:bodyPr wrap="square" rtlCol="0">
            <a:spAutoFit/>
          </a:bodyPr>
          <a:lstStyle/>
          <a:p>
            <a:pPr algn="ctr"/>
            <a:r>
              <a:rPr lang="it-IT" sz="1800" b="0" i="0" strike="noStrike" cap="none" spc="0" baseline="0">
                <a:solidFill>
                  <a:srgbClr val="4BACC6"/>
                </a:solidFill>
                <a:effectLst/>
                <a:latin typeface="Calibri"/>
                <a:ea typeface="Calibri"/>
                <a:cs typeface="Calibri"/>
              </a:rPr>
              <a:t>Risoluzione dei problemi creativa e flessibile, tra il paziente e il team, se viene identificato un problema</a:t>
            </a:r>
          </a:p>
        </p:txBody>
      </p:sp>
      <p:pic>
        <p:nvPicPr>
          <p:cNvPr id="4" name="Graphic 3">
            <a:extLst>
              <a:ext uri="{FF2B5EF4-FFF2-40B4-BE49-F238E27FC236}">
                <a16:creationId xmlns:a16="http://schemas.microsoft.com/office/drawing/2014/main" xmlns="" id="{81A0B03C-F0ED-184D-8F9A-8211D192557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794339" y="3327281"/>
            <a:ext cx="983849" cy="983849"/>
          </a:xfrm>
          <a:prstGeom prst="rect">
            <a:avLst/>
          </a:prstGeom>
        </p:spPr>
      </p:pic>
      <p:pic>
        <p:nvPicPr>
          <p:cNvPr id="11" name="Graphic 10">
            <a:extLst>
              <a:ext uri="{FF2B5EF4-FFF2-40B4-BE49-F238E27FC236}">
                <a16:creationId xmlns:a16="http://schemas.microsoft.com/office/drawing/2014/main" xmlns="" id="{5AADE139-5112-3440-A1B2-8937321F061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781538" y="3425143"/>
            <a:ext cx="926938" cy="926938"/>
          </a:xfrm>
          <a:prstGeom prst="rect">
            <a:avLst/>
          </a:prstGeom>
        </p:spPr>
      </p:pic>
      <p:pic>
        <p:nvPicPr>
          <p:cNvPr id="13" name="Graphic 12">
            <a:extLst>
              <a:ext uri="{FF2B5EF4-FFF2-40B4-BE49-F238E27FC236}">
                <a16:creationId xmlns:a16="http://schemas.microsoft.com/office/drawing/2014/main" xmlns="" id="{88495D35-40CC-A441-921F-3AE4C8A96A8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4311666" y="3303607"/>
            <a:ext cx="1170009" cy="1170009"/>
          </a:xfrm>
          <a:prstGeom prst="rect">
            <a:avLst/>
          </a:prstGeom>
        </p:spPr>
      </p:pic>
      <p:pic>
        <p:nvPicPr>
          <p:cNvPr id="15" name="Graphic 14">
            <a:extLst>
              <a:ext uri="{FF2B5EF4-FFF2-40B4-BE49-F238E27FC236}">
                <a16:creationId xmlns:a16="http://schemas.microsoft.com/office/drawing/2014/main" xmlns="" id="{20412935-E50A-9143-8582-D2CA3396229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9549115" y="3323064"/>
            <a:ext cx="914400" cy="914400"/>
          </a:xfrm>
          <a:prstGeom prst="rect">
            <a:avLst/>
          </a:prstGeom>
        </p:spPr>
      </p:pic>
    </p:spTree>
    <p:extLst>
      <p:ext uri="{BB962C8B-B14F-4D97-AF65-F5344CB8AC3E}">
        <p14:creationId xmlns:p14="http://schemas.microsoft.com/office/powerpoint/2010/main" val="218581603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Comunicazione</a:t>
            </a:r>
          </a:p>
        </p:txBody>
      </p:sp>
      <p:sp>
        <p:nvSpPr>
          <p:cNvPr id="31747" name="Content Placeholder 2"/>
          <p:cNvSpPr>
            <a:spLocks noGrp="1"/>
          </p:cNvSpPr>
          <p:nvPr>
            <p:ph idx="1"/>
          </p:nvPr>
        </p:nvSpPr>
        <p:spPr>
          <a:xfrm>
            <a:off x="838200" y="1473201"/>
            <a:ext cx="6141334" cy="4317999"/>
          </a:xfrm>
        </p:spPr>
        <p:txBody>
          <a:bodyPr/>
          <a:lstStyle/>
          <a:p>
            <a:pPr eaLnBrk="1" hangingPunct="1"/>
            <a:r>
              <a:rPr lang="it-IT" sz="2800" b="0" i="0" strike="noStrike" cap="none" spc="0" baseline="0">
                <a:solidFill>
                  <a:srgbClr val="808080"/>
                </a:solidFill>
                <a:effectLst/>
                <a:latin typeface="Calibri"/>
                <a:ea typeface="Calibri"/>
                <a:cs typeface="Calibri"/>
              </a:rPr>
              <a:t>Come sono le nostre capacità comunicative?</a:t>
            </a:r>
          </a:p>
          <a:p>
            <a:pPr eaLnBrk="1" hangingPunct="1"/>
            <a:endParaRPr lang="en-GB" altLang="en-US">
              <a:ea typeface="HelveticaNeueLT Std Cn"/>
            </a:endParaRPr>
          </a:p>
          <a:p>
            <a:pPr eaLnBrk="1" hangingPunct="1"/>
            <a:r>
              <a:rPr lang="it-IT" sz="2800" b="0" i="0" strike="noStrike" cap="none" spc="0" baseline="0">
                <a:solidFill>
                  <a:srgbClr val="808080"/>
                </a:solidFill>
                <a:effectLst/>
                <a:latin typeface="Calibri"/>
                <a:ea typeface="Calibri"/>
                <a:cs typeface="Calibri"/>
              </a:rPr>
              <a:t>Coinvolgiamo i pazienti in conversazioni aperte e sincere?</a:t>
            </a:r>
          </a:p>
          <a:p>
            <a:pPr eaLnBrk="1" hangingPunct="1"/>
            <a:endParaRPr lang="en-GB" altLang="en-US">
              <a:ea typeface="HelveticaNeueLT Std Cn"/>
            </a:endParaRPr>
          </a:p>
          <a:p>
            <a:pPr eaLnBrk="1" hangingPunct="1"/>
            <a:r>
              <a:rPr lang="it-IT" sz="2800" b="0" i="0" strike="noStrike" cap="none" spc="0" baseline="0">
                <a:solidFill>
                  <a:srgbClr val="808080"/>
                </a:solidFill>
                <a:effectLst/>
                <a:latin typeface="Calibri"/>
                <a:ea typeface="Calibri"/>
                <a:cs typeface="Calibri"/>
              </a:rPr>
              <a:t>Se vogliamo migliorare, quali sono le nostre esigenze formative?</a:t>
            </a:r>
          </a:p>
        </p:txBody>
      </p:sp>
      <p:sp>
        <p:nvSpPr>
          <p:cNvPr id="2" name="Text Placeholder 1">
            <a:extLst>
              <a:ext uri="{FF2B5EF4-FFF2-40B4-BE49-F238E27FC236}">
                <a16:creationId xmlns:a16="http://schemas.microsoft.com/office/drawing/2014/main" xmlns="" id="{4E510BDB-2086-48EE-8861-A90B5D8CA4B7}"/>
              </a:ext>
            </a:extLst>
          </p:cNvPr>
          <p:cNvSpPr>
            <a:spLocks noGrp="1"/>
          </p:cNvSpPr>
          <p:nvPr>
            <p:ph type="body" sz="quarter" idx="13"/>
          </p:nvPr>
        </p:nvSpPr>
        <p:spPr/>
        <p:txBody>
          <a:bodyPr/>
          <a:lstStyle/>
          <a:p>
            <a:r>
              <a:rPr lang="it-IT" sz="1000" b="0" i="0" strike="noStrike" cap="none" spc="0" baseline="0">
                <a:solidFill>
                  <a:srgbClr val="898989"/>
                </a:solidFill>
                <a:effectLst/>
                <a:latin typeface="Calibri"/>
                <a:ea typeface="Calibri"/>
                <a:cs typeface="Calibri"/>
              </a:rPr>
              <a:t>Fonte immagine: Pexels</a:t>
            </a:r>
            <a:endParaRPr lang="en-GB"/>
          </a:p>
        </p:txBody>
      </p:sp>
      <p:pic>
        <p:nvPicPr>
          <p:cNvPr id="4" name="Picture 3" descr="A person sitting on a couch&#10;&#10;Description automatically generated with low confidence">
            <a:extLst>
              <a:ext uri="{FF2B5EF4-FFF2-40B4-BE49-F238E27FC236}">
                <a16:creationId xmlns:a16="http://schemas.microsoft.com/office/drawing/2014/main" xmlns="" id="{13C4B886-E090-C048-A8AC-FCCD8FCD2912}"/>
              </a:ext>
            </a:extLst>
          </p:cNvPr>
          <p:cNvPicPr>
            <a:picLocks noChangeAspect="1"/>
          </p:cNvPicPr>
          <p:nvPr/>
        </p:nvPicPr>
        <p:blipFill>
          <a:blip r:embed="rId3">
            <a:extLst>
              <a:ext uri="{28A0092B-C50C-407E-A947-70E740481C1C}">
                <a14:useLocalDpi xmlns:a14="http://schemas.microsoft.com/office/drawing/2010/main"/>
              </a:ext>
            </a:extLst>
          </a:blip>
          <a:srcRect t="7456" b="23578"/>
          <a:stretch>
            <a:fillRect/>
          </a:stretch>
        </p:blipFill>
        <p:spPr>
          <a:xfrm>
            <a:off x="7170517" y="1493134"/>
            <a:ext cx="4139878" cy="4282633"/>
          </a:xfrm>
          <a:prstGeom prst="roundRect">
            <a:avLst>
              <a:gd name="adj" fmla="val 6322"/>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Interventi del team 1</a:t>
            </a:r>
          </a:p>
        </p:txBody>
      </p:sp>
      <p:sp>
        <p:nvSpPr>
          <p:cNvPr id="44035" name="Rectangle 3"/>
          <p:cNvSpPr>
            <a:spLocks noGrp="1"/>
          </p:cNvSpPr>
          <p:nvPr>
            <p:ph idx="1"/>
          </p:nvPr>
        </p:nvSpPr>
        <p:spPr/>
        <p:txBody>
          <a:bodyPr rtlCol="0">
            <a:normAutofit fontScale="70000" lnSpcReduction="20000"/>
          </a:bodyPr>
          <a:lstStyle/>
          <a:p>
            <a:pPr>
              <a:lnSpc>
                <a:spcPct val="120000"/>
              </a:lnSpc>
              <a:spcBef>
                <a:spcPts val="24"/>
              </a:spcBef>
              <a:buFont typeface="Arial"/>
              <a:buChar char="•"/>
              <a:defRPr/>
            </a:pPr>
            <a:r>
              <a:rPr lang="it-IT" sz="2800" b="0" i="0" strike="noStrike" cap="none" spc="0" baseline="0" dirty="0">
                <a:solidFill>
                  <a:srgbClr val="808080"/>
                </a:solidFill>
                <a:effectLst/>
                <a:latin typeface="Calibri"/>
                <a:ea typeface="Calibri"/>
                <a:cs typeface="Calibri"/>
              </a:rPr>
              <a:t>Nell’assistenza in ambito pediatrico, quando i bambini frequentano le scuole superiori (o al più tardi diventano adolescenti), si vedano durante il consulto in clinica da soli. Lo scopo di questo è:</a:t>
            </a:r>
          </a:p>
          <a:p>
            <a:pPr lvl="1">
              <a:lnSpc>
                <a:spcPct val="120000"/>
              </a:lnSpc>
              <a:spcBef>
                <a:spcPts val="24"/>
              </a:spcBef>
              <a:buFont typeface="Arial"/>
              <a:buChar char="–"/>
              <a:defRPr/>
            </a:pPr>
            <a:r>
              <a:rPr lang="it-IT" sz="2600" b="1" i="0" strike="noStrike" cap="none" spc="0" baseline="0" dirty="0">
                <a:solidFill>
                  <a:srgbClr val="4BACC6"/>
                </a:solidFill>
                <a:effectLst/>
                <a:latin typeface="Calibri"/>
                <a:ea typeface="Calibri"/>
                <a:cs typeface="Calibri"/>
              </a:rPr>
              <a:t>Costruire</a:t>
            </a:r>
            <a:r>
              <a:rPr lang="it-IT" sz="2600" b="1" i="0" strike="noStrike" cap="none" spc="0" baseline="0" dirty="0">
                <a:solidFill>
                  <a:srgbClr val="808080"/>
                </a:solidFill>
                <a:effectLst/>
                <a:latin typeface="Calibri"/>
                <a:ea typeface="Calibri"/>
                <a:cs typeface="Calibri"/>
              </a:rPr>
              <a:t> </a:t>
            </a:r>
            <a:r>
              <a:rPr lang="it-IT" sz="2600" b="0" i="0" strike="noStrike" cap="none" spc="0" baseline="0" dirty="0">
                <a:solidFill>
                  <a:srgbClr val="808080"/>
                </a:solidFill>
                <a:effectLst/>
                <a:latin typeface="Calibri"/>
                <a:ea typeface="Calibri"/>
                <a:cs typeface="Calibri"/>
              </a:rPr>
              <a:t>fiducia nel parlare al team da soli</a:t>
            </a:r>
            <a:r>
              <a:rPr lang="it-IT" sz="2600" b="0" i="0" strike="noStrike" cap="none" spc="0" baseline="0" dirty="0">
                <a:solidFill>
                  <a:srgbClr val="4BACC6"/>
                </a:solidFill>
                <a:effectLst/>
                <a:latin typeface="Calibri"/>
                <a:ea typeface="Calibri"/>
                <a:cs typeface="Calibri"/>
              </a:rPr>
              <a:t>.</a:t>
            </a:r>
          </a:p>
          <a:p>
            <a:pPr lvl="1">
              <a:lnSpc>
                <a:spcPct val="120000"/>
              </a:lnSpc>
              <a:spcBef>
                <a:spcPts val="24"/>
              </a:spcBef>
              <a:buFont typeface="Arial"/>
              <a:buChar char="–"/>
              <a:defRPr/>
            </a:pPr>
            <a:r>
              <a:rPr lang="it-IT" sz="2600" b="1" i="0" strike="noStrike" cap="none" spc="0" baseline="0" dirty="0">
                <a:solidFill>
                  <a:srgbClr val="4BACC6"/>
                </a:solidFill>
                <a:effectLst/>
                <a:latin typeface="Calibri"/>
                <a:ea typeface="Calibri"/>
                <a:cs typeface="Calibri"/>
              </a:rPr>
              <a:t>Partecipare</a:t>
            </a:r>
            <a:r>
              <a:rPr lang="it-IT" sz="2600" b="0" i="0" strike="noStrike" cap="none" spc="0" baseline="0" dirty="0">
                <a:solidFill>
                  <a:srgbClr val="808080"/>
                </a:solidFill>
                <a:effectLst/>
                <a:latin typeface="Calibri"/>
                <a:ea typeface="Calibri"/>
                <a:cs typeface="Calibri"/>
              </a:rPr>
              <a:t> a discussioni sulla propria assistenza sanitaria</a:t>
            </a:r>
            <a:r>
              <a:rPr lang="it-IT" sz="2600" b="0" i="0" strike="noStrike" cap="none" spc="0" baseline="0" dirty="0">
                <a:solidFill>
                  <a:srgbClr val="4BACC6"/>
                </a:solidFill>
                <a:effectLst/>
                <a:latin typeface="Calibri"/>
                <a:ea typeface="Calibri"/>
                <a:cs typeface="Calibri"/>
              </a:rPr>
              <a:t>.</a:t>
            </a:r>
          </a:p>
          <a:p>
            <a:pPr lvl="1">
              <a:lnSpc>
                <a:spcPct val="120000"/>
              </a:lnSpc>
              <a:spcBef>
                <a:spcPts val="24"/>
              </a:spcBef>
              <a:buFont typeface="Arial"/>
              <a:buChar char="–"/>
              <a:defRPr/>
            </a:pPr>
            <a:endParaRPr lang="en-US" altLang="en-US" sz="2100" dirty="0"/>
          </a:p>
          <a:p>
            <a:pPr>
              <a:lnSpc>
                <a:spcPct val="120000"/>
              </a:lnSpc>
              <a:spcBef>
                <a:spcPts val="24"/>
              </a:spcBef>
              <a:buFont typeface="Arial"/>
              <a:buChar char="•"/>
              <a:defRPr/>
            </a:pPr>
            <a:r>
              <a:rPr lang="it-IT" dirty="0"/>
              <a:t>Gli adolescenti con FC tra i 13 e i 16 anni di età riferiscono che preferirebbero essere visitati da soli (almeno per parte del colloquio)</a:t>
            </a:r>
            <a:r>
              <a:rPr lang="it-IT" sz="2800" b="0" i="0" strike="noStrike" cap="none" spc="0" baseline="30000" dirty="0">
                <a:solidFill>
                  <a:srgbClr val="808080"/>
                </a:solidFill>
                <a:effectLst/>
                <a:latin typeface="Calibri"/>
                <a:ea typeface="Calibri"/>
                <a:cs typeface="Calibri"/>
              </a:rPr>
              <a:t>1</a:t>
            </a:r>
            <a:r>
              <a:rPr lang="it-IT" sz="2800" b="0" i="0" strike="noStrike" cap="none" spc="0" baseline="0" dirty="0">
                <a:solidFill>
                  <a:srgbClr val="808080"/>
                </a:solidFill>
                <a:effectLst/>
                <a:latin typeface="Calibri"/>
                <a:ea typeface="Calibri"/>
                <a:cs typeface="Calibri"/>
              </a:rPr>
              <a:t>.</a:t>
            </a:r>
          </a:p>
          <a:p>
            <a:pPr>
              <a:lnSpc>
                <a:spcPct val="120000"/>
              </a:lnSpc>
              <a:spcBef>
                <a:spcPts val="24"/>
              </a:spcBef>
              <a:buFont typeface="Arial"/>
              <a:buChar char="•"/>
              <a:defRPr/>
            </a:pPr>
            <a:endParaRPr lang="en-GB" altLang="en-US" dirty="0"/>
          </a:p>
          <a:p>
            <a:pPr>
              <a:lnSpc>
                <a:spcPct val="120000"/>
              </a:lnSpc>
              <a:spcBef>
                <a:spcPts val="24"/>
              </a:spcBef>
              <a:buFont typeface="Arial"/>
              <a:buChar char="•"/>
              <a:defRPr/>
            </a:pPr>
            <a:r>
              <a:rPr lang="it-IT" sz="2800" b="0" i="0" strike="noStrike" cap="none" spc="0" baseline="0" dirty="0">
                <a:solidFill>
                  <a:srgbClr val="808080"/>
                </a:solidFill>
                <a:effectLst/>
                <a:latin typeface="Calibri"/>
                <a:ea typeface="Calibri"/>
                <a:cs typeface="Calibri"/>
              </a:rPr>
              <a:t>È importante sottolineare che i pazienti hanno indicato il desiderio di discutere i problemi da adolescenti con il proprio medico in privato, ma non sempre ne viene data l’opportunità</a:t>
            </a:r>
            <a:r>
              <a:rPr lang="it-IT" sz="2800" b="0" i="0" strike="noStrike" cap="none" spc="0" baseline="30000" dirty="0">
                <a:solidFill>
                  <a:srgbClr val="808080"/>
                </a:solidFill>
                <a:effectLst/>
                <a:latin typeface="Calibri"/>
                <a:ea typeface="Calibri"/>
                <a:cs typeface="Calibri"/>
              </a:rPr>
              <a:t>1</a:t>
            </a:r>
            <a:r>
              <a:rPr lang="it-IT" sz="2800" b="0" i="0" strike="noStrike" cap="none" spc="0" baseline="0" dirty="0">
                <a:solidFill>
                  <a:srgbClr val="808080"/>
                </a:solidFill>
                <a:effectLst/>
                <a:latin typeface="Calibri"/>
                <a:ea typeface="Calibri"/>
                <a:cs typeface="Calibri"/>
              </a:rPr>
              <a:t>.</a:t>
            </a:r>
          </a:p>
          <a:p>
            <a:pPr>
              <a:lnSpc>
                <a:spcPct val="120000"/>
              </a:lnSpc>
              <a:spcBef>
                <a:spcPts val="24"/>
              </a:spcBef>
              <a:buFont typeface="Arial"/>
              <a:buChar char="•"/>
              <a:defRPr/>
            </a:pPr>
            <a:endParaRPr lang="en-US" altLang="en-US" dirty="0"/>
          </a:p>
          <a:p>
            <a:pPr>
              <a:lnSpc>
                <a:spcPct val="120000"/>
              </a:lnSpc>
              <a:spcBef>
                <a:spcPts val="24"/>
              </a:spcBef>
              <a:buFont typeface="Arial"/>
              <a:buChar char="•"/>
              <a:defRPr/>
            </a:pPr>
            <a:r>
              <a:rPr lang="it-IT" sz="2800" b="0" i="0" strike="noStrike" cap="none" spc="0" baseline="0" dirty="0">
                <a:solidFill>
                  <a:srgbClr val="808080"/>
                </a:solidFill>
                <a:effectLst/>
                <a:latin typeface="Calibri"/>
                <a:ea typeface="Calibri"/>
                <a:cs typeface="Calibri"/>
              </a:rPr>
              <a:t>Nell’assistenza agli adulti, cercare di garantire che vi sia una fase aperta del consulto per consentire ai pazienti la possibilità di condurre discussioni/problemi sulla loro cura/vita.</a:t>
            </a:r>
          </a:p>
        </p:txBody>
      </p:sp>
      <p:sp>
        <p:nvSpPr>
          <p:cNvPr id="2" name="Text Placeholder 1">
            <a:extLst>
              <a:ext uri="{FF2B5EF4-FFF2-40B4-BE49-F238E27FC236}">
                <a16:creationId xmlns:a16="http://schemas.microsoft.com/office/drawing/2014/main" xmlns="" id="{926FE034-C63D-4A3C-90F5-B4ECA9575930}"/>
              </a:ext>
            </a:extLst>
          </p:cNvPr>
          <p:cNvSpPr>
            <a:spLocks noGrp="1"/>
          </p:cNvSpPr>
          <p:nvPr>
            <p:ph type="body" sz="quarter" idx="13"/>
          </p:nvPr>
        </p:nvSpPr>
        <p:spPr/>
        <p:txBody>
          <a:bodyPr/>
          <a:lstStyle/>
          <a:p>
            <a:r>
              <a:rPr lang="it-IT" sz="1000" b="0" i="0" strike="noStrike" cap="none" spc="0" baseline="0">
                <a:solidFill>
                  <a:srgbClr val="898989"/>
                </a:solidFill>
                <a:effectLst/>
                <a:latin typeface="Calibri"/>
                <a:ea typeface="Calibri"/>
                <a:cs typeface="Calibri"/>
              </a:rPr>
              <a:t>Withers AL. </a:t>
            </a:r>
            <a:r>
              <a:rPr lang="it-IT" sz="1000" b="0" i="1" strike="noStrike" cap="none" spc="0" baseline="0">
                <a:solidFill>
                  <a:srgbClr val="898989"/>
                </a:solidFill>
                <a:effectLst/>
                <a:latin typeface="Calibri"/>
                <a:ea typeface="Calibri"/>
                <a:cs typeface="Calibri"/>
              </a:rPr>
              <a:t>Pulmon Med. </a:t>
            </a:r>
            <a:r>
              <a:rPr lang="it-IT" sz="1000" b="0" i="0" strike="noStrike" cap="none" spc="0" baseline="0">
                <a:solidFill>
                  <a:srgbClr val="898989"/>
                </a:solidFill>
                <a:effectLst/>
                <a:latin typeface="Calibri"/>
                <a:ea typeface="Calibri"/>
                <a:cs typeface="Calibri"/>
              </a:rPr>
              <a:t>2012; 2012: 134132.</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Interventi del team 2</a:t>
            </a:r>
          </a:p>
        </p:txBody>
      </p:sp>
      <p:sp>
        <p:nvSpPr>
          <p:cNvPr id="33795" name="Rectangle 3"/>
          <p:cNvSpPr>
            <a:spLocks noGrp="1" noChangeArrowheads="1"/>
          </p:cNvSpPr>
          <p:nvPr>
            <p:ph idx="1"/>
          </p:nvPr>
        </p:nvSpPr>
        <p:spPr/>
        <p:txBody>
          <a:bodyPr>
            <a:normAutofit fontScale="90000"/>
          </a:bodyPr>
          <a:lstStyle/>
          <a:p>
            <a:pPr eaLnBrk="1" hangingPunct="1">
              <a:lnSpc>
                <a:spcPct val="110000"/>
              </a:lnSpc>
            </a:pPr>
            <a:r>
              <a:rPr lang="it-IT" sz="2800" b="0" i="0" strike="noStrike" cap="none" spc="0" baseline="0" dirty="0">
                <a:solidFill>
                  <a:srgbClr val="808080"/>
                </a:solidFill>
                <a:effectLst/>
                <a:latin typeface="Calibri"/>
                <a:ea typeface="Calibri"/>
                <a:cs typeface="Calibri"/>
              </a:rPr>
              <a:t>La transizione </a:t>
            </a:r>
            <a:r>
              <a:rPr lang="it-IT" sz="2800" b="1" i="0" strike="noStrike" cap="none" spc="0" baseline="0" dirty="0">
                <a:solidFill>
                  <a:srgbClr val="4BACC6"/>
                </a:solidFill>
                <a:effectLst/>
                <a:latin typeface="Calibri"/>
                <a:ea typeface="Calibri"/>
                <a:cs typeface="Calibri"/>
              </a:rPr>
              <a:t>NON</a:t>
            </a:r>
            <a:r>
              <a:rPr lang="it-IT" sz="2800" b="0" i="0" strike="noStrike" cap="none" spc="0" baseline="0" dirty="0">
                <a:solidFill>
                  <a:srgbClr val="808080"/>
                </a:solidFill>
                <a:effectLst/>
                <a:latin typeface="Calibri"/>
                <a:ea typeface="Calibri"/>
                <a:cs typeface="Calibri"/>
              </a:rPr>
              <a:t> è passare dai servizi pediatrici a quelli per adulti.</a:t>
            </a:r>
          </a:p>
          <a:p>
            <a:pPr eaLnBrk="1" hangingPunct="1">
              <a:lnSpc>
                <a:spcPct val="110000"/>
              </a:lnSpc>
            </a:pPr>
            <a:r>
              <a:rPr lang="it-IT" sz="2800" b="0" i="0" strike="noStrike" cap="none" spc="0" baseline="0" dirty="0">
                <a:solidFill>
                  <a:srgbClr val="808080"/>
                </a:solidFill>
                <a:effectLst/>
                <a:latin typeface="Calibri"/>
                <a:ea typeface="Calibri"/>
                <a:cs typeface="Calibri"/>
              </a:rPr>
              <a:t>La transizione </a:t>
            </a:r>
            <a:r>
              <a:rPr lang="it-IT" sz="2800" b="1" i="0" strike="noStrike" cap="none" spc="0" baseline="0" dirty="0">
                <a:solidFill>
                  <a:srgbClr val="4BACC6"/>
                </a:solidFill>
                <a:effectLst/>
                <a:latin typeface="Calibri"/>
                <a:ea typeface="Calibri"/>
                <a:cs typeface="Calibri"/>
              </a:rPr>
              <a:t>È</a:t>
            </a:r>
            <a:r>
              <a:rPr lang="it-IT" sz="2800" b="0" i="0" strike="noStrike" cap="none" spc="0" baseline="0" dirty="0">
                <a:solidFill>
                  <a:srgbClr val="808080"/>
                </a:solidFill>
                <a:effectLst/>
                <a:latin typeface="Calibri"/>
                <a:ea typeface="Calibri"/>
                <a:cs typeface="Calibri"/>
              </a:rPr>
              <a:t> passare da assistenza guidata dai genitori a cura auto-guidata.</a:t>
            </a:r>
          </a:p>
          <a:p>
            <a:pPr eaLnBrk="1" hangingPunct="1">
              <a:lnSpc>
                <a:spcPct val="110000"/>
              </a:lnSpc>
            </a:pPr>
            <a:r>
              <a:rPr lang="it-IT" sz="2800" b="0" i="0" strike="noStrike" cap="none" spc="0" baseline="0" dirty="0">
                <a:solidFill>
                  <a:srgbClr val="808080"/>
                </a:solidFill>
                <a:effectLst/>
                <a:latin typeface="Calibri"/>
                <a:ea typeface="Calibri"/>
                <a:cs typeface="Calibri"/>
              </a:rPr>
              <a:t>È </a:t>
            </a:r>
            <a:r>
              <a:rPr lang="it-IT" sz="2800" b="1" i="0" strike="noStrike" cap="none" spc="0" baseline="0" dirty="0">
                <a:solidFill>
                  <a:srgbClr val="4BACC6"/>
                </a:solidFill>
                <a:effectLst/>
                <a:latin typeface="Calibri"/>
                <a:ea typeface="Calibri"/>
                <a:cs typeface="Calibri"/>
              </a:rPr>
              <a:t>VITALE</a:t>
            </a:r>
            <a:r>
              <a:rPr lang="it-IT" sz="2800" b="0" i="0" strike="noStrike" cap="none" spc="0" baseline="0" dirty="0">
                <a:solidFill>
                  <a:srgbClr val="808080"/>
                </a:solidFill>
                <a:effectLst/>
                <a:latin typeface="Calibri"/>
                <a:ea typeface="Calibri"/>
                <a:cs typeface="Calibri"/>
              </a:rPr>
              <a:t> pianificare quando i bambini entrano nell’adolescenza e questo dovrebbe far parte del consulto annuale di revisione.</a:t>
            </a:r>
          </a:p>
          <a:p>
            <a:pPr eaLnBrk="1" hangingPunct="1">
              <a:lnSpc>
                <a:spcPct val="110000"/>
              </a:lnSpc>
            </a:pPr>
            <a:r>
              <a:rPr lang="it-IT" sz="2800" b="0" i="0" strike="noStrike" cap="none" spc="0" baseline="0" dirty="0">
                <a:solidFill>
                  <a:srgbClr val="808080"/>
                </a:solidFill>
                <a:effectLst/>
                <a:latin typeface="Calibri"/>
                <a:ea typeface="Calibri"/>
                <a:cs typeface="Calibri"/>
              </a:rPr>
              <a:t>“Trasferimento” è il momento in cui un adolescente passa all’assistenza per adulti.</a:t>
            </a:r>
          </a:p>
          <a:p>
            <a:pPr eaLnBrk="1" hangingPunct="1">
              <a:lnSpc>
                <a:spcPct val="110000"/>
              </a:lnSpc>
            </a:pPr>
            <a:r>
              <a:rPr lang="it-IT" sz="2800" b="0" i="0" strike="noStrike" cap="none" spc="0" baseline="0" dirty="0">
                <a:solidFill>
                  <a:srgbClr val="808080"/>
                </a:solidFill>
                <a:effectLst/>
                <a:latin typeface="Calibri"/>
                <a:ea typeface="Calibri"/>
                <a:cs typeface="Calibri"/>
              </a:rPr>
              <a:t>Considerare l’utilità del programma di transizione “Ready Steady Go (Pronti Partenza Via)”</a:t>
            </a:r>
            <a:r>
              <a:rPr lang="it-IT" sz="2800" b="0" i="0" strike="noStrike" cap="none" spc="0" baseline="30000" dirty="0">
                <a:solidFill>
                  <a:srgbClr val="808080"/>
                </a:solidFill>
                <a:effectLst/>
                <a:latin typeface="Calibri"/>
                <a:ea typeface="Calibri"/>
                <a:cs typeface="Calibri"/>
              </a:rPr>
              <a:t>1</a:t>
            </a:r>
            <a:r>
              <a:rPr lang="it-IT" sz="2800" b="0" i="0" strike="noStrike" cap="none" spc="0" baseline="0" dirty="0">
                <a:solidFill>
                  <a:srgbClr val="808080"/>
                </a:solidFill>
                <a:effectLst/>
                <a:latin typeface="Calibri"/>
                <a:ea typeface="Calibri"/>
                <a:cs typeface="Calibri"/>
              </a:rPr>
              <a:t>.</a:t>
            </a:r>
            <a:endParaRPr lang="en-GB" altLang="en-US" dirty="0">
              <a:ea typeface="HelveticaNeueLT Std Cn"/>
            </a:endParaRPr>
          </a:p>
        </p:txBody>
      </p:sp>
      <p:sp>
        <p:nvSpPr>
          <p:cNvPr id="2" name="Text Placeholder 1">
            <a:extLst>
              <a:ext uri="{FF2B5EF4-FFF2-40B4-BE49-F238E27FC236}">
                <a16:creationId xmlns:a16="http://schemas.microsoft.com/office/drawing/2014/main" xmlns="" id="{B34369B6-893F-4F18-AFB8-D427627D7B6D}"/>
              </a:ext>
            </a:extLst>
          </p:cNvPr>
          <p:cNvSpPr>
            <a:spLocks noGrp="1"/>
          </p:cNvSpPr>
          <p:nvPr>
            <p:ph type="body" sz="quarter" idx="13"/>
          </p:nvPr>
        </p:nvSpPr>
        <p:spPr/>
        <p:txBody>
          <a:bodyPr/>
          <a:lstStyle/>
          <a:p>
            <a:r>
              <a:rPr lang="it-IT" sz="1000" b="0" i="0" strike="noStrike" cap="none" spc="0" baseline="0">
                <a:solidFill>
                  <a:srgbClr val="898989"/>
                </a:solidFill>
                <a:effectLst/>
                <a:latin typeface="Calibri"/>
                <a:ea typeface="Calibri"/>
                <a:cs typeface="Calibri"/>
              </a:rPr>
              <a:t>1. University Hospitals Southampton. 2020. https://www.uhs.nhs.uk/Media/UHS-website-2019/Patientinformation/Childhealth/ReadySteadyGo/Transitionmovingintoadultcare-patientinformation.pdf. Ultimo accesso: luglio 2021.</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Interventi del team 3</a:t>
            </a:r>
            <a:endParaRPr lang="en-GB" altLang="en-US">
              <a:ea typeface="HelveticaNeueLT Std Med Cn"/>
            </a:endParaRPr>
          </a:p>
        </p:txBody>
      </p:sp>
      <p:sp>
        <p:nvSpPr>
          <p:cNvPr id="34819" name="Rectangle 3"/>
          <p:cNvSpPr>
            <a:spLocks noGrp="1"/>
          </p:cNvSpPr>
          <p:nvPr>
            <p:ph idx="1"/>
          </p:nvPr>
        </p:nvSpPr>
        <p:spPr/>
        <p:txBody>
          <a:bodyPr>
            <a:normAutofit/>
          </a:bodyPr>
          <a:lstStyle/>
          <a:p>
            <a:pPr eaLnBrk="1" hangingPunct="1"/>
            <a:r>
              <a:rPr lang="it-IT" sz="2800" b="0" i="0" strike="noStrike" cap="none" spc="0" baseline="0">
                <a:solidFill>
                  <a:srgbClr val="808080"/>
                </a:solidFill>
                <a:effectLst/>
                <a:latin typeface="Calibri"/>
                <a:ea typeface="Calibri"/>
                <a:cs typeface="Calibri"/>
              </a:rPr>
              <a:t>Estendere l’ambito delle revisioni annuali per includere;</a:t>
            </a:r>
          </a:p>
          <a:p>
            <a:pPr lvl="1" eaLnBrk="1" hangingPunct="1"/>
            <a:r>
              <a:rPr lang="it-IT" sz="2400" b="0" i="0" strike="noStrike" cap="none" spc="0" baseline="0">
                <a:solidFill>
                  <a:srgbClr val="808080"/>
                </a:solidFill>
                <a:effectLst/>
                <a:latin typeface="Calibri"/>
                <a:ea typeface="Calibri"/>
                <a:cs typeface="Calibri"/>
              </a:rPr>
              <a:t>Cosa vuole ottenere il paziente nella sua vita nei prossimi 12 mesi.</a:t>
            </a:r>
          </a:p>
          <a:p>
            <a:pPr lvl="1" eaLnBrk="1" hangingPunct="1"/>
            <a:r>
              <a:rPr lang="it-IT" sz="2400" b="0" i="0" strike="noStrike" cap="none" spc="0" baseline="0">
                <a:solidFill>
                  <a:srgbClr val="808080"/>
                </a:solidFill>
                <a:effectLst/>
                <a:latin typeface="Calibri"/>
                <a:ea typeface="Calibri"/>
                <a:cs typeface="Calibri"/>
              </a:rPr>
              <a:t>Cosa spera di ottenere/fare la sua famiglia nei prossimi 12 mesi.</a:t>
            </a:r>
          </a:p>
          <a:p>
            <a:pPr lvl="1" eaLnBrk="1" hangingPunct="1"/>
            <a:endParaRPr lang="en-GB" altLang="en-US" sz="2800"/>
          </a:p>
          <a:p>
            <a:pPr eaLnBrk="1" hangingPunct="1"/>
            <a:r>
              <a:rPr lang="it-IT" sz="2800" b="0" i="0" strike="noStrike" cap="none" spc="0" baseline="0">
                <a:solidFill>
                  <a:srgbClr val="808080"/>
                </a:solidFill>
                <a:effectLst/>
                <a:latin typeface="Calibri"/>
                <a:ea typeface="Calibri"/>
                <a:cs typeface="Calibri"/>
              </a:rPr>
              <a:t>Collegare gli obiettivi di “trattamento” agli obiettivi di “vita” per stabilire un insieme di obiettivi.</a:t>
            </a:r>
          </a:p>
        </p:txBody>
      </p:sp>
      <p:sp>
        <p:nvSpPr>
          <p:cNvPr id="2" name="Text Placeholder 1">
            <a:extLst>
              <a:ext uri="{FF2B5EF4-FFF2-40B4-BE49-F238E27FC236}">
                <a16:creationId xmlns:a16="http://schemas.microsoft.com/office/drawing/2014/main" xmlns="" id="{04D0A8CC-6F51-4B86-8B89-CE4470AA6EE9}"/>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Interventi del team 4</a:t>
            </a:r>
          </a:p>
        </p:txBody>
      </p:sp>
      <p:sp>
        <p:nvSpPr>
          <p:cNvPr id="36867" name="Rectangle 3"/>
          <p:cNvSpPr>
            <a:spLocks noGrp="1"/>
          </p:cNvSpPr>
          <p:nvPr>
            <p:ph idx="1"/>
          </p:nvPr>
        </p:nvSpPr>
        <p:spPr>
          <a:xfrm>
            <a:off x="838200" y="1473201"/>
            <a:ext cx="6893689" cy="4317999"/>
          </a:xfrm>
        </p:spPr>
        <p:txBody>
          <a:bodyPr>
            <a:normAutofit/>
          </a:bodyPr>
          <a:lstStyle/>
          <a:p>
            <a:pPr eaLnBrk="1" hangingPunct="1"/>
            <a:r>
              <a:rPr lang="it-IT" sz="2800" b="0" i="0" strike="noStrike" cap="none" spc="0" baseline="0" dirty="0">
                <a:solidFill>
                  <a:srgbClr val="808080"/>
                </a:solidFill>
                <a:effectLst/>
                <a:latin typeface="Calibri"/>
                <a:ea typeface="Calibri"/>
                <a:cs typeface="Calibri"/>
              </a:rPr>
              <a:t>Stabilire una clinica/revisione regolare e virtuale sull’aderenza tenendo una revisione del caso (non meno di una volta al mese)</a:t>
            </a:r>
            <a:r>
              <a:rPr lang="it-IT" sz="2800" b="0" i="1" strike="noStrike" cap="none" spc="0" baseline="0" dirty="0">
                <a:solidFill>
                  <a:srgbClr val="808080"/>
                </a:solidFill>
                <a:effectLst/>
                <a:latin typeface="Calibri"/>
                <a:ea typeface="Calibri"/>
                <a:cs typeface="Calibri"/>
              </a:rPr>
              <a:t> </a:t>
            </a:r>
            <a:r>
              <a:rPr lang="it-IT" sz="2800" b="0" i="0" strike="noStrike" cap="none" spc="0" baseline="0" dirty="0">
                <a:solidFill>
                  <a:srgbClr val="808080"/>
                </a:solidFill>
                <a:effectLst/>
                <a:latin typeface="Calibri"/>
                <a:ea typeface="Calibri"/>
                <a:cs typeface="Calibri"/>
              </a:rPr>
              <a:t>del gruppo di pazienti. </a:t>
            </a:r>
          </a:p>
          <a:p>
            <a:pPr eaLnBrk="1" hangingPunct="1"/>
            <a:endParaRPr lang="en-US" altLang="en-US" dirty="0">
              <a:ea typeface="HelveticaNeueLT Std Cn"/>
            </a:endParaRPr>
          </a:p>
          <a:p>
            <a:pPr eaLnBrk="1" hangingPunct="1"/>
            <a:r>
              <a:rPr lang="it-IT" sz="2800" b="0" i="0" strike="noStrike" cap="none" spc="0" baseline="0" dirty="0">
                <a:solidFill>
                  <a:srgbClr val="808080"/>
                </a:solidFill>
                <a:effectLst/>
                <a:latin typeface="Calibri"/>
                <a:ea typeface="Calibri"/>
                <a:cs typeface="Calibri"/>
              </a:rPr>
              <a:t>Man mano che il gruppo di personale che gestisce “The Clinic (La Clinica)” cresce o cambia, c</a:t>
            </a:r>
            <a:r>
              <a:rPr lang="it-IT" dirty="0"/>
              <a:t>ercate il più possibile di mantenere costanti i membri del team che interagiscono con il paziente</a:t>
            </a:r>
            <a:r>
              <a:rPr lang="it-IT" sz="2800" b="0" i="0" strike="noStrike" cap="none" spc="0" baseline="30000" dirty="0">
                <a:solidFill>
                  <a:srgbClr val="808080"/>
                </a:solidFill>
                <a:effectLst/>
                <a:latin typeface="Calibri"/>
                <a:ea typeface="Calibri"/>
                <a:cs typeface="Calibri"/>
              </a:rPr>
              <a:t>1</a:t>
            </a:r>
            <a:r>
              <a:rPr lang="it-IT" sz="2800" b="0" i="0" strike="noStrike" cap="none" spc="0" baseline="0" dirty="0">
                <a:solidFill>
                  <a:srgbClr val="808080"/>
                </a:solidFill>
                <a:effectLst/>
                <a:latin typeface="Calibri"/>
                <a:ea typeface="Calibri"/>
                <a:cs typeface="Calibri"/>
              </a:rPr>
              <a:t>.</a:t>
            </a:r>
            <a:endParaRPr lang="en-GB" altLang="en-US" dirty="0">
              <a:ea typeface="HelveticaNeueLT Std Cn"/>
            </a:endParaRPr>
          </a:p>
        </p:txBody>
      </p:sp>
      <p:sp>
        <p:nvSpPr>
          <p:cNvPr id="2" name="Text Placeholder 1">
            <a:extLst>
              <a:ext uri="{FF2B5EF4-FFF2-40B4-BE49-F238E27FC236}">
                <a16:creationId xmlns:a16="http://schemas.microsoft.com/office/drawing/2014/main" xmlns="" id="{FA767B75-8E3E-4CAC-A00B-E59FADE19E82}"/>
              </a:ext>
            </a:extLst>
          </p:cNvPr>
          <p:cNvSpPr>
            <a:spLocks noGrp="1"/>
          </p:cNvSpPr>
          <p:nvPr>
            <p:ph type="body" sz="quarter" idx="13"/>
          </p:nvPr>
        </p:nvSpPr>
        <p:spPr/>
        <p:txBody>
          <a:bodyPr/>
          <a:lstStyle/>
          <a:p>
            <a:r>
              <a:rPr lang="it-IT" sz="1000" b="0" i="0" strike="noStrike" cap="none" spc="0" baseline="0">
                <a:solidFill>
                  <a:srgbClr val="898989"/>
                </a:solidFill>
                <a:effectLst/>
                <a:latin typeface="Calibri"/>
                <a:ea typeface="Calibri"/>
                <a:cs typeface="Calibri"/>
              </a:rPr>
              <a:t>Fonte immagine: Shutterstock</a:t>
            </a:r>
          </a:p>
          <a:p>
            <a:r>
              <a:rPr lang="it-IT" sz="1000" b="0" i="0" strike="noStrike" cap="none" spc="0" baseline="0">
                <a:solidFill>
                  <a:srgbClr val="898989"/>
                </a:solidFill>
                <a:effectLst/>
                <a:latin typeface="Calibri"/>
                <a:ea typeface="Calibri"/>
                <a:cs typeface="Calibri"/>
              </a:rPr>
              <a:t>1. Duff A et al. </a:t>
            </a:r>
            <a:r>
              <a:rPr lang="it-IT" sz="1000" b="0" i="1" strike="noStrike" cap="none" spc="0" baseline="0">
                <a:solidFill>
                  <a:srgbClr val="898989"/>
                </a:solidFill>
                <a:effectLst/>
                <a:latin typeface="Calibri"/>
                <a:ea typeface="Calibri"/>
                <a:cs typeface="Calibri"/>
              </a:rPr>
              <a:t>Lancet Respir Med</a:t>
            </a:r>
            <a:r>
              <a:rPr lang="it-IT" sz="1000" b="0" i="0" strike="noStrike" cap="none" spc="0" baseline="0">
                <a:solidFill>
                  <a:srgbClr val="898989"/>
                </a:solidFill>
                <a:effectLst/>
                <a:latin typeface="Calibri"/>
                <a:ea typeface="Calibri"/>
                <a:cs typeface="Calibri"/>
              </a:rPr>
              <a:t>. 2014;2:683–685.</a:t>
            </a:r>
          </a:p>
        </p:txBody>
      </p:sp>
      <p:pic>
        <p:nvPicPr>
          <p:cNvPr id="4" name="Picture 3" descr="A person using a computer&#10;&#10;Description automatically generated with low confidence">
            <a:extLst>
              <a:ext uri="{FF2B5EF4-FFF2-40B4-BE49-F238E27FC236}">
                <a16:creationId xmlns:a16="http://schemas.microsoft.com/office/drawing/2014/main" xmlns="" id="{D8989226-2810-A04D-A8F3-6567FB2178B8}"/>
              </a:ext>
            </a:extLst>
          </p:cNvPr>
          <p:cNvPicPr>
            <a:picLocks noChangeAspect="1"/>
          </p:cNvPicPr>
          <p:nvPr/>
        </p:nvPicPr>
        <p:blipFill>
          <a:blip r:embed="rId2">
            <a:extLst>
              <a:ext uri="{28A0092B-C50C-407E-A947-70E740481C1C}">
                <a14:useLocalDpi xmlns:a14="http://schemas.microsoft.com/office/drawing/2010/main"/>
              </a:ext>
            </a:extLst>
          </a:blip>
          <a:srcRect l="31681" r="16045"/>
          <a:stretch>
            <a:fillRect/>
          </a:stretch>
        </p:blipFill>
        <p:spPr>
          <a:xfrm>
            <a:off x="7917084" y="1472338"/>
            <a:ext cx="3393822" cy="4326578"/>
          </a:xfrm>
          <a:prstGeom prst="roundRect">
            <a:avLst>
              <a:gd name="adj" fmla="val 10528"/>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Interventi del team 5</a:t>
            </a:r>
          </a:p>
        </p:txBody>
      </p:sp>
      <p:sp>
        <p:nvSpPr>
          <p:cNvPr id="37891" name="Rectangle 3"/>
          <p:cNvSpPr>
            <a:spLocks noGrp="1"/>
          </p:cNvSpPr>
          <p:nvPr>
            <p:ph idx="1"/>
          </p:nvPr>
        </p:nvSpPr>
        <p:spPr/>
        <p:txBody>
          <a:bodyPr>
            <a:normAutofit fontScale="90000"/>
          </a:bodyPr>
          <a:lstStyle/>
          <a:p>
            <a:pPr eaLnBrk="1" hangingPunct="1">
              <a:lnSpc>
                <a:spcPct val="110000"/>
              </a:lnSpc>
            </a:pPr>
            <a:r>
              <a:rPr lang="it-IT" sz="2200" b="0" i="0" strike="noStrike" cap="none" spc="0" baseline="0" dirty="0">
                <a:solidFill>
                  <a:srgbClr val="808080"/>
                </a:solidFill>
                <a:effectLst/>
                <a:latin typeface="Calibri"/>
                <a:ea typeface="Calibri"/>
                <a:cs typeface="Calibri"/>
              </a:rPr>
              <a:t>Creare un sistema “chiave-lavoro” guidato da “</a:t>
            </a:r>
            <a:r>
              <a:rPr lang="it-IT" sz="2200" b="0" i="0" strike="noStrike" cap="none" spc="0" baseline="0" dirty="0" err="1">
                <a:solidFill>
                  <a:srgbClr val="808080"/>
                </a:solidFill>
                <a:effectLst/>
                <a:latin typeface="Calibri"/>
                <a:ea typeface="Calibri"/>
                <a:cs typeface="Calibri"/>
              </a:rPr>
              <a:t>Adherence</a:t>
            </a:r>
            <a:r>
              <a:rPr lang="it-IT" sz="2200" b="0" i="0" strike="noStrike" cap="none" spc="0" baseline="0" dirty="0">
                <a:solidFill>
                  <a:srgbClr val="808080"/>
                </a:solidFill>
                <a:effectLst/>
                <a:latin typeface="Calibri"/>
                <a:ea typeface="Calibri"/>
                <a:cs typeface="Calibri"/>
              </a:rPr>
              <a:t> </a:t>
            </a:r>
            <a:r>
              <a:rPr lang="it-IT" sz="2200" b="0" i="0" strike="noStrike" cap="none" spc="0" baseline="0" dirty="0" err="1">
                <a:solidFill>
                  <a:srgbClr val="808080"/>
                </a:solidFill>
                <a:effectLst/>
                <a:latin typeface="Calibri"/>
                <a:ea typeface="Calibri"/>
                <a:cs typeface="Calibri"/>
              </a:rPr>
              <a:t>Advocates</a:t>
            </a:r>
            <a:r>
              <a:rPr lang="it-IT" sz="2200" b="0" i="0" strike="noStrike" cap="none" spc="0" baseline="0" dirty="0">
                <a:solidFill>
                  <a:srgbClr val="808080"/>
                </a:solidFill>
                <a:effectLst/>
                <a:latin typeface="Calibri"/>
                <a:ea typeface="Calibri"/>
                <a:cs typeface="Calibri"/>
              </a:rPr>
              <a:t> (Sostenitori dell’aderenza)”.</a:t>
            </a:r>
          </a:p>
          <a:p>
            <a:pPr eaLnBrk="1" hangingPunct="1">
              <a:lnSpc>
                <a:spcPct val="110000"/>
              </a:lnSpc>
            </a:pPr>
            <a:r>
              <a:rPr lang="it-IT" sz="2200" b="0" i="0" strike="noStrike" cap="none" spc="0" baseline="0" dirty="0">
                <a:solidFill>
                  <a:srgbClr val="808080"/>
                </a:solidFill>
                <a:effectLst/>
                <a:latin typeface="Calibri"/>
                <a:ea typeface="Calibri"/>
                <a:cs typeface="Calibri"/>
              </a:rPr>
              <a:t>I sostenitori dell’aderenza facilitano e guidano la clinica di revisione dell’aderenza. </a:t>
            </a:r>
          </a:p>
          <a:p>
            <a:pPr eaLnBrk="1" hangingPunct="1">
              <a:lnSpc>
                <a:spcPct val="110000"/>
              </a:lnSpc>
            </a:pPr>
            <a:r>
              <a:rPr lang="it-IT" sz="2200" b="0" i="0" strike="noStrike" cap="none" spc="0" baseline="0" dirty="0">
                <a:solidFill>
                  <a:srgbClr val="808080"/>
                </a:solidFill>
                <a:effectLst/>
                <a:latin typeface="Calibri"/>
                <a:ea typeface="Calibri"/>
                <a:cs typeface="Calibri"/>
              </a:rPr>
              <a:t>I sostenitori dell’aderenza, insieme all’MDT, negoziano un piano di trattamento e aiutano attivamente i pazienti e coloro che li assistono a integrare questo concetto nella loro routine quotidiana.</a:t>
            </a:r>
          </a:p>
          <a:p>
            <a:pPr eaLnBrk="1" hangingPunct="1">
              <a:lnSpc>
                <a:spcPct val="110000"/>
              </a:lnSpc>
            </a:pPr>
            <a:r>
              <a:rPr lang="it-IT" sz="2200" b="0" i="0" strike="noStrike" cap="none" spc="0" baseline="0" dirty="0">
                <a:solidFill>
                  <a:srgbClr val="808080"/>
                </a:solidFill>
                <a:effectLst/>
                <a:latin typeface="Calibri"/>
                <a:ea typeface="Calibri"/>
                <a:cs typeface="Calibri"/>
              </a:rPr>
              <a:t>I sostenitori dell’aderenza si assumono la responsabilità di implementare iniziative di aderenza;</a:t>
            </a:r>
          </a:p>
          <a:p>
            <a:pPr lvl="1" eaLnBrk="1" hangingPunct="1">
              <a:lnSpc>
                <a:spcPct val="110000"/>
              </a:lnSpc>
            </a:pPr>
            <a:r>
              <a:rPr lang="it-IT" sz="2000" b="0" i="0" strike="noStrike" cap="none" spc="0" baseline="0" dirty="0">
                <a:solidFill>
                  <a:srgbClr val="808080"/>
                </a:solidFill>
                <a:effectLst/>
                <a:latin typeface="Calibri"/>
                <a:ea typeface="Calibri"/>
                <a:cs typeface="Calibri"/>
              </a:rPr>
              <a:t>Discutere e comprendere i problemi di aderenza.</a:t>
            </a:r>
          </a:p>
          <a:p>
            <a:pPr lvl="1" eaLnBrk="1" hangingPunct="1">
              <a:lnSpc>
                <a:spcPct val="110000"/>
              </a:lnSpc>
            </a:pPr>
            <a:r>
              <a:rPr lang="it-IT" sz="2000" b="0" i="0" strike="noStrike" cap="none" spc="0" baseline="0" dirty="0">
                <a:solidFill>
                  <a:srgbClr val="808080"/>
                </a:solidFill>
                <a:effectLst/>
                <a:latin typeface="Calibri"/>
                <a:ea typeface="Calibri"/>
                <a:cs typeface="Calibri"/>
              </a:rPr>
              <a:t>Stabilire rapporti realmente collaborativi con pazienti e famiglie.</a:t>
            </a:r>
          </a:p>
          <a:p>
            <a:pPr lvl="1" eaLnBrk="1" hangingPunct="1">
              <a:lnSpc>
                <a:spcPct val="110000"/>
              </a:lnSpc>
            </a:pPr>
            <a:r>
              <a:rPr lang="it-IT" sz="2000" b="0" i="0" strike="noStrike" cap="none" spc="0" baseline="0" dirty="0">
                <a:solidFill>
                  <a:srgbClr val="808080"/>
                </a:solidFill>
                <a:effectLst/>
                <a:latin typeface="Calibri"/>
                <a:ea typeface="Calibri"/>
                <a:cs typeface="Calibri"/>
              </a:rPr>
              <a:t>Definire e concordare gli obiettivi di trattamento nel contesto degli obiettivi di “vita”.</a:t>
            </a:r>
          </a:p>
          <a:p>
            <a:pPr lvl="1" eaLnBrk="1" hangingPunct="1">
              <a:lnSpc>
                <a:spcPct val="110000"/>
              </a:lnSpc>
            </a:pPr>
            <a:r>
              <a:rPr lang="it-IT" sz="2000" b="0" i="0" strike="noStrike" cap="none" spc="0" baseline="0" dirty="0">
                <a:solidFill>
                  <a:srgbClr val="808080"/>
                </a:solidFill>
                <a:effectLst/>
                <a:latin typeface="Calibri"/>
                <a:ea typeface="Calibri"/>
                <a:cs typeface="Calibri"/>
              </a:rPr>
              <a:t>Coordinare e sostenere gli sforzi dei pazienti per cambiare.</a:t>
            </a:r>
            <a:endParaRPr lang="en-GB" altLang="en-US" sz="2000" dirty="0"/>
          </a:p>
        </p:txBody>
      </p:sp>
      <p:sp>
        <p:nvSpPr>
          <p:cNvPr id="2" name="Text Placeholder 1">
            <a:extLst>
              <a:ext uri="{FF2B5EF4-FFF2-40B4-BE49-F238E27FC236}">
                <a16:creationId xmlns:a16="http://schemas.microsoft.com/office/drawing/2014/main" xmlns="" id="{88821296-02B9-4CB5-9511-8C6192EC4835}"/>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7D78A-D49B-4396-A0EB-8F3F776871A6}"/>
              </a:ext>
            </a:extLst>
          </p:cNvPr>
          <p:cNvSpPr>
            <a:spLocks noGrp="1"/>
          </p:cNvSpPr>
          <p:nvPr>
            <p:ph type="title"/>
          </p:nvPr>
        </p:nvSpPr>
        <p:spPr/>
        <p:txBody>
          <a:bodyPr/>
          <a:lstStyle/>
          <a:p>
            <a:r>
              <a:rPr lang="it-IT" sz="3600" b="0" i="0" strike="noStrike" cap="none" spc="0" baseline="0">
                <a:solidFill>
                  <a:srgbClr val="FFFFFF"/>
                </a:solidFill>
                <a:effectLst/>
                <a:latin typeface="Calibri Light"/>
                <a:ea typeface="Calibri Light"/>
                <a:cs typeface="Calibri Light"/>
              </a:rPr>
              <a:t>Esonero di responsabilità</a:t>
            </a:r>
          </a:p>
        </p:txBody>
      </p:sp>
      <p:sp>
        <p:nvSpPr>
          <p:cNvPr id="3" name="Content Placeholder 2">
            <a:extLst>
              <a:ext uri="{FF2B5EF4-FFF2-40B4-BE49-F238E27FC236}">
                <a16:creationId xmlns:a16="http://schemas.microsoft.com/office/drawing/2014/main" xmlns="" id="{BF13EC4D-D7E1-48C3-9D90-D9D4C07980DE}"/>
              </a:ext>
            </a:extLst>
          </p:cNvPr>
          <p:cNvSpPr>
            <a:spLocks noGrp="1"/>
          </p:cNvSpPr>
          <p:nvPr>
            <p:ph idx="1"/>
          </p:nvPr>
        </p:nvSpPr>
        <p:spPr/>
        <p:txBody>
          <a:bodyPr anchor="ctr"/>
          <a:lstStyle/>
          <a:p>
            <a:pPr marL="0" indent="0">
              <a:buNone/>
            </a:pPr>
            <a:r>
              <a:rPr lang="it-IT" sz="2800" b="0" i="1" strike="noStrike" cap="none" spc="0" baseline="0">
                <a:solidFill>
                  <a:srgbClr val="808080"/>
                </a:solidFill>
                <a:effectLst/>
                <a:latin typeface="Calibri"/>
                <a:ea typeface="Calibri"/>
                <a:cs typeface="Calibri"/>
              </a:rPr>
              <a:t>CF CARE è finanziata interamente da Vertex Pharmaceuticals (Europe) Limited. Il contenuto è stato preparato e sviluppato dal comitato direttivo con il supporto logistico ed editoriale della segreteria CF CARE, ApotheCom. Vertex ha avuto l’opportunità di esaminare i contenuti e gli strumenti per verificarne l’accuratezza.</a:t>
            </a:r>
          </a:p>
          <a:p>
            <a:endParaRPr lang="en-GB"/>
          </a:p>
        </p:txBody>
      </p:sp>
      <p:sp>
        <p:nvSpPr>
          <p:cNvPr id="6" name="Text Placeholder 5">
            <a:extLst>
              <a:ext uri="{FF2B5EF4-FFF2-40B4-BE49-F238E27FC236}">
                <a16:creationId xmlns:a16="http://schemas.microsoft.com/office/drawing/2014/main" xmlns="" id="{76BF87BF-5B06-47D8-AF91-378FA4615BD5}"/>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68733673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Interventi del team 6</a:t>
            </a:r>
          </a:p>
        </p:txBody>
      </p:sp>
      <p:sp>
        <p:nvSpPr>
          <p:cNvPr id="38915" name="Rectangle 3"/>
          <p:cNvSpPr>
            <a:spLocks noGrp="1"/>
          </p:cNvSpPr>
          <p:nvPr>
            <p:ph idx="1"/>
          </p:nvPr>
        </p:nvSpPr>
        <p:spPr/>
        <p:txBody>
          <a:bodyPr/>
          <a:lstStyle/>
          <a:p>
            <a:pPr eaLnBrk="1" hangingPunct="1"/>
            <a:r>
              <a:rPr lang="it-IT" sz="2800" b="0" i="0" strike="noStrike" cap="none" spc="0" baseline="0" dirty="0">
                <a:solidFill>
                  <a:srgbClr val="808080"/>
                </a:solidFill>
                <a:effectLst/>
                <a:latin typeface="Calibri"/>
                <a:ea typeface="Calibri"/>
                <a:cs typeface="Calibri"/>
              </a:rPr>
              <a:t>Definire le aspettative e gli impegni del personale:</a:t>
            </a:r>
          </a:p>
          <a:p>
            <a:pPr eaLnBrk="1" hangingPunct="1"/>
            <a:endParaRPr lang="en-GB" altLang="en-US" dirty="0">
              <a:ea typeface="HelveticaNeueLT Std Cn"/>
            </a:endParaRPr>
          </a:p>
          <a:p>
            <a:pPr lvl="1" eaLnBrk="1" hangingPunct="1"/>
            <a:r>
              <a:rPr lang="it-IT" sz="2400" b="0" i="0" strike="noStrike" cap="none" spc="0" baseline="0" dirty="0">
                <a:solidFill>
                  <a:srgbClr val="808080"/>
                </a:solidFill>
                <a:effectLst/>
                <a:latin typeface="Calibri"/>
                <a:ea typeface="Calibri"/>
                <a:cs typeface="Calibri"/>
              </a:rPr>
              <a:t>Chiarire che la gestione dipende dalla qualità delle informazioni ricevute.</a:t>
            </a:r>
          </a:p>
          <a:p>
            <a:pPr marL="457200" lvl="1" indent="0" eaLnBrk="1" hangingPunct="1">
              <a:buNone/>
            </a:pPr>
            <a:endParaRPr lang="en-GB" altLang="en-US" dirty="0"/>
          </a:p>
          <a:p>
            <a:pPr lvl="1" eaLnBrk="1" hangingPunct="1"/>
            <a:r>
              <a:rPr lang="it-IT" sz="2400" b="0" i="0" strike="noStrike" cap="none" spc="0" baseline="0" dirty="0">
                <a:solidFill>
                  <a:srgbClr val="808080"/>
                </a:solidFill>
                <a:effectLst/>
                <a:latin typeface="Calibri"/>
                <a:ea typeface="Calibri"/>
                <a:cs typeface="Calibri"/>
              </a:rPr>
              <a:t>Avvisare i pazienti e coloro che li assistono dei rischi associati alla prescrizione eccessiva o all’interruzione dei farmaci ritenuti inefficaci.</a:t>
            </a:r>
          </a:p>
          <a:p>
            <a:pPr marL="457200" lvl="1" indent="0" eaLnBrk="1" hangingPunct="1">
              <a:buNone/>
            </a:pPr>
            <a:endParaRPr lang="en-GB" altLang="en-US" dirty="0"/>
          </a:p>
          <a:p>
            <a:pPr lvl="1" eaLnBrk="1" hangingPunct="1"/>
            <a:r>
              <a:rPr lang="it-IT" sz="2400" b="0" i="0" strike="noStrike" cap="none" spc="0" baseline="0" dirty="0">
                <a:solidFill>
                  <a:srgbClr val="808080"/>
                </a:solidFill>
                <a:effectLst/>
                <a:latin typeface="Calibri"/>
                <a:ea typeface="Calibri"/>
                <a:cs typeface="Calibri"/>
              </a:rPr>
              <a:t>Misurare </a:t>
            </a:r>
            <a:r>
              <a:rPr lang="it-IT" sz="2400" b="1" i="0" strike="noStrike" cap="none" spc="0" baseline="0" dirty="0">
                <a:solidFill>
                  <a:srgbClr val="4BACC6"/>
                </a:solidFill>
                <a:effectLst/>
                <a:latin typeface="Calibri"/>
                <a:ea typeface="Calibri"/>
                <a:cs typeface="Calibri"/>
              </a:rPr>
              <a:t>ciascun aspetto</a:t>
            </a:r>
            <a:r>
              <a:rPr lang="it-IT" sz="2400" b="0" i="0" strike="noStrike" cap="none" spc="0" baseline="0" dirty="0">
                <a:solidFill>
                  <a:srgbClr val="4BACC6"/>
                </a:solidFill>
                <a:effectLst/>
                <a:latin typeface="Calibri"/>
                <a:ea typeface="Calibri"/>
                <a:cs typeface="Calibri"/>
              </a:rPr>
              <a:t> </a:t>
            </a:r>
            <a:r>
              <a:rPr lang="it-IT" sz="2400" b="0" i="0" strike="noStrike" cap="none" spc="0" baseline="0" dirty="0">
                <a:solidFill>
                  <a:srgbClr val="808080"/>
                </a:solidFill>
                <a:effectLst/>
                <a:latin typeface="Calibri"/>
                <a:ea typeface="Calibri"/>
                <a:cs typeface="Calibri"/>
              </a:rPr>
              <a:t>del trattamento, piuttosto che valutare l’aderenza a livello globale.</a:t>
            </a:r>
          </a:p>
          <a:p>
            <a:pPr eaLnBrk="1" hangingPunct="1"/>
            <a:endParaRPr lang="en-GB" altLang="en-US" dirty="0">
              <a:ea typeface="HelveticaNeueLT Std Cn"/>
            </a:endParaRPr>
          </a:p>
        </p:txBody>
      </p:sp>
      <p:sp>
        <p:nvSpPr>
          <p:cNvPr id="2" name="Text Placeholder 1">
            <a:extLst>
              <a:ext uri="{FF2B5EF4-FFF2-40B4-BE49-F238E27FC236}">
                <a16:creationId xmlns:a16="http://schemas.microsoft.com/office/drawing/2014/main" xmlns="" id="{53F457ED-C1C0-402A-9E83-78809BE142D4}"/>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Interventi del team 7</a:t>
            </a:r>
          </a:p>
        </p:txBody>
      </p:sp>
      <p:sp>
        <p:nvSpPr>
          <p:cNvPr id="39939" name="Rectangle 4"/>
          <p:cNvSpPr>
            <a:spLocks noGrp="1"/>
          </p:cNvSpPr>
          <p:nvPr>
            <p:ph idx="1"/>
          </p:nvPr>
        </p:nvSpPr>
        <p:spPr>
          <a:xfrm>
            <a:off x="838201" y="1473201"/>
            <a:ext cx="6176058" cy="4317999"/>
          </a:xfrm>
        </p:spPr>
        <p:txBody>
          <a:bodyPr>
            <a:normAutofit/>
          </a:bodyPr>
          <a:lstStyle/>
          <a:p>
            <a:pPr eaLnBrk="1" hangingPunct="1"/>
            <a:r>
              <a:rPr lang="it-IT" sz="2800" b="0" i="0" strike="noStrike" cap="none" spc="0" baseline="0" dirty="0">
                <a:solidFill>
                  <a:srgbClr val="808080"/>
                </a:solidFill>
                <a:effectLst/>
                <a:latin typeface="Calibri"/>
                <a:ea typeface="Calibri"/>
                <a:cs typeface="Calibri"/>
              </a:rPr>
              <a:t>Definire aspettative e impegni per pazienti/familiari:</a:t>
            </a:r>
          </a:p>
          <a:p>
            <a:pPr lvl="1" eaLnBrk="1" hangingPunct="1"/>
            <a:r>
              <a:rPr lang="it-IT" sz="2400" b="0" i="0" strike="noStrike" cap="none" spc="0" baseline="0" dirty="0">
                <a:solidFill>
                  <a:srgbClr val="808080"/>
                </a:solidFill>
                <a:effectLst/>
                <a:latin typeface="Calibri"/>
                <a:ea typeface="Calibri"/>
                <a:cs typeface="Calibri"/>
              </a:rPr>
              <a:t>I principi di una discussione aperta su ciò che sono riusciti ad adottare.</a:t>
            </a:r>
          </a:p>
          <a:p>
            <a:pPr lvl="1" eaLnBrk="1" hangingPunct="1"/>
            <a:r>
              <a:rPr lang="it-IT" sz="2400" b="0" i="0" strike="noStrike" cap="none" spc="0" baseline="0" dirty="0">
                <a:solidFill>
                  <a:srgbClr val="808080"/>
                </a:solidFill>
                <a:effectLst/>
                <a:latin typeface="Calibri"/>
                <a:ea typeface="Calibri"/>
                <a:cs typeface="Calibri"/>
              </a:rPr>
              <a:t>Accettare un contatto regolare con i sostenitori dell’aderenza.</a:t>
            </a:r>
          </a:p>
          <a:p>
            <a:pPr lvl="1" eaLnBrk="1" hangingPunct="1"/>
            <a:r>
              <a:rPr lang="it-IT" sz="2400" b="0" i="0" strike="noStrike" cap="none" spc="0" baseline="0" dirty="0">
                <a:solidFill>
                  <a:srgbClr val="808080"/>
                </a:solidFill>
                <a:effectLst/>
                <a:latin typeface="Calibri"/>
                <a:ea typeface="Calibri"/>
                <a:cs typeface="Calibri"/>
              </a:rPr>
              <a:t>Fare tutto il possibile per integrare il trattamento nella loro routine quotidiana.</a:t>
            </a:r>
          </a:p>
          <a:p>
            <a:pPr lvl="1" eaLnBrk="1" hangingPunct="1"/>
            <a:r>
              <a:rPr lang="it-IT"/>
              <a:t>Rispettare </a:t>
            </a:r>
            <a:r>
              <a:rPr lang="it-IT" dirty="0"/>
              <a:t>qualsiasi sospensione temporanea dal "trattamento" negoziata</a:t>
            </a:r>
            <a:r>
              <a:rPr lang="it-IT" sz="2400" b="0" i="0" strike="noStrike" cap="none" spc="0" baseline="0" dirty="0">
                <a:solidFill>
                  <a:srgbClr val="808080"/>
                </a:solidFill>
                <a:effectLst/>
                <a:latin typeface="Calibri"/>
                <a:ea typeface="Calibri"/>
                <a:cs typeface="Calibri"/>
              </a:rPr>
              <a:t>.</a:t>
            </a:r>
          </a:p>
          <a:p>
            <a:pPr lvl="1" eaLnBrk="1" hangingPunct="1"/>
            <a:r>
              <a:rPr lang="it-IT" sz="2400" b="0" i="0" strike="noStrike" cap="none" spc="0" baseline="0" dirty="0">
                <a:solidFill>
                  <a:srgbClr val="808080"/>
                </a:solidFill>
                <a:effectLst/>
                <a:latin typeface="Calibri"/>
                <a:ea typeface="Calibri"/>
                <a:cs typeface="Calibri"/>
              </a:rPr>
              <a:t>Tenere i diari se richiesto.</a:t>
            </a:r>
          </a:p>
        </p:txBody>
      </p:sp>
      <p:sp>
        <p:nvSpPr>
          <p:cNvPr id="2" name="Text Placeholder 1">
            <a:extLst>
              <a:ext uri="{FF2B5EF4-FFF2-40B4-BE49-F238E27FC236}">
                <a16:creationId xmlns:a16="http://schemas.microsoft.com/office/drawing/2014/main" xmlns="" id="{1CEE8D3C-522E-4DBC-AA14-CC1817CA4980}"/>
              </a:ext>
            </a:extLst>
          </p:cNvPr>
          <p:cNvSpPr>
            <a:spLocks noGrp="1"/>
          </p:cNvSpPr>
          <p:nvPr>
            <p:ph type="body" sz="quarter" idx="13"/>
          </p:nvPr>
        </p:nvSpPr>
        <p:spPr/>
        <p:txBody>
          <a:bodyPr/>
          <a:lstStyle/>
          <a:p>
            <a:r>
              <a:rPr lang="it-IT" sz="1000" b="0" i="0" strike="noStrike" cap="none" spc="0" baseline="0">
                <a:solidFill>
                  <a:srgbClr val="898989"/>
                </a:solidFill>
                <a:effectLst/>
                <a:latin typeface="Calibri"/>
                <a:ea typeface="Calibri"/>
                <a:cs typeface="Calibri"/>
              </a:rPr>
              <a:t>Fonte immagine: Pexels</a:t>
            </a:r>
          </a:p>
        </p:txBody>
      </p:sp>
      <p:pic>
        <p:nvPicPr>
          <p:cNvPr id="5" name="Picture 4" descr="A person writing on a piece of paper&#10;&#10;Description automatically generated with medium confidence">
            <a:extLst>
              <a:ext uri="{FF2B5EF4-FFF2-40B4-BE49-F238E27FC236}">
                <a16:creationId xmlns:a16="http://schemas.microsoft.com/office/drawing/2014/main" xmlns="" id="{6E231C51-6C10-4342-A0DC-59F9FED65E68}"/>
              </a:ext>
            </a:extLst>
          </p:cNvPr>
          <p:cNvPicPr>
            <a:picLocks noChangeAspect="1"/>
          </p:cNvPicPr>
          <p:nvPr/>
        </p:nvPicPr>
        <p:blipFill>
          <a:blip r:embed="rId3">
            <a:extLst>
              <a:ext uri="{28A0092B-C50C-407E-A947-70E740481C1C}">
                <a14:useLocalDpi xmlns:a14="http://schemas.microsoft.com/office/drawing/2010/main"/>
              </a:ext>
            </a:extLst>
          </a:blip>
          <a:srcRect l="10338" t="21434" b="15612"/>
          <a:stretch>
            <a:fillRect/>
          </a:stretch>
        </p:blipFill>
        <p:spPr>
          <a:xfrm>
            <a:off x="7222602" y="1469985"/>
            <a:ext cx="4099367" cy="4317358"/>
          </a:xfrm>
          <a:prstGeom prst="roundRect">
            <a:avLst>
              <a:gd name="adj" fmla="val 7067"/>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77EA7-0A69-463E-8EBF-9C10E5B12635}"/>
              </a:ext>
            </a:extLst>
          </p:cNvPr>
          <p:cNvSpPr>
            <a:spLocks noGrp="1"/>
          </p:cNvSpPr>
          <p:nvPr>
            <p:ph type="title"/>
          </p:nvPr>
        </p:nvSpPr>
        <p:spPr/>
        <p:txBody>
          <a:bodyPr/>
          <a:lstStyle/>
          <a:p>
            <a:r>
              <a:rPr lang="it-IT" sz="3600" b="0" i="0" strike="noStrike" cap="none" spc="0" baseline="0">
                <a:solidFill>
                  <a:srgbClr val="FFFFFF"/>
                </a:solidFill>
                <a:effectLst/>
                <a:latin typeface="Calibri Light"/>
                <a:ea typeface="Calibri Light"/>
                <a:cs typeface="Calibri Light"/>
              </a:rPr>
              <a:t>Riepilogo </a:t>
            </a:r>
          </a:p>
        </p:txBody>
      </p:sp>
      <p:sp>
        <p:nvSpPr>
          <p:cNvPr id="3" name="Content Placeholder 2">
            <a:extLst>
              <a:ext uri="{FF2B5EF4-FFF2-40B4-BE49-F238E27FC236}">
                <a16:creationId xmlns:a16="http://schemas.microsoft.com/office/drawing/2014/main" xmlns="" id="{FB3721D4-85BD-486B-9C13-707AF23BD55B}"/>
              </a:ext>
            </a:extLst>
          </p:cNvPr>
          <p:cNvSpPr>
            <a:spLocks noGrp="1"/>
          </p:cNvSpPr>
          <p:nvPr>
            <p:ph idx="1"/>
          </p:nvPr>
        </p:nvSpPr>
        <p:spPr/>
        <p:txBody>
          <a:bodyPr>
            <a:normAutofit fontScale="92500" lnSpcReduction="10000"/>
          </a:bodyPr>
          <a:lstStyle/>
          <a:p>
            <a:r>
              <a:rPr lang="it-IT" sz="2400" b="0" i="0" strike="noStrike" cap="none" spc="0" baseline="0">
                <a:solidFill>
                  <a:srgbClr val="808080"/>
                </a:solidFill>
                <a:effectLst/>
                <a:latin typeface="Calibri"/>
                <a:ea typeface="Calibri"/>
                <a:cs typeface="Calibri"/>
              </a:rPr>
              <a:t>Il cambiamento nella cultura, nell’etica e nelle aspettative dei team FC deve essere adottato per migliorare gli esiti sanitari per i pazienti con FC.</a:t>
            </a:r>
          </a:p>
          <a:p>
            <a:r>
              <a:rPr lang="it-IT" sz="2400" b="0" i="0" strike="noStrike" cap="none" spc="0" baseline="0">
                <a:solidFill>
                  <a:srgbClr val="808080"/>
                </a:solidFill>
                <a:effectLst/>
                <a:latin typeface="Calibri"/>
                <a:ea typeface="Calibri"/>
                <a:cs typeface="Calibri"/>
              </a:rPr>
              <a:t>I membri dell’MDT per la FC possono creare un ambiente collaborativo e risolutivo dei problemi, specifico per le esigenze dei loro pazienti, per assistere nella gestione della malattia dei loro pazienti e, infine, migliorare l’aderenza.</a:t>
            </a:r>
          </a:p>
          <a:p>
            <a:r>
              <a:rPr lang="it-IT" sz="2400" b="0" i="0" strike="noStrike" cap="none" spc="0" baseline="0">
                <a:solidFill>
                  <a:srgbClr val="808080"/>
                </a:solidFill>
                <a:effectLst/>
                <a:latin typeface="Calibri"/>
                <a:ea typeface="Calibri"/>
                <a:cs typeface="Calibri"/>
              </a:rPr>
              <a:t>I sostenitori dell’aderenza possono guidare, con il supporto dell’MDT, l’implementazione di iniziative di aderenza:</a:t>
            </a:r>
          </a:p>
          <a:p>
            <a:pPr lvl="1"/>
            <a:r>
              <a:rPr lang="it-IT" sz="2000" b="0" i="0" strike="noStrike" cap="none" spc="0" baseline="0">
                <a:solidFill>
                  <a:srgbClr val="808080"/>
                </a:solidFill>
                <a:effectLst/>
                <a:latin typeface="Calibri"/>
                <a:ea typeface="Calibri"/>
                <a:cs typeface="Calibri"/>
              </a:rPr>
              <a:t>Discutere e comprendere i problemi di aderenza.</a:t>
            </a:r>
          </a:p>
          <a:p>
            <a:pPr lvl="1"/>
            <a:r>
              <a:rPr lang="it-IT" sz="2000" b="0" i="0" strike="noStrike" cap="none" spc="0" baseline="0">
                <a:solidFill>
                  <a:srgbClr val="808080"/>
                </a:solidFill>
                <a:effectLst/>
                <a:latin typeface="Calibri"/>
                <a:ea typeface="Calibri"/>
                <a:cs typeface="Calibri"/>
              </a:rPr>
              <a:t>Stabilire rapporti realmente collaborativi con pazienti e famiglie.</a:t>
            </a:r>
          </a:p>
          <a:p>
            <a:pPr lvl="1"/>
            <a:r>
              <a:rPr lang="it-IT" sz="2000" b="0" i="0" strike="noStrike" cap="none" spc="0" baseline="0">
                <a:solidFill>
                  <a:srgbClr val="808080"/>
                </a:solidFill>
                <a:effectLst/>
                <a:latin typeface="Calibri"/>
                <a:ea typeface="Calibri"/>
                <a:cs typeface="Calibri"/>
              </a:rPr>
              <a:t>Definire e concordare gli obiettivi di trattamento nel contesto degli obiettivi di “vita”.</a:t>
            </a:r>
          </a:p>
          <a:p>
            <a:pPr lvl="1"/>
            <a:r>
              <a:rPr lang="it-IT" sz="2000" b="0" i="0" strike="noStrike" cap="none" spc="0" baseline="0">
                <a:solidFill>
                  <a:srgbClr val="808080"/>
                </a:solidFill>
                <a:effectLst/>
                <a:latin typeface="Calibri"/>
                <a:ea typeface="Calibri"/>
                <a:cs typeface="Calibri"/>
              </a:rPr>
              <a:t>Coordinare e sostenere gli sforzi del paziente per cambiare. </a:t>
            </a:r>
          </a:p>
          <a:p>
            <a:r>
              <a:rPr lang="it-IT" sz="2400" b="0" i="0" strike="noStrike" cap="none" spc="0" baseline="0">
                <a:solidFill>
                  <a:srgbClr val="808080"/>
                </a:solidFill>
                <a:effectLst/>
                <a:latin typeface="Calibri"/>
                <a:ea typeface="Calibri"/>
                <a:cs typeface="Calibri"/>
              </a:rPr>
              <a:t>L’MDT può identificare e adattare i propri fattori determinanti per il cambiamento al fine di supportare i pazienti nella gestione della malattia.</a:t>
            </a:r>
            <a:endParaRPr lang="en-GB" sz="2400">
              <a:highlight>
                <a:srgbClr val="FFFF00"/>
              </a:highlight>
            </a:endParaRPr>
          </a:p>
        </p:txBody>
      </p:sp>
      <p:sp>
        <p:nvSpPr>
          <p:cNvPr id="4" name="Text Placeholder 3">
            <a:extLst>
              <a:ext uri="{FF2B5EF4-FFF2-40B4-BE49-F238E27FC236}">
                <a16:creationId xmlns:a16="http://schemas.microsoft.com/office/drawing/2014/main" xmlns="" id="{EE0A04E7-5F2D-4A26-B15C-1BA5396028C7}"/>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375214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Riferimenti</a:t>
            </a:r>
          </a:p>
        </p:txBody>
      </p:sp>
      <p:sp>
        <p:nvSpPr>
          <p:cNvPr id="54275" name="Content Placeholder 5"/>
          <p:cNvSpPr>
            <a:spLocks noGrp="1"/>
          </p:cNvSpPr>
          <p:nvPr>
            <p:ph idx="1"/>
          </p:nvPr>
        </p:nvSpPr>
        <p:spPr/>
        <p:txBody>
          <a:bodyPr rtlCol="0">
            <a:normAutofit lnSpcReduction="10000"/>
          </a:bodyPr>
          <a:lstStyle/>
          <a:p>
            <a:pPr>
              <a:defRPr/>
            </a:pPr>
            <a:r>
              <a:rPr lang="it-IT" sz="1600" b="0" i="0" strike="noStrike" cap="none" spc="0" baseline="0">
                <a:solidFill>
                  <a:srgbClr val="808080"/>
                </a:solidFill>
                <a:effectLst/>
                <a:latin typeface="Calibri"/>
                <a:ea typeface="Calibri"/>
                <a:cs typeface="Calibri"/>
              </a:rPr>
              <a:t>Berwick D et al. A promise to learn – a commitment to act: Improving the Safety of Patients in England. 2013. Disponibile all’indirizzo: www.gov.uk/government/uploads/system/uploads/attachment_data/file/226703/Berwick_Report.pdf. Ultimo accesso: luglio 2021.</a:t>
            </a:r>
          </a:p>
          <a:p>
            <a:pPr>
              <a:defRPr/>
            </a:pPr>
            <a:r>
              <a:rPr lang="it-IT" sz="1600" b="0" i="0" strike="noStrike" cap="none" spc="0" baseline="0">
                <a:solidFill>
                  <a:srgbClr val="808080"/>
                </a:solidFill>
                <a:effectLst/>
                <a:latin typeface="Calibri"/>
                <a:ea typeface="Calibri"/>
                <a:cs typeface="Calibri"/>
              </a:rPr>
              <a:t>Briesacher BA, Quittner AL, Saiman L, et al. Adherence with tobramycin inhaled solution and health care utilization. </a:t>
            </a:r>
            <a:r>
              <a:rPr lang="it-IT" sz="1600" b="0" i="1" strike="noStrike" cap="none" spc="0" baseline="0">
                <a:solidFill>
                  <a:srgbClr val="808080"/>
                </a:solidFill>
                <a:effectLst/>
                <a:latin typeface="Calibri"/>
                <a:ea typeface="Calibri"/>
                <a:cs typeface="Calibri"/>
              </a:rPr>
              <a:t>BMC Pulm Med.</a:t>
            </a:r>
            <a:r>
              <a:rPr lang="it-IT" sz="1600" b="0" i="0" strike="noStrike" cap="none" spc="0" baseline="0">
                <a:solidFill>
                  <a:srgbClr val="808080"/>
                </a:solidFill>
                <a:effectLst/>
                <a:latin typeface="Calibri"/>
                <a:ea typeface="Calibri"/>
                <a:cs typeface="Calibri"/>
              </a:rPr>
              <a:t> 2011;11:5.</a:t>
            </a:r>
          </a:p>
          <a:p>
            <a:pPr>
              <a:defRPr/>
            </a:pPr>
            <a:r>
              <a:rPr lang="it-IT" sz="1600" b="0" i="0" strike="noStrike" cap="none" spc="0" baseline="0">
                <a:solidFill>
                  <a:srgbClr val="808080"/>
                </a:solidFill>
                <a:effectLst/>
                <a:latin typeface="Calibri"/>
                <a:ea typeface="Calibri"/>
                <a:cs typeface="Calibri"/>
              </a:rPr>
              <a:t>Department of Health. </a:t>
            </a:r>
            <a:r>
              <a:rPr lang="it-IT" sz="1600" b="0" i="1" strike="noStrike" cap="none" spc="0" baseline="0">
                <a:solidFill>
                  <a:srgbClr val="808080"/>
                </a:solidFill>
                <a:effectLst/>
                <a:latin typeface="Calibri"/>
                <a:ea typeface="Calibri"/>
                <a:cs typeface="Calibri"/>
              </a:rPr>
              <a:t>The Government’s revised manade to NHS England for 2018– 2019. </a:t>
            </a:r>
            <a:r>
              <a:rPr lang="it-IT" sz="1600" b="0" i="0" strike="noStrike" cap="none" spc="0" baseline="0">
                <a:solidFill>
                  <a:srgbClr val="808080"/>
                </a:solidFill>
                <a:effectLst/>
                <a:latin typeface="Calibri"/>
                <a:ea typeface="Calibri"/>
                <a:cs typeface="Calibri"/>
              </a:rPr>
              <a:t>Maggio 2019. Disponibile all’indirizzo: https://assets.publishing.service.gov.uk/government/uploads/system/uploads/attachment_data/file/803111/revised-mandate-to-nhs-england-2018-to-2019.pdf. Ultimo accesso: luglio 2021. </a:t>
            </a:r>
            <a:endParaRPr lang="en-GB" altLang="en-US" sz="1600" u="sng"/>
          </a:p>
          <a:p>
            <a:pPr>
              <a:defRPr/>
            </a:pPr>
            <a:r>
              <a:rPr lang="it-IT" sz="1600" b="0" i="0" strike="noStrike" cap="none" spc="0" baseline="0">
                <a:solidFill>
                  <a:srgbClr val="808080"/>
                </a:solidFill>
                <a:effectLst/>
                <a:latin typeface="Calibri"/>
                <a:ea typeface="Calibri"/>
                <a:cs typeface="Calibri"/>
              </a:rPr>
              <a:t>Duff AJ, Latchford G. Adherence in cystic fibrosis; care teams need to change first. </a:t>
            </a:r>
            <a:r>
              <a:rPr lang="it-IT" sz="1600" b="0" i="1" strike="noStrike" cap="none" spc="0" baseline="0">
                <a:solidFill>
                  <a:srgbClr val="808080"/>
                </a:solidFill>
                <a:effectLst/>
                <a:latin typeface="Calibri"/>
                <a:ea typeface="Calibri"/>
                <a:cs typeface="Calibri"/>
              </a:rPr>
              <a:t>Lancet Respir Med.</a:t>
            </a:r>
            <a:r>
              <a:rPr lang="it-IT" sz="1600" b="0" i="0" strike="noStrike" cap="none" spc="0" baseline="0">
                <a:solidFill>
                  <a:srgbClr val="808080"/>
                </a:solidFill>
                <a:effectLst/>
                <a:latin typeface="Calibri"/>
                <a:ea typeface="Calibri"/>
                <a:cs typeface="Calibri"/>
              </a:rPr>
              <a:t> 2014;2:683–685. </a:t>
            </a:r>
          </a:p>
          <a:p>
            <a:pPr>
              <a:defRPr/>
            </a:pPr>
            <a:r>
              <a:rPr lang="it-IT" sz="1600" b="0" i="0" strike="noStrike" cap="none" spc="0" baseline="0">
                <a:solidFill>
                  <a:srgbClr val="808080"/>
                </a:solidFill>
                <a:effectLst/>
                <a:latin typeface="Calibri"/>
                <a:ea typeface="Calibri"/>
                <a:cs typeface="Calibri"/>
              </a:rPr>
              <a:t>Eakin MN, Bilderback A, Boyle MP, et al. Longitudinal association between medication adherence and lung health in people with cystic fibrosis. </a:t>
            </a:r>
            <a:r>
              <a:rPr lang="it-IT" sz="1600" b="0" i="1" strike="noStrike" cap="none" spc="0" baseline="0">
                <a:solidFill>
                  <a:srgbClr val="808080"/>
                </a:solidFill>
                <a:effectLst/>
                <a:latin typeface="Calibri"/>
                <a:ea typeface="Calibri"/>
                <a:cs typeface="Calibri"/>
              </a:rPr>
              <a:t>J Cyst Fibros. </a:t>
            </a:r>
            <a:r>
              <a:rPr lang="it-IT" sz="1600" b="0" i="0" strike="noStrike" cap="none" spc="0" baseline="0">
                <a:solidFill>
                  <a:srgbClr val="808080"/>
                </a:solidFill>
                <a:effectLst/>
                <a:latin typeface="Calibri"/>
                <a:ea typeface="Calibri"/>
                <a:cs typeface="Calibri"/>
              </a:rPr>
              <a:t>2011;10:258–264.</a:t>
            </a:r>
          </a:p>
          <a:p>
            <a:pPr>
              <a:defRPr/>
            </a:pPr>
            <a:r>
              <a:rPr lang="it-IT" sz="1600" b="0" i="0" strike="noStrike" cap="none" spc="0" baseline="0">
                <a:solidFill>
                  <a:srgbClr val="808080"/>
                </a:solidFill>
                <a:effectLst/>
                <a:latin typeface="Calibri"/>
                <a:ea typeface="Calibri"/>
                <a:cs typeface="Calibri"/>
              </a:rPr>
              <a:t>Eakin MN, Riekert KA. The impact of medication adherence on lung health outcomes in cystic fibrosis. </a:t>
            </a:r>
            <a:r>
              <a:rPr lang="it-IT" sz="1600" b="0" i="1" strike="noStrike" cap="none" spc="0" baseline="0">
                <a:solidFill>
                  <a:srgbClr val="808080"/>
                </a:solidFill>
                <a:effectLst/>
                <a:latin typeface="Calibri"/>
                <a:ea typeface="Calibri"/>
                <a:cs typeface="Calibri"/>
              </a:rPr>
              <a:t>Curr Opin Pulm Med. </a:t>
            </a:r>
            <a:r>
              <a:rPr lang="it-IT" sz="1600" b="0" i="0" strike="noStrike" cap="none" spc="0" baseline="0">
                <a:solidFill>
                  <a:srgbClr val="808080"/>
                </a:solidFill>
                <a:effectLst/>
                <a:latin typeface="Calibri"/>
                <a:ea typeface="Calibri"/>
                <a:cs typeface="Calibri"/>
              </a:rPr>
              <a:t>2013;19:687–691.</a:t>
            </a:r>
          </a:p>
          <a:p>
            <a:pPr>
              <a:defRPr/>
            </a:pPr>
            <a:r>
              <a:rPr lang="it-IT" sz="1600" b="0" i="0" strike="noStrike" cap="none" spc="0" baseline="0">
                <a:solidFill>
                  <a:srgbClr val="808080"/>
                </a:solidFill>
                <a:effectLst/>
                <a:latin typeface="Calibri"/>
                <a:ea typeface="Calibri"/>
                <a:cs typeface="Calibri"/>
              </a:rPr>
              <a:t>Fallowfield LJ et al. Efficacy of a Cancer Research UK communications skills training model for oncologists: a randomised controlled trial. </a:t>
            </a:r>
            <a:r>
              <a:rPr lang="it-IT" sz="1600" b="0" i="1" strike="noStrike" cap="none" spc="0" baseline="0">
                <a:solidFill>
                  <a:srgbClr val="808080"/>
                </a:solidFill>
                <a:effectLst/>
                <a:latin typeface="Calibri"/>
                <a:ea typeface="Calibri"/>
                <a:cs typeface="Calibri"/>
              </a:rPr>
              <a:t>Lancet</a:t>
            </a:r>
            <a:r>
              <a:rPr lang="it-IT" sz="1600" b="0" i="0" strike="noStrike" cap="none" spc="0" baseline="0">
                <a:solidFill>
                  <a:srgbClr val="808080"/>
                </a:solidFill>
                <a:effectLst/>
                <a:latin typeface="Calibri"/>
                <a:ea typeface="Calibri"/>
                <a:cs typeface="Calibri"/>
              </a:rPr>
              <a:t>. 2002;359:650–656.</a:t>
            </a:r>
          </a:p>
          <a:p>
            <a:pPr marL="0" indent="0">
              <a:buNone/>
              <a:defRPr/>
            </a:pPr>
            <a:endParaRPr lang="en-GB" altLang="en-US" sz="1600"/>
          </a:p>
        </p:txBody>
      </p:sp>
      <p:sp>
        <p:nvSpPr>
          <p:cNvPr id="2" name="Text Placeholder 1">
            <a:extLst>
              <a:ext uri="{FF2B5EF4-FFF2-40B4-BE49-F238E27FC236}">
                <a16:creationId xmlns:a16="http://schemas.microsoft.com/office/drawing/2014/main" xmlns="" id="{F8672C4F-1A91-4854-B7D4-62A91081DEFD}"/>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Riferimenti</a:t>
            </a:r>
          </a:p>
        </p:txBody>
      </p:sp>
      <p:sp>
        <p:nvSpPr>
          <p:cNvPr id="44035" name="Content Placeholder 5"/>
          <p:cNvSpPr>
            <a:spLocks noGrp="1"/>
          </p:cNvSpPr>
          <p:nvPr>
            <p:ph idx="1"/>
          </p:nvPr>
        </p:nvSpPr>
        <p:spPr/>
        <p:txBody>
          <a:bodyPr>
            <a:normAutofit/>
          </a:bodyPr>
          <a:lstStyle/>
          <a:p>
            <a:pPr>
              <a:defRPr/>
            </a:pPr>
            <a:r>
              <a:rPr lang="it-IT" sz="1600" b="0" i="0" strike="noStrike" cap="none" spc="0" baseline="0">
                <a:solidFill>
                  <a:srgbClr val="808080"/>
                </a:solidFill>
                <a:effectLst/>
                <a:latin typeface="Calibri"/>
                <a:ea typeface="Calibri"/>
                <a:cs typeface="Calibri"/>
              </a:rPr>
              <a:t>Gardner AJ, Gray AL, Self S, et al. Strengthening care teams to improve adherence in cystic fibrosis: a qualitative practice assessment and quality improvement initiative. </a:t>
            </a:r>
            <a:r>
              <a:rPr lang="it-IT" sz="1600" b="0" i="1" strike="noStrike" cap="none" spc="0" baseline="0">
                <a:solidFill>
                  <a:srgbClr val="808080"/>
                </a:solidFill>
                <a:effectLst/>
                <a:latin typeface="Calibri"/>
                <a:ea typeface="Calibri"/>
                <a:cs typeface="Calibri"/>
              </a:rPr>
              <a:t>Patient Prefer Adherence. </a:t>
            </a:r>
            <a:r>
              <a:rPr lang="it-IT" sz="1600" b="0" i="0" strike="noStrike" cap="none" spc="0" baseline="0">
                <a:solidFill>
                  <a:srgbClr val="808080"/>
                </a:solidFill>
                <a:effectLst/>
                <a:latin typeface="Calibri"/>
                <a:ea typeface="Calibri"/>
                <a:cs typeface="Calibri"/>
              </a:rPr>
              <a:t>2017;11:761–767.</a:t>
            </a:r>
          </a:p>
          <a:p>
            <a:pPr>
              <a:defRPr/>
            </a:pPr>
            <a:r>
              <a:rPr lang="it-IT" sz="1600" b="0" i="0" strike="noStrike" cap="none" spc="0" baseline="0">
                <a:solidFill>
                  <a:srgbClr val="808080"/>
                </a:solidFill>
                <a:effectLst/>
                <a:latin typeface="Calibri"/>
                <a:ea typeface="Calibri"/>
                <a:cs typeface="Calibri"/>
              </a:rPr>
              <a:t>Kleinsinger F. The Unmet Challenge of Medication Nonadherence. </a:t>
            </a:r>
            <a:r>
              <a:rPr lang="it-IT" sz="1600" b="0" i="1" strike="noStrike" cap="none" spc="0" baseline="0">
                <a:solidFill>
                  <a:srgbClr val="808080"/>
                </a:solidFill>
                <a:effectLst/>
                <a:latin typeface="Calibri"/>
                <a:ea typeface="Calibri"/>
                <a:cs typeface="Calibri"/>
              </a:rPr>
              <a:t>Perm J. </a:t>
            </a:r>
            <a:r>
              <a:rPr lang="it-IT" sz="1600" b="0" i="0" strike="noStrike" cap="none" spc="0" baseline="0">
                <a:solidFill>
                  <a:srgbClr val="808080"/>
                </a:solidFill>
                <a:effectLst/>
                <a:latin typeface="Calibri"/>
                <a:ea typeface="Calibri"/>
                <a:cs typeface="Calibri"/>
              </a:rPr>
              <a:t>2018;22:18-033. </a:t>
            </a:r>
          </a:p>
          <a:p>
            <a:pPr>
              <a:defRPr/>
            </a:pPr>
            <a:r>
              <a:rPr lang="it-IT" sz="1600" b="0" i="0" strike="noStrike" cap="none" spc="0" baseline="0">
                <a:solidFill>
                  <a:srgbClr val="808080"/>
                </a:solidFill>
                <a:effectLst/>
                <a:latin typeface="Calibri"/>
                <a:ea typeface="Calibri"/>
                <a:cs typeface="Calibri"/>
              </a:rPr>
              <a:t>Mead N, Bower P.  Patient-centred consultations and outcomes in primary care: a review of the literature. </a:t>
            </a:r>
            <a:r>
              <a:rPr lang="it-IT" sz="1600" b="0" i="1" strike="noStrike" cap="none" spc="0" baseline="0">
                <a:solidFill>
                  <a:srgbClr val="808080"/>
                </a:solidFill>
                <a:effectLst/>
                <a:latin typeface="Calibri"/>
                <a:ea typeface="Calibri"/>
                <a:cs typeface="Calibri"/>
              </a:rPr>
              <a:t>Patient Educ Couns. </a:t>
            </a:r>
            <a:r>
              <a:rPr lang="it-IT" sz="1600" b="0" i="0" strike="noStrike" cap="none" spc="0" baseline="0">
                <a:solidFill>
                  <a:srgbClr val="808080"/>
                </a:solidFill>
                <a:effectLst/>
                <a:latin typeface="Calibri"/>
                <a:ea typeface="Calibri"/>
                <a:cs typeface="Calibri"/>
              </a:rPr>
              <a:t>2002;48:51–61.</a:t>
            </a:r>
            <a:endParaRPr lang="en-GB" altLang="en-US" sz="1600"/>
          </a:p>
          <a:p>
            <a:pPr>
              <a:defRPr/>
            </a:pPr>
            <a:r>
              <a:rPr lang="it-IT" sz="1600" b="0" i="0" strike="noStrike" cap="none" spc="0" baseline="0">
                <a:solidFill>
                  <a:srgbClr val="808080"/>
                </a:solidFill>
                <a:effectLst/>
                <a:latin typeface="Calibri"/>
                <a:ea typeface="Calibri"/>
                <a:cs typeface="Calibri"/>
              </a:rPr>
              <a:t>Morley L, Cashell A. Collaboration in Health Care. </a:t>
            </a:r>
            <a:r>
              <a:rPr lang="it-IT" sz="1600" b="0" i="1" strike="noStrike" cap="none" spc="0" baseline="0">
                <a:solidFill>
                  <a:srgbClr val="808080"/>
                </a:solidFill>
                <a:effectLst/>
                <a:latin typeface="Calibri"/>
                <a:ea typeface="Calibri"/>
                <a:cs typeface="Calibri"/>
              </a:rPr>
              <a:t>J Med Imaging Radiat Sci. </a:t>
            </a:r>
            <a:r>
              <a:rPr lang="it-IT" sz="1600" b="0" i="0" strike="noStrike" cap="none" spc="0" baseline="0">
                <a:solidFill>
                  <a:srgbClr val="808080"/>
                </a:solidFill>
                <a:effectLst/>
                <a:latin typeface="Calibri"/>
                <a:ea typeface="Calibri"/>
                <a:cs typeface="Calibri"/>
              </a:rPr>
              <a:t>2017;48:207–216. </a:t>
            </a:r>
          </a:p>
          <a:p>
            <a:pPr eaLnBrk="1" hangingPunct="1"/>
            <a:r>
              <a:rPr lang="it-IT" sz="1600" b="0" i="0" strike="noStrike" cap="none" spc="0" baseline="0">
                <a:solidFill>
                  <a:srgbClr val="808080"/>
                </a:solidFill>
                <a:effectLst/>
                <a:latin typeface="Calibri"/>
                <a:ea typeface="Calibri"/>
                <a:cs typeface="Calibri"/>
              </a:rPr>
              <a:t>Nasr SZ, Chou W, Villa KF, et al. Adherence to dornase alpha treatment among commercially insured patients with cystic fibrosis. </a:t>
            </a:r>
            <a:r>
              <a:rPr lang="it-IT" sz="1600" b="0" i="1" strike="noStrike" cap="none" spc="0" baseline="0">
                <a:solidFill>
                  <a:srgbClr val="808080"/>
                </a:solidFill>
                <a:effectLst/>
                <a:latin typeface="Calibri"/>
                <a:ea typeface="Calibri"/>
                <a:cs typeface="Calibri"/>
              </a:rPr>
              <a:t>J Med Econ. </a:t>
            </a:r>
            <a:r>
              <a:rPr lang="it-IT" sz="1600" b="0" i="0" strike="noStrike" cap="none" spc="0" baseline="0">
                <a:solidFill>
                  <a:srgbClr val="808080"/>
                </a:solidFill>
                <a:effectLst/>
                <a:latin typeface="Calibri"/>
                <a:ea typeface="Calibri"/>
                <a:cs typeface="Calibri"/>
              </a:rPr>
              <a:t>2013;16:801–808.</a:t>
            </a:r>
          </a:p>
          <a:p>
            <a:pPr eaLnBrk="1" hangingPunct="1"/>
            <a:r>
              <a:rPr lang="it-IT" sz="1600" b="0" i="0" strike="noStrike" cap="none" spc="0" baseline="0">
                <a:solidFill>
                  <a:srgbClr val="808080"/>
                </a:solidFill>
                <a:effectLst/>
                <a:latin typeface="Calibri"/>
                <a:ea typeface="Calibri"/>
                <a:cs typeface="Calibri"/>
              </a:rPr>
              <a:t>University Hospital Southampton. </a:t>
            </a:r>
            <a:r>
              <a:rPr lang="it-IT" sz="1600" b="0" i="1" strike="noStrike" cap="none" spc="0" baseline="0">
                <a:solidFill>
                  <a:srgbClr val="808080"/>
                </a:solidFill>
                <a:effectLst/>
                <a:latin typeface="Calibri"/>
                <a:ea typeface="Calibri"/>
                <a:cs typeface="Calibri"/>
              </a:rPr>
              <a:t>Transition: moving into adult care</a:t>
            </a:r>
            <a:r>
              <a:rPr lang="it-IT" sz="1600" b="0" i="0" strike="noStrike" cap="none" spc="0" baseline="0">
                <a:solidFill>
                  <a:srgbClr val="808080"/>
                </a:solidFill>
                <a:effectLst/>
                <a:latin typeface="Calibri"/>
                <a:ea typeface="Calibri"/>
                <a:cs typeface="Calibri"/>
              </a:rPr>
              <a:t>. Agosto 2020. Disponibile all’indirizzo: https://www.uhs.nhs.uk/Media/UHS-website-2019/Patientinformation/Childhealth/ReadySteadyGo/Transitionmovingintoadultcare-patientinformation.pdf. Ultimo accesso: luglio 2021.</a:t>
            </a:r>
          </a:p>
          <a:p>
            <a:pPr eaLnBrk="1" hangingPunct="1"/>
            <a:r>
              <a:rPr lang="it-IT" sz="1600" b="0" i="0" strike="noStrike" cap="none" spc="0" baseline="0">
                <a:solidFill>
                  <a:srgbClr val="808080"/>
                </a:solidFill>
                <a:effectLst/>
                <a:latin typeface="Calibri"/>
                <a:ea typeface="Calibri"/>
                <a:cs typeface="Calibri"/>
              </a:rPr>
              <a:t>Withers AL. Management Issues for Adolescents with Cystic Fibrosis. </a:t>
            </a:r>
            <a:r>
              <a:rPr lang="it-IT" sz="1600" b="0" i="1" strike="noStrike" cap="none" spc="0" baseline="0">
                <a:solidFill>
                  <a:srgbClr val="808080"/>
                </a:solidFill>
                <a:effectLst/>
                <a:latin typeface="Calibri"/>
                <a:ea typeface="Calibri"/>
                <a:cs typeface="Calibri"/>
              </a:rPr>
              <a:t>Pulmon Med. </a:t>
            </a:r>
            <a:r>
              <a:rPr lang="it-IT" sz="1600" b="0" i="0" strike="noStrike" cap="none" spc="0" baseline="0">
                <a:solidFill>
                  <a:srgbClr val="808080"/>
                </a:solidFill>
                <a:effectLst/>
                <a:latin typeface="Calibri"/>
                <a:ea typeface="Calibri"/>
                <a:cs typeface="Calibri"/>
              </a:rPr>
              <a:t>2012;2012:134132. </a:t>
            </a:r>
          </a:p>
          <a:p>
            <a:pPr marL="0" indent="0">
              <a:buNone/>
            </a:pPr>
            <a:r>
              <a:rPr lang="en-GB" altLang="en-US" sz="1600">
                <a:ea typeface="HelveticaNeueLT Std Cn"/>
              </a:rPr>
              <a:t> </a:t>
            </a:r>
          </a:p>
        </p:txBody>
      </p:sp>
      <p:sp>
        <p:nvSpPr>
          <p:cNvPr id="2" name="Text Placeholder 1">
            <a:extLst>
              <a:ext uri="{FF2B5EF4-FFF2-40B4-BE49-F238E27FC236}">
                <a16:creationId xmlns:a16="http://schemas.microsoft.com/office/drawing/2014/main" xmlns="" id="{2A23B819-072F-4971-8F7E-33A85A010DD1}"/>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B331D-C34E-442D-9FC2-BBBEF74E1C88}"/>
              </a:ext>
            </a:extLst>
          </p:cNvPr>
          <p:cNvSpPr>
            <a:spLocks noGrp="1"/>
          </p:cNvSpPr>
          <p:nvPr>
            <p:ph type="title"/>
          </p:nvPr>
        </p:nvSpPr>
        <p:spPr/>
        <p:txBody>
          <a:bodyPr/>
          <a:lstStyle/>
          <a:p>
            <a:r>
              <a:rPr lang="it-IT" sz="3600" b="0" i="0" strike="noStrike" cap="none" spc="0" baseline="0">
                <a:solidFill>
                  <a:srgbClr val="FFFFFF"/>
                </a:solidFill>
                <a:effectLst/>
                <a:latin typeface="Calibri Light"/>
                <a:ea typeface="Calibri Light"/>
                <a:cs typeface="Calibri Light"/>
              </a:rPr>
              <a:t>Introduzione</a:t>
            </a:r>
          </a:p>
        </p:txBody>
      </p:sp>
      <p:sp>
        <p:nvSpPr>
          <p:cNvPr id="3" name="Content Placeholder 2">
            <a:extLst>
              <a:ext uri="{FF2B5EF4-FFF2-40B4-BE49-F238E27FC236}">
                <a16:creationId xmlns:a16="http://schemas.microsoft.com/office/drawing/2014/main" xmlns="" id="{7BF7D07F-5989-4825-A2FD-82F880A43260}"/>
              </a:ext>
            </a:extLst>
          </p:cNvPr>
          <p:cNvSpPr>
            <a:spLocks noGrp="1"/>
          </p:cNvSpPr>
          <p:nvPr>
            <p:ph idx="1"/>
          </p:nvPr>
        </p:nvSpPr>
        <p:spPr/>
        <p:txBody>
          <a:bodyPr/>
          <a:lstStyle/>
          <a:p>
            <a:r>
              <a:rPr lang="it-IT" sz="2400" b="0" i="0" strike="noStrike" cap="none" spc="0" baseline="0">
                <a:solidFill>
                  <a:srgbClr val="808080"/>
                </a:solidFill>
                <a:effectLst/>
                <a:latin typeface="Calibri"/>
                <a:ea typeface="Calibri"/>
                <a:cs typeface="Calibri"/>
              </a:rPr>
              <a:t>Questi moduli sono stati sviluppati da un comitato direttivo di esperti internazionali di fibrosi cistica per coprire le tecniche di colloquio motivazionale (CM), per formare un quadro efficace per migliorare l’apertura dei pazienti al cambiamento comportamentale.</a:t>
            </a:r>
          </a:p>
          <a:p>
            <a:pPr marL="0" indent="0">
              <a:buNone/>
            </a:pPr>
            <a:endParaRPr lang="en-GB" sz="2400"/>
          </a:p>
          <a:p>
            <a:r>
              <a:rPr lang="it-IT" sz="2400" b="0" i="0" strike="noStrike" cap="none" spc="0" baseline="0">
                <a:solidFill>
                  <a:srgbClr val="808080"/>
                </a:solidFill>
                <a:effectLst/>
                <a:latin typeface="Calibri"/>
                <a:ea typeface="Calibri"/>
                <a:cs typeface="Calibri"/>
              </a:rPr>
              <a:t>Il contenuto del CM è organizzato in cinque moduli, progettati per fornirvi le conoscenze e le competenze necessarie per migliorare la vostra pratica individuale di CM. Tutti i moduli possono essere scaricati da www.cfcare.net.</a:t>
            </a:r>
          </a:p>
          <a:p>
            <a:pPr marL="0" indent="0">
              <a:buNone/>
            </a:pPr>
            <a:endParaRPr lang="en-GB" sz="2400"/>
          </a:p>
          <a:p>
            <a:r>
              <a:rPr lang="it-IT" sz="2400" b="0" i="0" strike="noStrike" cap="none" spc="0" baseline="0">
                <a:solidFill>
                  <a:srgbClr val="808080"/>
                </a:solidFill>
                <a:effectLst/>
                <a:latin typeface="Calibri"/>
                <a:ea typeface="Calibri"/>
                <a:cs typeface="Calibri"/>
              </a:rPr>
              <a:t>Questo modulo esplora la gestione dell’aderenza come team.</a:t>
            </a:r>
          </a:p>
          <a:p>
            <a:endParaRPr lang="en-GB"/>
          </a:p>
        </p:txBody>
      </p:sp>
      <p:sp>
        <p:nvSpPr>
          <p:cNvPr id="5" name="Text Placeholder 4">
            <a:extLst>
              <a:ext uri="{FF2B5EF4-FFF2-40B4-BE49-F238E27FC236}">
                <a16:creationId xmlns:a16="http://schemas.microsoft.com/office/drawing/2014/main" xmlns="" id="{C8D91DAA-40F9-4A07-AC86-E8B760631326}"/>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8845190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Obiettivi di apprendimento</a:t>
            </a:r>
          </a:p>
        </p:txBody>
      </p:sp>
      <p:sp>
        <p:nvSpPr>
          <p:cNvPr id="19459" name="Content Placeholder 2"/>
          <p:cNvSpPr>
            <a:spLocks noGrp="1"/>
          </p:cNvSpPr>
          <p:nvPr>
            <p:ph idx="1"/>
          </p:nvPr>
        </p:nvSpPr>
        <p:spPr/>
        <p:txBody>
          <a:bodyPr/>
          <a:lstStyle/>
          <a:p>
            <a:pPr eaLnBrk="1" hangingPunct="1"/>
            <a:r>
              <a:rPr lang="it-IT" sz="2800" b="0" i="0" strike="noStrike" cap="none" spc="0" baseline="0" dirty="0">
                <a:solidFill>
                  <a:srgbClr val="808080"/>
                </a:solidFill>
                <a:effectLst/>
                <a:latin typeface="Calibri"/>
                <a:ea typeface="Calibri"/>
                <a:cs typeface="Calibri"/>
              </a:rPr>
              <a:t>Riconoscere la cultura, l’etica e le aspettative come fattori trainanti del cambiamento all’interno dei team per aiutare i pazienti ad aderire con successo ai trattamenti.</a:t>
            </a:r>
          </a:p>
          <a:p>
            <a:pPr marL="0" indent="0" eaLnBrk="1" hangingPunct="1">
              <a:buNone/>
            </a:pPr>
            <a:endParaRPr lang="en-GB" altLang="en-US" dirty="0">
              <a:ea typeface="HelveticaNeueLT Std Cn"/>
            </a:endParaRPr>
          </a:p>
          <a:p>
            <a:pPr eaLnBrk="1" hangingPunct="1"/>
            <a:r>
              <a:rPr lang="it-IT" sz="2800" b="0" i="0" strike="noStrike" cap="none" spc="0" baseline="0" dirty="0">
                <a:solidFill>
                  <a:srgbClr val="808080"/>
                </a:solidFill>
                <a:effectLst/>
                <a:latin typeface="Calibri"/>
                <a:ea typeface="Calibri"/>
                <a:cs typeface="Calibri"/>
              </a:rPr>
              <a:t>Identificare gli aspetti chiave all’interno dei team per aiutare a migliorare le relazioni con i pazienti e le famiglie.</a:t>
            </a:r>
          </a:p>
          <a:p>
            <a:pPr eaLnBrk="1" hangingPunct="1"/>
            <a:endParaRPr lang="en-GB" altLang="en-US" dirty="0">
              <a:ea typeface="HelveticaNeueLT Std Cn"/>
            </a:endParaRPr>
          </a:p>
          <a:p>
            <a:pPr eaLnBrk="1" hangingPunct="1"/>
            <a:r>
              <a:rPr lang="it-IT" sz="2800" b="0" i="0" strike="noStrike" cap="none" spc="0" baseline="0" dirty="0">
                <a:solidFill>
                  <a:srgbClr val="808080"/>
                </a:solidFill>
                <a:effectLst/>
                <a:latin typeface="Calibri"/>
                <a:ea typeface="Calibri"/>
                <a:cs typeface="Calibri"/>
              </a:rPr>
              <a:t>Determinare gli interventi che possono essere adattati come team per gestire l’aderenza. </a:t>
            </a:r>
          </a:p>
        </p:txBody>
      </p:sp>
      <p:sp>
        <p:nvSpPr>
          <p:cNvPr id="2" name="Text Placeholder 1">
            <a:extLst>
              <a:ext uri="{FF2B5EF4-FFF2-40B4-BE49-F238E27FC236}">
                <a16:creationId xmlns:a16="http://schemas.microsoft.com/office/drawing/2014/main" xmlns="" id="{25F0BDC6-043A-4823-9D70-7C10D0D8E331}"/>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it-IT" sz="6000" b="1" i="0" strike="noStrike" cap="none" spc="0" baseline="0">
                <a:solidFill>
                  <a:srgbClr val="FFFFFF"/>
                </a:solidFill>
                <a:effectLst/>
                <a:latin typeface="Calibri Light"/>
                <a:ea typeface="Calibri Light"/>
                <a:cs typeface="Calibri Light"/>
              </a:rPr>
              <a:t>Cambiare la cultura, l’etica e le aspettative</a:t>
            </a:r>
          </a:p>
        </p:txBody>
      </p:sp>
      <p:sp>
        <p:nvSpPr>
          <p:cNvPr id="4" name="Text Placeholder 3">
            <a:extLst>
              <a:ext uri="{FF2B5EF4-FFF2-40B4-BE49-F238E27FC236}">
                <a16:creationId xmlns:a16="http://schemas.microsoft.com/office/drawing/2014/main" xmlns="" id="{C252003A-0436-4166-8AF9-194D9CF3B1F3}"/>
              </a:ext>
            </a:extLst>
          </p:cNvPr>
          <p:cNvSpPr>
            <a:spLocks noGrp="1"/>
          </p:cNvSpPr>
          <p:nvPr>
            <p:ph type="body" idx="1"/>
          </p:nvPr>
        </p:nvSpPr>
        <p:spPr/>
        <p:txBody>
          <a:bodyPr/>
          <a:lstStyle/>
          <a:p>
            <a:endParaRPr lang="en-GB"/>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Perché cambiare?</a:t>
            </a:r>
          </a:p>
        </p:txBody>
      </p:sp>
      <p:sp>
        <p:nvSpPr>
          <p:cNvPr id="20483" name="Content Placeholder 2"/>
          <p:cNvSpPr>
            <a:spLocks noGrp="1"/>
          </p:cNvSpPr>
          <p:nvPr>
            <p:ph idx="1"/>
          </p:nvPr>
        </p:nvSpPr>
        <p:spPr/>
        <p:txBody>
          <a:bodyPr/>
          <a:lstStyle/>
          <a:p>
            <a:pPr eaLnBrk="1" hangingPunct="1">
              <a:defRPr/>
            </a:pPr>
            <a:r>
              <a:rPr lang="it-IT" sz="2800" b="0" i="0" strike="noStrike" cap="none" spc="0" baseline="0" dirty="0">
                <a:solidFill>
                  <a:srgbClr val="808080"/>
                </a:solidFill>
                <a:effectLst/>
                <a:latin typeface="Calibri"/>
                <a:ea typeface="Calibri"/>
                <a:cs typeface="Calibri"/>
              </a:rPr>
              <a:t>Fattori determinanti per il cambiamento all’interno di un team:</a:t>
            </a:r>
          </a:p>
          <a:p>
            <a:pPr lvl="1" eaLnBrk="1" hangingPunct="1">
              <a:defRPr/>
            </a:pPr>
            <a:r>
              <a:rPr lang="it-IT" dirty="0">
                <a:solidFill>
                  <a:srgbClr val="808080"/>
                </a:solidFill>
                <a:latin typeface="Calibri"/>
                <a:ea typeface="Calibri"/>
                <a:cs typeface="Calibri"/>
              </a:rPr>
              <a:t>In</a:t>
            </a:r>
            <a:r>
              <a:rPr lang="it-IT" sz="2400" b="0" i="0" strike="noStrike" cap="none" spc="0" baseline="0" dirty="0">
                <a:solidFill>
                  <a:srgbClr val="808080"/>
                </a:solidFill>
                <a:effectLst/>
                <a:latin typeface="Calibri"/>
                <a:ea typeface="Calibri"/>
                <a:cs typeface="Calibri"/>
              </a:rPr>
              <a:t>terni</a:t>
            </a:r>
            <a:endParaRPr lang="it-IT" sz="2400" b="0" i="0" strike="noStrike" cap="none" spc="0" baseline="30000" dirty="0">
              <a:solidFill>
                <a:srgbClr val="808080"/>
              </a:solidFill>
              <a:effectLst/>
              <a:latin typeface="Calibri"/>
              <a:ea typeface="Calibri"/>
              <a:cs typeface="Calibri"/>
            </a:endParaRPr>
          </a:p>
          <a:p>
            <a:pPr lvl="1" eaLnBrk="1" hangingPunct="1">
              <a:defRPr/>
            </a:pPr>
            <a:r>
              <a:rPr lang="it-IT" dirty="0">
                <a:solidFill>
                  <a:srgbClr val="808080"/>
                </a:solidFill>
                <a:latin typeface="Calibri"/>
                <a:ea typeface="Calibri"/>
                <a:cs typeface="Calibri"/>
              </a:rPr>
              <a:t>Es</a:t>
            </a:r>
            <a:r>
              <a:rPr lang="it-IT" sz="2400" b="0" i="0" strike="noStrike" cap="none" spc="0" baseline="0" dirty="0">
                <a:solidFill>
                  <a:srgbClr val="808080"/>
                </a:solidFill>
                <a:effectLst/>
                <a:latin typeface="Calibri"/>
                <a:ea typeface="Calibri"/>
                <a:cs typeface="Calibri"/>
              </a:rPr>
              <a:t>terni (aderenza, esiti sanitari e costi)</a:t>
            </a:r>
            <a:r>
              <a:rPr lang="it-IT" sz="2400" b="0" i="0" strike="noStrike" cap="none" spc="0" baseline="30000" dirty="0">
                <a:solidFill>
                  <a:srgbClr val="808080"/>
                </a:solidFill>
                <a:effectLst/>
                <a:latin typeface="Calibri"/>
                <a:ea typeface="Calibri"/>
                <a:cs typeface="Calibri"/>
              </a:rPr>
              <a:t>2–6</a:t>
            </a:r>
          </a:p>
          <a:p>
            <a:pPr marL="0" indent="0">
              <a:buNone/>
              <a:defRPr/>
            </a:pPr>
            <a:endParaRPr lang="en-GB" altLang="en-US" dirty="0">
              <a:ea typeface="HelveticaNeueLT Std Cn"/>
            </a:endParaRPr>
          </a:p>
          <a:p>
            <a:pPr eaLnBrk="1" hangingPunct="1">
              <a:defRPr/>
            </a:pPr>
            <a:r>
              <a:rPr lang="it-IT" sz="2800" b="0" i="0" strike="noStrike" cap="none" spc="0" baseline="0" dirty="0">
                <a:solidFill>
                  <a:srgbClr val="808080"/>
                </a:solidFill>
                <a:effectLst/>
                <a:latin typeface="Calibri"/>
                <a:ea typeface="Calibri"/>
                <a:cs typeface="Calibri"/>
              </a:rPr>
              <a:t>Aumentare la partecipazione dei pazienti e il suo effetto sui team?</a:t>
            </a:r>
          </a:p>
          <a:p>
            <a:pPr eaLnBrk="1" hangingPunct="1">
              <a:defRPr/>
            </a:pPr>
            <a:endParaRPr lang="en-GB" altLang="en-US" dirty="0">
              <a:ea typeface="HelveticaNeueLT Std Cn"/>
            </a:endParaRPr>
          </a:p>
          <a:p>
            <a:pPr eaLnBrk="1" hangingPunct="1">
              <a:defRPr/>
            </a:pPr>
            <a:r>
              <a:rPr lang="it-IT" sz="2800" b="0" i="0" strike="noStrike" cap="none" spc="0" baseline="0" dirty="0">
                <a:solidFill>
                  <a:srgbClr val="808080"/>
                </a:solidFill>
                <a:effectLst/>
                <a:latin typeface="Calibri"/>
                <a:ea typeface="Calibri"/>
                <a:cs typeface="Calibri"/>
              </a:rPr>
              <a:t>Come potrebbe cambiare un team?</a:t>
            </a:r>
            <a:endParaRPr lang="en-GB" altLang="en-US" sz="2000" dirty="0">
              <a:ea typeface="HelveticaNeueLT Std Cn"/>
            </a:endParaRPr>
          </a:p>
        </p:txBody>
      </p:sp>
      <p:sp>
        <p:nvSpPr>
          <p:cNvPr id="2" name="Text Placeholder 1">
            <a:extLst>
              <a:ext uri="{FF2B5EF4-FFF2-40B4-BE49-F238E27FC236}">
                <a16:creationId xmlns:a16="http://schemas.microsoft.com/office/drawing/2014/main" xmlns="" id="{D3CF1BA8-4854-49C1-B1AB-98EDFE77F69D}"/>
              </a:ext>
            </a:extLst>
          </p:cNvPr>
          <p:cNvSpPr>
            <a:spLocks noGrp="1"/>
          </p:cNvSpPr>
          <p:nvPr>
            <p:ph type="body" sz="quarter" idx="13"/>
          </p:nvPr>
        </p:nvSpPr>
        <p:spPr/>
        <p:txBody>
          <a:bodyPr>
            <a:normAutofit/>
          </a:bodyPr>
          <a:lstStyle/>
          <a:p>
            <a:r>
              <a:rPr lang="it-IT" sz="1000" b="0" i="0" strike="noStrike" cap="none" spc="0" baseline="0">
                <a:solidFill>
                  <a:srgbClr val="898989"/>
                </a:solidFill>
                <a:effectLst/>
                <a:latin typeface="Calibri"/>
                <a:ea typeface="Calibri"/>
                <a:cs typeface="Calibri"/>
              </a:rPr>
              <a:t>1. Department of Health and Social Care. 2019. https://assets.publishing.service.gov.uk/government/uploads/system/uploads/attachment_data/file/803111/revised-mandate-to-nhs-england-2018-to-2019.pdf. Ultimo accesso: luglio 2021; 2. Eakin MN, et al. </a:t>
            </a:r>
            <a:r>
              <a:rPr lang="it-IT" sz="1000" b="0" i="1" strike="noStrike" cap="none" spc="0" baseline="0">
                <a:solidFill>
                  <a:srgbClr val="898989"/>
                </a:solidFill>
                <a:effectLst/>
                <a:latin typeface="Calibri"/>
                <a:ea typeface="Calibri"/>
                <a:cs typeface="Calibri"/>
              </a:rPr>
              <a:t>Curr Opin Pulm Med. </a:t>
            </a:r>
            <a:r>
              <a:rPr lang="it-IT" sz="1000" b="0" i="0" strike="noStrike" cap="none" spc="0" baseline="0">
                <a:solidFill>
                  <a:srgbClr val="898989"/>
                </a:solidFill>
                <a:effectLst/>
                <a:latin typeface="Calibri"/>
                <a:ea typeface="Calibri"/>
                <a:cs typeface="Calibri"/>
              </a:rPr>
              <a:t>2013;19:687–691; 3. Briesacher BA et al. </a:t>
            </a:r>
            <a:r>
              <a:rPr lang="it-IT" sz="1000" b="0" i="1" strike="noStrike" cap="none" spc="0" baseline="0">
                <a:solidFill>
                  <a:srgbClr val="898989"/>
                </a:solidFill>
                <a:effectLst/>
                <a:latin typeface="Calibri"/>
                <a:ea typeface="Calibri"/>
                <a:cs typeface="Calibri"/>
              </a:rPr>
              <a:t>BMC Pulm Med. </a:t>
            </a:r>
            <a:r>
              <a:rPr lang="it-IT" sz="1000" b="0" i="0" strike="noStrike" cap="none" spc="0" baseline="0">
                <a:solidFill>
                  <a:srgbClr val="898989"/>
                </a:solidFill>
                <a:effectLst/>
                <a:latin typeface="Calibri"/>
                <a:ea typeface="Calibri"/>
                <a:cs typeface="Calibri"/>
              </a:rPr>
              <a:t>2011;11:5; 4. Eakin MN, et al. </a:t>
            </a:r>
            <a:r>
              <a:rPr lang="it-IT" sz="1000" b="0" i="1" strike="noStrike" cap="none" spc="0" baseline="0">
                <a:solidFill>
                  <a:srgbClr val="898989"/>
                </a:solidFill>
                <a:effectLst/>
                <a:latin typeface="Calibri"/>
                <a:ea typeface="Calibri"/>
                <a:cs typeface="Calibri"/>
              </a:rPr>
              <a:t>J Cyst Fibros. </a:t>
            </a:r>
            <a:r>
              <a:rPr lang="it-IT" sz="1000" b="0" i="0" strike="noStrike" cap="none" spc="0" baseline="0">
                <a:solidFill>
                  <a:srgbClr val="898989"/>
                </a:solidFill>
                <a:effectLst/>
                <a:latin typeface="Calibri"/>
                <a:ea typeface="Calibri"/>
                <a:cs typeface="Calibri"/>
              </a:rPr>
              <a:t>2011;10:258–264; 5. Nasr SZ, et al. </a:t>
            </a:r>
            <a:r>
              <a:rPr lang="it-IT" sz="1000" b="0" i="1" strike="noStrike" cap="none" spc="0" baseline="0">
                <a:solidFill>
                  <a:srgbClr val="898989"/>
                </a:solidFill>
                <a:effectLst/>
                <a:latin typeface="Calibri"/>
                <a:ea typeface="Calibri"/>
                <a:cs typeface="Calibri"/>
              </a:rPr>
              <a:t>J Med Econ. </a:t>
            </a:r>
            <a:r>
              <a:rPr lang="it-IT" sz="1000" b="0" i="0" strike="noStrike" cap="none" spc="0" baseline="0">
                <a:solidFill>
                  <a:srgbClr val="898989"/>
                </a:solidFill>
                <a:effectLst/>
                <a:latin typeface="Calibri"/>
                <a:ea typeface="Calibri"/>
                <a:cs typeface="Calibri"/>
              </a:rPr>
              <a:t>2013;16:801–808; 6. Kleinsinger F. </a:t>
            </a:r>
            <a:r>
              <a:rPr lang="it-IT" sz="1000" b="0" i="1" strike="noStrike" cap="none" spc="0" baseline="0">
                <a:solidFill>
                  <a:srgbClr val="898989"/>
                </a:solidFill>
                <a:effectLst/>
                <a:latin typeface="Calibri"/>
                <a:ea typeface="Calibri"/>
                <a:cs typeface="Calibri"/>
              </a:rPr>
              <a:t>Perm J.</a:t>
            </a:r>
            <a:r>
              <a:rPr lang="it-IT" sz="1000" b="0" i="0" strike="noStrike" cap="none" spc="0" baseline="0">
                <a:solidFill>
                  <a:srgbClr val="898989"/>
                </a:solidFill>
                <a:effectLst/>
                <a:latin typeface="Calibri"/>
                <a:ea typeface="Calibri"/>
                <a:cs typeface="Calibri"/>
              </a:rPr>
              <a:t> 2018;22:18-033.</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Cambiare</a:t>
            </a:r>
            <a:r>
              <a:rPr lang="it-IT" sz="3600" b="1" i="0" strike="noStrike" cap="none" spc="0" baseline="0">
                <a:solidFill>
                  <a:srgbClr val="FFFFFF"/>
                </a:solidFill>
                <a:effectLst/>
                <a:latin typeface="Calibri Light"/>
                <a:ea typeface="Calibri Light"/>
                <a:cs typeface="Calibri Light"/>
              </a:rPr>
              <a:t> </a:t>
            </a:r>
            <a:r>
              <a:rPr lang="it-IT" sz="3600" b="1" i="0" strike="noStrike" cap="none" spc="0" baseline="0">
                <a:solidFill>
                  <a:srgbClr val="FFFFFF"/>
                </a:solidFill>
                <a:effectLst/>
                <a:latin typeface="Calibri"/>
                <a:ea typeface="Calibri"/>
                <a:cs typeface="Calibri"/>
              </a:rPr>
              <a:t>la CULTURA</a:t>
            </a:r>
          </a:p>
        </p:txBody>
      </p:sp>
      <p:sp>
        <p:nvSpPr>
          <p:cNvPr id="22531" name="Content Placeholder 2"/>
          <p:cNvSpPr>
            <a:spLocks noGrp="1"/>
          </p:cNvSpPr>
          <p:nvPr>
            <p:ph idx="1"/>
          </p:nvPr>
        </p:nvSpPr>
        <p:spPr/>
        <p:txBody>
          <a:bodyPr>
            <a:normAutofit/>
          </a:bodyPr>
          <a:lstStyle/>
          <a:p>
            <a:pPr marL="0" indent="0">
              <a:buNone/>
            </a:pPr>
            <a:r>
              <a:rPr lang="it-IT" sz="2800" b="0" i="0" strike="noStrike" cap="none" spc="0" baseline="0">
                <a:solidFill>
                  <a:srgbClr val="808080"/>
                </a:solidFill>
                <a:effectLst/>
                <a:latin typeface="Calibri"/>
                <a:ea typeface="Calibri"/>
                <a:cs typeface="Calibri"/>
              </a:rPr>
              <a:t>Quattro principi guida:</a:t>
            </a:r>
          </a:p>
          <a:p>
            <a:pPr marL="838200" lvl="1" indent="-381000">
              <a:buFont typeface="Arial" panose="020B0604020202020204" pitchFamily="34" charset="0"/>
              <a:buAutoNum type="arabicPeriod"/>
            </a:pPr>
            <a:endParaRPr lang="en-GB" altLang="en-US"/>
          </a:p>
          <a:p>
            <a:pPr marL="838200" lvl="1" indent="-381000">
              <a:buFont typeface="Arial" panose="020B0604020202020204" pitchFamily="34" charset="0"/>
              <a:buAutoNum type="arabicPeriod"/>
            </a:pPr>
            <a:endParaRPr lang="en-GB" altLang="en-US"/>
          </a:p>
          <a:p>
            <a:pPr marL="838200" lvl="1" indent="-381000">
              <a:buFont typeface="Arial" panose="020B0604020202020204" pitchFamily="34" charset="0"/>
              <a:buAutoNum type="arabicPeriod"/>
            </a:pPr>
            <a:endParaRPr lang="en-GB" altLang="en-US"/>
          </a:p>
        </p:txBody>
      </p:sp>
      <p:sp>
        <p:nvSpPr>
          <p:cNvPr id="2" name="Text Placeholder 1">
            <a:extLst>
              <a:ext uri="{FF2B5EF4-FFF2-40B4-BE49-F238E27FC236}">
                <a16:creationId xmlns:a16="http://schemas.microsoft.com/office/drawing/2014/main" xmlns="" id="{83AB1166-DB70-46D0-BF32-C7C49796E627}"/>
              </a:ext>
            </a:extLst>
          </p:cNvPr>
          <p:cNvSpPr>
            <a:spLocks noGrp="1"/>
          </p:cNvSpPr>
          <p:nvPr>
            <p:ph type="body" sz="quarter" idx="13"/>
          </p:nvPr>
        </p:nvSpPr>
        <p:spPr/>
        <p:txBody>
          <a:bodyPr/>
          <a:lstStyle/>
          <a:p>
            <a:r>
              <a:rPr lang="it-IT" sz="1000" b="0" i="0" strike="noStrike" cap="none" spc="0" baseline="0">
                <a:solidFill>
                  <a:srgbClr val="898989"/>
                </a:solidFill>
                <a:effectLst/>
                <a:latin typeface="Calibri"/>
                <a:ea typeface="Calibri"/>
                <a:cs typeface="Calibri"/>
              </a:rPr>
              <a:t>Berwick D, et al. 2013. www.gov.uk/government/uploads/system/uploads/attachment_data/file/226703/Berwick_Report.pdf. Ultimo accesso: luglio 2021.</a:t>
            </a:r>
          </a:p>
        </p:txBody>
      </p:sp>
      <p:sp>
        <p:nvSpPr>
          <p:cNvPr id="4" name="TextBox 3">
            <a:extLst>
              <a:ext uri="{FF2B5EF4-FFF2-40B4-BE49-F238E27FC236}">
                <a16:creationId xmlns:a16="http://schemas.microsoft.com/office/drawing/2014/main" xmlns="" id="{1DD6B1FC-DDF0-C24B-ABFB-2953B0E5CACD}"/>
              </a:ext>
            </a:extLst>
          </p:cNvPr>
          <p:cNvSpPr txBox="1"/>
          <p:nvPr/>
        </p:nvSpPr>
        <p:spPr>
          <a:xfrm>
            <a:off x="995424" y="4027991"/>
            <a:ext cx="2488556" cy="1310640"/>
          </a:xfrm>
          <a:prstGeom prst="rect">
            <a:avLst/>
          </a:prstGeom>
          <a:noFill/>
        </p:spPr>
        <p:txBody>
          <a:bodyPr wrap="square" rtlCol="0">
            <a:spAutoFit/>
          </a:bodyPr>
          <a:lstStyle/>
          <a:p>
            <a:pPr algn="ctr"/>
            <a:r>
              <a:rPr lang="it-IT" sz="2000" b="0" i="0" strike="noStrike" cap="none" spc="0" baseline="0">
                <a:solidFill>
                  <a:srgbClr val="4BACC6"/>
                </a:solidFill>
                <a:effectLst/>
                <a:latin typeface="Calibri"/>
                <a:ea typeface="Calibri"/>
                <a:cs typeface="Calibri"/>
              </a:rPr>
              <a:t>Mettere la qualità della cura del paziente al di sopra di tutti gli altri obiettivi</a:t>
            </a:r>
          </a:p>
        </p:txBody>
      </p:sp>
      <p:sp>
        <p:nvSpPr>
          <p:cNvPr id="10" name="TextBox 9">
            <a:extLst>
              <a:ext uri="{FF2B5EF4-FFF2-40B4-BE49-F238E27FC236}">
                <a16:creationId xmlns:a16="http://schemas.microsoft.com/office/drawing/2014/main" xmlns="" id="{5279F1A7-DDEE-AC43-9E5C-1F76C1902FF8}"/>
              </a:ext>
            </a:extLst>
          </p:cNvPr>
          <p:cNvSpPr txBox="1"/>
          <p:nvPr/>
        </p:nvSpPr>
        <p:spPr>
          <a:xfrm>
            <a:off x="3591084" y="4027991"/>
            <a:ext cx="2497203" cy="1615440"/>
          </a:xfrm>
          <a:prstGeom prst="rect">
            <a:avLst/>
          </a:prstGeom>
          <a:noFill/>
        </p:spPr>
        <p:txBody>
          <a:bodyPr wrap="square" rtlCol="0">
            <a:spAutoFit/>
          </a:bodyPr>
          <a:lstStyle/>
          <a:p>
            <a:pPr algn="ctr"/>
            <a:r>
              <a:rPr lang="it-IT" sz="2000" b="0" i="0" strike="noStrike" cap="none" spc="0" baseline="0" dirty="0">
                <a:solidFill>
                  <a:srgbClr val="4BACC6"/>
                </a:solidFill>
                <a:effectLst/>
                <a:latin typeface="Calibri"/>
                <a:ea typeface="Calibri"/>
                <a:cs typeface="Calibri"/>
              </a:rPr>
              <a:t>Coinvolgere, responsabilizzare e ascoltare i pazienti e coloro che li assistono in ogni momento</a:t>
            </a:r>
          </a:p>
        </p:txBody>
      </p:sp>
      <p:sp>
        <p:nvSpPr>
          <p:cNvPr id="11" name="TextBox 10">
            <a:extLst>
              <a:ext uri="{FF2B5EF4-FFF2-40B4-BE49-F238E27FC236}">
                <a16:creationId xmlns:a16="http://schemas.microsoft.com/office/drawing/2014/main" xmlns="" id="{E57DEAA1-F78C-744E-9590-677CA7232473}"/>
              </a:ext>
            </a:extLst>
          </p:cNvPr>
          <p:cNvSpPr txBox="1"/>
          <p:nvPr/>
        </p:nvSpPr>
        <p:spPr>
          <a:xfrm>
            <a:off x="6195391" y="4027991"/>
            <a:ext cx="2383233" cy="1310640"/>
          </a:xfrm>
          <a:prstGeom prst="rect">
            <a:avLst/>
          </a:prstGeom>
          <a:noFill/>
        </p:spPr>
        <p:txBody>
          <a:bodyPr wrap="square" rtlCol="0">
            <a:spAutoFit/>
          </a:bodyPr>
          <a:lstStyle/>
          <a:p>
            <a:pPr algn="ctr"/>
            <a:r>
              <a:rPr lang="it-IT" sz="2000" b="0" i="0" strike="noStrike" cap="none" spc="0" baseline="0">
                <a:solidFill>
                  <a:srgbClr val="4BACC6"/>
                </a:solidFill>
                <a:effectLst/>
                <a:latin typeface="Calibri"/>
                <a:ea typeface="Calibri"/>
                <a:cs typeface="Calibri"/>
              </a:rPr>
              <a:t>Facilitare attivamente la crescita e lo sviluppo del personale</a:t>
            </a:r>
          </a:p>
        </p:txBody>
      </p:sp>
      <p:sp>
        <p:nvSpPr>
          <p:cNvPr id="12" name="TextBox 11">
            <a:extLst>
              <a:ext uri="{FF2B5EF4-FFF2-40B4-BE49-F238E27FC236}">
                <a16:creationId xmlns:a16="http://schemas.microsoft.com/office/drawing/2014/main" xmlns="" id="{6DFAD76E-7211-BE40-957B-D1E49D85032A}"/>
              </a:ext>
            </a:extLst>
          </p:cNvPr>
          <p:cNvSpPr txBox="1"/>
          <p:nvPr/>
        </p:nvSpPr>
        <p:spPr>
          <a:xfrm>
            <a:off x="8683961" y="3882122"/>
            <a:ext cx="2530139" cy="1920240"/>
          </a:xfrm>
          <a:prstGeom prst="rect">
            <a:avLst/>
          </a:prstGeom>
          <a:noFill/>
        </p:spPr>
        <p:txBody>
          <a:bodyPr wrap="square" rtlCol="0">
            <a:spAutoFit/>
          </a:bodyPr>
          <a:lstStyle/>
          <a:p>
            <a:pPr algn="ctr"/>
            <a:r>
              <a:rPr lang="it-IT" sz="2000" b="0" i="0" strike="noStrike" cap="none" spc="0" baseline="0" dirty="0">
                <a:solidFill>
                  <a:srgbClr val="4BACC6"/>
                </a:solidFill>
                <a:effectLst/>
                <a:latin typeface="Calibri"/>
                <a:ea typeface="Calibri"/>
                <a:cs typeface="Calibri"/>
              </a:rPr>
              <a:t>Accettare la trasparenza nella promozione della responsabilità, della fiducia e della crescita della conoscenza</a:t>
            </a:r>
          </a:p>
        </p:txBody>
      </p:sp>
      <p:sp>
        <p:nvSpPr>
          <p:cNvPr id="8" name="TextBox 7">
            <a:extLst>
              <a:ext uri="{FF2B5EF4-FFF2-40B4-BE49-F238E27FC236}">
                <a16:creationId xmlns:a16="http://schemas.microsoft.com/office/drawing/2014/main" xmlns="" id="{9E404A1C-815C-4D4B-91C2-06C331A12511}"/>
              </a:ext>
            </a:extLst>
          </p:cNvPr>
          <p:cNvSpPr txBox="1"/>
          <p:nvPr/>
        </p:nvSpPr>
        <p:spPr>
          <a:xfrm>
            <a:off x="2037144" y="1956121"/>
            <a:ext cx="648182" cy="762000"/>
          </a:xfrm>
          <a:prstGeom prst="rect">
            <a:avLst/>
          </a:prstGeom>
          <a:noFill/>
        </p:spPr>
        <p:txBody>
          <a:bodyPr wrap="square" rtlCol="0">
            <a:spAutoFit/>
          </a:bodyPr>
          <a:lstStyle/>
          <a:p>
            <a:pPr algn="l"/>
            <a:r>
              <a:rPr lang="it-IT" sz="4400" b="1" i="0" strike="noStrike" cap="none" spc="0" baseline="0">
                <a:solidFill>
                  <a:srgbClr val="4BACC6"/>
                </a:solidFill>
                <a:effectLst/>
                <a:latin typeface="Calibri"/>
                <a:ea typeface="Calibri"/>
                <a:cs typeface="Calibri"/>
              </a:rPr>
              <a:t>1.</a:t>
            </a:r>
          </a:p>
        </p:txBody>
      </p:sp>
      <p:sp>
        <p:nvSpPr>
          <p:cNvPr id="14" name="TextBox 13">
            <a:extLst>
              <a:ext uri="{FF2B5EF4-FFF2-40B4-BE49-F238E27FC236}">
                <a16:creationId xmlns:a16="http://schemas.microsoft.com/office/drawing/2014/main" xmlns="" id="{1686D0C3-AD54-3442-B668-EC20445664C9}"/>
              </a:ext>
            </a:extLst>
          </p:cNvPr>
          <p:cNvSpPr txBox="1"/>
          <p:nvPr/>
        </p:nvSpPr>
        <p:spPr>
          <a:xfrm>
            <a:off x="4655840" y="1956121"/>
            <a:ext cx="648182" cy="762000"/>
          </a:xfrm>
          <a:prstGeom prst="rect">
            <a:avLst/>
          </a:prstGeom>
          <a:noFill/>
        </p:spPr>
        <p:txBody>
          <a:bodyPr wrap="square" rtlCol="0">
            <a:spAutoFit/>
          </a:bodyPr>
          <a:lstStyle/>
          <a:p>
            <a:pPr algn="l"/>
            <a:r>
              <a:rPr lang="it-IT" sz="4400" b="1" i="0" strike="noStrike" cap="none" spc="0" baseline="0">
                <a:solidFill>
                  <a:srgbClr val="4BACC6"/>
                </a:solidFill>
                <a:effectLst/>
                <a:latin typeface="Calibri"/>
                <a:ea typeface="Calibri"/>
                <a:cs typeface="Calibri"/>
              </a:rPr>
              <a:t>2.</a:t>
            </a:r>
          </a:p>
        </p:txBody>
      </p:sp>
      <p:sp>
        <p:nvSpPr>
          <p:cNvPr id="15" name="TextBox 14">
            <a:extLst>
              <a:ext uri="{FF2B5EF4-FFF2-40B4-BE49-F238E27FC236}">
                <a16:creationId xmlns:a16="http://schemas.microsoft.com/office/drawing/2014/main" xmlns="" id="{908C372A-B9CB-B04A-87FE-BBF37E64C7B2}"/>
              </a:ext>
            </a:extLst>
          </p:cNvPr>
          <p:cNvSpPr txBox="1"/>
          <p:nvPr/>
        </p:nvSpPr>
        <p:spPr>
          <a:xfrm>
            <a:off x="7104111" y="1956121"/>
            <a:ext cx="648182" cy="762000"/>
          </a:xfrm>
          <a:prstGeom prst="rect">
            <a:avLst/>
          </a:prstGeom>
          <a:noFill/>
        </p:spPr>
        <p:txBody>
          <a:bodyPr wrap="square" rtlCol="0">
            <a:spAutoFit/>
          </a:bodyPr>
          <a:lstStyle/>
          <a:p>
            <a:pPr algn="l"/>
            <a:r>
              <a:rPr lang="it-IT" sz="4400" b="1" i="0" strike="noStrike" cap="none" spc="0" baseline="0">
                <a:solidFill>
                  <a:srgbClr val="4BACC6"/>
                </a:solidFill>
                <a:effectLst/>
                <a:latin typeface="Calibri"/>
                <a:ea typeface="Calibri"/>
                <a:cs typeface="Calibri"/>
              </a:rPr>
              <a:t>3.</a:t>
            </a:r>
          </a:p>
        </p:txBody>
      </p:sp>
      <p:sp>
        <p:nvSpPr>
          <p:cNvPr id="16" name="TextBox 15">
            <a:extLst>
              <a:ext uri="{FF2B5EF4-FFF2-40B4-BE49-F238E27FC236}">
                <a16:creationId xmlns:a16="http://schemas.microsoft.com/office/drawing/2014/main" xmlns="" id="{C3653A61-EEED-994E-9343-324C17AE5C8A}"/>
              </a:ext>
            </a:extLst>
          </p:cNvPr>
          <p:cNvSpPr txBox="1"/>
          <p:nvPr/>
        </p:nvSpPr>
        <p:spPr>
          <a:xfrm>
            <a:off x="9768408" y="1956121"/>
            <a:ext cx="648182" cy="762000"/>
          </a:xfrm>
          <a:prstGeom prst="rect">
            <a:avLst/>
          </a:prstGeom>
          <a:noFill/>
        </p:spPr>
        <p:txBody>
          <a:bodyPr wrap="square" rtlCol="0">
            <a:spAutoFit/>
          </a:bodyPr>
          <a:lstStyle/>
          <a:p>
            <a:pPr algn="l"/>
            <a:r>
              <a:rPr lang="it-IT" sz="4400" b="1" i="0" strike="noStrike" cap="none" spc="0" baseline="0">
                <a:solidFill>
                  <a:srgbClr val="4BACC6"/>
                </a:solidFill>
                <a:effectLst/>
                <a:latin typeface="Calibri"/>
                <a:ea typeface="Calibri"/>
                <a:cs typeface="Calibri"/>
              </a:rPr>
              <a:t>4.</a:t>
            </a:r>
          </a:p>
        </p:txBody>
      </p:sp>
      <p:pic>
        <p:nvPicPr>
          <p:cNvPr id="13" name="Graphic 12">
            <a:extLst>
              <a:ext uri="{FF2B5EF4-FFF2-40B4-BE49-F238E27FC236}">
                <a16:creationId xmlns:a16="http://schemas.microsoft.com/office/drawing/2014/main" xmlns="" id="{0EA8BD1D-C76B-2E4B-BA7E-0D12E42857E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9433367" y="2800109"/>
            <a:ext cx="1053295" cy="1053295"/>
          </a:xfrm>
          <a:prstGeom prst="rect">
            <a:avLst/>
          </a:prstGeom>
        </p:spPr>
      </p:pic>
      <p:pic>
        <p:nvPicPr>
          <p:cNvPr id="18" name="Graphic 17">
            <a:extLst>
              <a:ext uri="{FF2B5EF4-FFF2-40B4-BE49-F238E27FC236}">
                <a16:creationId xmlns:a16="http://schemas.microsoft.com/office/drawing/2014/main" xmlns="" id="{66B69442-E730-B74F-B895-3AE9945091C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352081" y="2730659"/>
            <a:ext cx="1169043" cy="1169043"/>
          </a:xfrm>
          <a:prstGeom prst="rect">
            <a:avLst/>
          </a:prstGeom>
        </p:spPr>
      </p:pic>
      <p:pic>
        <p:nvPicPr>
          <p:cNvPr id="20" name="Graphic 19">
            <a:extLst>
              <a:ext uri="{FF2B5EF4-FFF2-40B4-BE49-F238E27FC236}">
                <a16:creationId xmlns:a16="http://schemas.microsoft.com/office/drawing/2014/main" xmlns="" id="{FB6C9D0C-85CF-D248-8A0E-451FA2C2613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671858" y="2726521"/>
            <a:ext cx="1175514" cy="1175514"/>
          </a:xfrm>
          <a:prstGeom prst="rect">
            <a:avLst/>
          </a:prstGeom>
        </p:spPr>
      </p:pic>
      <p:pic>
        <p:nvPicPr>
          <p:cNvPr id="22" name="Graphic 21">
            <a:extLst>
              <a:ext uri="{FF2B5EF4-FFF2-40B4-BE49-F238E27FC236}">
                <a16:creationId xmlns:a16="http://schemas.microsoft.com/office/drawing/2014/main" xmlns="" id="{1CF2EBB0-0D69-A143-BC7E-27E0B9B6DAD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6828099" y="2834832"/>
            <a:ext cx="1031112" cy="1031112"/>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Modifica</a:t>
            </a:r>
            <a:r>
              <a:rPr lang="it-IT" sz="3600" b="1" i="0" strike="noStrike" cap="none" spc="0" baseline="0">
                <a:solidFill>
                  <a:srgbClr val="FFFFFF"/>
                </a:solidFill>
                <a:effectLst/>
                <a:latin typeface="Calibri Light"/>
                <a:ea typeface="Calibri Light"/>
                <a:cs typeface="Calibri Light"/>
              </a:rPr>
              <a:t> dell’ETICA</a:t>
            </a:r>
          </a:p>
        </p:txBody>
      </p:sp>
      <p:sp>
        <p:nvSpPr>
          <p:cNvPr id="34819" name="Content Placeholder 2"/>
          <p:cNvSpPr>
            <a:spLocks noGrp="1"/>
          </p:cNvSpPr>
          <p:nvPr>
            <p:ph idx="1"/>
          </p:nvPr>
        </p:nvSpPr>
        <p:spPr/>
        <p:txBody>
          <a:bodyPr rtlCol="0">
            <a:normAutofit fontScale="85000" lnSpcReduction="10000"/>
          </a:bodyPr>
          <a:lstStyle/>
          <a:p>
            <a:pPr>
              <a:lnSpc>
                <a:spcPct val="120000"/>
              </a:lnSpc>
              <a:spcBef>
                <a:spcPct val="0"/>
              </a:spcBef>
              <a:buFont typeface="Arial"/>
              <a:buChar char="•"/>
              <a:defRPr/>
            </a:pPr>
            <a:r>
              <a:rPr lang="it-IT" sz="2400" b="0" i="0" strike="noStrike" cap="none" spc="0" baseline="0" dirty="0">
                <a:solidFill>
                  <a:srgbClr val="808080"/>
                </a:solidFill>
                <a:effectLst/>
                <a:latin typeface="Calibri"/>
                <a:ea typeface="Calibri"/>
                <a:cs typeface="Calibri"/>
              </a:rPr>
              <a:t>Componenti importanti di una cultura incentrata sul paziente:</a:t>
            </a:r>
          </a:p>
          <a:p>
            <a:pPr lvl="1">
              <a:lnSpc>
                <a:spcPct val="120000"/>
              </a:lnSpc>
              <a:spcBef>
                <a:spcPct val="0"/>
              </a:spcBef>
              <a:buFont typeface="Arial"/>
              <a:buChar char="–"/>
              <a:defRPr/>
            </a:pPr>
            <a:r>
              <a:rPr lang="it-IT" sz="2000" b="1" i="0" strike="noStrike" cap="none" spc="0" baseline="0" dirty="0">
                <a:solidFill>
                  <a:srgbClr val="4BACC6"/>
                </a:solidFill>
                <a:effectLst/>
                <a:latin typeface="Calibri"/>
                <a:ea typeface="Calibri"/>
                <a:cs typeface="Calibri"/>
              </a:rPr>
              <a:t>Fare in modo che ogni contatto sia importante</a:t>
            </a:r>
            <a:r>
              <a:rPr lang="it-IT" sz="2000" b="0" i="0" strike="noStrike" cap="none" spc="0" baseline="0" dirty="0">
                <a:solidFill>
                  <a:srgbClr val="808080"/>
                </a:solidFill>
                <a:effectLst/>
                <a:latin typeface="Calibri"/>
                <a:ea typeface="Calibri"/>
                <a:cs typeface="Calibri"/>
              </a:rPr>
              <a:t>, utilizzando ogni opportunità per parlare con i bambini e i giovani della loro salute e del loro benessere e delle scelte che possono fare</a:t>
            </a:r>
            <a:r>
              <a:rPr lang="it-IT" sz="2000" b="0" i="0" strike="noStrike" cap="none" spc="0" baseline="0" dirty="0">
                <a:solidFill>
                  <a:srgbClr val="4BACC6"/>
                </a:solidFill>
                <a:effectLst/>
                <a:latin typeface="Calibri"/>
                <a:ea typeface="Calibri"/>
                <a:cs typeface="Calibri"/>
              </a:rPr>
              <a:t>.</a:t>
            </a:r>
          </a:p>
          <a:p>
            <a:pPr lvl="1">
              <a:lnSpc>
                <a:spcPct val="120000"/>
              </a:lnSpc>
              <a:spcBef>
                <a:spcPct val="0"/>
              </a:spcBef>
              <a:buFont typeface="Arial"/>
              <a:buChar char="–"/>
              <a:defRPr/>
            </a:pPr>
            <a:r>
              <a:rPr lang="it-IT" sz="2000" b="1" i="0" strike="noStrike" cap="none" spc="0" baseline="0" dirty="0">
                <a:solidFill>
                  <a:srgbClr val="4BACC6"/>
                </a:solidFill>
                <a:effectLst/>
                <a:latin typeface="Calibri"/>
                <a:ea typeface="Calibri"/>
                <a:cs typeface="Calibri"/>
              </a:rPr>
              <a:t>Supportare i genitori e le famiglie </a:t>
            </a:r>
            <a:r>
              <a:rPr lang="it-IT" sz="2000" b="0" i="0" strike="noStrike" cap="none" spc="0" baseline="0" dirty="0">
                <a:solidFill>
                  <a:srgbClr val="808080"/>
                </a:solidFill>
                <a:effectLst/>
                <a:latin typeface="Calibri"/>
                <a:ea typeface="Calibri"/>
                <a:cs typeface="Calibri"/>
              </a:rPr>
              <a:t>nel fare le scelte migliori per il loro bambino, basandosi sui punti di forza all’interno dell’unità familiare</a:t>
            </a:r>
            <a:r>
              <a:rPr lang="it-IT" sz="2000" b="0" i="0" strike="noStrike" cap="none" spc="0" baseline="0" dirty="0">
                <a:solidFill>
                  <a:srgbClr val="4BACC6"/>
                </a:solidFill>
                <a:effectLst/>
                <a:latin typeface="Calibri"/>
                <a:ea typeface="Calibri"/>
                <a:cs typeface="Calibri"/>
              </a:rPr>
              <a:t>.</a:t>
            </a:r>
          </a:p>
          <a:p>
            <a:pPr lvl="1">
              <a:lnSpc>
                <a:spcPct val="120000"/>
              </a:lnSpc>
              <a:spcBef>
                <a:spcPct val="0"/>
              </a:spcBef>
              <a:buFont typeface="Arial"/>
              <a:buChar char="–"/>
              <a:defRPr/>
            </a:pPr>
            <a:r>
              <a:rPr lang="it-IT" sz="2000" b="1" i="0" strike="noStrike" cap="none" spc="0" baseline="0" dirty="0">
                <a:solidFill>
                  <a:srgbClr val="4BACC6"/>
                </a:solidFill>
                <a:effectLst/>
                <a:latin typeface="Calibri"/>
                <a:ea typeface="Calibri"/>
                <a:cs typeface="Calibri"/>
              </a:rPr>
              <a:t>Condividere le informazioni </a:t>
            </a:r>
            <a:r>
              <a:rPr lang="it-IT" sz="2000" b="0" i="0" strike="noStrike" cap="none" spc="0" baseline="0" dirty="0">
                <a:solidFill>
                  <a:srgbClr val="808080"/>
                </a:solidFill>
                <a:effectLst/>
                <a:latin typeface="Calibri"/>
                <a:ea typeface="Calibri"/>
                <a:cs typeface="Calibri"/>
              </a:rPr>
              <a:t>su tutti i percorsi, con altre agenzie e con i bambini e i giovani</a:t>
            </a:r>
            <a:r>
              <a:rPr lang="it-IT" sz="2000" b="0" i="0" strike="noStrike" cap="none" spc="0" baseline="0" dirty="0">
                <a:solidFill>
                  <a:srgbClr val="4BACC6"/>
                </a:solidFill>
                <a:effectLst/>
                <a:latin typeface="Calibri"/>
                <a:ea typeface="Calibri"/>
                <a:cs typeface="Calibri"/>
              </a:rPr>
              <a:t>.</a:t>
            </a:r>
          </a:p>
          <a:p>
            <a:pPr marL="457200" lvl="1" indent="0">
              <a:lnSpc>
                <a:spcPct val="120000"/>
              </a:lnSpc>
              <a:spcBef>
                <a:spcPct val="0"/>
              </a:spcBef>
              <a:buNone/>
              <a:defRPr/>
            </a:pPr>
            <a:endParaRPr lang="en-GB" altLang="en-US" sz="2000" dirty="0"/>
          </a:p>
          <a:p>
            <a:pPr>
              <a:lnSpc>
                <a:spcPct val="120000"/>
              </a:lnSpc>
              <a:spcBef>
                <a:spcPct val="0"/>
              </a:spcBef>
              <a:buFont typeface="Arial"/>
              <a:buChar char="•"/>
              <a:defRPr/>
            </a:pPr>
            <a:r>
              <a:rPr lang="it-IT" sz="2400" b="0" i="0" strike="noStrike" cap="none" spc="0" baseline="0" dirty="0">
                <a:solidFill>
                  <a:srgbClr val="808080"/>
                </a:solidFill>
                <a:effectLst/>
                <a:latin typeface="Calibri"/>
                <a:ea typeface="Calibri"/>
                <a:cs typeface="Calibri"/>
              </a:rPr>
              <a:t>Tenendo in considerazione la “centralità del paziente”, si facilitano dialoghi aperti e sinceri.</a:t>
            </a:r>
          </a:p>
          <a:p>
            <a:pPr lvl="1">
              <a:lnSpc>
                <a:spcPct val="120000"/>
              </a:lnSpc>
              <a:spcBef>
                <a:spcPct val="0"/>
              </a:spcBef>
              <a:buFont typeface="Arial"/>
              <a:buChar char="–"/>
              <a:defRPr/>
            </a:pPr>
            <a:r>
              <a:rPr lang="it-IT" sz="2000" b="0" i="0" strike="noStrike" cap="none" spc="0" baseline="0" dirty="0">
                <a:solidFill>
                  <a:srgbClr val="808080"/>
                </a:solidFill>
                <a:effectLst/>
                <a:latin typeface="Calibri"/>
                <a:ea typeface="Calibri"/>
                <a:cs typeface="Calibri"/>
              </a:rPr>
              <a:t>Sono più propensi a produrre inviti importanti per i medici per comprendere veramente la realtà della vita quotidiana dei loro pazienti.</a:t>
            </a:r>
          </a:p>
          <a:p>
            <a:pPr marL="457200" lvl="1" indent="0">
              <a:lnSpc>
                <a:spcPct val="120000"/>
              </a:lnSpc>
              <a:spcBef>
                <a:spcPct val="0"/>
              </a:spcBef>
              <a:buNone/>
              <a:defRPr/>
            </a:pPr>
            <a:endParaRPr lang="en-GB" altLang="en-US" sz="2000" dirty="0"/>
          </a:p>
          <a:p>
            <a:pPr>
              <a:lnSpc>
                <a:spcPct val="120000"/>
              </a:lnSpc>
              <a:spcBef>
                <a:spcPct val="0"/>
              </a:spcBef>
              <a:buFont typeface="Arial"/>
              <a:buChar char="•"/>
              <a:defRPr/>
            </a:pPr>
            <a:r>
              <a:rPr lang="it-IT" sz="2400" b="0" i="0" strike="noStrike" cap="none" spc="0" baseline="0" dirty="0">
                <a:solidFill>
                  <a:srgbClr val="808080"/>
                </a:solidFill>
                <a:effectLst/>
                <a:latin typeface="Calibri"/>
                <a:ea typeface="Calibri"/>
                <a:cs typeface="Calibri"/>
              </a:rPr>
              <a:t>In questo modo, la flessibilità e la negoziazione diventano intrinseche alla pianificazione delle cure appropriate per ogni individuo.</a:t>
            </a:r>
          </a:p>
        </p:txBody>
      </p:sp>
      <p:sp>
        <p:nvSpPr>
          <p:cNvPr id="2" name="Text Placeholder 1">
            <a:extLst>
              <a:ext uri="{FF2B5EF4-FFF2-40B4-BE49-F238E27FC236}">
                <a16:creationId xmlns:a16="http://schemas.microsoft.com/office/drawing/2014/main" xmlns="" id="{8D4B66E4-B6C1-4B9A-9AEF-259480E54B36}"/>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Cambiare</a:t>
            </a:r>
            <a:r>
              <a:rPr lang="it-IT" sz="3600" b="1" i="0" strike="noStrike" cap="none" spc="0" baseline="0">
                <a:solidFill>
                  <a:srgbClr val="FFFFFF"/>
                </a:solidFill>
                <a:effectLst/>
                <a:latin typeface="Calibri Light"/>
                <a:ea typeface="Calibri Light"/>
                <a:cs typeface="Calibri Light"/>
              </a:rPr>
              <a:t> le ASPETTATIVE</a:t>
            </a:r>
          </a:p>
        </p:txBody>
      </p:sp>
      <p:sp>
        <p:nvSpPr>
          <p:cNvPr id="24579" name="Content Placeholder 2"/>
          <p:cNvSpPr>
            <a:spLocks noGrp="1"/>
          </p:cNvSpPr>
          <p:nvPr>
            <p:ph idx="1"/>
          </p:nvPr>
        </p:nvSpPr>
        <p:spPr/>
        <p:txBody>
          <a:bodyPr>
            <a:noAutofit/>
          </a:bodyPr>
          <a:lstStyle/>
          <a:p>
            <a:pPr eaLnBrk="1" hangingPunct="1"/>
            <a:r>
              <a:rPr lang="it-IT" sz="2400" b="0" i="0" strike="noStrike" cap="none" spc="0" baseline="0" dirty="0">
                <a:solidFill>
                  <a:srgbClr val="808080"/>
                </a:solidFill>
                <a:effectLst/>
                <a:latin typeface="Calibri"/>
                <a:ea typeface="Calibri"/>
                <a:cs typeface="Calibri"/>
              </a:rPr>
              <a:t>Le aspettative degli altri sono importanti e ciò che pensiamo che gli altri stiano facendo influenza in modo importante il comportamento.</a:t>
            </a:r>
          </a:p>
          <a:p>
            <a:pPr eaLnBrk="1" hangingPunct="1"/>
            <a:endParaRPr lang="en-GB" altLang="en-US" sz="2400" dirty="0">
              <a:ea typeface="HelveticaNeueLT Std Cn"/>
            </a:endParaRPr>
          </a:p>
          <a:p>
            <a:pPr eaLnBrk="1" hangingPunct="1"/>
            <a:r>
              <a:rPr lang="it-IT" sz="2400" b="0" i="0" strike="noStrike" cap="none" spc="0" baseline="0" dirty="0">
                <a:solidFill>
                  <a:srgbClr val="808080"/>
                </a:solidFill>
                <a:effectLst/>
                <a:latin typeface="Calibri"/>
                <a:ea typeface="Calibri"/>
                <a:cs typeface="Calibri"/>
              </a:rPr>
              <a:t>Questa è la nozione di “norme sociali”.</a:t>
            </a:r>
          </a:p>
          <a:p>
            <a:pPr eaLnBrk="1" hangingPunct="1"/>
            <a:endParaRPr lang="en-GB" altLang="en-US" sz="2400" dirty="0">
              <a:ea typeface="HelveticaNeueLT Std Cn"/>
            </a:endParaRPr>
          </a:p>
          <a:p>
            <a:pPr eaLnBrk="1" hangingPunct="1"/>
            <a:r>
              <a:rPr lang="it-IT" sz="2400" b="0" i="0" strike="noStrike" cap="none" spc="0" baseline="0" dirty="0">
                <a:solidFill>
                  <a:srgbClr val="808080"/>
                </a:solidFill>
                <a:effectLst/>
                <a:latin typeface="Calibri"/>
                <a:ea typeface="Calibri"/>
                <a:cs typeface="Calibri"/>
              </a:rPr>
              <a:t>Quali sono le “norme sociali” del team, in relazione all’aderenza nella FC e non?</a:t>
            </a:r>
          </a:p>
          <a:p>
            <a:pPr lvl="1" eaLnBrk="1" hangingPunct="1"/>
            <a:r>
              <a:rPr lang="it-IT" sz="2000" b="0" i="0" strike="noStrike" cap="none" spc="0" baseline="0" dirty="0">
                <a:solidFill>
                  <a:srgbClr val="808080"/>
                </a:solidFill>
                <a:effectLst/>
                <a:latin typeface="Calibri"/>
                <a:ea typeface="Calibri"/>
                <a:cs typeface="Calibri"/>
              </a:rPr>
              <a:t>Una cultura di apertura e onestà.</a:t>
            </a:r>
          </a:p>
          <a:p>
            <a:pPr lvl="1" eaLnBrk="1" hangingPunct="1"/>
            <a:r>
              <a:rPr lang="it-IT" sz="2000" b="0" i="0" strike="noStrike" cap="none" spc="0" baseline="0" dirty="0">
                <a:solidFill>
                  <a:srgbClr val="808080"/>
                </a:solidFill>
                <a:effectLst/>
                <a:latin typeface="Calibri"/>
                <a:ea typeface="Calibri"/>
                <a:cs typeface="Calibri"/>
              </a:rPr>
              <a:t>Un’etica incentrata sul paziente.</a:t>
            </a:r>
          </a:p>
          <a:p>
            <a:pPr lvl="1" eaLnBrk="1" hangingPunct="1"/>
            <a:r>
              <a:rPr lang="it-IT" sz="2000" b="0" i="0" strike="noStrike" cap="none" spc="0" baseline="0" dirty="0">
                <a:solidFill>
                  <a:srgbClr val="808080"/>
                </a:solidFill>
                <a:effectLst/>
                <a:latin typeface="Calibri"/>
                <a:ea typeface="Calibri"/>
                <a:cs typeface="Calibri"/>
              </a:rPr>
              <a:t>Una reale collaborazione con pazienti e famiglie.</a:t>
            </a:r>
          </a:p>
        </p:txBody>
      </p:sp>
      <p:sp>
        <p:nvSpPr>
          <p:cNvPr id="2" name="Text Placeholder 1">
            <a:extLst>
              <a:ext uri="{FF2B5EF4-FFF2-40B4-BE49-F238E27FC236}">
                <a16:creationId xmlns:a16="http://schemas.microsoft.com/office/drawing/2014/main" xmlns="" id="{2C2CD706-F749-4A65-A1FB-047155847DFD}"/>
              </a:ext>
            </a:extLst>
          </p:cNvPr>
          <p:cNvSpPr>
            <a:spLocks noGrp="1"/>
          </p:cNvSpPr>
          <p:nvPr>
            <p:ph type="body" sz="quarter" idx="13"/>
          </p:nvPr>
        </p:nvSpPr>
        <p:spPr/>
        <p:txBody>
          <a:bodyPr/>
          <a:lstStyle/>
          <a:p>
            <a:r>
              <a:rPr lang="it-IT" sz="1000" b="0" i="0" strike="noStrike" cap="none" spc="0" baseline="0">
                <a:solidFill>
                  <a:srgbClr val="898989"/>
                </a:solidFill>
                <a:effectLst/>
                <a:latin typeface="Calibri"/>
                <a:ea typeface="Calibri"/>
                <a:cs typeface="Calibri"/>
              </a:rPr>
              <a:t>FC, fibrosi cistica</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CF Care Material update">
      <a:dk1>
        <a:srgbClr val="000000"/>
      </a:dk1>
      <a:lt1>
        <a:srgbClr val="FFFFFF"/>
      </a:lt1>
      <a:dk2>
        <a:srgbClr val="1F497D"/>
      </a:dk2>
      <a:lt2>
        <a:srgbClr val="EEECE1"/>
      </a:lt2>
      <a:accent1>
        <a:srgbClr val="3E3E3E"/>
      </a:accent1>
      <a:accent2>
        <a:srgbClr val="7B2A84"/>
      </a:accent2>
      <a:accent3>
        <a:srgbClr val="9BBB59"/>
      </a:accent3>
      <a:accent4>
        <a:srgbClr val="8064A2"/>
      </a:accent4>
      <a:accent5>
        <a:srgbClr val="4BACC6"/>
      </a:accent5>
      <a:accent6>
        <a:srgbClr val="D16678"/>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dirty="0">
            <a:solidFill>
              <a:schemeClr val="bg1">
                <a:lumMod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2119</Words>
  <Application>Microsoft Office PowerPoint</Application>
  <PresentationFormat>Widescreen</PresentationFormat>
  <Paragraphs>185</Paragraphs>
  <Slides>24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HelveticaNeueLT Std Cn</vt:lpstr>
      <vt:lpstr>HelveticaNeueLT Std Med Cn</vt:lpstr>
      <vt:lpstr>System Font Regular</vt:lpstr>
      <vt:lpstr>Arial</vt:lpstr>
      <vt:lpstr>Calibri</vt:lpstr>
      <vt:lpstr>Calibri Light</vt:lpstr>
      <vt:lpstr>Office Theme</vt:lpstr>
      <vt:lpstr>Gestire l’aderenza come team</vt:lpstr>
      <vt:lpstr>Esonero di responsabilità</vt:lpstr>
      <vt:lpstr>Introduzione</vt:lpstr>
      <vt:lpstr>Obiettivi di apprendimento</vt:lpstr>
      <vt:lpstr>Cambiare la cultura, l’etica e le aspettative</vt:lpstr>
      <vt:lpstr>Perché cambiare?</vt:lpstr>
      <vt:lpstr>Cambiare la CULTURA</vt:lpstr>
      <vt:lpstr>Modifica dell’ETICA</vt:lpstr>
      <vt:lpstr>Cambiare le ASPETTATIVE</vt:lpstr>
      <vt:lpstr>Discussione delle norme sociali</vt:lpstr>
      <vt:lpstr>Migliorare i rapporti</vt:lpstr>
      <vt:lpstr>Migliorare i rapporti</vt:lpstr>
      <vt:lpstr>Migliorare i rapporti (continua)</vt:lpstr>
      <vt:lpstr>Comunicazione</vt:lpstr>
      <vt:lpstr>Interventi del team 1</vt:lpstr>
      <vt:lpstr>Interventi del team 2</vt:lpstr>
      <vt:lpstr>Interventi del team 3</vt:lpstr>
      <vt:lpstr>Interventi del team 4</vt:lpstr>
      <vt:lpstr>Interventi del team 5</vt:lpstr>
      <vt:lpstr>Interventi del team 6</vt:lpstr>
      <vt:lpstr>Interventi del team 7</vt:lpstr>
      <vt:lpstr>Riepilogo </vt:lpstr>
      <vt:lpstr>Riferimenti</vt:lpstr>
      <vt:lpstr>Riferimenti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Koggelmann</dc:creator>
  <cp:lastModifiedBy>Kate Medas</cp:lastModifiedBy>
  <cp:revision>85</cp:revision>
  <dcterms:created xsi:type="dcterms:W3CDTF">2021-07-06T11:43:32Z</dcterms:created>
  <dcterms:modified xsi:type="dcterms:W3CDTF">2022-02-02T22:03:22Z</dcterms:modified>
  <cp:category>UK0122905</cp:category>
</cp:coreProperties>
</file>