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5" r:id="rId3"/>
    <p:sldId id="421" r:id="rId4"/>
    <p:sldId id="398" r:id="rId5"/>
    <p:sldId id="416" r:id="rId6"/>
    <p:sldId id="399" r:id="rId7"/>
    <p:sldId id="401" r:id="rId8"/>
    <p:sldId id="402" r:id="rId9"/>
    <p:sldId id="410" r:id="rId10"/>
    <p:sldId id="412" r:id="rId11"/>
    <p:sldId id="417" r:id="rId12"/>
    <p:sldId id="404" r:id="rId13"/>
    <p:sldId id="423" r:id="rId14"/>
    <p:sldId id="414" r:id="rId15"/>
    <p:sldId id="268" r:id="rId16"/>
    <p:sldId id="415" r:id="rId17"/>
    <p:sldId id="413" r:id="rId18"/>
    <p:sldId id="269" r:id="rId19"/>
    <p:sldId id="270" r:id="rId20"/>
    <p:sldId id="271" r:id="rId21"/>
    <p:sldId id="272" r:id="rId22"/>
    <p:sldId id="422" r:id="rId23"/>
    <p:sldId id="409" r:id="rId24"/>
    <p:sldId id="42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 id="3" name="Saima Khan" initials="SK" lastIdx="0" clrIdx="2">
    <p:extLst>
      <p:ext uri="{19B8F6BF-5375-455C-9EA6-DF929625EA0E}">
        <p15:presenceInfo xmlns:p15="http://schemas.microsoft.com/office/powerpoint/2012/main" userId="S::Saima.Khan@apothecom.com::62de185d-bfdc-4e17-9f9c-39d9ac5ae7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B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80" autoAdjust="0"/>
    <p:restoredTop sz="90408" autoAdjust="0"/>
  </p:normalViewPr>
  <p:slideViewPr>
    <p:cSldViewPr snapToGrid="0" snapToObjects="1">
      <p:cViewPr varScale="1">
        <p:scale>
          <a:sx n="80" d="100"/>
          <a:sy n="80" d="100"/>
        </p:scale>
        <p:origin x="1032" y="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DFE91-F276-40A3-B131-E4239AF1C369}"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E2949-A7E7-4F2A-888B-CAC414630566}" type="slidenum">
              <a:rPr lang="en-GB" smtClean="0"/>
              <a:t>‹#›</a:t>
            </a:fld>
            <a:endParaRPr lang="en-GB"/>
          </a:p>
        </p:txBody>
      </p:sp>
    </p:spTree>
    <p:extLst>
      <p:ext uri="{BB962C8B-B14F-4D97-AF65-F5344CB8AC3E}">
        <p14:creationId xmlns:p14="http://schemas.microsoft.com/office/powerpoint/2010/main" val="183026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7E2949-A7E7-4F2A-888B-CAC414630566}" type="slidenum">
              <a:rPr lang="en-GB" smtClean="0"/>
              <a:t>3</a:t>
            </a:fld>
            <a:endParaRPr lang="en-GB"/>
          </a:p>
        </p:txBody>
      </p:sp>
    </p:spTree>
    <p:extLst>
      <p:ext uri="{BB962C8B-B14F-4D97-AF65-F5344CB8AC3E}">
        <p14:creationId xmlns:p14="http://schemas.microsoft.com/office/powerpoint/2010/main" val="19801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16</a:t>
            </a:fld>
            <a:endParaRPr lang="en-GB"/>
          </a:p>
        </p:txBody>
      </p:sp>
    </p:spTree>
    <p:extLst>
      <p:ext uri="{BB962C8B-B14F-4D97-AF65-F5344CB8AC3E}">
        <p14:creationId xmlns:p14="http://schemas.microsoft.com/office/powerpoint/2010/main" val="135289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AFE8E64-2CDD-42FB-B5DA-F8A157452372}" type="slidenum">
              <a:rPr lang="en-GB" smtClean="0"/>
              <a:pPr>
                <a:defRPr/>
              </a:pPr>
              <a:t>19</a:t>
            </a:fld>
            <a:endParaRPr lang="en-GB"/>
          </a:p>
        </p:txBody>
      </p:sp>
    </p:spTree>
    <p:extLst>
      <p:ext uri="{BB962C8B-B14F-4D97-AF65-F5344CB8AC3E}">
        <p14:creationId xmlns:p14="http://schemas.microsoft.com/office/powerpoint/2010/main" val="129030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8FD2B4D2-7A4E-4D76-ADB7-250E96495B67}" type="slidenum">
              <a:rPr lang="en-GB" smtClean="0"/>
              <a:pPr>
                <a:defRPr/>
              </a:pPr>
              <a:t>20</a:t>
            </a:fld>
            <a:endParaRPr lang="en-GB"/>
          </a:p>
        </p:txBody>
      </p:sp>
    </p:spTree>
    <p:extLst>
      <p:ext uri="{BB962C8B-B14F-4D97-AF65-F5344CB8AC3E}">
        <p14:creationId xmlns:p14="http://schemas.microsoft.com/office/powerpoint/2010/main" val="124468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2AD15CE0-F870-444A-AFBD-61F5B015A262}" type="slidenum">
              <a:rPr lang="en-GB" smtClean="0"/>
              <a:pPr>
                <a:defRPr/>
              </a:pPr>
              <a:t>21</a:t>
            </a:fld>
            <a:endParaRPr lang="en-GB"/>
          </a:p>
        </p:txBody>
      </p:sp>
    </p:spTree>
    <p:extLst>
      <p:ext uri="{BB962C8B-B14F-4D97-AF65-F5344CB8AC3E}">
        <p14:creationId xmlns:p14="http://schemas.microsoft.com/office/powerpoint/2010/main" val="373494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22</a:t>
            </a:fld>
            <a:endParaRPr lang="en-GB"/>
          </a:p>
        </p:txBody>
      </p:sp>
    </p:spTree>
    <p:extLst>
      <p:ext uri="{BB962C8B-B14F-4D97-AF65-F5344CB8AC3E}">
        <p14:creationId xmlns:p14="http://schemas.microsoft.com/office/powerpoint/2010/main" val="196502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6D8F5E05-2F65-4672-A73C-EE949F0C0E66}" type="slidenum">
              <a:rPr lang="en-GB" smtClean="0"/>
              <a:pPr>
                <a:defRPr/>
              </a:pPr>
              <a:t>23</a:t>
            </a:fld>
            <a:endParaRPr lang="en-GB"/>
          </a:p>
        </p:txBody>
      </p:sp>
    </p:spTree>
    <p:extLst>
      <p:ext uri="{BB962C8B-B14F-4D97-AF65-F5344CB8AC3E}">
        <p14:creationId xmlns:p14="http://schemas.microsoft.com/office/powerpoint/2010/main" val="1802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03F8934-B0EC-47F8-A0AE-34677955F8D8}" type="slidenum">
              <a:rPr lang="en-GB" smtClean="0"/>
              <a:pPr>
                <a:defRPr/>
              </a:pPr>
              <a:t>24</a:t>
            </a:fld>
            <a:endParaRPr lang="en-GB"/>
          </a:p>
        </p:txBody>
      </p:sp>
    </p:spTree>
    <p:extLst>
      <p:ext uri="{BB962C8B-B14F-4D97-AF65-F5344CB8AC3E}">
        <p14:creationId xmlns:p14="http://schemas.microsoft.com/office/powerpoint/2010/main" val="142092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EF256E0-6F50-41D9-8869-6173CC7A7E5A}" type="slidenum">
              <a:rPr lang="en-GB" smtClean="0"/>
              <a:pPr>
                <a:defRPr/>
              </a:pPr>
              <a:t>6</a:t>
            </a:fld>
            <a:endParaRPr lang="en-GB"/>
          </a:p>
        </p:txBody>
      </p:sp>
    </p:spTree>
    <p:extLst>
      <p:ext uri="{BB962C8B-B14F-4D97-AF65-F5344CB8AC3E}">
        <p14:creationId xmlns:p14="http://schemas.microsoft.com/office/powerpoint/2010/main" val="105411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209F86E6-4EAB-41CC-BC7D-D261F13AFFED}" type="slidenum">
              <a:rPr lang="en-GB" smtClean="0"/>
              <a:pPr>
                <a:defRPr/>
              </a:pPr>
              <a:t>7</a:t>
            </a:fld>
            <a:endParaRPr lang="en-GB"/>
          </a:p>
        </p:txBody>
      </p:sp>
    </p:spTree>
    <p:extLst>
      <p:ext uri="{BB962C8B-B14F-4D97-AF65-F5344CB8AC3E}">
        <p14:creationId xmlns:p14="http://schemas.microsoft.com/office/powerpoint/2010/main" val="256466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8</a:t>
            </a:fld>
            <a:endParaRPr lang="en-GB"/>
          </a:p>
        </p:txBody>
      </p:sp>
    </p:spTree>
    <p:extLst>
      <p:ext uri="{BB962C8B-B14F-4D97-AF65-F5344CB8AC3E}">
        <p14:creationId xmlns:p14="http://schemas.microsoft.com/office/powerpoint/2010/main" val="152488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DBE919F5-8897-4DF9-90A0-DCC253A6F4E4}" type="slidenum">
              <a:rPr lang="en-GB" smtClean="0"/>
              <a:pPr>
                <a:defRPr/>
              </a:pPr>
              <a:t>9</a:t>
            </a:fld>
            <a:endParaRPr lang="en-GB"/>
          </a:p>
        </p:txBody>
      </p:sp>
    </p:spTree>
    <p:extLst>
      <p:ext uri="{BB962C8B-B14F-4D97-AF65-F5344CB8AC3E}">
        <p14:creationId xmlns:p14="http://schemas.microsoft.com/office/powerpoint/2010/main" val="202172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pPr>
              <a:defRPr/>
            </a:pPr>
            <a:fld id="{33619E12-F70E-4F10-A406-CF8482705AE7}" type="slidenum">
              <a:rPr lang="en-GB" smtClean="0"/>
              <a:pPr>
                <a:defRPr/>
              </a:pPr>
              <a:t>10</a:t>
            </a:fld>
            <a:endParaRPr lang="en-GB"/>
          </a:p>
        </p:txBody>
      </p:sp>
    </p:spTree>
    <p:extLst>
      <p:ext uri="{BB962C8B-B14F-4D97-AF65-F5344CB8AC3E}">
        <p14:creationId xmlns:p14="http://schemas.microsoft.com/office/powerpoint/2010/main" val="7653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13</a:t>
            </a:fld>
            <a:endParaRPr lang="en-GB"/>
          </a:p>
        </p:txBody>
      </p:sp>
    </p:spTree>
    <p:extLst>
      <p:ext uri="{BB962C8B-B14F-4D97-AF65-F5344CB8AC3E}">
        <p14:creationId xmlns:p14="http://schemas.microsoft.com/office/powerpoint/2010/main" val="75410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200" b="0" i="0" strike="noStrike" cap="none" spc="0" baseline="0">
                <a:solidFill>
                  <a:srgbClr val="000000"/>
                </a:solidFill>
                <a:effectLst/>
                <a:latin typeface="Calibri"/>
                <a:ea typeface="Calibri"/>
                <a:cs typeface="Calibri"/>
              </a:rPr>
              <a:t>Ermöglichen Sie eine Teamdiskussion über diese drei Fragen</a:t>
            </a:r>
          </a:p>
        </p:txBody>
      </p:sp>
      <p:sp>
        <p:nvSpPr>
          <p:cNvPr id="4" name="Slide Number Placeholder 3"/>
          <p:cNvSpPr>
            <a:spLocks noGrp="1"/>
          </p:cNvSpPr>
          <p:nvPr>
            <p:ph type="sldNum" sz="quarter" idx="5"/>
          </p:nvPr>
        </p:nvSpPr>
        <p:spPr/>
        <p:txBody>
          <a:bodyPr/>
          <a:lstStyle/>
          <a:p>
            <a:pPr>
              <a:defRPr/>
            </a:pPr>
            <a:fld id="{F17C3694-69B6-4AE7-92A4-33F6F7EE887D}" type="slidenum">
              <a:rPr lang="en-GB" smtClean="0"/>
              <a:pPr>
                <a:defRPr/>
              </a:pPr>
              <a:t>14</a:t>
            </a:fld>
            <a:endParaRPr lang="en-GB"/>
          </a:p>
        </p:txBody>
      </p:sp>
    </p:spTree>
    <p:extLst>
      <p:ext uri="{BB962C8B-B14F-4D97-AF65-F5344CB8AC3E}">
        <p14:creationId xmlns:p14="http://schemas.microsoft.com/office/powerpoint/2010/main" val="380594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15</a:t>
            </a:fld>
            <a:endParaRPr lang="en-GB"/>
          </a:p>
        </p:txBody>
      </p:sp>
    </p:spTree>
    <p:extLst>
      <p:ext uri="{BB962C8B-B14F-4D97-AF65-F5344CB8AC3E}">
        <p14:creationId xmlns:p14="http://schemas.microsoft.com/office/powerpoint/2010/main" val="315676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xmlns=""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xmlns=""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xmlns=""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xmlns="" id="{C5E86249-BF3A-CA4F-821B-8B5B13F22491}"/>
              </a:ext>
            </a:extLst>
          </p:cNvPr>
          <p:cNvPicPr>
            <a:picLocks noChangeAspect="1"/>
          </p:cNvPicPr>
          <p:nvPr userDrawn="1"/>
        </p:nvPicPr>
        <p:blipFill>
          <a:blip r:embed="rId3">
            <a:extLst>
              <a:ext uri="{28A0092B-C50C-407E-A947-70E740481C1C}">
                <a14:useLocalDpi xmlns:a14="http://schemas.microsoft.com/office/drawing/2010/main"/>
              </a:ext>
            </a:extLst>
          </a:blip>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xmlns=""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xmlns=""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216132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xmlns=""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xmlns=""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xmlns=""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84968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xmlns=""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xmlns=""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54723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3"/>
              </a:buClr>
              <a:defRPr/>
            </a:lvl1pPr>
            <a:lvl2pPr marL="685800" indent="-228600">
              <a:buClr>
                <a:schemeClr val="accent3"/>
              </a:buClr>
              <a:buFont typeface="System Font Regular"/>
              <a:buChar char="–"/>
              <a:defRPr/>
            </a:lvl2pPr>
            <a:lvl3pPr>
              <a:buClr>
                <a:schemeClr val="accent3"/>
              </a:buClr>
              <a:defRPr/>
            </a:lvl3pPr>
            <a:lvl4pPr marL="1600200" indent="-228600">
              <a:buClr>
                <a:schemeClr val="accent3"/>
              </a:buClr>
              <a:buFont typeface="System Font Regular"/>
              <a:buChar cha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441985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665340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5"/>
              </a:buClr>
              <a:defRPr/>
            </a:lvl1pPr>
            <a:lvl2pPr marL="685800" indent="-228600">
              <a:buClr>
                <a:schemeClr val="accent5"/>
              </a:buClr>
              <a:buFont typeface="System Font Regular"/>
              <a:buChar char="–"/>
              <a:defRPr/>
            </a:lvl2pPr>
            <a:lvl3pPr>
              <a:buClr>
                <a:schemeClr val="accent5"/>
              </a:buClr>
              <a:defRPr/>
            </a:lvl3pPr>
            <a:lvl4pPr marL="1600200" indent="-228600">
              <a:buClr>
                <a:schemeClr val="accent5"/>
              </a:buClr>
              <a:buFont typeface="System Font Regular"/>
              <a:buChar cha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4060922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xmlns=""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2926019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6" descr="CF Care logo CMY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516467" y="233363"/>
            <a:ext cx="5391151"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0" i="0">
                <a:solidFill>
                  <a:schemeClr val="bg1"/>
                </a:solidFill>
                <a:latin typeface="+mn-lt"/>
                <a:cs typeface="HelveticaNeueLT Std Med Cn"/>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0" i="0">
                <a:solidFill>
                  <a:schemeClr val="bg1"/>
                </a:solidFill>
                <a:latin typeface="+mn-lt"/>
                <a:cs typeface="HelveticaNeueLT Std Med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313815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xmlns=""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4">
            <a:extLst>
              <a:ext uri="{FF2B5EF4-FFF2-40B4-BE49-F238E27FC236}">
                <a16:creationId xmlns:a16="http://schemas.microsoft.com/office/drawing/2014/main" xmlns="" id="{783948B9-ACF2-AB4E-83A6-4A796EB28187}"/>
              </a:ext>
            </a:extLst>
          </p:cNvPr>
          <p:cNvSpPr>
            <a:spLocks noGrp="1"/>
          </p:cNvSpPr>
          <p:nvPr>
            <p:ph type="ftr" sz="quarter" idx="11"/>
          </p:nvPr>
        </p:nvSpPr>
        <p:spPr>
          <a:xfrm>
            <a:off x="2375338" y="5906814"/>
            <a:ext cx="9532883" cy="777765"/>
          </a:xfrm>
        </p:spPr>
        <p:txBody>
          <a:bodyPr anchor="b">
            <a:noAutofit/>
          </a:bodyPr>
          <a:lstStyle>
            <a:lvl1pPr algn="l">
              <a:defRPr/>
            </a:lvl1pPr>
          </a:lstStyle>
          <a:p>
            <a:endParaRPr lang="en-GB"/>
          </a:p>
        </p:txBody>
      </p:sp>
      <p:sp>
        <p:nvSpPr>
          <p:cNvPr id="9" name="Slide Number Placeholder 5">
            <a:extLst>
              <a:ext uri="{FF2B5EF4-FFF2-40B4-BE49-F238E27FC236}">
                <a16:creationId xmlns:a16="http://schemas.microsoft.com/office/drawing/2014/main" xmlns=""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Tree>
    <p:extLst>
      <p:ext uri="{BB962C8B-B14F-4D97-AF65-F5344CB8AC3E}">
        <p14:creationId xmlns:p14="http://schemas.microsoft.com/office/powerpoint/2010/main" val="1417692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xmlns=""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xmlns=""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xmlns="" id="{B2B4F364-5D33-2443-8739-1B41881A5B22}"/>
              </a:ext>
            </a:extLst>
          </p:cNvPr>
          <p:cNvPicPr>
            <a:picLocks noChangeAspect="1"/>
          </p:cNvPicPr>
          <p:nvPr userDrawn="1"/>
        </p:nvPicPr>
        <p:blipFill>
          <a:blip r:embed="rId11">
            <a:extLst>
              <a:ext uri="{28A0092B-C50C-407E-A947-70E740481C1C}">
                <a14:useLocalDpi xmlns:a14="http://schemas.microsoft.com/office/drawing/2010/main"/>
              </a:ext>
            </a:extLst>
          </a:blip>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 id="2147483665" r:id="rId9"/>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D0A14-91F6-A649-8032-616F5C8AAA00}"/>
              </a:ext>
            </a:extLst>
          </p:cNvPr>
          <p:cNvSpPr>
            <a:spLocks noGrp="1"/>
          </p:cNvSpPr>
          <p:nvPr>
            <p:ph type="ctrTitle"/>
          </p:nvPr>
        </p:nvSpPr>
        <p:spPr>
          <a:xfrm>
            <a:off x="1623535" y="2357186"/>
            <a:ext cx="8924172" cy="1899272"/>
          </a:xfrm>
        </p:spPr>
        <p:txBody>
          <a:bodyPr/>
          <a:lstStyle/>
          <a:p>
            <a:r>
              <a:rPr lang="de-DE" sz="6000" b="0" i="0" strike="noStrike" cap="none" spc="0" baseline="0">
                <a:solidFill>
                  <a:srgbClr val="7B2A84"/>
                </a:solidFill>
                <a:effectLst/>
                <a:latin typeface="Calibri Light"/>
                <a:ea typeface="Calibri Light"/>
                <a:cs typeface="Calibri Light"/>
              </a:rPr>
              <a:t>Management von Therapietreue als Team</a:t>
            </a:r>
            <a:endParaRPr lang="en-GB"/>
          </a:p>
        </p:txBody>
      </p:sp>
      <p:sp>
        <p:nvSpPr>
          <p:cNvPr id="3" name="Subtitle 2">
            <a:extLst>
              <a:ext uri="{FF2B5EF4-FFF2-40B4-BE49-F238E27FC236}">
                <a16:creationId xmlns:a16="http://schemas.microsoft.com/office/drawing/2014/main" xmlns="" id="{E86DE474-F213-2547-BD92-5823796B2777}"/>
              </a:ext>
            </a:extLst>
          </p:cNvPr>
          <p:cNvSpPr>
            <a:spLocks noGrp="1"/>
          </p:cNvSpPr>
          <p:nvPr>
            <p:ph type="subTitle" idx="1"/>
          </p:nvPr>
        </p:nvSpPr>
        <p:spPr>
          <a:xfrm>
            <a:off x="1524000" y="4369293"/>
            <a:ext cx="9144000" cy="947020"/>
          </a:xfrm>
        </p:spPr>
        <p:txBody>
          <a:bodyPr/>
          <a:lstStyle/>
          <a:p>
            <a:endParaRPr lang="en-GB"/>
          </a:p>
        </p:txBody>
      </p:sp>
      <p:sp>
        <p:nvSpPr>
          <p:cNvPr id="4" name="Text Placeholder 5">
            <a:extLst>
              <a:ext uri="{FF2B5EF4-FFF2-40B4-BE49-F238E27FC236}">
                <a16:creationId xmlns:a16="http://schemas.microsoft.com/office/drawing/2014/main" xmlns="" id="{8FA6C839-633B-4D0B-ABBE-24A8112B06AD}"/>
              </a:ext>
            </a:extLst>
          </p:cNvPr>
          <p:cNvSpPr>
            <a:spLocks noGrp="1"/>
          </p:cNvSpPr>
          <p:nvPr>
            <p:ph type="body" sz="quarter" idx="13"/>
          </p:nvPr>
        </p:nvSpPr>
        <p:spPr>
          <a:xfrm>
            <a:off x="283012" y="5906814"/>
            <a:ext cx="8975288" cy="777875"/>
          </a:xfrm>
        </p:spPr>
        <p:txBody>
          <a:bodyPr/>
          <a:lstStyle/>
          <a:p>
            <a:r>
              <a:rPr lang="de-DE" sz="1000" b="1" i="0" strike="noStrike" cap="none" spc="0" baseline="0" dirty="0" err="1">
                <a:solidFill>
                  <a:srgbClr val="7B2A84"/>
                </a:solidFill>
                <a:effectLst/>
                <a:latin typeface="Calibri"/>
                <a:ea typeface="Calibri"/>
                <a:cs typeface="Calibri"/>
              </a:rPr>
              <a:t>Jobcode</a:t>
            </a:r>
            <a:r>
              <a:rPr lang="de-DE" sz="1000" b="1" i="0" strike="noStrike" cap="none" spc="0" baseline="0" dirty="0">
                <a:solidFill>
                  <a:srgbClr val="7B2A84"/>
                </a:solidFill>
                <a:effectLst/>
                <a:latin typeface="Calibri"/>
                <a:ea typeface="Calibri"/>
                <a:cs typeface="Calibri"/>
              </a:rPr>
              <a:t>: </a:t>
            </a:r>
            <a:r>
              <a:rPr lang="de-DE" b="1" dirty="0">
                <a:solidFill>
                  <a:srgbClr val="7B2A84"/>
                </a:solidFill>
              </a:rPr>
              <a:t>INT-20-2100141</a:t>
            </a:r>
            <a:r>
              <a:rPr lang="de-DE" sz="1000" b="1" i="0" strike="noStrike" cap="none" spc="0" baseline="0" dirty="0">
                <a:solidFill>
                  <a:srgbClr val="7B2A84"/>
                </a:solidFill>
                <a:effectLst/>
                <a:latin typeface="Calibri"/>
                <a:ea typeface="Calibri"/>
                <a:cs typeface="Calibri"/>
              </a:rPr>
              <a:t>	Datum der Aktualisierung: August </a:t>
            </a:r>
            <a:r>
              <a:rPr lang="de-DE" sz="1000" b="1" i="0" strike="noStrike" cap="none" spc="0" baseline="0" dirty="0" smtClean="0">
                <a:solidFill>
                  <a:srgbClr val="7B2A84"/>
                </a:solidFill>
                <a:effectLst/>
                <a:latin typeface="Calibri"/>
                <a:ea typeface="Calibri"/>
                <a:cs typeface="Calibri"/>
              </a:rPr>
              <a:t>2022</a:t>
            </a:r>
            <a:endParaRPr lang="de-DE" sz="1000" b="1" i="0" strike="noStrike" cap="none" spc="0" baseline="0" dirty="0">
              <a:solidFill>
                <a:srgbClr val="7B2A84"/>
              </a:solidFill>
              <a:effectLst/>
              <a:latin typeface="Calibri"/>
              <a:ea typeface="Calibri"/>
              <a:cs typeface="Calibri"/>
            </a:endParaRPr>
          </a:p>
        </p:txBody>
      </p:sp>
    </p:spTree>
    <p:extLst>
      <p:ext uri="{BB962C8B-B14F-4D97-AF65-F5344CB8AC3E}">
        <p14:creationId xmlns:p14="http://schemas.microsoft.com/office/powerpoint/2010/main" val="2939639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Diskussion über soziale Normen</a:t>
            </a:r>
          </a:p>
        </p:txBody>
      </p:sp>
      <p:sp>
        <p:nvSpPr>
          <p:cNvPr id="25603" name="Content Placeholder 2"/>
          <p:cNvSpPr>
            <a:spLocks noGrp="1"/>
          </p:cNvSpPr>
          <p:nvPr>
            <p:ph idx="1"/>
          </p:nvPr>
        </p:nvSpPr>
        <p:spPr/>
        <p:txBody>
          <a:bodyPr>
            <a:normAutofit/>
          </a:bodyPr>
          <a:lstStyle/>
          <a:p>
            <a:pPr eaLnBrk="1" hangingPunct="1"/>
            <a:r>
              <a:rPr lang="de-DE" sz="2800" b="0" i="0" strike="noStrike" cap="none" spc="0" baseline="0">
                <a:solidFill>
                  <a:srgbClr val="808080"/>
                </a:solidFill>
                <a:effectLst/>
                <a:latin typeface="Calibri"/>
                <a:ea typeface="Calibri"/>
                <a:cs typeface="Calibri"/>
              </a:rPr>
              <a:t>Was sind die „Normen“ in Bezug auf die Therapietreue bei zystischer Fibrose?</a:t>
            </a:r>
          </a:p>
          <a:p>
            <a:pPr eaLnBrk="1" hangingPunct="1"/>
            <a:endParaRPr lang="en-GB" altLang="en-US">
              <a:ea typeface="HelveticaNeueLT Std Cn"/>
            </a:endParaRPr>
          </a:p>
          <a:p>
            <a:pPr eaLnBrk="1" hangingPunct="1"/>
            <a:r>
              <a:rPr lang="de-DE" sz="2800" b="0" i="0" strike="noStrike" cap="none" spc="0" baseline="0">
                <a:solidFill>
                  <a:srgbClr val="808080"/>
                </a:solidFill>
                <a:effectLst/>
                <a:latin typeface="Calibri"/>
                <a:ea typeface="Calibri"/>
                <a:cs typeface="Calibri"/>
              </a:rPr>
              <a:t>Wäre es bei der Betrachtung von Ergebnisvariablen für die Gesundheit jemals sinnvoll, die Ergebnisvariablen von Patienten im Kontext anderer Kohorten in der Klinik zu vergleichen?</a:t>
            </a:r>
          </a:p>
        </p:txBody>
      </p:sp>
      <p:sp>
        <p:nvSpPr>
          <p:cNvPr id="2" name="Text Placeholder 1">
            <a:extLst>
              <a:ext uri="{FF2B5EF4-FFF2-40B4-BE49-F238E27FC236}">
                <a16:creationId xmlns:a16="http://schemas.microsoft.com/office/drawing/2014/main" xmlns="" id="{E9181A90-AA9B-4F61-8D68-21823560FE8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de-DE" sz="6000" b="1" i="0" strike="noStrike" cap="none" spc="0" baseline="0">
                <a:solidFill>
                  <a:srgbClr val="FFFFFF"/>
                </a:solidFill>
                <a:effectLst/>
                <a:latin typeface="Calibri Light"/>
                <a:ea typeface="Calibri Light"/>
                <a:cs typeface="Calibri Light"/>
              </a:rPr>
              <a:t>Verbesserung der Beziehungen</a:t>
            </a:r>
          </a:p>
        </p:txBody>
      </p:sp>
      <p:sp>
        <p:nvSpPr>
          <p:cNvPr id="2" name="Text Placeholder 1">
            <a:extLst>
              <a:ext uri="{FF2B5EF4-FFF2-40B4-BE49-F238E27FC236}">
                <a16:creationId xmlns:a16="http://schemas.microsoft.com/office/drawing/2014/main" xmlns="" id="{E7BD15A4-9D53-4694-B849-826CDCABD441}"/>
              </a:ext>
            </a:extLst>
          </p:cNvPr>
          <p:cNvSpPr>
            <a:spLocks noGrp="1"/>
          </p:cNvSpPr>
          <p:nvPr>
            <p:ph type="body" idx="1"/>
          </p:nvPr>
        </p:nvSpPr>
        <p:spPr/>
        <p:txBody>
          <a:bodyPr/>
          <a:lstStyle/>
          <a:p>
            <a:endParaRPr lang="en-GB"/>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Verbesserung der Beziehungen</a:t>
            </a:r>
          </a:p>
        </p:txBody>
      </p:sp>
      <p:sp>
        <p:nvSpPr>
          <p:cNvPr id="38915" name="Content Placeholder 2"/>
          <p:cNvSpPr>
            <a:spLocks noGrp="1"/>
          </p:cNvSpPr>
          <p:nvPr>
            <p:ph idx="1"/>
          </p:nvPr>
        </p:nvSpPr>
        <p:spPr/>
        <p:txBody>
          <a:bodyPr rtlCol="0">
            <a:normAutofit lnSpcReduction="10000"/>
          </a:bodyPr>
          <a:lstStyle/>
          <a:p>
            <a:pPr>
              <a:lnSpc>
                <a:spcPct val="110000"/>
              </a:lnSpc>
              <a:spcBef>
                <a:spcPts val="400"/>
              </a:spcBef>
              <a:buFont typeface="Arial"/>
              <a:buChar char="•"/>
              <a:defRPr/>
            </a:pPr>
            <a:r>
              <a:rPr lang="de-DE" sz="2400" b="0" i="0" strike="noStrike" cap="none" spc="0" baseline="0">
                <a:solidFill>
                  <a:srgbClr val="808080"/>
                </a:solidFill>
                <a:effectLst/>
                <a:latin typeface="Calibri"/>
                <a:ea typeface="Calibri"/>
                <a:cs typeface="Calibri"/>
              </a:rPr>
              <a:t>Mitglieder von multidisziplinären Teams (MDT) spielen eine umfassende und wichtige Rolle bei der Unterstützung der Patienten und ihrer Familien bei der erfolgreichen Einhaltung von Behandlungen</a:t>
            </a:r>
            <a:endParaRPr lang="en-GB" altLang="en-US" sz="2400" baseline="30000"/>
          </a:p>
          <a:p>
            <a:pPr marL="0" indent="0">
              <a:lnSpc>
                <a:spcPct val="110000"/>
              </a:lnSpc>
              <a:spcBef>
                <a:spcPts val="400"/>
              </a:spcBef>
              <a:buNone/>
              <a:defRPr/>
            </a:pPr>
            <a:endParaRPr lang="en-GB" altLang="en-US" sz="2400" baseline="30000"/>
          </a:p>
          <a:p>
            <a:pPr>
              <a:lnSpc>
                <a:spcPct val="110000"/>
              </a:lnSpc>
              <a:spcBef>
                <a:spcPts val="400"/>
              </a:spcBef>
              <a:buFont typeface="Arial"/>
              <a:buChar char="•"/>
              <a:defRPr/>
            </a:pPr>
            <a:r>
              <a:rPr lang="de-DE" sz="2400" b="0" i="0" strike="noStrike" cap="none" spc="0" baseline="0">
                <a:solidFill>
                  <a:srgbClr val="808080"/>
                </a:solidFill>
                <a:effectLst/>
                <a:latin typeface="Calibri"/>
                <a:ea typeface="Calibri"/>
                <a:cs typeface="Calibri"/>
              </a:rPr>
              <a:t>Dies geschieht, wenn sie die Hindernisse, die einer optimalen Therapietreue entgegenstehen, sowie die persönlichen und gesundheitsbezogenen Ziele ihrer Patienten verstehen</a:t>
            </a:r>
            <a:endParaRPr lang="en-GB" altLang="en-US" sz="2400" baseline="30000"/>
          </a:p>
          <a:p>
            <a:pPr marL="0" indent="0">
              <a:lnSpc>
                <a:spcPct val="110000"/>
              </a:lnSpc>
              <a:spcBef>
                <a:spcPts val="400"/>
              </a:spcBef>
              <a:buNone/>
              <a:defRPr/>
            </a:pPr>
            <a:endParaRPr lang="en-GB" altLang="en-US" sz="2400"/>
          </a:p>
          <a:p>
            <a:pPr>
              <a:lnSpc>
                <a:spcPct val="110000"/>
              </a:lnSpc>
              <a:spcBef>
                <a:spcPts val="400"/>
              </a:spcBef>
              <a:buFont typeface="Arial"/>
              <a:buChar char="•"/>
              <a:defRPr/>
            </a:pPr>
            <a:r>
              <a:rPr lang="de-DE" sz="2400" b="0" i="0" strike="noStrike" cap="none" spc="0" baseline="0">
                <a:solidFill>
                  <a:srgbClr val="808080"/>
                </a:solidFill>
                <a:effectLst/>
                <a:latin typeface="Calibri"/>
                <a:ea typeface="Calibri"/>
                <a:cs typeface="Calibri"/>
              </a:rPr>
              <a:t>Die Mitglieder von MDT können dann eine Umgebung für Zusammenarbeit und Problemlösung schaffen, die speziell auf die Bedürfnisse ihrer Patienten zugeschnitten ist, um das Krankheitsmanagement ihrer Patienten zu unterstützen</a:t>
            </a:r>
          </a:p>
        </p:txBody>
      </p:sp>
      <p:sp>
        <p:nvSpPr>
          <p:cNvPr id="2" name="Text Placeholder 1">
            <a:extLst>
              <a:ext uri="{FF2B5EF4-FFF2-40B4-BE49-F238E27FC236}">
                <a16:creationId xmlns:a16="http://schemas.microsoft.com/office/drawing/2014/main" xmlns="" id="{EACAA4FC-5540-4DA9-BC75-7CEF1C47136B}"/>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MDT: multidisziplinäres Team</a:t>
            </a:r>
            <a:r>
              <a:rPr sz="1000"/>
              <a:t/>
            </a:r>
            <a:br>
              <a:rPr sz="1000"/>
            </a:br>
            <a:r>
              <a:rPr lang="de-DE" sz="1000" b="0" i="0" strike="noStrike" cap="none" spc="0" baseline="0">
                <a:solidFill>
                  <a:srgbClr val="898989"/>
                </a:solidFill>
                <a:effectLst/>
                <a:latin typeface="Calibri"/>
                <a:ea typeface="Calibri"/>
                <a:cs typeface="Calibri"/>
              </a:rPr>
              <a:t>Gardner AJ, et al. </a:t>
            </a:r>
            <a:r>
              <a:rPr lang="de-DE" sz="1000" b="0" i="1" strike="noStrike" cap="none" spc="0" baseline="0">
                <a:solidFill>
                  <a:srgbClr val="898989"/>
                </a:solidFill>
                <a:effectLst/>
                <a:latin typeface="Calibri"/>
                <a:ea typeface="Calibri"/>
                <a:cs typeface="Calibri"/>
              </a:rPr>
              <a:t>Patient Prefer Adherence. </a:t>
            </a:r>
            <a:r>
              <a:rPr lang="de-DE" sz="1000" b="0" i="0" strike="noStrike" cap="none" spc="0" baseline="0">
                <a:solidFill>
                  <a:srgbClr val="898989"/>
                </a:solidFill>
                <a:effectLst/>
                <a:latin typeface="Calibri"/>
                <a:ea typeface="Calibri"/>
                <a:cs typeface="Calibri"/>
              </a:rPr>
              <a:t>2017;11:761–767.</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Verbesserung der Beziehungen (Fortsetzung)</a:t>
            </a:r>
          </a:p>
        </p:txBody>
      </p:sp>
      <p:sp>
        <p:nvSpPr>
          <p:cNvPr id="38915" name="Content Placeholder 2"/>
          <p:cNvSpPr>
            <a:spLocks noGrp="1"/>
          </p:cNvSpPr>
          <p:nvPr>
            <p:ph idx="1"/>
          </p:nvPr>
        </p:nvSpPr>
        <p:spPr/>
        <p:txBody>
          <a:bodyPr rtlCol="0">
            <a:normAutofit/>
          </a:bodyPr>
          <a:lstStyle/>
          <a:p>
            <a:pPr>
              <a:lnSpc>
                <a:spcPct val="110000"/>
              </a:lnSpc>
              <a:buFont typeface="Arial"/>
              <a:buChar char="•"/>
              <a:defRPr/>
            </a:pPr>
            <a:r>
              <a:rPr lang="de-DE" sz="2000" b="0" i="0" strike="noStrike" cap="none" spc="0" baseline="0" dirty="0">
                <a:solidFill>
                  <a:srgbClr val="808080"/>
                </a:solidFill>
                <a:effectLst/>
                <a:latin typeface="Calibri"/>
                <a:ea typeface="Calibri"/>
                <a:cs typeface="Calibri"/>
              </a:rPr>
              <a:t>Gute Kommunikation führt zu:</a:t>
            </a:r>
          </a:p>
          <a:p>
            <a:pPr lvl="1">
              <a:lnSpc>
                <a:spcPct val="110000"/>
              </a:lnSpc>
              <a:buFont typeface="Arial"/>
              <a:buChar char="–"/>
              <a:defRPr/>
            </a:pPr>
            <a:r>
              <a:rPr lang="de-DE" sz="1700" b="0" i="0" strike="noStrike" cap="none" spc="0" baseline="0" dirty="0">
                <a:solidFill>
                  <a:srgbClr val="808080"/>
                </a:solidFill>
                <a:effectLst/>
                <a:latin typeface="Calibri"/>
                <a:ea typeface="Calibri"/>
                <a:cs typeface="Calibri"/>
              </a:rPr>
              <a:t>Höherer Zufriedenheit und besseren Gesundheitsergebnissen als bei herkömmlichen, von Experten geführten Konsultationen</a:t>
            </a:r>
            <a:r>
              <a:rPr lang="de-DE" sz="1700" b="0" i="0" strike="noStrike" cap="none" spc="0" baseline="30000" dirty="0">
                <a:solidFill>
                  <a:srgbClr val="808080"/>
                </a:solidFill>
                <a:effectLst/>
                <a:latin typeface="Calibri"/>
                <a:ea typeface="Calibri"/>
                <a:cs typeface="Calibri"/>
              </a:rPr>
              <a:t>1</a:t>
            </a:r>
            <a:endParaRPr lang="en-GB" altLang="en-US" sz="1700" dirty="0"/>
          </a:p>
          <a:p>
            <a:pPr lvl="1">
              <a:lnSpc>
                <a:spcPct val="110000"/>
              </a:lnSpc>
              <a:buFont typeface="Arial"/>
              <a:buChar char="–"/>
              <a:defRPr/>
            </a:pPr>
            <a:r>
              <a:rPr lang="de-DE" sz="1700" b="0" i="0" strike="noStrike" cap="none" spc="0" baseline="0" dirty="0">
                <a:solidFill>
                  <a:srgbClr val="808080"/>
                </a:solidFill>
                <a:effectLst/>
                <a:latin typeface="Calibri"/>
                <a:ea typeface="Calibri"/>
                <a:cs typeface="Calibri"/>
              </a:rPr>
              <a:t>Stärkerem Ausdruck von Empathie</a:t>
            </a:r>
            <a:r>
              <a:rPr lang="de-DE" sz="1700" b="0" i="0" strike="noStrike" cap="none" spc="0" baseline="30000" dirty="0">
                <a:solidFill>
                  <a:srgbClr val="808080"/>
                </a:solidFill>
                <a:effectLst/>
                <a:latin typeface="Calibri"/>
                <a:ea typeface="Calibri"/>
                <a:cs typeface="Calibri"/>
              </a:rPr>
              <a:t>2</a:t>
            </a:r>
            <a:endParaRPr lang="en-GB" altLang="en-US" sz="1700" dirty="0"/>
          </a:p>
          <a:p>
            <a:pPr>
              <a:lnSpc>
                <a:spcPct val="110000"/>
              </a:lnSpc>
              <a:buFont typeface="Arial"/>
              <a:buChar char="•"/>
              <a:defRPr/>
            </a:pPr>
            <a:r>
              <a:rPr lang="de-DE" sz="2000" b="0" i="0" strike="noStrike" cap="none" spc="0" baseline="0" dirty="0">
                <a:solidFill>
                  <a:srgbClr val="808080"/>
                </a:solidFill>
                <a:effectLst/>
                <a:latin typeface="Calibri"/>
                <a:ea typeface="Calibri"/>
                <a:cs typeface="Calibri"/>
              </a:rPr>
              <a:t>Hervorragende Ergebnisse in der Gesundheitsfürsorge können erreicht werden durch:</a:t>
            </a:r>
            <a:r>
              <a:rPr lang="de-DE" sz="2000" b="0" i="0" strike="noStrike" cap="none" spc="0" baseline="30000" dirty="0">
                <a:solidFill>
                  <a:srgbClr val="808080"/>
                </a:solidFill>
                <a:effectLst/>
                <a:latin typeface="Calibri"/>
                <a:ea typeface="Calibri"/>
                <a:cs typeface="Calibri"/>
              </a:rPr>
              <a:t>3</a:t>
            </a:r>
            <a:r>
              <a:rPr lang="de-DE" sz="2000" b="0" i="0" strike="noStrike" cap="none" spc="0" baseline="0" dirty="0">
                <a:solidFill>
                  <a:srgbClr val="808080"/>
                </a:solidFill>
                <a:effectLst/>
                <a:latin typeface="Calibri"/>
                <a:ea typeface="Calibri"/>
                <a:cs typeface="Calibri"/>
              </a:rPr>
              <a:t> </a:t>
            </a:r>
            <a:endParaRPr lang="en-GB" altLang="en-US" sz="2000" dirty="0"/>
          </a:p>
        </p:txBody>
      </p:sp>
      <p:sp>
        <p:nvSpPr>
          <p:cNvPr id="2" name="Text Placeholder 1">
            <a:extLst>
              <a:ext uri="{FF2B5EF4-FFF2-40B4-BE49-F238E27FC236}">
                <a16:creationId xmlns:a16="http://schemas.microsoft.com/office/drawing/2014/main" xmlns="" id="{EACAA4FC-5540-4DA9-BC75-7CEF1C47136B}"/>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1. Mead N, et al. </a:t>
            </a:r>
            <a:r>
              <a:rPr lang="de-DE" sz="1000" b="0" i="1" strike="noStrike" cap="none" spc="0" baseline="0">
                <a:solidFill>
                  <a:srgbClr val="898989"/>
                </a:solidFill>
                <a:effectLst/>
                <a:latin typeface="Calibri"/>
                <a:ea typeface="Calibri"/>
                <a:cs typeface="Calibri"/>
              </a:rPr>
              <a:t>Patient Educ Couns. </a:t>
            </a:r>
            <a:r>
              <a:rPr lang="de-DE" sz="1000" b="0" i="0" strike="noStrike" cap="none" spc="0" baseline="0">
                <a:solidFill>
                  <a:srgbClr val="898989"/>
                </a:solidFill>
                <a:effectLst/>
                <a:latin typeface="Calibri"/>
                <a:ea typeface="Calibri"/>
                <a:cs typeface="Calibri"/>
              </a:rPr>
              <a:t>2002;48:51–61; 2. Fallowfield LJ, et al. </a:t>
            </a:r>
            <a:r>
              <a:rPr lang="de-DE" sz="1000" b="0" i="1" strike="noStrike" cap="none" spc="0" baseline="0">
                <a:solidFill>
                  <a:srgbClr val="898989"/>
                </a:solidFill>
                <a:effectLst/>
                <a:latin typeface="Calibri"/>
                <a:ea typeface="Calibri"/>
                <a:cs typeface="Calibri"/>
              </a:rPr>
              <a:t>Lancet. </a:t>
            </a:r>
            <a:r>
              <a:rPr lang="de-DE" sz="1000" b="0" i="0" strike="noStrike" cap="none" spc="0" baseline="0">
                <a:solidFill>
                  <a:srgbClr val="898989"/>
                </a:solidFill>
                <a:effectLst/>
                <a:latin typeface="Calibri"/>
                <a:ea typeface="Calibri"/>
                <a:cs typeface="Calibri"/>
              </a:rPr>
              <a:t>2002;359:650–656; 3. Morley L, et al. </a:t>
            </a:r>
            <a:r>
              <a:rPr lang="de-DE" sz="1000" b="0" i="1" strike="noStrike" cap="none" spc="0" baseline="0">
                <a:solidFill>
                  <a:srgbClr val="898989"/>
                </a:solidFill>
                <a:effectLst/>
                <a:latin typeface="Calibri"/>
                <a:ea typeface="Calibri"/>
                <a:cs typeface="Calibri"/>
              </a:rPr>
              <a:t>J Med Imaging Radiat Sci. </a:t>
            </a:r>
            <a:r>
              <a:rPr lang="de-DE" sz="1000" b="0" i="0" strike="noStrike" cap="none" spc="0" baseline="0">
                <a:solidFill>
                  <a:srgbClr val="898989"/>
                </a:solidFill>
                <a:effectLst/>
                <a:latin typeface="Calibri"/>
                <a:ea typeface="Calibri"/>
                <a:cs typeface="Calibri"/>
              </a:rPr>
              <a:t>2017;48:207–216.</a:t>
            </a:r>
          </a:p>
        </p:txBody>
      </p:sp>
      <p:sp>
        <p:nvSpPr>
          <p:cNvPr id="6" name="TextBox 5">
            <a:extLst>
              <a:ext uri="{FF2B5EF4-FFF2-40B4-BE49-F238E27FC236}">
                <a16:creationId xmlns:a16="http://schemas.microsoft.com/office/drawing/2014/main" xmlns="" id="{6F4A2FA6-060F-9F4E-9422-EA2D8950E5A2}"/>
              </a:ext>
            </a:extLst>
          </p:cNvPr>
          <p:cNvSpPr txBox="1"/>
          <p:nvPr/>
        </p:nvSpPr>
        <p:spPr>
          <a:xfrm>
            <a:off x="995424" y="4271058"/>
            <a:ext cx="2488556" cy="1400383"/>
          </a:xfrm>
          <a:prstGeom prst="rect">
            <a:avLst/>
          </a:prstGeom>
          <a:noFill/>
        </p:spPr>
        <p:txBody>
          <a:bodyPr wrap="square" rtlCol="0">
            <a:spAutoFit/>
          </a:bodyPr>
          <a:lstStyle/>
          <a:p>
            <a:pPr algn="ctr"/>
            <a:r>
              <a:rPr lang="de-DE" sz="1700" b="0" i="0" strike="noStrike" cap="none" spc="0" baseline="0" dirty="0">
                <a:solidFill>
                  <a:srgbClr val="4BACC6"/>
                </a:solidFill>
                <a:effectLst/>
                <a:latin typeface="Calibri"/>
                <a:ea typeface="Calibri"/>
                <a:cs typeface="Calibri"/>
              </a:rPr>
              <a:t>Zusammenarbeit und Koordinierung zwischen Patienten, Angehörigen und Angehörigen der Gesundheitsberufe</a:t>
            </a:r>
          </a:p>
        </p:txBody>
      </p:sp>
      <p:sp>
        <p:nvSpPr>
          <p:cNvPr id="7" name="TextBox 6">
            <a:extLst>
              <a:ext uri="{FF2B5EF4-FFF2-40B4-BE49-F238E27FC236}">
                <a16:creationId xmlns:a16="http://schemas.microsoft.com/office/drawing/2014/main" xmlns="" id="{9DB2287F-8410-3441-9B37-4AE3A62F97E3}"/>
              </a:ext>
            </a:extLst>
          </p:cNvPr>
          <p:cNvSpPr txBox="1"/>
          <p:nvPr/>
        </p:nvSpPr>
        <p:spPr>
          <a:xfrm>
            <a:off x="3591084" y="4271057"/>
            <a:ext cx="2497203" cy="640080"/>
          </a:xfrm>
          <a:prstGeom prst="rect">
            <a:avLst/>
          </a:prstGeom>
          <a:noFill/>
        </p:spPr>
        <p:txBody>
          <a:bodyPr wrap="square" rtlCol="0">
            <a:spAutoFit/>
          </a:bodyPr>
          <a:lstStyle/>
          <a:p>
            <a:pPr algn="ctr"/>
            <a:r>
              <a:rPr lang="de-DE" sz="1700" b="0" i="0" strike="noStrike" cap="none" spc="0" baseline="0" dirty="0">
                <a:solidFill>
                  <a:srgbClr val="4BACC6"/>
                </a:solidFill>
                <a:effectLst/>
                <a:latin typeface="Calibri"/>
                <a:ea typeface="Calibri"/>
                <a:cs typeface="Calibri"/>
              </a:rPr>
              <a:t>Offene und ehrliche Kommunikation</a:t>
            </a:r>
          </a:p>
        </p:txBody>
      </p:sp>
      <p:sp>
        <p:nvSpPr>
          <p:cNvPr id="8" name="TextBox 7">
            <a:extLst>
              <a:ext uri="{FF2B5EF4-FFF2-40B4-BE49-F238E27FC236}">
                <a16:creationId xmlns:a16="http://schemas.microsoft.com/office/drawing/2014/main" xmlns="" id="{CAC56BF3-8CC4-C840-93F4-1A0706ACFD9B}"/>
              </a:ext>
            </a:extLst>
          </p:cNvPr>
          <p:cNvSpPr txBox="1"/>
          <p:nvPr/>
        </p:nvSpPr>
        <p:spPr>
          <a:xfrm>
            <a:off x="6195391" y="4271057"/>
            <a:ext cx="2383233" cy="640080"/>
          </a:xfrm>
          <a:prstGeom prst="rect">
            <a:avLst/>
          </a:prstGeom>
          <a:noFill/>
        </p:spPr>
        <p:txBody>
          <a:bodyPr wrap="square" rtlCol="0">
            <a:spAutoFit/>
          </a:bodyPr>
          <a:lstStyle/>
          <a:p>
            <a:pPr algn="ctr"/>
            <a:r>
              <a:rPr lang="de-DE" sz="1700" b="0" i="0" strike="noStrike" cap="none" spc="0" baseline="0" dirty="0">
                <a:solidFill>
                  <a:srgbClr val="4BACC6"/>
                </a:solidFill>
                <a:effectLst/>
                <a:latin typeface="Calibri"/>
                <a:ea typeface="Calibri"/>
                <a:cs typeface="Calibri"/>
              </a:rPr>
              <a:t>Gemeinsame Ziele und Erwartungen</a:t>
            </a:r>
          </a:p>
        </p:txBody>
      </p:sp>
      <p:sp>
        <p:nvSpPr>
          <p:cNvPr id="9" name="TextBox 8">
            <a:extLst>
              <a:ext uri="{FF2B5EF4-FFF2-40B4-BE49-F238E27FC236}">
                <a16:creationId xmlns:a16="http://schemas.microsoft.com/office/drawing/2014/main" xmlns="" id="{ED16208E-8656-6145-8A75-D76B509698B5}"/>
              </a:ext>
            </a:extLst>
          </p:cNvPr>
          <p:cNvSpPr txBox="1"/>
          <p:nvPr/>
        </p:nvSpPr>
        <p:spPr>
          <a:xfrm>
            <a:off x="8685729" y="4271058"/>
            <a:ext cx="2530139" cy="1400383"/>
          </a:xfrm>
          <a:prstGeom prst="rect">
            <a:avLst/>
          </a:prstGeom>
          <a:noFill/>
        </p:spPr>
        <p:txBody>
          <a:bodyPr wrap="square" rtlCol="0">
            <a:spAutoFit/>
          </a:bodyPr>
          <a:lstStyle/>
          <a:p>
            <a:pPr algn="ctr"/>
            <a:r>
              <a:rPr lang="de-DE" sz="1700" b="0" i="0" strike="noStrike" cap="none" spc="0" baseline="0" dirty="0">
                <a:solidFill>
                  <a:srgbClr val="4BACC6"/>
                </a:solidFill>
                <a:effectLst/>
                <a:latin typeface="Calibri"/>
                <a:ea typeface="Calibri"/>
                <a:cs typeface="Calibri"/>
              </a:rPr>
              <a:t>Kreative und flexible Problemlösung zwischen dem Patienten und dem Team, wenn ein Problem festgestellt wird</a:t>
            </a:r>
          </a:p>
        </p:txBody>
      </p:sp>
      <p:pic>
        <p:nvPicPr>
          <p:cNvPr id="4" name="Graphic 3">
            <a:extLst>
              <a:ext uri="{FF2B5EF4-FFF2-40B4-BE49-F238E27FC236}">
                <a16:creationId xmlns:a16="http://schemas.microsoft.com/office/drawing/2014/main" xmlns="" id="{81A0B03C-F0ED-184D-8F9A-8211D192557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tretch>
            <a:fillRect/>
          </a:stretch>
        </p:blipFill>
        <p:spPr>
          <a:xfrm>
            <a:off x="6794339" y="3328364"/>
            <a:ext cx="983849" cy="983849"/>
          </a:xfrm>
          <a:prstGeom prst="rect">
            <a:avLst/>
          </a:prstGeom>
        </p:spPr>
      </p:pic>
      <p:pic>
        <p:nvPicPr>
          <p:cNvPr id="11" name="Graphic 10">
            <a:extLst>
              <a:ext uri="{FF2B5EF4-FFF2-40B4-BE49-F238E27FC236}">
                <a16:creationId xmlns:a16="http://schemas.microsoft.com/office/drawing/2014/main" xmlns="" id="{5AADE139-5112-3440-A1B2-8937321F061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1754445" y="3356820"/>
            <a:ext cx="926938" cy="926938"/>
          </a:xfrm>
          <a:prstGeom prst="rect">
            <a:avLst/>
          </a:prstGeom>
        </p:spPr>
      </p:pic>
      <p:pic>
        <p:nvPicPr>
          <p:cNvPr id="13" name="Graphic 12">
            <a:extLst>
              <a:ext uri="{FF2B5EF4-FFF2-40B4-BE49-F238E27FC236}">
                <a16:creationId xmlns:a16="http://schemas.microsoft.com/office/drawing/2014/main" xmlns="" id="{88495D35-40CC-A441-921F-3AE4C8A96A8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8"/>
              </a:ext>
            </a:extLst>
          </a:blip>
          <a:stretch>
            <a:fillRect/>
          </a:stretch>
        </p:blipFill>
        <p:spPr>
          <a:xfrm>
            <a:off x="4327964" y="3237696"/>
            <a:ext cx="1170009" cy="1170009"/>
          </a:xfrm>
          <a:prstGeom prst="rect">
            <a:avLst/>
          </a:prstGeom>
        </p:spPr>
      </p:pic>
      <p:pic>
        <p:nvPicPr>
          <p:cNvPr id="15" name="Graphic 14">
            <a:extLst>
              <a:ext uri="{FF2B5EF4-FFF2-40B4-BE49-F238E27FC236}">
                <a16:creationId xmlns:a16="http://schemas.microsoft.com/office/drawing/2014/main" xmlns="" id="{20412935-E50A-9143-8582-D2CA339622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10"/>
              </a:ext>
            </a:extLst>
          </a:blip>
          <a:stretch>
            <a:fillRect/>
          </a:stretch>
        </p:blipFill>
        <p:spPr>
          <a:xfrm>
            <a:off x="9549115" y="3356820"/>
            <a:ext cx="914400" cy="914400"/>
          </a:xfrm>
          <a:prstGeom prst="rect">
            <a:avLst/>
          </a:prstGeom>
        </p:spPr>
      </p:pic>
    </p:spTree>
    <p:extLst>
      <p:ext uri="{BB962C8B-B14F-4D97-AF65-F5344CB8AC3E}">
        <p14:creationId xmlns:p14="http://schemas.microsoft.com/office/powerpoint/2010/main" val="21858160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Kommunikation</a:t>
            </a:r>
          </a:p>
        </p:txBody>
      </p:sp>
      <p:sp>
        <p:nvSpPr>
          <p:cNvPr id="31747" name="Content Placeholder 2"/>
          <p:cNvSpPr>
            <a:spLocks noGrp="1"/>
          </p:cNvSpPr>
          <p:nvPr>
            <p:ph idx="1"/>
          </p:nvPr>
        </p:nvSpPr>
        <p:spPr>
          <a:xfrm>
            <a:off x="838200" y="1473201"/>
            <a:ext cx="6141334" cy="4317999"/>
          </a:xfrm>
        </p:spPr>
        <p:txBody>
          <a:bodyPr/>
          <a:lstStyle/>
          <a:p>
            <a:pPr eaLnBrk="1" hangingPunct="1"/>
            <a:r>
              <a:rPr lang="de-DE" sz="2800" b="0" i="0" strike="noStrike" cap="none" spc="0" baseline="0">
                <a:solidFill>
                  <a:srgbClr val="808080"/>
                </a:solidFill>
                <a:effectLst/>
                <a:latin typeface="Calibri"/>
                <a:ea typeface="Calibri"/>
                <a:cs typeface="Calibri"/>
              </a:rPr>
              <a:t>Wie steht es um unsere Kommunikationsfähigkeit?</a:t>
            </a:r>
          </a:p>
          <a:p>
            <a:pPr eaLnBrk="1" hangingPunct="1"/>
            <a:endParaRPr lang="en-GB" altLang="en-US">
              <a:ea typeface="HelveticaNeueLT Std Cn"/>
            </a:endParaRPr>
          </a:p>
          <a:p>
            <a:pPr eaLnBrk="1" hangingPunct="1"/>
            <a:r>
              <a:rPr lang="de-DE" sz="2800" b="0" i="0" strike="noStrike" cap="none" spc="0" baseline="0">
                <a:solidFill>
                  <a:srgbClr val="808080"/>
                </a:solidFill>
                <a:effectLst/>
                <a:latin typeface="Calibri"/>
                <a:ea typeface="Calibri"/>
                <a:cs typeface="Calibri"/>
              </a:rPr>
              <a:t>Beteiligen wir die Patienten an offenen und ehrlichen Gesprächen?</a:t>
            </a:r>
          </a:p>
          <a:p>
            <a:pPr eaLnBrk="1" hangingPunct="1"/>
            <a:endParaRPr lang="en-GB" altLang="en-US">
              <a:ea typeface="HelveticaNeueLT Std Cn"/>
            </a:endParaRPr>
          </a:p>
          <a:p>
            <a:pPr eaLnBrk="1" hangingPunct="1"/>
            <a:r>
              <a:rPr lang="de-DE" sz="2800" b="0" i="0" strike="noStrike" cap="none" spc="0" baseline="0">
                <a:solidFill>
                  <a:srgbClr val="808080"/>
                </a:solidFill>
                <a:effectLst/>
                <a:latin typeface="Calibri"/>
                <a:ea typeface="Calibri"/>
                <a:cs typeface="Calibri"/>
              </a:rPr>
              <a:t>Welchen Schulungsbedarf haben wir, wenn wir uns verbessern wollen?</a:t>
            </a:r>
          </a:p>
        </p:txBody>
      </p:sp>
      <p:sp>
        <p:nvSpPr>
          <p:cNvPr id="2" name="Text Placeholder 1">
            <a:extLst>
              <a:ext uri="{FF2B5EF4-FFF2-40B4-BE49-F238E27FC236}">
                <a16:creationId xmlns:a16="http://schemas.microsoft.com/office/drawing/2014/main" xmlns="" id="{4E510BDB-2086-48EE-8861-A90B5D8CA4B7}"/>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Bildquelle: Pexels</a:t>
            </a:r>
            <a:endParaRPr lang="en-GB"/>
          </a:p>
        </p:txBody>
      </p:sp>
      <p:pic>
        <p:nvPicPr>
          <p:cNvPr id="4" name="Picture 3" descr="A person sitting on a couch&#10;&#10;Description automatically generated with low confidence">
            <a:extLst>
              <a:ext uri="{FF2B5EF4-FFF2-40B4-BE49-F238E27FC236}">
                <a16:creationId xmlns:a16="http://schemas.microsoft.com/office/drawing/2014/main" xmlns="" id="{13C4B886-E090-C048-A8AC-FCCD8FCD2912}"/>
              </a:ext>
            </a:extLst>
          </p:cNvPr>
          <p:cNvPicPr>
            <a:picLocks noChangeAspect="1"/>
          </p:cNvPicPr>
          <p:nvPr/>
        </p:nvPicPr>
        <p:blipFill>
          <a:blip r:embed="rId3">
            <a:extLst>
              <a:ext uri="{28A0092B-C50C-407E-A947-70E740481C1C}">
                <a14:useLocalDpi xmlns:a14="http://schemas.microsoft.com/office/drawing/2010/main"/>
              </a:ext>
            </a:extLst>
          </a:blip>
          <a:srcRect t="7456" b="23578"/>
          <a:stretch>
            <a:fillRect/>
          </a:stretch>
        </p:blipFill>
        <p:spPr>
          <a:xfrm>
            <a:off x="7170517" y="1493134"/>
            <a:ext cx="4139878" cy="4282633"/>
          </a:xfrm>
          <a:prstGeom prst="roundRect">
            <a:avLst>
              <a:gd name="adj" fmla="val 6322"/>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Teaminterventionen 1</a:t>
            </a:r>
          </a:p>
        </p:txBody>
      </p:sp>
      <p:sp>
        <p:nvSpPr>
          <p:cNvPr id="44035" name="Rectangle 3"/>
          <p:cNvSpPr>
            <a:spLocks noGrp="1"/>
          </p:cNvSpPr>
          <p:nvPr>
            <p:ph idx="1"/>
          </p:nvPr>
        </p:nvSpPr>
        <p:spPr/>
        <p:txBody>
          <a:bodyPr rtlCol="0">
            <a:normAutofit fontScale="85000" lnSpcReduction="20000"/>
          </a:bodyPr>
          <a:lstStyle/>
          <a:p>
            <a:pPr>
              <a:lnSpc>
                <a:spcPct val="120000"/>
              </a:lnSpc>
              <a:spcBef>
                <a:spcPts val="24"/>
              </a:spcBef>
              <a:buFont typeface="Arial"/>
              <a:buChar char="•"/>
              <a:defRPr/>
            </a:pPr>
            <a:r>
              <a:rPr lang="de-DE" sz="2000" b="0" i="0" strike="noStrike" cap="none" spc="0" baseline="0" dirty="0">
                <a:solidFill>
                  <a:srgbClr val="808080"/>
                </a:solidFill>
                <a:effectLst/>
                <a:latin typeface="Calibri"/>
                <a:ea typeface="Calibri"/>
                <a:cs typeface="Calibri"/>
              </a:rPr>
              <a:t>In der pädiatrischen Versorgung sollten Kinder ab dem Alter von etwa 10 Jahren (oder spätestens ab 13 Jahren) von Ärzten allein empfangen werden. Damit soll Folgendes erreicht werden:</a:t>
            </a:r>
          </a:p>
          <a:p>
            <a:pPr lvl="1">
              <a:lnSpc>
                <a:spcPct val="120000"/>
              </a:lnSpc>
              <a:spcBef>
                <a:spcPts val="24"/>
              </a:spcBef>
              <a:buFont typeface="Arial"/>
              <a:buChar char="–"/>
              <a:defRPr/>
            </a:pPr>
            <a:r>
              <a:rPr lang="de-DE" sz="1800" b="1" i="0" strike="noStrike" cap="none" spc="0" baseline="0" dirty="0">
                <a:solidFill>
                  <a:srgbClr val="4BACC6"/>
                </a:solidFill>
                <a:effectLst/>
                <a:latin typeface="Calibri"/>
                <a:ea typeface="Calibri"/>
                <a:cs typeface="Calibri"/>
              </a:rPr>
              <a:t>Aufbau</a:t>
            </a:r>
            <a:r>
              <a:rPr lang="de-DE" sz="2600" b="1" i="0" strike="noStrike" cap="none" spc="0" baseline="0" dirty="0">
                <a:solidFill>
                  <a:srgbClr val="808080"/>
                </a:solidFill>
                <a:effectLst/>
                <a:latin typeface="Calibri"/>
                <a:ea typeface="Calibri"/>
                <a:cs typeface="Calibri"/>
              </a:rPr>
              <a:t> </a:t>
            </a:r>
            <a:r>
              <a:rPr lang="de-DE" sz="1800" b="0" i="0" strike="noStrike" cap="none" spc="0" baseline="0" dirty="0">
                <a:solidFill>
                  <a:srgbClr val="808080"/>
                </a:solidFill>
                <a:effectLst/>
                <a:latin typeface="Calibri"/>
                <a:ea typeface="Calibri"/>
                <a:cs typeface="Calibri"/>
              </a:rPr>
              <a:t>von Vertrauen, wenn sie mit dem Team allein sprechen</a:t>
            </a:r>
          </a:p>
          <a:p>
            <a:pPr lvl="1">
              <a:lnSpc>
                <a:spcPct val="120000"/>
              </a:lnSpc>
              <a:spcBef>
                <a:spcPts val="24"/>
              </a:spcBef>
              <a:buFont typeface="Arial"/>
              <a:buChar char="–"/>
              <a:defRPr/>
            </a:pPr>
            <a:r>
              <a:rPr lang="de-DE" sz="1800" b="1" i="0" strike="noStrike" cap="none" spc="0" baseline="0" dirty="0">
                <a:solidFill>
                  <a:srgbClr val="4BACC6"/>
                </a:solidFill>
                <a:effectLst/>
                <a:latin typeface="Calibri"/>
                <a:ea typeface="Calibri"/>
                <a:cs typeface="Calibri"/>
              </a:rPr>
              <a:t>Beteiligung</a:t>
            </a:r>
            <a:r>
              <a:rPr lang="de-DE" sz="2600" b="0" i="0" strike="noStrike" cap="none" spc="0" baseline="0" dirty="0">
                <a:solidFill>
                  <a:srgbClr val="808080"/>
                </a:solidFill>
                <a:effectLst/>
                <a:latin typeface="Calibri"/>
                <a:ea typeface="Calibri"/>
                <a:cs typeface="Calibri"/>
              </a:rPr>
              <a:t> </a:t>
            </a:r>
            <a:r>
              <a:rPr lang="de-DE" sz="1800" b="0" i="0" strike="noStrike" cap="none" spc="0" baseline="0" dirty="0">
                <a:solidFill>
                  <a:srgbClr val="808080"/>
                </a:solidFill>
                <a:effectLst/>
                <a:latin typeface="Calibri"/>
                <a:ea typeface="Calibri"/>
                <a:cs typeface="Calibri"/>
              </a:rPr>
              <a:t>an Diskussionen über die eigene Gesundheitsversorgung</a:t>
            </a:r>
          </a:p>
          <a:p>
            <a:pPr lvl="1">
              <a:lnSpc>
                <a:spcPct val="120000"/>
              </a:lnSpc>
              <a:spcBef>
                <a:spcPts val="24"/>
              </a:spcBef>
              <a:buFont typeface="Arial"/>
              <a:buChar char="–"/>
              <a:defRPr/>
            </a:pPr>
            <a:endParaRPr lang="en-US" altLang="en-US" sz="2100" dirty="0"/>
          </a:p>
          <a:p>
            <a:pPr>
              <a:lnSpc>
                <a:spcPct val="120000"/>
              </a:lnSpc>
              <a:spcBef>
                <a:spcPts val="24"/>
              </a:spcBef>
              <a:buFont typeface="Arial"/>
              <a:buChar char="•"/>
              <a:defRPr/>
            </a:pPr>
            <a:r>
              <a:rPr lang="de-DE" sz="2000" b="0" i="0" strike="noStrike" cap="none" spc="0" baseline="0" dirty="0">
                <a:solidFill>
                  <a:srgbClr val="808080"/>
                </a:solidFill>
                <a:effectLst/>
                <a:latin typeface="Calibri"/>
                <a:ea typeface="Calibri"/>
                <a:cs typeface="Calibri"/>
              </a:rPr>
              <a:t>Jugendliche mit zystischer </a:t>
            </a:r>
            <a:r>
              <a:rPr lang="de-DE" sz="2000" b="0" i="0" strike="noStrike" cap="none" spc="0" baseline="0" dirty="0" err="1">
                <a:solidFill>
                  <a:srgbClr val="808080"/>
                </a:solidFill>
                <a:effectLst/>
                <a:latin typeface="Calibri"/>
                <a:ea typeface="Calibri"/>
                <a:cs typeface="Calibri"/>
              </a:rPr>
              <a:t>Fibrose</a:t>
            </a:r>
            <a:r>
              <a:rPr lang="de-DE" sz="2000" b="0" i="0" strike="noStrike" cap="none" spc="0" baseline="0" dirty="0">
                <a:solidFill>
                  <a:srgbClr val="808080"/>
                </a:solidFill>
                <a:effectLst/>
                <a:latin typeface="Calibri"/>
                <a:ea typeface="Calibri"/>
                <a:cs typeface="Calibri"/>
              </a:rPr>
              <a:t> haben sich dahingehend geäußert, dass sie im Alter von 13 bis 16 Jahren durch Ärzte allein (zumindest für einen Teil der Konsultation) empfangen werden wollen</a:t>
            </a:r>
            <a:r>
              <a:rPr lang="de-DE" sz="2000" b="0" i="0" strike="noStrike" cap="none" spc="0" baseline="30000" dirty="0">
                <a:solidFill>
                  <a:srgbClr val="808080"/>
                </a:solidFill>
                <a:effectLst/>
                <a:latin typeface="Calibri"/>
                <a:ea typeface="Calibri"/>
                <a:cs typeface="Calibri"/>
              </a:rPr>
              <a:t>1</a:t>
            </a:r>
          </a:p>
          <a:p>
            <a:pPr>
              <a:lnSpc>
                <a:spcPct val="120000"/>
              </a:lnSpc>
              <a:spcBef>
                <a:spcPts val="24"/>
              </a:spcBef>
              <a:buFont typeface="Arial"/>
              <a:buChar char="•"/>
              <a:defRPr/>
            </a:pPr>
            <a:endParaRPr lang="en-GB" altLang="en-US" dirty="0"/>
          </a:p>
          <a:p>
            <a:pPr>
              <a:lnSpc>
                <a:spcPct val="120000"/>
              </a:lnSpc>
              <a:spcBef>
                <a:spcPts val="24"/>
              </a:spcBef>
              <a:buFont typeface="Arial"/>
              <a:buChar char="•"/>
              <a:defRPr/>
            </a:pPr>
            <a:r>
              <a:rPr lang="de-DE" sz="2000" b="0" i="0" strike="noStrike" cap="none" spc="0" baseline="0" dirty="0">
                <a:solidFill>
                  <a:srgbClr val="808080"/>
                </a:solidFill>
                <a:effectLst/>
                <a:latin typeface="Calibri"/>
                <a:ea typeface="Calibri"/>
                <a:cs typeface="Calibri"/>
              </a:rPr>
              <a:t>Wichtig ist, dass die Patienten den Wunsch geäußert haben, mit ihrem Arzt unter vier Augen über Jugendthemen zu sprechen, aber nicht immer die Möglichkeit dazu haben</a:t>
            </a:r>
            <a:r>
              <a:rPr lang="de-DE" sz="2000" b="0" i="0" strike="noStrike" cap="none" spc="0" baseline="30000" dirty="0">
                <a:solidFill>
                  <a:srgbClr val="808080"/>
                </a:solidFill>
                <a:effectLst/>
                <a:latin typeface="Calibri"/>
                <a:ea typeface="Calibri"/>
                <a:cs typeface="Calibri"/>
              </a:rPr>
              <a:t>1</a:t>
            </a:r>
          </a:p>
          <a:p>
            <a:pPr>
              <a:lnSpc>
                <a:spcPct val="120000"/>
              </a:lnSpc>
              <a:spcBef>
                <a:spcPts val="24"/>
              </a:spcBef>
              <a:buFont typeface="Arial"/>
              <a:buChar char="•"/>
              <a:defRPr/>
            </a:pPr>
            <a:endParaRPr lang="en-US" altLang="en-US" dirty="0"/>
          </a:p>
          <a:p>
            <a:pPr>
              <a:lnSpc>
                <a:spcPct val="120000"/>
              </a:lnSpc>
              <a:spcBef>
                <a:spcPts val="24"/>
              </a:spcBef>
              <a:buFont typeface="Arial"/>
              <a:buChar char="•"/>
              <a:defRPr/>
            </a:pPr>
            <a:r>
              <a:rPr lang="de-DE" sz="2000" b="0" i="0" strike="noStrike" cap="none" spc="0" baseline="0" dirty="0">
                <a:solidFill>
                  <a:srgbClr val="808080"/>
                </a:solidFill>
                <a:effectLst/>
                <a:latin typeface="Calibri"/>
                <a:ea typeface="Calibri"/>
                <a:cs typeface="Calibri"/>
              </a:rPr>
              <a:t>Versuchen Sie in der Erwachsenenversorgung sicherzustellen, dass es während der Konsultation ein offenes Zeitfenster gibt, um den Patienten die Möglichkeit zu geben, Diskussionen/Fragen zu ihrer Pflege/ihrem Leben zu führen/stellen</a:t>
            </a:r>
          </a:p>
        </p:txBody>
      </p:sp>
      <p:sp>
        <p:nvSpPr>
          <p:cNvPr id="2" name="Text Placeholder 1">
            <a:extLst>
              <a:ext uri="{FF2B5EF4-FFF2-40B4-BE49-F238E27FC236}">
                <a16:creationId xmlns:a16="http://schemas.microsoft.com/office/drawing/2014/main" xmlns="" id="{926FE034-C63D-4A3C-90F5-B4ECA9575930}"/>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Withers AL. </a:t>
            </a:r>
            <a:r>
              <a:rPr lang="de-DE" sz="1000" b="0" i="1" strike="noStrike" cap="none" spc="0" baseline="0">
                <a:solidFill>
                  <a:srgbClr val="898989"/>
                </a:solidFill>
                <a:effectLst/>
                <a:latin typeface="Calibri"/>
                <a:ea typeface="Calibri"/>
                <a:cs typeface="Calibri"/>
              </a:rPr>
              <a:t>Pulmon Med. </a:t>
            </a:r>
            <a:r>
              <a:rPr lang="de-DE" sz="1000" b="0" i="0" strike="noStrike" cap="none" spc="0" baseline="0">
                <a:solidFill>
                  <a:srgbClr val="898989"/>
                </a:solidFill>
                <a:effectLst/>
                <a:latin typeface="Calibri"/>
                <a:ea typeface="Calibri"/>
                <a:cs typeface="Calibri"/>
              </a:rPr>
              <a:t>2012;2012:134132.</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Teaminterventionen 2</a:t>
            </a:r>
          </a:p>
        </p:txBody>
      </p:sp>
      <p:sp>
        <p:nvSpPr>
          <p:cNvPr id="33795" name="Rectangle 3"/>
          <p:cNvSpPr>
            <a:spLocks noGrp="1" noChangeArrowheads="1"/>
          </p:cNvSpPr>
          <p:nvPr>
            <p:ph idx="1"/>
          </p:nvPr>
        </p:nvSpPr>
        <p:spPr/>
        <p:txBody>
          <a:bodyPr>
            <a:normAutofit fontScale="90000" lnSpcReduction="10000"/>
          </a:bodyPr>
          <a:lstStyle/>
          <a:p>
            <a:pPr eaLnBrk="1" hangingPunct="1">
              <a:lnSpc>
                <a:spcPct val="110000"/>
              </a:lnSpc>
            </a:pPr>
            <a:r>
              <a:rPr lang="de-DE" sz="2800" b="0" i="0" strike="noStrike" cap="none" spc="0" baseline="0" dirty="0">
                <a:solidFill>
                  <a:srgbClr val="808080"/>
                </a:solidFill>
                <a:effectLst/>
                <a:latin typeface="Calibri"/>
                <a:ea typeface="Calibri"/>
                <a:cs typeface="Calibri"/>
              </a:rPr>
              <a:t>Der Übergang ist </a:t>
            </a:r>
            <a:r>
              <a:rPr lang="de-DE" sz="2800" b="1" i="0" strike="noStrike" cap="none" spc="0" baseline="0" dirty="0">
                <a:solidFill>
                  <a:srgbClr val="4BACC6"/>
                </a:solidFill>
                <a:effectLst/>
                <a:latin typeface="Calibri"/>
                <a:ea typeface="Calibri"/>
                <a:cs typeface="Calibri"/>
              </a:rPr>
              <a:t>KEIN</a:t>
            </a:r>
            <a:r>
              <a:rPr lang="de-DE" sz="2800" b="0" i="0" strike="noStrike" cap="none" spc="0" baseline="0" dirty="0">
                <a:solidFill>
                  <a:srgbClr val="808080"/>
                </a:solidFill>
                <a:effectLst/>
                <a:latin typeface="Calibri"/>
                <a:ea typeface="Calibri"/>
                <a:cs typeface="Calibri"/>
              </a:rPr>
              <a:t> Wechsel von einer pädiatrischen zu einer erwachsenen medizinischen Versorgung</a:t>
            </a:r>
          </a:p>
          <a:p>
            <a:pPr eaLnBrk="1" hangingPunct="1">
              <a:lnSpc>
                <a:spcPct val="110000"/>
              </a:lnSpc>
            </a:pPr>
            <a:r>
              <a:rPr lang="de-DE" sz="2800" b="0" i="0" strike="noStrike" cap="none" spc="0" baseline="0" dirty="0">
                <a:solidFill>
                  <a:srgbClr val="808080"/>
                </a:solidFill>
                <a:effectLst/>
                <a:latin typeface="Calibri"/>
                <a:ea typeface="Calibri"/>
                <a:cs typeface="Calibri"/>
              </a:rPr>
              <a:t>Der Übergang </a:t>
            </a:r>
            <a:r>
              <a:rPr lang="de-DE" sz="2800" b="1" i="0" strike="noStrike" cap="none" spc="0" baseline="0" dirty="0">
                <a:solidFill>
                  <a:srgbClr val="4BACC6"/>
                </a:solidFill>
                <a:effectLst/>
                <a:latin typeface="Calibri"/>
                <a:ea typeface="Calibri"/>
                <a:cs typeface="Calibri"/>
              </a:rPr>
              <a:t>BESTEHT</a:t>
            </a:r>
            <a:r>
              <a:rPr lang="de-DE" sz="2800" b="0" i="0" strike="noStrike" cap="none" spc="0" baseline="0" dirty="0">
                <a:solidFill>
                  <a:srgbClr val="808080"/>
                </a:solidFill>
                <a:effectLst/>
                <a:latin typeface="Calibri"/>
                <a:ea typeface="Calibri"/>
                <a:cs typeface="Calibri"/>
              </a:rPr>
              <a:t> in dem Wechsel von einer elterlich begleiteten zur selbst geführten Versorgung</a:t>
            </a:r>
          </a:p>
          <a:p>
            <a:pPr eaLnBrk="1" hangingPunct="1">
              <a:lnSpc>
                <a:spcPct val="110000"/>
              </a:lnSpc>
            </a:pPr>
            <a:r>
              <a:rPr lang="de-DE" sz="2800" b="0" i="0" strike="noStrike" cap="none" spc="0" baseline="0" dirty="0">
                <a:solidFill>
                  <a:srgbClr val="808080"/>
                </a:solidFill>
                <a:effectLst/>
                <a:latin typeface="Calibri"/>
                <a:ea typeface="Calibri"/>
                <a:cs typeface="Calibri"/>
              </a:rPr>
              <a:t>Es ist </a:t>
            </a:r>
            <a:r>
              <a:rPr lang="de-DE" sz="2800" b="1" i="0" strike="noStrike" cap="none" spc="0" baseline="0" dirty="0">
                <a:solidFill>
                  <a:srgbClr val="4BACC6"/>
                </a:solidFill>
                <a:effectLst/>
                <a:latin typeface="Calibri"/>
                <a:ea typeface="Calibri"/>
                <a:cs typeface="Calibri"/>
              </a:rPr>
              <a:t>UNBEDINGT NOTWENDIG</a:t>
            </a:r>
            <a:r>
              <a:rPr lang="de-DE" sz="2800" b="0" i="0" strike="noStrike" cap="none" spc="0" baseline="0" dirty="0">
                <a:solidFill>
                  <a:srgbClr val="808080"/>
                </a:solidFill>
                <a:effectLst/>
                <a:latin typeface="Calibri"/>
                <a:ea typeface="Calibri"/>
                <a:cs typeface="Calibri"/>
              </a:rPr>
              <a:t>, zu planen, wann Kinder in die Pubertät kommen, und dies sollte Teil des jährlichen Arztgesprächs sein</a:t>
            </a:r>
          </a:p>
          <a:p>
            <a:pPr eaLnBrk="1" hangingPunct="1">
              <a:lnSpc>
                <a:spcPct val="110000"/>
              </a:lnSpc>
            </a:pPr>
            <a:r>
              <a:rPr lang="de-DE" sz="2800" b="0" i="0" strike="noStrike" cap="none" spc="0" baseline="0" dirty="0">
                <a:solidFill>
                  <a:srgbClr val="808080"/>
                </a:solidFill>
                <a:effectLst/>
                <a:latin typeface="Calibri"/>
                <a:ea typeface="Calibri"/>
                <a:cs typeface="Calibri"/>
              </a:rPr>
              <a:t>Der „Übergang“ ist der Zeitpunkt, an dem ein Jugendlicher in die Erwachsenenversorgung wechselt</a:t>
            </a:r>
          </a:p>
          <a:p>
            <a:pPr eaLnBrk="1" hangingPunct="1">
              <a:lnSpc>
                <a:spcPct val="110000"/>
              </a:lnSpc>
            </a:pPr>
            <a:r>
              <a:rPr lang="de-DE" sz="2800" b="0" i="0" strike="noStrike" cap="none" spc="0" baseline="0" dirty="0">
                <a:solidFill>
                  <a:srgbClr val="808080"/>
                </a:solidFill>
                <a:effectLst/>
                <a:latin typeface="Calibri"/>
                <a:ea typeface="Calibri"/>
                <a:cs typeface="Calibri"/>
              </a:rPr>
              <a:t>Berücksichtigen des Nutzens des „</a:t>
            </a:r>
            <a:r>
              <a:rPr lang="de-DE" sz="2800" b="0" i="0" strike="noStrike" cap="none" spc="0" baseline="0" dirty="0" err="1">
                <a:solidFill>
                  <a:srgbClr val="808080"/>
                </a:solidFill>
                <a:effectLst/>
                <a:latin typeface="Calibri"/>
                <a:ea typeface="Calibri"/>
                <a:cs typeface="Calibri"/>
              </a:rPr>
              <a:t>Ready</a:t>
            </a:r>
            <a:r>
              <a:rPr lang="de-DE" sz="2800" b="0" i="0" strike="noStrike" cap="none" spc="0" baseline="0" dirty="0">
                <a:solidFill>
                  <a:srgbClr val="808080"/>
                </a:solidFill>
                <a:effectLst/>
                <a:latin typeface="Calibri"/>
                <a:ea typeface="Calibri"/>
                <a:cs typeface="Calibri"/>
              </a:rPr>
              <a:t> </a:t>
            </a:r>
            <a:r>
              <a:rPr lang="de-DE" sz="2800" b="0" i="0" strike="noStrike" cap="none" spc="0" baseline="0" dirty="0" err="1">
                <a:solidFill>
                  <a:srgbClr val="808080"/>
                </a:solidFill>
                <a:effectLst/>
                <a:latin typeface="Calibri"/>
                <a:ea typeface="Calibri"/>
                <a:cs typeface="Calibri"/>
              </a:rPr>
              <a:t>Steady</a:t>
            </a:r>
            <a:r>
              <a:rPr lang="de-DE" sz="2800" b="0" i="0" strike="noStrike" cap="none" spc="0" baseline="0" dirty="0">
                <a:solidFill>
                  <a:srgbClr val="808080"/>
                </a:solidFill>
                <a:effectLst/>
                <a:latin typeface="Calibri"/>
                <a:ea typeface="Calibri"/>
                <a:cs typeface="Calibri"/>
              </a:rPr>
              <a:t> Go“-Übergangsprogramms</a:t>
            </a:r>
            <a:r>
              <a:rPr lang="de-DE" sz="2800" b="0" i="0" strike="noStrike" cap="none" spc="0" baseline="30000" dirty="0">
                <a:solidFill>
                  <a:srgbClr val="808080"/>
                </a:solidFill>
                <a:effectLst/>
                <a:latin typeface="Calibri"/>
                <a:ea typeface="Calibri"/>
                <a:cs typeface="Calibri"/>
              </a:rPr>
              <a:t>1</a:t>
            </a:r>
            <a:endParaRPr lang="en-GB" altLang="en-US" dirty="0">
              <a:ea typeface="HelveticaNeueLT Std Cn"/>
            </a:endParaRPr>
          </a:p>
        </p:txBody>
      </p:sp>
      <p:sp>
        <p:nvSpPr>
          <p:cNvPr id="2" name="Text Placeholder 1">
            <a:extLst>
              <a:ext uri="{FF2B5EF4-FFF2-40B4-BE49-F238E27FC236}">
                <a16:creationId xmlns:a16="http://schemas.microsoft.com/office/drawing/2014/main" xmlns="" id="{B34369B6-893F-4F18-AFB8-D427627D7B6D}"/>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1. University Hospitals Southampton. 2020. https://www.uhs.nhs.uk/Media/UHS-website-2019/Patientinformation/Childhealth/ReadySteadyGo/Transitionmovingintoadultcare-patientinformation.pdf. Abgerufen im Juli 2021.</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Teaminterventionen 3</a:t>
            </a:r>
            <a:endParaRPr lang="en-GB" altLang="en-US">
              <a:ea typeface="HelveticaNeueLT Std Med Cn"/>
            </a:endParaRPr>
          </a:p>
        </p:txBody>
      </p:sp>
      <p:sp>
        <p:nvSpPr>
          <p:cNvPr id="34819" name="Rectangle 3"/>
          <p:cNvSpPr>
            <a:spLocks noGrp="1"/>
          </p:cNvSpPr>
          <p:nvPr>
            <p:ph idx="1"/>
          </p:nvPr>
        </p:nvSpPr>
        <p:spPr/>
        <p:txBody>
          <a:bodyPr>
            <a:normAutofit/>
          </a:bodyPr>
          <a:lstStyle/>
          <a:p>
            <a:pPr eaLnBrk="1" hangingPunct="1"/>
            <a:r>
              <a:rPr lang="de-DE" sz="2800" b="0" i="0" strike="noStrike" cap="none" spc="0" baseline="0">
                <a:solidFill>
                  <a:srgbClr val="808080"/>
                </a:solidFill>
                <a:effectLst/>
                <a:latin typeface="Calibri"/>
                <a:ea typeface="Calibri"/>
                <a:cs typeface="Calibri"/>
              </a:rPr>
              <a:t>Ausweitung des Anwendungsbereichs der jährlichen Konsultationen auf folgende Fragestellungen</a:t>
            </a:r>
          </a:p>
          <a:p>
            <a:pPr lvl="1" eaLnBrk="1" hangingPunct="1"/>
            <a:r>
              <a:rPr lang="de-DE" sz="2400" b="0" i="0" strike="noStrike" cap="none" spc="0" baseline="0">
                <a:solidFill>
                  <a:srgbClr val="808080"/>
                </a:solidFill>
                <a:effectLst/>
                <a:latin typeface="Calibri"/>
                <a:ea typeface="Calibri"/>
                <a:cs typeface="Calibri"/>
              </a:rPr>
              <a:t>Was möchte der Patient in den nächsten 12 Monaten in seinem eigenen Leben erreichen</a:t>
            </a:r>
          </a:p>
          <a:p>
            <a:pPr lvl="1" eaLnBrk="1" hangingPunct="1"/>
            <a:r>
              <a:rPr lang="de-DE" sz="2400" b="0" i="0" strike="noStrike" cap="none" spc="0" baseline="0">
                <a:solidFill>
                  <a:srgbClr val="808080"/>
                </a:solidFill>
                <a:effectLst/>
                <a:latin typeface="Calibri"/>
                <a:ea typeface="Calibri"/>
                <a:cs typeface="Calibri"/>
              </a:rPr>
              <a:t>Was hofft die Familie des Patienten, in den nächsten 12 Monaten zu erreichen/zu tun</a:t>
            </a:r>
          </a:p>
          <a:p>
            <a:pPr lvl="1" eaLnBrk="1" hangingPunct="1"/>
            <a:endParaRPr lang="en-GB" altLang="en-US" sz="2800"/>
          </a:p>
          <a:p>
            <a:pPr eaLnBrk="1" hangingPunct="1"/>
            <a:r>
              <a:rPr lang="de-DE" sz="2800" b="0" i="0" strike="noStrike" cap="none" spc="0" baseline="0">
                <a:solidFill>
                  <a:srgbClr val="808080"/>
                </a:solidFill>
                <a:effectLst/>
                <a:latin typeface="Calibri"/>
                <a:ea typeface="Calibri"/>
                <a:cs typeface="Calibri"/>
              </a:rPr>
              <a:t>Verknüpfen Sie „Behandlungsziele“ mit „Lebenszielen“, um eine Reihe von Zielen festzulegen</a:t>
            </a:r>
          </a:p>
        </p:txBody>
      </p:sp>
      <p:sp>
        <p:nvSpPr>
          <p:cNvPr id="2" name="Text Placeholder 1">
            <a:extLst>
              <a:ext uri="{FF2B5EF4-FFF2-40B4-BE49-F238E27FC236}">
                <a16:creationId xmlns:a16="http://schemas.microsoft.com/office/drawing/2014/main" xmlns="" id="{04D0A8CC-6F51-4B86-8B89-CE4470AA6EE9}"/>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Teaminterventionen 4</a:t>
            </a:r>
          </a:p>
        </p:txBody>
      </p:sp>
      <p:sp>
        <p:nvSpPr>
          <p:cNvPr id="36867" name="Rectangle 3"/>
          <p:cNvSpPr>
            <a:spLocks noGrp="1"/>
          </p:cNvSpPr>
          <p:nvPr>
            <p:ph idx="1"/>
          </p:nvPr>
        </p:nvSpPr>
        <p:spPr>
          <a:xfrm>
            <a:off x="838200" y="1473201"/>
            <a:ext cx="6893689" cy="4317999"/>
          </a:xfrm>
        </p:spPr>
        <p:txBody>
          <a:bodyPr>
            <a:normAutofit fontScale="97500" lnSpcReduction="10000"/>
          </a:bodyPr>
          <a:lstStyle/>
          <a:p>
            <a:pPr eaLnBrk="1" hangingPunct="1"/>
            <a:r>
              <a:rPr lang="de-DE" sz="2800" b="0" i="0" strike="noStrike" cap="none" spc="0" baseline="0">
                <a:solidFill>
                  <a:srgbClr val="808080"/>
                </a:solidFill>
                <a:effectLst/>
                <a:latin typeface="Calibri"/>
                <a:ea typeface="Calibri"/>
                <a:cs typeface="Calibri"/>
              </a:rPr>
              <a:t>Einrichtung eines regelmäßigen, virtuellen Therapietreue-Klinik-/Überprüfungstermins in Form einer (mindestens monatlich stattfindenden) Fallbesprechung</a:t>
            </a:r>
            <a:r>
              <a:rPr lang="de-DE" sz="2800" b="0" i="1" strike="noStrike" cap="none" spc="0" baseline="0">
                <a:solidFill>
                  <a:srgbClr val="808080"/>
                </a:solidFill>
                <a:effectLst/>
                <a:latin typeface="Calibri"/>
                <a:ea typeface="Calibri"/>
                <a:cs typeface="Calibri"/>
              </a:rPr>
              <a:t> </a:t>
            </a:r>
            <a:r>
              <a:rPr lang="de-DE" sz="2800" b="0" i="0" strike="noStrike" cap="none" spc="0" baseline="0">
                <a:solidFill>
                  <a:srgbClr val="808080"/>
                </a:solidFill>
                <a:effectLst/>
                <a:latin typeface="Calibri"/>
                <a:ea typeface="Calibri"/>
                <a:cs typeface="Calibri"/>
              </a:rPr>
              <a:t>der Patientengruppe </a:t>
            </a:r>
          </a:p>
          <a:p>
            <a:pPr eaLnBrk="1" hangingPunct="1"/>
            <a:endParaRPr lang="en-US" altLang="en-US">
              <a:ea typeface="HelveticaNeueLT Std Cn"/>
            </a:endParaRPr>
          </a:p>
          <a:p>
            <a:pPr eaLnBrk="1" hangingPunct="1"/>
            <a:r>
              <a:rPr lang="de-DE" sz="2800" b="0" i="0" strike="noStrike" cap="none" spc="0" baseline="0">
                <a:solidFill>
                  <a:srgbClr val="808080"/>
                </a:solidFill>
                <a:effectLst/>
                <a:latin typeface="Calibri"/>
                <a:ea typeface="Calibri"/>
                <a:cs typeface="Calibri"/>
              </a:rPr>
              <a:t>Wenn die Personalgruppe, die „Die Klinik“ führt, wächst oder sich ändert, achten Sie darauf, so konsistent wie möglich zu sein, mit welchen einzelnen Mitgliedern des Teams der Patient interagiert</a:t>
            </a:r>
            <a:r>
              <a:rPr lang="de-DE" sz="2800" b="0" i="0" strike="noStrike" cap="none" spc="0" baseline="30000">
                <a:solidFill>
                  <a:srgbClr val="808080"/>
                </a:solidFill>
                <a:effectLst/>
                <a:latin typeface="Calibri"/>
                <a:ea typeface="Calibri"/>
                <a:cs typeface="Calibri"/>
              </a:rPr>
              <a:t>1</a:t>
            </a:r>
            <a:endParaRPr lang="en-GB" altLang="en-US">
              <a:ea typeface="HelveticaNeueLT Std Cn"/>
            </a:endParaRPr>
          </a:p>
        </p:txBody>
      </p:sp>
      <p:sp>
        <p:nvSpPr>
          <p:cNvPr id="2" name="Text Placeholder 1">
            <a:extLst>
              <a:ext uri="{FF2B5EF4-FFF2-40B4-BE49-F238E27FC236}">
                <a16:creationId xmlns:a16="http://schemas.microsoft.com/office/drawing/2014/main" xmlns="" id="{FA767B75-8E3E-4CAC-A00B-E59FADE19E82}"/>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Bildquelle: Shutterstock</a:t>
            </a:r>
          </a:p>
          <a:p>
            <a:r>
              <a:rPr lang="de-DE" sz="1000" b="0" i="0" strike="noStrike" cap="none" spc="0" baseline="0">
                <a:solidFill>
                  <a:srgbClr val="898989"/>
                </a:solidFill>
                <a:effectLst/>
                <a:latin typeface="Calibri"/>
                <a:ea typeface="Calibri"/>
                <a:cs typeface="Calibri"/>
              </a:rPr>
              <a:t>1. Duff A, et al. </a:t>
            </a:r>
            <a:r>
              <a:rPr lang="de-DE" sz="1000" b="0" i="1" strike="noStrike" cap="none" spc="0" baseline="0">
                <a:solidFill>
                  <a:srgbClr val="898989"/>
                </a:solidFill>
                <a:effectLst/>
                <a:latin typeface="Calibri"/>
                <a:ea typeface="Calibri"/>
                <a:cs typeface="Calibri"/>
              </a:rPr>
              <a:t>Lancet Respir Med</a:t>
            </a:r>
            <a:r>
              <a:rPr lang="de-DE" sz="1000" b="0" i="0" strike="noStrike" cap="none" spc="0" baseline="0">
                <a:solidFill>
                  <a:srgbClr val="898989"/>
                </a:solidFill>
                <a:effectLst/>
                <a:latin typeface="Calibri"/>
                <a:ea typeface="Calibri"/>
                <a:cs typeface="Calibri"/>
              </a:rPr>
              <a:t>. 2014;2:683–685.</a:t>
            </a:r>
          </a:p>
        </p:txBody>
      </p:sp>
      <p:pic>
        <p:nvPicPr>
          <p:cNvPr id="4" name="Picture 3" descr="A person using a computer&#10;&#10;Description automatically generated with low confidence">
            <a:extLst>
              <a:ext uri="{FF2B5EF4-FFF2-40B4-BE49-F238E27FC236}">
                <a16:creationId xmlns:a16="http://schemas.microsoft.com/office/drawing/2014/main" xmlns="" id="{D8989226-2810-A04D-A8F3-6567FB2178B8}"/>
              </a:ext>
            </a:extLst>
          </p:cNvPr>
          <p:cNvPicPr>
            <a:picLocks noChangeAspect="1"/>
          </p:cNvPicPr>
          <p:nvPr/>
        </p:nvPicPr>
        <p:blipFill>
          <a:blip r:embed="rId2">
            <a:extLst>
              <a:ext uri="{28A0092B-C50C-407E-A947-70E740481C1C}">
                <a14:useLocalDpi xmlns:a14="http://schemas.microsoft.com/office/drawing/2010/main"/>
              </a:ext>
            </a:extLst>
          </a:blip>
          <a:srcRect l="31681" r="16045"/>
          <a:stretch>
            <a:fillRect/>
          </a:stretch>
        </p:blipFill>
        <p:spPr>
          <a:xfrm>
            <a:off x="7917084" y="1472338"/>
            <a:ext cx="3393822" cy="4326578"/>
          </a:xfrm>
          <a:prstGeom prst="roundRect">
            <a:avLst>
              <a:gd name="adj" fmla="val 10528"/>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Teaminterventionen 5</a:t>
            </a:r>
          </a:p>
        </p:txBody>
      </p:sp>
      <p:sp>
        <p:nvSpPr>
          <p:cNvPr id="37891" name="Rectangle 3"/>
          <p:cNvSpPr>
            <a:spLocks noGrp="1"/>
          </p:cNvSpPr>
          <p:nvPr>
            <p:ph idx="1"/>
          </p:nvPr>
        </p:nvSpPr>
        <p:spPr/>
        <p:txBody>
          <a:bodyPr>
            <a:normAutofit fontScale="87500"/>
          </a:bodyPr>
          <a:lstStyle/>
          <a:p>
            <a:pPr eaLnBrk="1" hangingPunct="1">
              <a:lnSpc>
                <a:spcPct val="110000"/>
              </a:lnSpc>
            </a:pPr>
            <a:r>
              <a:rPr lang="de-DE" sz="2200" b="0" i="0" strike="noStrike" cap="none" spc="0" baseline="0">
                <a:solidFill>
                  <a:srgbClr val="808080"/>
                </a:solidFill>
                <a:effectLst/>
                <a:latin typeface="Calibri"/>
                <a:ea typeface="Calibri"/>
                <a:cs typeface="Calibri"/>
              </a:rPr>
              <a:t>Richten Sie ein System „Wichtiger Arbeiten“ unter der Leitung von „Adherence-Advocates“, den Therapietreue-Beauftragten ein</a:t>
            </a:r>
          </a:p>
          <a:p>
            <a:pPr eaLnBrk="1" hangingPunct="1">
              <a:lnSpc>
                <a:spcPct val="110000"/>
              </a:lnSpc>
            </a:pPr>
            <a:r>
              <a:rPr lang="de-DE" sz="2200" b="0" i="0" strike="noStrike" cap="none" spc="0" baseline="0">
                <a:solidFill>
                  <a:srgbClr val="808080"/>
                </a:solidFill>
                <a:effectLst/>
                <a:latin typeface="Calibri"/>
                <a:ea typeface="Calibri"/>
                <a:cs typeface="Calibri"/>
              </a:rPr>
              <a:t>Adherence-Advocates moderieren und leiten die klinische Bewertung der Therapietreue </a:t>
            </a:r>
          </a:p>
          <a:p>
            <a:pPr eaLnBrk="1" hangingPunct="1">
              <a:lnSpc>
                <a:spcPct val="110000"/>
              </a:lnSpc>
            </a:pPr>
            <a:r>
              <a:rPr lang="de-DE" sz="2200" b="0" i="0" strike="noStrike" cap="none" spc="0" baseline="0">
                <a:solidFill>
                  <a:srgbClr val="808080"/>
                </a:solidFill>
                <a:effectLst/>
                <a:latin typeface="Calibri"/>
                <a:ea typeface="Calibri"/>
                <a:cs typeface="Calibri"/>
              </a:rPr>
              <a:t>Adherence-Advocates arbeiten gemeinsam mit dem MDT einen Behandlungsplan aus und helfen den Patienten/Betreuern aktiv dabei, diesen in ihren Alltag zu integrieren</a:t>
            </a:r>
          </a:p>
          <a:p>
            <a:pPr eaLnBrk="1" hangingPunct="1">
              <a:lnSpc>
                <a:spcPct val="110000"/>
              </a:lnSpc>
            </a:pPr>
            <a:r>
              <a:rPr lang="de-DE" sz="2200" b="0" i="0" strike="noStrike" cap="none" spc="0" baseline="0">
                <a:solidFill>
                  <a:srgbClr val="808080"/>
                </a:solidFill>
                <a:effectLst/>
                <a:latin typeface="Calibri"/>
                <a:ea typeface="Calibri"/>
                <a:cs typeface="Calibri"/>
              </a:rPr>
              <a:t>Adherence-Advocates übernehmen Verantwortung für die Umsetzung von Initiativen zur Steigerung der Therapiertreue</a:t>
            </a:r>
          </a:p>
          <a:p>
            <a:pPr lvl="1" eaLnBrk="1" hangingPunct="1">
              <a:lnSpc>
                <a:spcPct val="110000"/>
              </a:lnSpc>
            </a:pPr>
            <a:r>
              <a:rPr lang="de-DE" sz="2000" b="0" i="0" strike="noStrike" cap="none" spc="0" baseline="0">
                <a:solidFill>
                  <a:srgbClr val="808080"/>
                </a:solidFill>
                <a:effectLst/>
                <a:latin typeface="Calibri"/>
                <a:ea typeface="Calibri"/>
                <a:cs typeface="Calibri"/>
              </a:rPr>
              <a:t>Fragen der Therapietreue erörtern und verstehen</a:t>
            </a:r>
          </a:p>
          <a:p>
            <a:pPr lvl="1" eaLnBrk="1" hangingPunct="1">
              <a:lnSpc>
                <a:spcPct val="110000"/>
              </a:lnSpc>
            </a:pPr>
            <a:r>
              <a:rPr lang="de-DE" sz="2000" b="0" i="0" strike="noStrike" cap="none" spc="0" baseline="0">
                <a:solidFill>
                  <a:srgbClr val="808080"/>
                </a:solidFill>
                <a:effectLst/>
                <a:latin typeface="Calibri"/>
                <a:ea typeface="Calibri"/>
                <a:cs typeface="Calibri"/>
              </a:rPr>
              <a:t>Aufbau von ehrlich kooperativen Beziehungen zu Patienten und deren Familien</a:t>
            </a:r>
          </a:p>
          <a:p>
            <a:pPr lvl="1" eaLnBrk="1" hangingPunct="1">
              <a:lnSpc>
                <a:spcPct val="110000"/>
              </a:lnSpc>
            </a:pPr>
            <a:r>
              <a:rPr lang="de-DE" sz="2000" b="0" i="0" strike="noStrike" cap="none" spc="0" baseline="0">
                <a:solidFill>
                  <a:srgbClr val="808080"/>
                </a:solidFill>
                <a:effectLst/>
                <a:latin typeface="Calibri"/>
                <a:ea typeface="Calibri"/>
                <a:cs typeface="Calibri"/>
              </a:rPr>
              <a:t>Festlegung und Vereinbarung von Behandlungszielen im Zusammenhang mit Lebenszielen</a:t>
            </a:r>
          </a:p>
          <a:p>
            <a:pPr lvl="1" eaLnBrk="1" hangingPunct="1">
              <a:lnSpc>
                <a:spcPct val="110000"/>
              </a:lnSpc>
            </a:pPr>
            <a:r>
              <a:rPr lang="de-DE" sz="2000" b="0" i="0" strike="noStrike" cap="none" spc="0" baseline="0">
                <a:solidFill>
                  <a:srgbClr val="808080"/>
                </a:solidFill>
                <a:effectLst/>
                <a:latin typeface="Calibri"/>
                <a:ea typeface="Calibri"/>
                <a:cs typeface="Calibri"/>
              </a:rPr>
              <a:t>Fungieren als Ansprechpartner und Unterstützer für Patienten bei ihren Bemühungen um Veränderung</a:t>
            </a:r>
            <a:endParaRPr lang="en-GB" altLang="en-US" sz="2000"/>
          </a:p>
        </p:txBody>
      </p:sp>
      <p:sp>
        <p:nvSpPr>
          <p:cNvPr id="2" name="Text Placeholder 1">
            <a:extLst>
              <a:ext uri="{FF2B5EF4-FFF2-40B4-BE49-F238E27FC236}">
                <a16:creationId xmlns:a16="http://schemas.microsoft.com/office/drawing/2014/main" xmlns="" id="{88821296-02B9-4CB5-9511-8C6192EC4835}"/>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7D78A-D49B-4396-A0EB-8F3F776871A6}"/>
              </a:ext>
            </a:extLst>
          </p:cNvPr>
          <p:cNvSpPr>
            <a:spLocks noGrp="1"/>
          </p:cNvSpPr>
          <p:nvPr>
            <p:ph type="title"/>
          </p:nvPr>
        </p:nvSpPr>
        <p:spPr/>
        <p:txBody>
          <a:bodyPr/>
          <a:lstStyle/>
          <a:p>
            <a:r>
              <a:rPr lang="de-DE" sz="3600" b="0" i="0" strike="noStrike" cap="none" spc="0" baseline="0">
                <a:solidFill>
                  <a:srgbClr val="FFFFFF"/>
                </a:solidFill>
                <a:effectLst/>
                <a:latin typeface="Calibri Light"/>
                <a:ea typeface="Calibri Light"/>
                <a:cs typeface="Calibri Light"/>
              </a:rPr>
              <a:t>Haftungsausschluss</a:t>
            </a:r>
          </a:p>
        </p:txBody>
      </p:sp>
      <p:sp>
        <p:nvSpPr>
          <p:cNvPr id="3" name="Content Placeholder 2">
            <a:extLst>
              <a:ext uri="{FF2B5EF4-FFF2-40B4-BE49-F238E27FC236}">
                <a16:creationId xmlns:a16="http://schemas.microsoft.com/office/drawing/2014/main" xmlns="" id="{BF13EC4D-D7E1-48C3-9D90-D9D4C07980DE}"/>
              </a:ext>
            </a:extLst>
          </p:cNvPr>
          <p:cNvSpPr>
            <a:spLocks noGrp="1"/>
          </p:cNvSpPr>
          <p:nvPr>
            <p:ph idx="1"/>
          </p:nvPr>
        </p:nvSpPr>
        <p:spPr/>
        <p:txBody>
          <a:bodyPr anchor="ctr"/>
          <a:lstStyle/>
          <a:p>
            <a:pPr marL="0" indent="0">
              <a:buNone/>
            </a:pPr>
            <a:r>
              <a:rPr lang="de-DE" sz="2800" b="0" i="1" strike="noStrike" cap="none" spc="0" baseline="0">
                <a:solidFill>
                  <a:srgbClr val="808080"/>
                </a:solidFill>
                <a:effectLst/>
                <a:latin typeface="Calibri"/>
                <a:ea typeface="Calibri"/>
                <a:cs typeface="Calibri"/>
              </a:rPr>
              <a:t>CF CARE wird vollständig von Vertex Pharmaceuticals (Europe) Limited finanziert. Der Inhalt wurde vom Lenkungsausschuss mit logistischer und redaktioneller Unterstützung durch das CF CARE-Sekretariat, ApotheCom, vorbereitet und entwickelt. Vertex hatte die Möglichkeit, den Inhalt und die Tools auf ihre Richtigkeit zu überprüfen.</a:t>
            </a:r>
          </a:p>
          <a:p>
            <a:endParaRPr lang="en-GB"/>
          </a:p>
        </p:txBody>
      </p:sp>
      <p:sp>
        <p:nvSpPr>
          <p:cNvPr id="6" name="Text Placeholder 5">
            <a:extLst>
              <a:ext uri="{FF2B5EF4-FFF2-40B4-BE49-F238E27FC236}">
                <a16:creationId xmlns:a16="http://schemas.microsoft.com/office/drawing/2014/main" xmlns="" id="{76BF87BF-5B06-47D8-AF91-378FA4615BD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6873367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Teaminterventionen 6</a:t>
            </a:r>
          </a:p>
        </p:txBody>
      </p:sp>
      <p:sp>
        <p:nvSpPr>
          <p:cNvPr id="38915" name="Rectangle 3"/>
          <p:cNvSpPr>
            <a:spLocks noGrp="1"/>
          </p:cNvSpPr>
          <p:nvPr>
            <p:ph idx="1"/>
          </p:nvPr>
        </p:nvSpPr>
        <p:spPr/>
        <p:txBody>
          <a:bodyPr>
            <a:normAutofit lnSpcReduction="10000"/>
          </a:bodyPr>
          <a:lstStyle/>
          <a:p>
            <a:pPr eaLnBrk="1" hangingPunct="1"/>
            <a:r>
              <a:rPr lang="de-DE" sz="2800" b="0" i="0" strike="noStrike" cap="none" spc="0" baseline="0">
                <a:solidFill>
                  <a:srgbClr val="808080"/>
                </a:solidFill>
                <a:effectLst/>
                <a:latin typeface="Calibri"/>
                <a:ea typeface="Calibri"/>
                <a:cs typeface="Calibri"/>
              </a:rPr>
              <a:t>Erwartungen und Verpflichtungen der Mitarbeiter festlegen</a:t>
            </a:r>
          </a:p>
          <a:p>
            <a:pPr eaLnBrk="1" hangingPunct="1"/>
            <a:endParaRPr lang="en-GB" altLang="en-US">
              <a:ea typeface="HelveticaNeueLT Std Cn"/>
            </a:endParaRPr>
          </a:p>
          <a:p>
            <a:pPr lvl="1" eaLnBrk="1" hangingPunct="1"/>
            <a:r>
              <a:rPr lang="de-DE" sz="2400" b="0" i="0" strike="noStrike" cap="none" spc="0" baseline="0">
                <a:solidFill>
                  <a:srgbClr val="808080"/>
                </a:solidFill>
                <a:effectLst/>
                <a:latin typeface="Calibri"/>
                <a:ea typeface="Calibri"/>
                <a:cs typeface="Calibri"/>
              </a:rPr>
              <a:t>Verdeutlichen, dass das Patientenmanagement von der Qualität der „erhaltenen Informationen“ abhängt</a:t>
            </a:r>
          </a:p>
          <a:p>
            <a:pPr marL="457200" lvl="1" indent="0" eaLnBrk="1" hangingPunct="1">
              <a:buNone/>
            </a:pPr>
            <a:endParaRPr lang="en-GB" altLang="en-US"/>
          </a:p>
          <a:p>
            <a:pPr lvl="1" eaLnBrk="1" hangingPunct="1"/>
            <a:r>
              <a:rPr lang="de-DE" sz="2400" b="0" i="0" strike="noStrike" cap="none" spc="0" baseline="0">
                <a:solidFill>
                  <a:srgbClr val="808080"/>
                </a:solidFill>
                <a:effectLst/>
                <a:latin typeface="Calibri"/>
                <a:ea typeface="Calibri"/>
                <a:cs typeface="Calibri"/>
              </a:rPr>
              <a:t>Warnung der Patienten/Betreuer vor den Risiken eines übermäßigen Arzneimittelkonsums oder des Absetzens von Arzneimitteln, von denen angenommen wird, sie seien unwirksam</a:t>
            </a:r>
          </a:p>
          <a:p>
            <a:pPr marL="457200" lvl="1" indent="0" eaLnBrk="1" hangingPunct="1">
              <a:buNone/>
            </a:pPr>
            <a:endParaRPr lang="en-GB" altLang="en-US"/>
          </a:p>
          <a:p>
            <a:pPr lvl="1" eaLnBrk="1" hangingPunct="1"/>
            <a:r>
              <a:rPr lang="de-DE" sz="2400" b="0" i="0" strike="noStrike" cap="none" spc="0" baseline="0">
                <a:solidFill>
                  <a:srgbClr val="808080"/>
                </a:solidFill>
                <a:effectLst/>
                <a:latin typeface="Calibri"/>
                <a:ea typeface="Calibri"/>
                <a:cs typeface="Calibri"/>
              </a:rPr>
              <a:t>Erfassung </a:t>
            </a:r>
            <a:r>
              <a:rPr lang="de-DE" sz="2400" b="1" i="0" strike="noStrike" cap="none" spc="0" baseline="0">
                <a:solidFill>
                  <a:srgbClr val="4BACC6"/>
                </a:solidFill>
                <a:effectLst/>
                <a:latin typeface="Calibri"/>
                <a:ea typeface="Calibri"/>
                <a:cs typeface="Calibri"/>
              </a:rPr>
              <a:t>jedes einzelnen Aspekts</a:t>
            </a:r>
            <a:r>
              <a:rPr lang="de-DE" sz="2400" b="0" i="0" strike="noStrike" cap="none" spc="0" baseline="0">
                <a:solidFill>
                  <a:srgbClr val="4BACC6"/>
                </a:solidFill>
                <a:effectLst/>
                <a:latin typeface="Calibri"/>
                <a:ea typeface="Calibri"/>
                <a:cs typeface="Calibri"/>
              </a:rPr>
              <a:t> </a:t>
            </a:r>
            <a:r>
              <a:rPr lang="de-DE" sz="2400" b="0" i="0" strike="noStrike" cap="none" spc="0" baseline="0">
                <a:solidFill>
                  <a:srgbClr val="808080"/>
                </a:solidFill>
                <a:effectLst/>
                <a:latin typeface="Calibri"/>
                <a:ea typeface="Calibri"/>
                <a:cs typeface="Calibri"/>
              </a:rPr>
              <a:t>der Behandlung, anstelle der pauschalen Bewertung der Therapietreue</a:t>
            </a: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xmlns="" id="{53F457ED-C1C0-402A-9E83-78809BE142D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Teaminterventionen 7</a:t>
            </a:r>
          </a:p>
        </p:txBody>
      </p:sp>
      <p:sp>
        <p:nvSpPr>
          <p:cNvPr id="39939" name="Rectangle 4"/>
          <p:cNvSpPr>
            <a:spLocks noGrp="1"/>
          </p:cNvSpPr>
          <p:nvPr>
            <p:ph idx="1"/>
          </p:nvPr>
        </p:nvSpPr>
        <p:spPr>
          <a:xfrm>
            <a:off x="838201" y="1473201"/>
            <a:ext cx="6176058" cy="4317999"/>
          </a:xfrm>
        </p:spPr>
        <p:txBody>
          <a:bodyPr>
            <a:normAutofit/>
          </a:bodyPr>
          <a:lstStyle/>
          <a:p>
            <a:pPr eaLnBrk="1" hangingPunct="1"/>
            <a:r>
              <a:rPr lang="de-DE" sz="2800" b="0" i="0" strike="noStrike" cap="none" spc="0" baseline="0">
                <a:solidFill>
                  <a:srgbClr val="808080"/>
                </a:solidFill>
                <a:effectLst/>
                <a:latin typeface="Calibri"/>
                <a:ea typeface="Calibri"/>
                <a:cs typeface="Calibri"/>
              </a:rPr>
              <a:t>Erwartungen und Verpflichtungen der Patienten/Familie festlegen</a:t>
            </a:r>
          </a:p>
          <a:p>
            <a:pPr lvl="1" eaLnBrk="1" hangingPunct="1"/>
            <a:r>
              <a:rPr lang="de-DE" sz="2400" b="0" i="0" strike="noStrike" cap="none" spc="0" baseline="0">
                <a:solidFill>
                  <a:srgbClr val="808080"/>
                </a:solidFill>
                <a:effectLst/>
                <a:latin typeface="Calibri"/>
                <a:ea typeface="Calibri"/>
                <a:cs typeface="Calibri"/>
              </a:rPr>
              <a:t>Anwenden der Grundsätze einer offenen Diskussion über das, was erreicht wurde</a:t>
            </a:r>
          </a:p>
          <a:p>
            <a:pPr lvl="1" eaLnBrk="1" hangingPunct="1"/>
            <a:r>
              <a:rPr lang="de-DE" sz="2400" b="0" i="0" strike="noStrike" cap="none" spc="0" baseline="0">
                <a:solidFill>
                  <a:srgbClr val="808080"/>
                </a:solidFill>
                <a:effectLst/>
                <a:latin typeface="Calibri"/>
                <a:ea typeface="Calibri"/>
                <a:cs typeface="Calibri"/>
              </a:rPr>
              <a:t>Einverständnis zu regelmäßigem Kontakt mit den Adherence-Advocates einholen</a:t>
            </a:r>
          </a:p>
          <a:p>
            <a:pPr lvl="1" eaLnBrk="1" hangingPunct="1"/>
            <a:r>
              <a:rPr lang="de-DE" sz="2400" b="0" i="0" strike="noStrike" cap="none" spc="0" baseline="0">
                <a:solidFill>
                  <a:srgbClr val="808080"/>
                </a:solidFill>
                <a:effectLst/>
                <a:latin typeface="Calibri"/>
                <a:ea typeface="Calibri"/>
                <a:cs typeface="Calibri"/>
              </a:rPr>
              <a:t>Sich bemühen, die Behandlung in die tägliche Routine der Patienten einzubauen</a:t>
            </a:r>
          </a:p>
          <a:p>
            <a:pPr lvl="1" eaLnBrk="1" hangingPunct="1"/>
            <a:r>
              <a:rPr lang="de-DE" sz="2400" b="0" i="0" strike="noStrike" cap="none" spc="0" baseline="0">
                <a:solidFill>
                  <a:srgbClr val="808080"/>
                </a:solidFill>
                <a:effectLst/>
                <a:latin typeface="Calibri"/>
                <a:ea typeface="Calibri"/>
                <a:cs typeface="Calibri"/>
              </a:rPr>
              <a:t>Sich an die vereinbarten „Behandlungsferien“ halten</a:t>
            </a:r>
          </a:p>
          <a:p>
            <a:pPr lvl="1" eaLnBrk="1" hangingPunct="1"/>
            <a:r>
              <a:rPr lang="de-DE" sz="2400" b="0" i="0" strike="noStrike" cap="none" spc="0" baseline="0">
                <a:solidFill>
                  <a:srgbClr val="808080"/>
                </a:solidFill>
                <a:effectLst/>
                <a:latin typeface="Calibri"/>
                <a:ea typeface="Calibri"/>
                <a:cs typeface="Calibri"/>
              </a:rPr>
              <a:t>Gegebenenfalls ein Tagebuch führen</a:t>
            </a:r>
          </a:p>
        </p:txBody>
      </p:sp>
      <p:sp>
        <p:nvSpPr>
          <p:cNvPr id="2" name="Text Placeholder 1">
            <a:extLst>
              <a:ext uri="{FF2B5EF4-FFF2-40B4-BE49-F238E27FC236}">
                <a16:creationId xmlns:a16="http://schemas.microsoft.com/office/drawing/2014/main" xmlns="" id="{1CEE8D3C-522E-4DBC-AA14-CC1817CA4980}"/>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Bildquelle: Pexels</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xmlns="" id="{6E231C51-6C10-4342-A0DC-59F9FED65E68}"/>
              </a:ext>
            </a:extLst>
          </p:cNvPr>
          <p:cNvPicPr>
            <a:picLocks noChangeAspect="1"/>
          </p:cNvPicPr>
          <p:nvPr/>
        </p:nvPicPr>
        <p:blipFill>
          <a:blip r:embed="rId3">
            <a:extLst>
              <a:ext uri="{28A0092B-C50C-407E-A947-70E740481C1C}">
                <a14:useLocalDpi xmlns:a14="http://schemas.microsoft.com/office/drawing/2010/main"/>
              </a:ext>
            </a:extLst>
          </a:blip>
          <a:srcRect l="10338" t="21434" b="15612"/>
          <a:stretch>
            <a:fillRect/>
          </a:stretch>
        </p:blipFill>
        <p:spPr>
          <a:xfrm>
            <a:off x="7222602" y="1469985"/>
            <a:ext cx="4099367" cy="4317358"/>
          </a:xfrm>
          <a:prstGeom prst="roundRect">
            <a:avLst>
              <a:gd name="adj" fmla="val 7067"/>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77EA7-0A69-463E-8EBF-9C10E5B12635}"/>
              </a:ext>
            </a:extLst>
          </p:cNvPr>
          <p:cNvSpPr>
            <a:spLocks noGrp="1"/>
          </p:cNvSpPr>
          <p:nvPr>
            <p:ph type="title"/>
          </p:nvPr>
        </p:nvSpPr>
        <p:spPr/>
        <p:txBody>
          <a:bodyPr/>
          <a:lstStyle/>
          <a:p>
            <a:r>
              <a:rPr lang="de-DE" sz="3600" b="0" i="0" strike="noStrike" cap="none" spc="0" baseline="0">
                <a:solidFill>
                  <a:srgbClr val="FFFFFF"/>
                </a:solidFill>
                <a:effectLst/>
                <a:latin typeface="Calibri Light"/>
                <a:ea typeface="Calibri Light"/>
                <a:cs typeface="Calibri Light"/>
              </a:rPr>
              <a:t>Zusammenfassung </a:t>
            </a:r>
          </a:p>
        </p:txBody>
      </p:sp>
      <p:sp>
        <p:nvSpPr>
          <p:cNvPr id="3" name="Content Placeholder 2">
            <a:extLst>
              <a:ext uri="{FF2B5EF4-FFF2-40B4-BE49-F238E27FC236}">
                <a16:creationId xmlns:a16="http://schemas.microsoft.com/office/drawing/2014/main" xmlns="" id="{FB3721D4-85BD-486B-9C13-707AF23BD55B}"/>
              </a:ext>
            </a:extLst>
          </p:cNvPr>
          <p:cNvSpPr>
            <a:spLocks noGrp="1"/>
          </p:cNvSpPr>
          <p:nvPr>
            <p:ph idx="1"/>
          </p:nvPr>
        </p:nvSpPr>
        <p:spPr/>
        <p:txBody>
          <a:bodyPr>
            <a:normAutofit fontScale="87500"/>
          </a:bodyPr>
          <a:lstStyle/>
          <a:p>
            <a:r>
              <a:rPr lang="de-DE" sz="2200" b="0" i="0" strike="noStrike" cap="none" spc="0" baseline="0">
                <a:solidFill>
                  <a:srgbClr val="808080"/>
                </a:solidFill>
                <a:effectLst/>
                <a:latin typeface="Calibri"/>
                <a:ea typeface="Calibri"/>
                <a:cs typeface="Calibri"/>
              </a:rPr>
              <a:t>Veränderungen in der Kultur, dem Ethos und den Erwartungen der CF-Teams sollten gefördert werden, um die Ergebnisse der Gesundheitsversorgung für Patienten mit zystischer Fibrose zu verbessern</a:t>
            </a:r>
          </a:p>
          <a:p>
            <a:r>
              <a:rPr lang="de-DE" sz="2200" b="0" i="0" strike="noStrike" cap="none" spc="0" baseline="0">
                <a:solidFill>
                  <a:srgbClr val="808080"/>
                </a:solidFill>
                <a:effectLst/>
                <a:latin typeface="Calibri"/>
                <a:ea typeface="Calibri"/>
                <a:cs typeface="Calibri"/>
              </a:rPr>
              <a:t>Die Mitglieder von MDT für CF können eine Umgebung für Zusammenarbeit und Problemlösung schaffen, die speziell auf die Bedürfnisse ihrer Patienten zugeschnitten ist, um das Krankheitsmanagement ihrer Patienten zu unterstützen und schließlich deren Therapietreue zu verbessern</a:t>
            </a:r>
          </a:p>
          <a:p>
            <a:r>
              <a:rPr lang="de-DE" sz="2200" b="0" i="0" strike="noStrike" cap="none" spc="0" baseline="0">
                <a:solidFill>
                  <a:srgbClr val="808080"/>
                </a:solidFill>
                <a:effectLst/>
                <a:latin typeface="Calibri"/>
                <a:ea typeface="Calibri"/>
                <a:cs typeface="Calibri"/>
              </a:rPr>
              <a:t>Adherence-Advocates können mit Unterstützung des MDT bei der Umsetzung von Initiativen zur Steigerung der Therapietreue die Führung übernehmen:</a:t>
            </a:r>
          </a:p>
          <a:p>
            <a:pPr lvl="1"/>
            <a:r>
              <a:rPr lang="de-DE" sz="1900" b="0" i="0" strike="noStrike" cap="none" spc="0" baseline="0">
                <a:solidFill>
                  <a:srgbClr val="808080"/>
                </a:solidFill>
                <a:effectLst/>
                <a:latin typeface="Calibri"/>
                <a:ea typeface="Calibri"/>
                <a:cs typeface="Calibri"/>
              </a:rPr>
              <a:t>Fragen der Therapietreue erörtern und verstehen</a:t>
            </a:r>
          </a:p>
          <a:p>
            <a:pPr lvl="1"/>
            <a:r>
              <a:rPr lang="de-DE" sz="1900" b="0" i="0" strike="noStrike" cap="none" spc="0" baseline="0">
                <a:solidFill>
                  <a:srgbClr val="808080"/>
                </a:solidFill>
                <a:effectLst/>
                <a:latin typeface="Calibri"/>
                <a:ea typeface="Calibri"/>
                <a:cs typeface="Calibri"/>
              </a:rPr>
              <a:t>Aufbau von ehrlich kooperativen Beziehungen zu Patienten und deren Familien</a:t>
            </a:r>
          </a:p>
          <a:p>
            <a:pPr lvl="1"/>
            <a:r>
              <a:rPr lang="de-DE" sz="1900" b="0" i="0" strike="noStrike" cap="none" spc="0" baseline="0">
                <a:solidFill>
                  <a:srgbClr val="808080"/>
                </a:solidFill>
                <a:effectLst/>
                <a:latin typeface="Calibri"/>
                <a:ea typeface="Calibri"/>
                <a:cs typeface="Calibri"/>
              </a:rPr>
              <a:t>Festlegung und Vereinbarung von Behandlungszielen im Zusammenhang mit Lebenszielen</a:t>
            </a:r>
          </a:p>
          <a:p>
            <a:pPr lvl="1"/>
            <a:r>
              <a:rPr lang="de-DE" sz="1900" b="0" i="0" strike="noStrike" cap="none" spc="0" baseline="0">
                <a:solidFill>
                  <a:srgbClr val="808080"/>
                </a:solidFill>
                <a:effectLst/>
                <a:latin typeface="Calibri"/>
                <a:ea typeface="Calibri"/>
                <a:cs typeface="Calibri"/>
              </a:rPr>
              <a:t>Fungieren als Ansprechpartner und Unterstützer für Patienten bei ihren Bemühungen um Veränderung </a:t>
            </a:r>
          </a:p>
          <a:p>
            <a:r>
              <a:rPr lang="de-DE" sz="2200" b="0" i="0" strike="noStrike" cap="none" spc="0" baseline="0">
                <a:solidFill>
                  <a:srgbClr val="808080"/>
                </a:solidFill>
                <a:effectLst/>
                <a:latin typeface="Calibri"/>
                <a:ea typeface="Calibri"/>
                <a:cs typeface="Calibri"/>
              </a:rPr>
              <a:t>Das MDT kann die wichtigsten Faktoren für Veränderungen identifizieren und anpassen, um die Patienten bei ihrem Krankheitsmanagement zu unterstützen</a:t>
            </a:r>
            <a:endParaRPr lang="en-GB" sz="2400">
              <a:highlight>
                <a:srgbClr val="FFFF00"/>
              </a:highlight>
            </a:endParaRPr>
          </a:p>
        </p:txBody>
      </p:sp>
      <p:sp>
        <p:nvSpPr>
          <p:cNvPr id="4" name="Text Placeholder 3">
            <a:extLst>
              <a:ext uri="{FF2B5EF4-FFF2-40B4-BE49-F238E27FC236}">
                <a16:creationId xmlns:a16="http://schemas.microsoft.com/office/drawing/2014/main" xmlns="" id="{EE0A04E7-5F2D-4A26-B15C-1BA5396028C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75214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Literaturhinweise</a:t>
            </a:r>
          </a:p>
        </p:txBody>
      </p:sp>
      <p:sp>
        <p:nvSpPr>
          <p:cNvPr id="54275" name="Content Placeholder 5"/>
          <p:cNvSpPr>
            <a:spLocks noGrp="1"/>
          </p:cNvSpPr>
          <p:nvPr>
            <p:ph idx="1"/>
          </p:nvPr>
        </p:nvSpPr>
        <p:spPr/>
        <p:txBody>
          <a:bodyPr rtlCol="0">
            <a:normAutofit/>
          </a:bodyPr>
          <a:lstStyle/>
          <a:p>
            <a:pPr>
              <a:defRPr/>
            </a:pPr>
            <a:r>
              <a:rPr lang="de-DE" sz="1600" b="0" i="0" strike="noStrike" cap="none" spc="0" baseline="0">
                <a:solidFill>
                  <a:srgbClr val="808080"/>
                </a:solidFill>
                <a:effectLst/>
                <a:latin typeface="Calibri"/>
                <a:ea typeface="Calibri"/>
                <a:cs typeface="Calibri"/>
              </a:rPr>
              <a:t>Berwick D, et al. A promise to learn – a commitment to act: Improving the Safety of Patients in England. 2013. Verfügbar unter: www.gov.uk/government/uploads/system/uploads/attachment_data/file/226703/Berwick_Report.pdf. Abgerufen im Juli 2021.</a:t>
            </a:r>
          </a:p>
          <a:p>
            <a:pPr>
              <a:defRPr/>
            </a:pPr>
            <a:r>
              <a:rPr lang="de-DE" sz="1600" b="0" i="0" strike="noStrike" cap="none" spc="0" baseline="0">
                <a:solidFill>
                  <a:srgbClr val="808080"/>
                </a:solidFill>
                <a:effectLst/>
                <a:latin typeface="Calibri"/>
                <a:ea typeface="Calibri"/>
                <a:cs typeface="Calibri"/>
              </a:rPr>
              <a:t>Briesacher BA, Quittner AL, Saiman L, et al. Adherence with tobramycin inhaled solution and health care utilization. </a:t>
            </a:r>
            <a:r>
              <a:rPr lang="de-DE" sz="1600" b="0" i="1" strike="noStrike" cap="none" spc="0" baseline="0">
                <a:solidFill>
                  <a:srgbClr val="808080"/>
                </a:solidFill>
                <a:effectLst/>
                <a:latin typeface="Calibri"/>
                <a:ea typeface="Calibri"/>
                <a:cs typeface="Calibri"/>
              </a:rPr>
              <a:t>BMC Pulm Med.</a:t>
            </a:r>
            <a:r>
              <a:rPr lang="de-DE" sz="1600" b="0" i="0" strike="noStrike" cap="none" spc="0" baseline="0">
                <a:solidFill>
                  <a:srgbClr val="808080"/>
                </a:solidFill>
                <a:effectLst/>
                <a:latin typeface="Calibri"/>
                <a:ea typeface="Calibri"/>
                <a:cs typeface="Calibri"/>
              </a:rPr>
              <a:t> 2011;11:5.</a:t>
            </a:r>
          </a:p>
          <a:p>
            <a:pPr>
              <a:defRPr/>
            </a:pPr>
            <a:r>
              <a:rPr lang="de-DE" sz="1600" b="0" i="0" strike="noStrike" cap="none" spc="0" baseline="0">
                <a:solidFill>
                  <a:srgbClr val="808080"/>
                </a:solidFill>
                <a:effectLst/>
                <a:latin typeface="Calibri"/>
                <a:ea typeface="Calibri"/>
                <a:cs typeface="Calibri"/>
              </a:rPr>
              <a:t>Department of Health. </a:t>
            </a:r>
            <a:r>
              <a:rPr lang="de-DE" sz="1600" b="0" i="1" strike="noStrike" cap="none" spc="0" baseline="0">
                <a:solidFill>
                  <a:srgbClr val="808080"/>
                </a:solidFill>
                <a:effectLst/>
                <a:latin typeface="Calibri"/>
                <a:ea typeface="Calibri"/>
                <a:cs typeface="Calibri"/>
              </a:rPr>
              <a:t>The Government’s revised manade to NHS England for 2018–2019. </a:t>
            </a:r>
            <a:r>
              <a:rPr lang="de-DE" sz="1600" b="0" i="0" strike="noStrike" cap="none" spc="0" baseline="0">
                <a:solidFill>
                  <a:srgbClr val="808080"/>
                </a:solidFill>
                <a:effectLst/>
                <a:latin typeface="Calibri"/>
                <a:ea typeface="Calibri"/>
                <a:cs typeface="Calibri"/>
              </a:rPr>
              <a:t>Mai 2019. Verfügbar unter: https://assets.publishing.service.gov.uk/government/uploads/system/uploads/attachment_data/file/803111/revised-mandate-to-nhs-england-2018-to-2019.pdf. Abgerufen im Juli 2021. </a:t>
            </a:r>
            <a:endParaRPr lang="en-GB" altLang="en-US" sz="1600" u="sng"/>
          </a:p>
          <a:p>
            <a:pPr>
              <a:defRPr/>
            </a:pPr>
            <a:r>
              <a:rPr lang="de-DE" sz="1600" b="0" i="0" strike="noStrike" cap="none" spc="0" baseline="0">
                <a:solidFill>
                  <a:srgbClr val="808080"/>
                </a:solidFill>
                <a:effectLst/>
                <a:latin typeface="Calibri"/>
                <a:ea typeface="Calibri"/>
                <a:cs typeface="Calibri"/>
              </a:rPr>
              <a:t>Duff AJ, Latchford G. Adherence in cystic fibrosis; care teams need to change first. </a:t>
            </a:r>
            <a:r>
              <a:rPr lang="de-DE" sz="1600" b="0" i="1" strike="noStrike" cap="none" spc="0" baseline="0">
                <a:solidFill>
                  <a:srgbClr val="808080"/>
                </a:solidFill>
                <a:effectLst/>
                <a:latin typeface="Calibri"/>
                <a:ea typeface="Calibri"/>
                <a:cs typeface="Calibri"/>
              </a:rPr>
              <a:t>Lancet Respir Med</a:t>
            </a:r>
            <a:r>
              <a:rPr lang="de-DE" sz="1600" b="0" i="0" strike="noStrike" cap="none" spc="0" baseline="0">
                <a:solidFill>
                  <a:srgbClr val="808080"/>
                </a:solidFill>
                <a:effectLst/>
                <a:latin typeface="Calibri"/>
                <a:ea typeface="Calibri"/>
                <a:cs typeface="Calibri"/>
              </a:rPr>
              <a:t>. 2014;2:683–685. </a:t>
            </a:r>
          </a:p>
          <a:p>
            <a:pPr>
              <a:defRPr/>
            </a:pPr>
            <a:r>
              <a:rPr lang="de-DE" sz="1600" b="0" i="0" strike="noStrike" cap="none" spc="0" baseline="0">
                <a:solidFill>
                  <a:srgbClr val="808080"/>
                </a:solidFill>
                <a:effectLst/>
                <a:latin typeface="Calibri"/>
                <a:ea typeface="Calibri"/>
                <a:cs typeface="Calibri"/>
              </a:rPr>
              <a:t>Eakin MN, Bilderback A, Boyle MP, et al. Longitudinal association between medication adherence and lung health in people with cystic fibrosis. </a:t>
            </a:r>
            <a:r>
              <a:rPr lang="de-DE" sz="1600" b="0" i="1" strike="noStrike" cap="none" spc="0" baseline="0">
                <a:solidFill>
                  <a:srgbClr val="808080"/>
                </a:solidFill>
                <a:effectLst/>
                <a:latin typeface="Calibri"/>
                <a:ea typeface="Calibri"/>
                <a:cs typeface="Calibri"/>
              </a:rPr>
              <a:t>J Cyst Fibros. </a:t>
            </a:r>
            <a:r>
              <a:rPr lang="de-DE" sz="1600" b="0" i="0" strike="noStrike" cap="none" spc="0" baseline="0">
                <a:solidFill>
                  <a:srgbClr val="808080"/>
                </a:solidFill>
                <a:effectLst/>
                <a:latin typeface="Calibri"/>
                <a:ea typeface="Calibri"/>
                <a:cs typeface="Calibri"/>
              </a:rPr>
              <a:t>2011;10:258–264.</a:t>
            </a:r>
          </a:p>
          <a:p>
            <a:pPr>
              <a:defRPr/>
            </a:pPr>
            <a:r>
              <a:rPr lang="de-DE" sz="1600" b="0" i="0" strike="noStrike" cap="none" spc="0" baseline="0">
                <a:solidFill>
                  <a:srgbClr val="808080"/>
                </a:solidFill>
                <a:effectLst/>
                <a:latin typeface="Calibri"/>
                <a:ea typeface="Calibri"/>
                <a:cs typeface="Calibri"/>
              </a:rPr>
              <a:t>Eakin MN, Riekert KA. The impact of medication adherence on lung health outcomes in cystic fibrosis. </a:t>
            </a:r>
            <a:r>
              <a:rPr lang="de-DE" sz="1600" b="0" i="1" strike="noStrike" cap="none" spc="0" baseline="0">
                <a:solidFill>
                  <a:srgbClr val="808080"/>
                </a:solidFill>
                <a:effectLst/>
                <a:latin typeface="Calibri"/>
                <a:ea typeface="Calibri"/>
                <a:cs typeface="Calibri"/>
              </a:rPr>
              <a:t>Curr Opin Pulm Med. </a:t>
            </a:r>
            <a:r>
              <a:rPr lang="de-DE" sz="1600" b="0" i="0" strike="noStrike" cap="none" spc="0" baseline="0">
                <a:solidFill>
                  <a:srgbClr val="808080"/>
                </a:solidFill>
                <a:effectLst/>
                <a:latin typeface="Calibri"/>
                <a:ea typeface="Calibri"/>
                <a:cs typeface="Calibri"/>
              </a:rPr>
              <a:t>2013;19:687–691.</a:t>
            </a:r>
          </a:p>
          <a:p>
            <a:pPr>
              <a:defRPr/>
            </a:pPr>
            <a:r>
              <a:rPr lang="de-DE" sz="1600" b="0" i="0" strike="noStrike" cap="none" spc="0" baseline="0">
                <a:solidFill>
                  <a:srgbClr val="808080"/>
                </a:solidFill>
                <a:effectLst/>
                <a:latin typeface="Calibri"/>
                <a:ea typeface="Calibri"/>
                <a:cs typeface="Calibri"/>
              </a:rPr>
              <a:t>Fallowfield LJ, et al. Efficacy of a Cancer Research UK communications skills training model for oncologists: a randomised controlled trial. </a:t>
            </a:r>
            <a:r>
              <a:rPr lang="de-DE" sz="1600" b="0" i="1" strike="noStrike" cap="none" spc="0" baseline="0">
                <a:solidFill>
                  <a:srgbClr val="808080"/>
                </a:solidFill>
                <a:effectLst/>
                <a:latin typeface="Calibri"/>
                <a:ea typeface="Calibri"/>
                <a:cs typeface="Calibri"/>
              </a:rPr>
              <a:t>Lancet</a:t>
            </a:r>
            <a:r>
              <a:rPr lang="de-DE" sz="1600" b="0" i="0" strike="noStrike" cap="none" spc="0" baseline="0">
                <a:solidFill>
                  <a:srgbClr val="808080"/>
                </a:solidFill>
                <a:effectLst/>
                <a:latin typeface="Calibri"/>
                <a:ea typeface="Calibri"/>
                <a:cs typeface="Calibri"/>
              </a:rPr>
              <a:t>. 2002;359:650–656.</a:t>
            </a:r>
          </a:p>
          <a:p>
            <a:pPr marL="0" indent="0">
              <a:buNone/>
              <a:defRPr/>
            </a:pPr>
            <a:endParaRPr lang="en-GB" altLang="en-US" sz="1600"/>
          </a:p>
        </p:txBody>
      </p:sp>
      <p:sp>
        <p:nvSpPr>
          <p:cNvPr id="2" name="Text Placeholder 1">
            <a:extLst>
              <a:ext uri="{FF2B5EF4-FFF2-40B4-BE49-F238E27FC236}">
                <a16:creationId xmlns:a16="http://schemas.microsoft.com/office/drawing/2014/main" xmlns="" id="{F8672C4F-1A91-4854-B7D4-62A91081DEF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Literaturhinweise</a:t>
            </a:r>
          </a:p>
        </p:txBody>
      </p:sp>
      <p:sp>
        <p:nvSpPr>
          <p:cNvPr id="44035" name="Content Placeholder 5"/>
          <p:cNvSpPr>
            <a:spLocks noGrp="1"/>
          </p:cNvSpPr>
          <p:nvPr>
            <p:ph idx="1"/>
          </p:nvPr>
        </p:nvSpPr>
        <p:spPr/>
        <p:txBody>
          <a:bodyPr>
            <a:normAutofit/>
          </a:bodyPr>
          <a:lstStyle/>
          <a:p>
            <a:pPr>
              <a:defRPr/>
            </a:pPr>
            <a:r>
              <a:rPr lang="de-DE" sz="1600" b="0" i="0" strike="noStrike" cap="none" spc="0" baseline="0" dirty="0">
                <a:solidFill>
                  <a:srgbClr val="808080"/>
                </a:solidFill>
                <a:effectLst/>
                <a:latin typeface="Calibri"/>
                <a:ea typeface="Calibri"/>
                <a:cs typeface="Calibri"/>
              </a:rPr>
              <a:t>Gardner AJ, Gray AL, </a:t>
            </a:r>
            <a:r>
              <a:rPr lang="de-DE" sz="1600" b="0" i="0" strike="noStrike" cap="none" spc="0" baseline="0" dirty="0" err="1">
                <a:solidFill>
                  <a:srgbClr val="808080"/>
                </a:solidFill>
                <a:effectLst/>
                <a:latin typeface="Calibri"/>
                <a:ea typeface="Calibri"/>
                <a:cs typeface="Calibri"/>
              </a:rPr>
              <a:t>Self</a:t>
            </a:r>
            <a:r>
              <a:rPr lang="de-DE" sz="1600" b="0" i="0" strike="noStrike" cap="none" spc="0" baseline="0" dirty="0">
                <a:solidFill>
                  <a:srgbClr val="808080"/>
                </a:solidFill>
                <a:effectLst/>
                <a:latin typeface="Calibri"/>
                <a:ea typeface="Calibri"/>
                <a:cs typeface="Calibri"/>
              </a:rPr>
              <a:t> S, et al. </a:t>
            </a:r>
            <a:r>
              <a:rPr lang="de-DE" sz="1600" b="0" i="0" strike="noStrike" cap="none" spc="0" baseline="0" dirty="0" err="1">
                <a:solidFill>
                  <a:srgbClr val="808080"/>
                </a:solidFill>
                <a:effectLst/>
                <a:latin typeface="Calibri"/>
                <a:ea typeface="Calibri"/>
                <a:cs typeface="Calibri"/>
              </a:rPr>
              <a:t>Strengthening</a:t>
            </a:r>
            <a:r>
              <a:rPr lang="de-DE" sz="1600" b="0" i="0" strike="noStrike" cap="none" spc="0" baseline="0" dirty="0">
                <a:solidFill>
                  <a:srgbClr val="808080"/>
                </a:solidFill>
                <a:effectLst/>
                <a:latin typeface="Calibri"/>
                <a:ea typeface="Calibri"/>
                <a:cs typeface="Calibri"/>
              </a:rPr>
              <a:t> care </a:t>
            </a:r>
            <a:r>
              <a:rPr lang="de-DE" sz="1600" b="0" i="0" strike="noStrike" cap="none" spc="0" baseline="0" dirty="0" err="1">
                <a:solidFill>
                  <a:srgbClr val="808080"/>
                </a:solidFill>
                <a:effectLst/>
                <a:latin typeface="Calibri"/>
                <a:ea typeface="Calibri"/>
                <a:cs typeface="Calibri"/>
              </a:rPr>
              <a:t>teams</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to</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improve</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adherence</a:t>
            </a:r>
            <a:r>
              <a:rPr lang="de-DE" sz="1600" b="0" i="0" strike="noStrike" cap="none" spc="0" baseline="0" dirty="0">
                <a:solidFill>
                  <a:srgbClr val="808080"/>
                </a:solidFill>
                <a:effectLst/>
                <a:latin typeface="Calibri"/>
                <a:ea typeface="Calibri"/>
                <a:cs typeface="Calibri"/>
              </a:rPr>
              <a:t> in </a:t>
            </a:r>
            <a:r>
              <a:rPr lang="de-DE" sz="1600" b="0" i="0" strike="noStrike" cap="none" spc="0" baseline="0" dirty="0" err="1">
                <a:solidFill>
                  <a:srgbClr val="808080"/>
                </a:solidFill>
                <a:effectLst/>
                <a:latin typeface="Calibri"/>
                <a:ea typeface="Calibri"/>
                <a:cs typeface="Calibri"/>
              </a:rPr>
              <a:t>cystic</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fibrosis</a:t>
            </a:r>
            <a:r>
              <a:rPr lang="de-DE" sz="1600" b="0" i="0" strike="noStrike" cap="none" spc="0" baseline="0" dirty="0">
                <a:solidFill>
                  <a:srgbClr val="808080"/>
                </a:solidFill>
                <a:effectLst/>
                <a:latin typeface="Calibri"/>
                <a:ea typeface="Calibri"/>
                <a:cs typeface="Calibri"/>
              </a:rPr>
              <a:t>: a qualitative </a:t>
            </a:r>
            <a:r>
              <a:rPr lang="de-DE" sz="1600" b="0" i="0" strike="noStrike" cap="none" spc="0" baseline="0" dirty="0" err="1">
                <a:solidFill>
                  <a:srgbClr val="808080"/>
                </a:solidFill>
                <a:effectLst/>
                <a:latin typeface="Calibri"/>
                <a:ea typeface="Calibri"/>
                <a:cs typeface="Calibri"/>
              </a:rPr>
              <a:t>practice</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assessment</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and</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quality</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improvement</a:t>
            </a:r>
            <a:r>
              <a:rPr lang="de-DE" sz="1600" b="0" i="0" strike="noStrike" cap="none" spc="0" baseline="0" dirty="0">
                <a:solidFill>
                  <a:srgbClr val="808080"/>
                </a:solidFill>
                <a:effectLst/>
                <a:latin typeface="Calibri"/>
                <a:ea typeface="Calibri"/>
                <a:cs typeface="Calibri"/>
              </a:rPr>
              <a:t> initiative. </a:t>
            </a:r>
            <a:r>
              <a:rPr lang="de-DE" sz="1600" b="0" i="1" strike="noStrike" cap="none" spc="0" baseline="0" dirty="0">
                <a:solidFill>
                  <a:srgbClr val="808080"/>
                </a:solidFill>
                <a:effectLst/>
                <a:latin typeface="Calibri"/>
                <a:ea typeface="Calibri"/>
                <a:cs typeface="Calibri"/>
              </a:rPr>
              <a:t>Patient </a:t>
            </a:r>
            <a:r>
              <a:rPr lang="de-DE" sz="1600" b="0" i="1" strike="noStrike" cap="none" spc="0" baseline="0" dirty="0" err="1">
                <a:solidFill>
                  <a:srgbClr val="808080"/>
                </a:solidFill>
                <a:effectLst/>
                <a:latin typeface="Calibri"/>
                <a:ea typeface="Calibri"/>
                <a:cs typeface="Calibri"/>
              </a:rPr>
              <a:t>Prefer</a:t>
            </a:r>
            <a:r>
              <a:rPr lang="de-DE" sz="1600" b="0" i="1" strike="noStrike" cap="none" spc="0" baseline="0" dirty="0">
                <a:solidFill>
                  <a:srgbClr val="808080"/>
                </a:solidFill>
                <a:effectLst/>
                <a:latin typeface="Calibri"/>
                <a:ea typeface="Calibri"/>
                <a:cs typeface="Calibri"/>
              </a:rPr>
              <a:t> </a:t>
            </a:r>
            <a:r>
              <a:rPr lang="de-DE" sz="1600" b="0" i="1" strike="noStrike" cap="none" spc="0" baseline="0" dirty="0" err="1">
                <a:solidFill>
                  <a:srgbClr val="808080"/>
                </a:solidFill>
                <a:effectLst/>
                <a:latin typeface="Calibri"/>
                <a:ea typeface="Calibri"/>
                <a:cs typeface="Calibri"/>
              </a:rPr>
              <a:t>Adherence</a:t>
            </a:r>
            <a:r>
              <a:rPr lang="de-DE" sz="1600" b="0" i="1" strike="noStrike" cap="none" spc="0" baseline="0" dirty="0">
                <a:solidFill>
                  <a:srgbClr val="808080"/>
                </a:solidFill>
                <a:effectLst/>
                <a:latin typeface="Calibri"/>
                <a:ea typeface="Calibri"/>
                <a:cs typeface="Calibri"/>
              </a:rPr>
              <a:t>. </a:t>
            </a:r>
            <a:r>
              <a:rPr lang="de-DE" sz="1600" b="0" i="0" strike="noStrike" cap="none" spc="0" baseline="0" dirty="0">
                <a:solidFill>
                  <a:srgbClr val="808080"/>
                </a:solidFill>
                <a:effectLst/>
                <a:latin typeface="Calibri"/>
                <a:ea typeface="Calibri"/>
                <a:cs typeface="Calibri"/>
              </a:rPr>
              <a:t>2017;11:761–767.</a:t>
            </a:r>
          </a:p>
          <a:p>
            <a:pPr>
              <a:defRPr/>
            </a:pPr>
            <a:r>
              <a:rPr lang="de-DE" sz="1600" b="0" i="0" strike="noStrike" cap="none" spc="0" baseline="0" dirty="0" err="1">
                <a:solidFill>
                  <a:srgbClr val="808080"/>
                </a:solidFill>
                <a:effectLst/>
                <a:latin typeface="Calibri"/>
                <a:ea typeface="Calibri"/>
                <a:cs typeface="Calibri"/>
              </a:rPr>
              <a:t>Kleinsinger</a:t>
            </a:r>
            <a:r>
              <a:rPr lang="de-DE" sz="1600" b="0" i="0" strike="noStrike" cap="none" spc="0" baseline="0" dirty="0">
                <a:solidFill>
                  <a:srgbClr val="808080"/>
                </a:solidFill>
                <a:effectLst/>
                <a:latin typeface="Calibri"/>
                <a:ea typeface="Calibri"/>
                <a:cs typeface="Calibri"/>
              </a:rPr>
              <a:t> F. The </a:t>
            </a:r>
            <a:r>
              <a:rPr lang="de-DE" sz="1600" b="0" i="0" strike="noStrike" cap="none" spc="0" baseline="0" dirty="0" err="1">
                <a:solidFill>
                  <a:srgbClr val="808080"/>
                </a:solidFill>
                <a:effectLst/>
                <a:latin typeface="Calibri"/>
                <a:ea typeface="Calibri"/>
                <a:cs typeface="Calibri"/>
              </a:rPr>
              <a:t>Unmet</a:t>
            </a:r>
            <a:r>
              <a:rPr lang="de-DE" sz="1600" b="0" i="0" strike="noStrike" cap="none" spc="0" baseline="0" dirty="0">
                <a:solidFill>
                  <a:srgbClr val="808080"/>
                </a:solidFill>
                <a:effectLst/>
                <a:latin typeface="Calibri"/>
                <a:ea typeface="Calibri"/>
                <a:cs typeface="Calibri"/>
              </a:rPr>
              <a:t> Challenge </a:t>
            </a:r>
            <a:r>
              <a:rPr lang="de-DE" sz="1600" b="0" i="0" strike="noStrike" cap="none" spc="0" baseline="0" dirty="0" err="1">
                <a:solidFill>
                  <a:srgbClr val="808080"/>
                </a:solidFill>
                <a:effectLst/>
                <a:latin typeface="Calibri"/>
                <a:ea typeface="Calibri"/>
                <a:cs typeface="Calibri"/>
              </a:rPr>
              <a:t>of</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Medication</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Nonadherence</a:t>
            </a:r>
            <a:r>
              <a:rPr lang="de-DE" sz="1600" b="0" i="0" strike="noStrike" cap="none" spc="0" baseline="0" dirty="0">
                <a:solidFill>
                  <a:srgbClr val="808080"/>
                </a:solidFill>
                <a:effectLst/>
                <a:latin typeface="Calibri"/>
                <a:ea typeface="Calibri"/>
                <a:cs typeface="Calibri"/>
              </a:rPr>
              <a:t>. </a:t>
            </a:r>
            <a:r>
              <a:rPr lang="de-DE" sz="1600" b="0" i="1" strike="noStrike" cap="none" spc="0" baseline="0" dirty="0">
                <a:solidFill>
                  <a:srgbClr val="808080"/>
                </a:solidFill>
                <a:effectLst/>
                <a:latin typeface="Calibri"/>
                <a:ea typeface="Calibri"/>
                <a:cs typeface="Calibri"/>
              </a:rPr>
              <a:t>Perm J. </a:t>
            </a:r>
            <a:r>
              <a:rPr lang="de-DE" sz="1600" b="0" i="0" strike="noStrike" cap="none" spc="0" baseline="0" dirty="0">
                <a:solidFill>
                  <a:srgbClr val="808080"/>
                </a:solidFill>
                <a:effectLst/>
                <a:latin typeface="Calibri"/>
                <a:ea typeface="Calibri"/>
                <a:cs typeface="Calibri"/>
              </a:rPr>
              <a:t>2018;22:18-033. </a:t>
            </a:r>
          </a:p>
          <a:p>
            <a:pPr>
              <a:defRPr/>
            </a:pPr>
            <a:r>
              <a:rPr lang="de-DE" sz="1600" b="0" i="0" strike="noStrike" cap="none" spc="0" baseline="0" dirty="0">
                <a:solidFill>
                  <a:srgbClr val="808080"/>
                </a:solidFill>
                <a:effectLst/>
                <a:latin typeface="Calibri"/>
                <a:ea typeface="Calibri"/>
                <a:cs typeface="Calibri"/>
              </a:rPr>
              <a:t>Mead N, Bower P.  Patient-</a:t>
            </a:r>
            <a:r>
              <a:rPr lang="de-DE" sz="1600" b="0" i="0" strike="noStrike" cap="none" spc="0" baseline="0" dirty="0" err="1">
                <a:solidFill>
                  <a:srgbClr val="808080"/>
                </a:solidFill>
                <a:effectLst/>
                <a:latin typeface="Calibri"/>
                <a:ea typeface="Calibri"/>
                <a:cs typeface="Calibri"/>
              </a:rPr>
              <a:t>centred</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consultations</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and</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outcomes</a:t>
            </a:r>
            <a:r>
              <a:rPr lang="de-DE" sz="1600" b="0" i="0" strike="noStrike" cap="none" spc="0" baseline="0" dirty="0">
                <a:solidFill>
                  <a:srgbClr val="808080"/>
                </a:solidFill>
                <a:effectLst/>
                <a:latin typeface="Calibri"/>
                <a:ea typeface="Calibri"/>
                <a:cs typeface="Calibri"/>
              </a:rPr>
              <a:t> in </a:t>
            </a:r>
            <a:r>
              <a:rPr lang="de-DE" sz="1600" b="0" i="0" strike="noStrike" cap="none" spc="0" baseline="0" dirty="0" err="1">
                <a:solidFill>
                  <a:srgbClr val="808080"/>
                </a:solidFill>
                <a:effectLst/>
                <a:latin typeface="Calibri"/>
                <a:ea typeface="Calibri"/>
                <a:cs typeface="Calibri"/>
              </a:rPr>
              <a:t>primary</a:t>
            </a:r>
            <a:r>
              <a:rPr lang="de-DE" sz="1600" b="0" i="0" strike="noStrike" cap="none" spc="0" baseline="0" dirty="0">
                <a:solidFill>
                  <a:srgbClr val="808080"/>
                </a:solidFill>
                <a:effectLst/>
                <a:latin typeface="Calibri"/>
                <a:ea typeface="Calibri"/>
                <a:cs typeface="Calibri"/>
              </a:rPr>
              <a:t> care: a </a:t>
            </a:r>
            <a:r>
              <a:rPr lang="de-DE" sz="1600" b="0" i="0" strike="noStrike" cap="none" spc="0" baseline="0" dirty="0" err="1">
                <a:solidFill>
                  <a:srgbClr val="808080"/>
                </a:solidFill>
                <a:effectLst/>
                <a:latin typeface="Calibri"/>
                <a:ea typeface="Calibri"/>
                <a:cs typeface="Calibri"/>
              </a:rPr>
              <a:t>review</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of</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the</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literature</a:t>
            </a:r>
            <a:r>
              <a:rPr lang="de-DE" sz="1600" b="0" i="0" strike="noStrike" cap="none" spc="0" baseline="0" dirty="0">
                <a:solidFill>
                  <a:srgbClr val="808080"/>
                </a:solidFill>
                <a:effectLst/>
                <a:latin typeface="Calibri"/>
                <a:ea typeface="Calibri"/>
                <a:cs typeface="Calibri"/>
              </a:rPr>
              <a:t>. </a:t>
            </a:r>
            <a:r>
              <a:rPr lang="de-DE" sz="1600" b="0" i="1" strike="noStrike" cap="none" spc="0" baseline="0" dirty="0">
                <a:solidFill>
                  <a:srgbClr val="808080"/>
                </a:solidFill>
                <a:effectLst/>
                <a:latin typeface="Calibri"/>
                <a:ea typeface="Calibri"/>
                <a:cs typeface="Calibri"/>
              </a:rPr>
              <a:t>Patient </a:t>
            </a:r>
            <a:r>
              <a:rPr lang="de-DE" sz="1600" b="0" i="1" strike="noStrike" cap="none" spc="0" baseline="0" dirty="0" err="1">
                <a:solidFill>
                  <a:srgbClr val="808080"/>
                </a:solidFill>
                <a:effectLst/>
                <a:latin typeface="Calibri"/>
                <a:ea typeface="Calibri"/>
                <a:cs typeface="Calibri"/>
              </a:rPr>
              <a:t>Educ</a:t>
            </a:r>
            <a:r>
              <a:rPr lang="de-DE" sz="1600" b="0" i="1" strike="noStrike" cap="none" spc="0" baseline="0" dirty="0">
                <a:solidFill>
                  <a:srgbClr val="808080"/>
                </a:solidFill>
                <a:effectLst/>
                <a:latin typeface="Calibri"/>
                <a:ea typeface="Calibri"/>
                <a:cs typeface="Calibri"/>
              </a:rPr>
              <a:t> </a:t>
            </a:r>
            <a:r>
              <a:rPr lang="de-DE" sz="1600" b="0" i="1" strike="noStrike" cap="none" spc="0" baseline="0" dirty="0" err="1">
                <a:solidFill>
                  <a:srgbClr val="808080"/>
                </a:solidFill>
                <a:effectLst/>
                <a:latin typeface="Calibri"/>
                <a:ea typeface="Calibri"/>
                <a:cs typeface="Calibri"/>
              </a:rPr>
              <a:t>Couns</a:t>
            </a:r>
            <a:r>
              <a:rPr lang="de-DE" sz="1600" b="0" i="1" strike="noStrike" cap="none" spc="0" baseline="0" dirty="0">
                <a:solidFill>
                  <a:srgbClr val="808080"/>
                </a:solidFill>
                <a:effectLst/>
                <a:latin typeface="Calibri"/>
                <a:ea typeface="Calibri"/>
                <a:cs typeface="Calibri"/>
              </a:rPr>
              <a:t>. </a:t>
            </a:r>
            <a:r>
              <a:rPr lang="de-DE" sz="1600" b="0" i="0" strike="noStrike" cap="none" spc="0" baseline="0" dirty="0">
                <a:solidFill>
                  <a:srgbClr val="808080"/>
                </a:solidFill>
                <a:effectLst/>
                <a:latin typeface="Calibri"/>
                <a:ea typeface="Calibri"/>
                <a:cs typeface="Calibri"/>
              </a:rPr>
              <a:t>2002;48:51–61.</a:t>
            </a:r>
            <a:endParaRPr lang="en-GB" altLang="en-US" sz="1600" dirty="0"/>
          </a:p>
          <a:p>
            <a:pPr>
              <a:defRPr/>
            </a:pPr>
            <a:r>
              <a:rPr lang="de-DE" sz="1600" b="0" i="0" strike="noStrike" cap="none" spc="0" baseline="0" dirty="0">
                <a:solidFill>
                  <a:srgbClr val="808080"/>
                </a:solidFill>
                <a:effectLst/>
                <a:latin typeface="Calibri"/>
                <a:ea typeface="Calibri"/>
                <a:cs typeface="Calibri"/>
              </a:rPr>
              <a:t>Morley L, </a:t>
            </a:r>
            <a:r>
              <a:rPr lang="de-DE" sz="1600" b="0" i="0" strike="noStrike" cap="none" spc="0" baseline="0" dirty="0" err="1">
                <a:solidFill>
                  <a:srgbClr val="808080"/>
                </a:solidFill>
                <a:effectLst/>
                <a:latin typeface="Calibri"/>
                <a:ea typeface="Calibri"/>
                <a:cs typeface="Calibri"/>
              </a:rPr>
              <a:t>Cashell</a:t>
            </a:r>
            <a:r>
              <a:rPr lang="de-DE" sz="1600" b="0" i="0" strike="noStrike" cap="none" spc="0" baseline="0" dirty="0">
                <a:solidFill>
                  <a:srgbClr val="808080"/>
                </a:solidFill>
                <a:effectLst/>
                <a:latin typeface="Calibri"/>
                <a:ea typeface="Calibri"/>
                <a:cs typeface="Calibri"/>
              </a:rPr>
              <a:t> A. </a:t>
            </a:r>
            <a:r>
              <a:rPr lang="de-DE" sz="1600" b="0" i="0" strike="noStrike" cap="none" spc="0" baseline="0" dirty="0" err="1">
                <a:solidFill>
                  <a:srgbClr val="808080"/>
                </a:solidFill>
                <a:effectLst/>
                <a:latin typeface="Calibri"/>
                <a:ea typeface="Calibri"/>
                <a:cs typeface="Calibri"/>
              </a:rPr>
              <a:t>Collaboration</a:t>
            </a:r>
            <a:r>
              <a:rPr lang="de-DE" sz="1600" b="0" i="0" strike="noStrike" cap="none" spc="0" baseline="0" dirty="0">
                <a:solidFill>
                  <a:srgbClr val="808080"/>
                </a:solidFill>
                <a:effectLst/>
                <a:latin typeface="Calibri"/>
                <a:ea typeface="Calibri"/>
                <a:cs typeface="Calibri"/>
              </a:rPr>
              <a:t> in </a:t>
            </a:r>
            <a:r>
              <a:rPr lang="de-DE" sz="1600" b="0" i="0" strike="noStrike" cap="none" spc="0" baseline="0" dirty="0" err="1">
                <a:solidFill>
                  <a:srgbClr val="808080"/>
                </a:solidFill>
                <a:effectLst/>
                <a:latin typeface="Calibri"/>
                <a:ea typeface="Calibri"/>
                <a:cs typeface="Calibri"/>
              </a:rPr>
              <a:t>Health</a:t>
            </a:r>
            <a:r>
              <a:rPr lang="de-DE" sz="1600" b="0" i="0" strike="noStrike" cap="none" spc="0" baseline="0" dirty="0">
                <a:solidFill>
                  <a:srgbClr val="808080"/>
                </a:solidFill>
                <a:effectLst/>
                <a:latin typeface="Calibri"/>
                <a:ea typeface="Calibri"/>
                <a:cs typeface="Calibri"/>
              </a:rPr>
              <a:t> Care. </a:t>
            </a:r>
            <a:r>
              <a:rPr lang="de-DE" sz="1600" b="0" i="1" strike="noStrike" cap="none" spc="0" baseline="0" dirty="0">
                <a:solidFill>
                  <a:srgbClr val="808080"/>
                </a:solidFill>
                <a:effectLst/>
                <a:latin typeface="Calibri"/>
                <a:ea typeface="Calibri"/>
                <a:cs typeface="Calibri"/>
              </a:rPr>
              <a:t>J </a:t>
            </a:r>
            <a:r>
              <a:rPr lang="de-DE" sz="1600" b="0" i="1" strike="noStrike" cap="none" spc="0" baseline="0" dirty="0" err="1">
                <a:solidFill>
                  <a:srgbClr val="808080"/>
                </a:solidFill>
                <a:effectLst/>
                <a:latin typeface="Calibri"/>
                <a:ea typeface="Calibri"/>
                <a:cs typeface="Calibri"/>
              </a:rPr>
              <a:t>Med</a:t>
            </a:r>
            <a:r>
              <a:rPr lang="de-DE" sz="1600" b="0" i="1" strike="noStrike" cap="none" spc="0" baseline="0" dirty="0">
                <a:solidFill>
                  <a:srgbClr val="808080"/>
                </a:solidFill>
                <a:effectLst/>
                <a:latin typeface="Calibri"/>
                <a:ea typeface="Calibri"/>
                <a:cs typeface="Calibri"/>
              </a:rPr>
              <a:t> Imaging </a:t>
            </a:r>
            <a:r>
              <a:rPr lang="de-DE" sz="1600" b="0" i="1" strike="noStrike" cap="none" spc="0" baseline="0" dirty="0" err="1">
                <a:solidFill>
                  <a:srgbClr val="808080"/>
                </a:solidFill>
                <a:effectLst/>
                <a:latin typeface="Calibri"/>
                <a:ea typeface="Calibri"/>
                <a:cs typeface="Calibri"/>
              </a:rPr>
              <a:t>Radiat</a:t>
            </a:r>
            <a:r>
              <a:rPr lang="de-DE" sz="1600" b="0" i="1" strike="noStrike" cap="none" spc="0" baseline="0" dirty="0">
                <a:solidFill>
                  <a:srgbClr val="808080"/>
                </a:solidFill>
                <a:effectLst/>
                <a:latin typeface="Calibri"/>
                <a:ea typeface="Calibri"/>
                <a:cs typeface="Calibri"/>
              </a:rPr>
              <a:t> </a:t>
            </a:r>
            <a:r>
              <a:rPr lang="de-DE" sz="1600" b="0" i="1" strike="noStrike" cap="none" spc="0" baseline="0" dirty="0" err="1">
                <a:solidFill>
                  <a:srgbClr val="808080"/>
                </a:solidFill>
                <a:effectLst/>
                <a:latin typeface="Calibri"/>
                <a:ea typeface="Calibri"/>
                <a:cs typeface="Calibri"/>
              </a:rPr>
              <a:t>Sci</a:t>
            </a:r>
            <a:r>
              <a:rPr lang="de-DE" sz="1600" b="0" i="1" strike="noStrike" cap="none" spc="0" baseline="0" dirty="0">
                <a:solidFill>
                  <a:srgbClr val="808080"/>
                </a:solidFill>
                <a:effectLst/>
                <a:latin typeface="Calibri"/>
                <a:ea typeface="Calibri"/>
                <a:cs typeface="Calibri"/>
              </a:rPr>
              <a:t>. </a:t>
            </a:r>
            <a:r>
              <a:rPr lang="de-DE" sz="1600" b="0" i="0" strike="noStrike" cap="none" spc="0" baseline="0" dirty="0">
                <a:solidFill>
                  <a:srgbClr val="808080"/>
                </a:solidFill>
                <a:effectLst/>
                <a:latin typeface="Calibri"/>
                <a:ea typeface="Calibri"/>
                <a:cs typeface="Calibri"/>
              </a:rPr>
              <a:t>2017;48:207–216. </a:t>
            </a:r>
          </a:p>
          <a:p>
            <a:pPr eaLnBrk="1" hangingPunct="1"/>
            <a:r>
              <a:rPr lang="de-DE" sz="1600" b="0" i="0" strike="noStrike" cap="none" spc="0" baseline="0" dirty="0" err="1">
                <a:solidFill>
                  <a:srgbClr val="808080"/>
                </a:solidFill>
                <a:effectLst/>
                <a:latin typeface="Calibri"/>
                <a:ea typeface="Calibri"/>
                <a:cs typeface="Calibri"/>
              </a:rPr>
              <a:t>Nasr</a:t>
            </a:r>
            <a:r>
              <a:rPr lang="de-DE" sz="1600" b="0" i="0" strike="noStrike" cap="none" spc="0" baseline="0" dirty="0">
                <a:solidFill>
                  <a:srgbClr val="808080"/>
                </a:solidFill>
                <a:effectLst/>
                <a:latin typeface="Calibri"/>
                <a:ea typeface="Calibri"/>
                <a:cs typeface="Calibri"/>
              </a:rPr>
              <a:t> SZ, Chou W, Villa KF, et al. </a:t>
            </a:r>
            <a:r>
              <a:rPr lang="de-DE" sz="1600" b="0" i="0" strike="noStrike" cap="none" spc="0" baseline="0" dirty="0" err="1">
                <a:solidFill>
                  <a:srgbClr val="808080"/>
                </a:solidFill>
                <a:effectLst/>
                <a:latin typeface="Calibri"/>
                <a:ea typeface="Calibri"/>
                <a:cs typeface="Calibri"/>
              </a:rPr>
              <a:t>Adherence</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to</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dornase</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alpha</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treatment</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among</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commercially</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insured</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patients</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with</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cystic</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fibrosis</a:t>
            </a:r>
            <a:r>
              <a:rPr lang="de-DE" sz="1600" b="0" i="0" strike="noStrike" cap="none" spc="0" baseline="0" dirty="0">
                <a:solidFill>
                  <a:srgbClr val="808080"/>
                </a:solidFill>
                <a:effectLst/>
                <a:latin typeface="Calibri"/>
                <a:ea typeface="Calibri"/>
                <a:cs typeface="Calibri"/>
              </a:rPr>
              <a:t>. </a:t>
            </a:r>
            <a:r>
              <a:rPr lang="de-DE" sz="1600" b="0" i="1" strike="noStrike" cap="none" spc="0" baseline="0" dirty="0">
                <a:solidFill>
                  <a:srgbClr val="808080"/>
                </a:solidFill>
                <a:effectLst/>
                <a:latin typeface="Calibri"/>
                <a:ea typeface="Calibri"/>
                <a:cs typeface="Calibri"/>
              </a:rPr>
              <a:t>J </a:t>
            </a:r>
            <a:r>
              <a:rPr lang="de-DE" sz="1600" b="0" i="1" strike="noStrike" cap="none" spc="0" baseline="0" dirty="0" err="1">
                <a:solidFill>
                  <a:srgbClr val="808080"/>
                </a:solidFill>
                <a:effectLst/>
                <a:latin typeface="Calibri"/>
                <a:ea typeface="Calibri"/>
                <a:cs typeface="Calibri"/>
              </a:rPr>
              <a:t>Med</a:t>
            </a:r>
            <a:r>
              <a:rPr lang="de-DE" sz="1600" b="0" i="1" strike="noStrike" cap="none" spc="0" baseline="0" dirty="0">
                <a:solidFill>
                  <a:srgbClr val="808080"/>
                </a:solidFill>
                <a:effectLst/>
                <a:latin typeface="Calibri"/>
                <a:ea typeface="Calibri"/>
                <a:cs typeface="Calibri"/>
              </a:rPr>
              <a:t> </a:t>
            </a:r>
            <a:r>
              <a:rPr lang="de-DE" sz="1600" b="0" i="1" strike="noStrike" cap="none" spc="0" baseline="0" dirty="0" err="1">
                <a:solidFill>
                  <a:srgbClr val="808080"/>
                </a:solidFill>
                <a:effectLst/>
                <a:latin typeface="Calibri"/>
                <a:ea typeface="Calibri"/>
                <a:cs typeface="Calibri"/>
              </a:rPr>
              <a:t>Econ</a:t>
            </a:r>
            <a:r>
              <a:rPr lang="de-DE" sz="1600" b="0" i="1" strike="noStrike" cap="none" spc="0" baseline="0" dirty="0">
                <a:solidFill>
                  <a:srgbClr val="808080"/>
                </a:solidFill>
                <a:effectLst/>
                <a:latin typeface="Calibri"/>
                <a:ea typeface="Calibri"/>
                <a:cs typeface="Calibri"/>
              </a:rPr>
              <a:t>. </a:t>
            </a:r>
            <a:r>
              <a:rPr lang="de-DE" sz="1600" b="0" i="0" strike="noStrike" cap="none" spc="0" baseline="0" dirty="0">
                <a:solidFill>
                  <a:srgbClr val="808080"/>
                </a:solidFill>
                <a:effectLst/>
                <a:latin typeface="Calibri"/>
                <a:ea typeface="Calibri"/>
                <a:cs typeface="Calibri"/>
              </a:rPr>
              <a:t>2013;16:801–808.</a:t>
            </a:r>
          </a:p>
          <a:p>
            <a:pPr eaLnBrk="1" hangingPunct="1"/>
            <a:r>
              <a:rPr lang="de-DE" sz="1600" b="0" i="0" strike="noStrike" cap="none" spc="0" baseline="0" dirty="0">
                <a:solidFill>
                  <a:srgbClr val="808080"/>
                </a:solidFill>
                <a:effectLst/>
                <a:latin typeface="Calibri"/>
                <a:ea typeface="Calibri"/>
                <a:cs typeface="Calibri"/>
              </a:rPr>
              <a:t>University Hospital Southampton. </a:t>
            </a:r>
            <a:r>
              <a:rPr lang="de-DE" sz="1600" b="0" i="1" strike="noStrike" cap="none" spc="0" baseline="0" dirty="0">
                <a:solidFill>
                  <a:srgbClr val="808080"/>
                </a:solidFill>
                <a:effectLst/>
                <a:latin typeface="Calibri"/>
                <a:ea typeface="Calibri"/>
                <a:cs typeface="Calibri"/>
              </a:rPr>
              <a:t>Transition: </a:t>
            </a:r>
            <a:r>
              <a:rPr lang="de-DE" sz="1600" b="0" i="1" strike="noStrike" cap="none" spc="0" baseline="0" dirty="0" err="1">
                <a:solidFill>
                  <a:srgbClr val="808080"/>
                </a:solidFill>
                <a:effectLst/>
                <a:latin typeface="Calibri"/>
                <a:ea typeface="Calibri"/>
                <a:cs typeface="Calibri"/>
              </a:rPr>
              <a:t>moving</a:t>
            </a:r>
            <a:r>
              <a:rPr lang="de-DE" sz="1600" b="0" i="1" strike="noStrike" cap="none" spc="0" baseline="0" dirty="0">
                <a:solidFill>
                  <a:srgbClr val="808080"/>
                </a:solidFill>
                <a:effectLst/>
                <a:latin typeface="Calibri"/>
                <a:ea typeface="Calibri"/>
                <a:cs typeface="Calibri"/>
              </a:rPr>
              <a:t> </a:t>
            </a:r>
            <a:r>
              <a:rPr lang="de-DE" sz="1600" b="0" i="1" strike="noStrike" cap="none" spc="0" baseline="0" dirty="0" err="1">
                <a:solidFill>
                  <a:srgbClr val="808080"/>
                </a:solidFill>
                <a:effectLst/>
                <a:latin typeface="Calibri"/>
                <a:ea typeface="Calibri"/>
                <a:cs typeface="Calibri"/>
              </a:rPr>
              <a:t>into</a:t>
            </a:r>
            <a:r>
              <a:rPr lang="de-DE" sz="1600" b="0" i="1" strike="noStrike" cap="none" spc="0" baseline="0" dirty="0">
                <a:solidFill>
                  <a:srgbClr val="808080"/>
                </a:solidFill>
                <a:effectLst/>
                <a:latin typeface="Calibri"/>
                <a:ea typeface="Calibri"/>
                <a:cs typeface="Calibri"/>
              </a:rPr>
              <a:t> adult care</a:t>
            </a:r>
            <a:r>
              <a:rPr lang="de-DE" sz="1600" b="0" i="0" strike="noStrike" cap="none" spc="0" baseline="0" dirty="0">
                <a:solidFill>
                  <a:srgbClr val="808080"/>
                </a:solidFill>
                <a:effectLst/>
                <a:latin typeface="Calibri"/>
                <a:ea typeface="Calibri"/>
                <a:cs typeface="Calibri"/>
              </a:rPr>
              <a:t>. August 2020. Verfügbar unter: https://www.uhs.nhs.uk/Media/UHS-website-2019/Patientinformation/Childhealth/ReadySteadyGo/Transitionmovingintoadultcare-patientinformation.pdf. Abgerufen im Juli 2021.</a:t>
            </a:r>
          </a:p>
          <a:p>
            <a:pPr eaLnBrk="1" hangingPunct="1"/>
            <a:r>
              <a:rPr lang="de-DE" sz="1600" b="0" i="0" strike="noStrike" cap="none" spc="0" baseline="0" dirty="0">
                <a:solidFill>
                  <a:srgbClr val="808080"/>
                </a:solidFill>
                <a:effectLst/>
                <a:latin typeface="Calibri"/>
                <a:ea typeface="Calibri"/>
                <a:cs typeface="Calibri"/>
              </a:rPr>
              <a:t>Withers AL. Management </a:t>
            </a:r>
            <a:r>
              <a:rPr lang="de-DE" sz="1600" b="0" i="0" strike="noStrike" cap="none" spc="0" baseline="0" dirty="0" err="1">
                <a:solidFill>
                  <a:srgbClr val="808080"/>
                </a:solidFill>
                <a:effectLst/>
                <a:latin typeface="Calibri"/>
                <a:ea typeface="Calibri"/>
                <a:cs typeface="Calibri"/>
              </a:rPr>
              <a:t>Issues</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for</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Adolescents</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with</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Cystic</a:t>
            </a:r>
            <a:r>
              <a:rPr lang="de-DE" sz="1600" b="0" i="0" strike="noStrike" cap="none" spc="0" baseline="0" dirty="0">
                <a:solidFill>
                  <a:srgbClr val="808080"/>
                </a:solidFill>
                <a:effectLst/>
                <a:latin typeface="Calibri"/>
                <a:ea typeface="Calibri"/>
                <a:cs typeface="Calibri"/>
              </a:rPr>
              <a:t> </a:t>
            </a:r>
            <a:r>
              <a:rPr lang="de-DE" sz="1600" b="0" i="0" strike="noStrike" cap="none" spc="0" baseline="0" dirty="0" err="1">
                <a:solidFill>
                  <a:srgbClr val="808080"/>
                </a:solidFill>
                <a:effectLst/>
                <a:latin typeface="Calibri"/>
                <a:ea typeface="Calibri"/>
                <a:cs typeface="Calibri"/>
              </a:rPr>
              <a:t>Fibrosis</a:t>
            </a:r>
            <a:r>
              <a:rPr lang="de-DE" sz="1600" b="0" i="0" strike="noStrike" cap="none" spc="0" baseline="0" dirty="0">
                <a:solidFill>
                  <a:srgbClr val="808080"/>
                </a:solidFill>
                <a:effectLst/>
                <a:latin typeface="Calibri"/>
                <a:ea typeface="Calibri"/>
                <a:cs typeface="Calibri"/>
              </a:rPr>
              <a:t>. </a:t>
            </a:r>
            <a:r>
              <a:rPr lang="de-DE" sz="1600" b="0" i="1" strike="noStrike" cap="none" spc="0" baseline="0" dirty="0" err="1">
                <a:solidFill>
                  <a:srgbClr val="808080"/>
                </a:solidFill>
                <a:effectLst/>
                <a:latin typeface="Calibri"/>
                <a:ea typeface="Calibri"/>
                <a:cs typeface="Calibri"/>
              </a:rPr>
              <a:t>Pulmon</a:t>
            </a:r>
            <a:r>
              <a:rPr lang="de-DE" sz="1600" b="0" i="1" strike="noStrike" cap="none" spc="0" baseline="0" dirty="0">
                <a:solidFill>
                  <a:srgbClr val="808080"/>
                </a:solidFill>
                <a:effectLst/>
                <a:latin typeface="Calibri"/>
                <a:ea typeface="Calibri"/>
                <a:cs typeface="Calibri"/>
              </a:rPr>
              <a:t> Med. </a:t>
            </a:r>
            <a:r>
              <a:rPr lang="de-DE" sz="1600" b="0" i="0" strike="noStrike" cap="none" spc="0" baseline="0" dirty="0">
                <a:solidFill>
                  <a:srgbClr val="808080"/>
                </a:solidFill>
                <a:effectLst/>
                <a:latin typeface="Calibri"/>
                <a:ea typeface="Calibri"/>
                <a:cs typeface="Calibri"/>
              </a:rPr>
              <a:t>2012;2012:134132. </a:t>
            </a:r>
          </a:p>
          <a:p>
            <a:pPr marL="0" indent="0">
              <a:buNone/>
            </a:pPr>
            <a:r>
              <a:rPr lang="en-GB" altLang="en-US" sz="1600" dirty="0">
                <a:ea typeface="HelveticaNeueLT Std Cn"/>
              </a:rPr>
              <a:t> </a:t>
            </a:r>
          </a:p>
        </p:txBody>
      </p:sp>
      <p:sp>
        <p:nvSpPr>
          <p:cNvPr id="2" name="Text Placeholder 1">
            <a:extLst>
              <a:ext uri="{FF2B5EF4-FFF2-40B4-BE49-F238E27FC236}">
                <a16:creationId xmlns:a16="http://schemas.microsoft.com/office/drawing/2014/main" xmlns="" id="{2A23B819-072F-4971-8F7E-33A85A010DD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B331D-C34E-442D-9FC2-BBBEF74E1C88}"/>
              </a:ext>
            </a:extLst>
          </p:cNvPr>
          <p:cNvSpPr>
            <a:spLocks noGrp="1"/>
          </p:cNvSpPr>
          <p:nvPr>
            <p:ph type="title"/>
          </p:nvPr>
        </p:nvSpPr>
        <p:spPr/>
        <p:txBody>
          <a:bodyPr/>
          <a:lstStyle/>
          <a:p>
            <a:r>
              <a:rPr lang="de-DE" sz="3600" b="0" i="0" strike="noStrike" cap="none" spc="0" baseline="0">
                <a:solidFill>
                  <a:srgbClr val="FFFFFF"/>
                </a:solidFill>
                <a:effectLst/>
                <a:latin typeface="Calibri Light"/>
                <a:ea typeface="Calibri Light"/>
                <a:cs typeface="Calibri Light"/>
              </a:rPr>
              <a:t>Einleitung</a:t>
            </a:r>
          </a:p>
        </p:txBody>
      </p:sp>
      <p:sp>
        <p:nvSpPr>
          <p:cNvPr id="3" name="Content Placeholder 2">
            <a:extLst>
              <a:ext uri="{FF2B5EF4-FFF2-40B4-BE49-F238E27FC236}">
                <a16:creationId xmlns:a16="http://schemas.microsoft.com/office/drawing/2014/main" xmlns="" id="{7BF7D07F-5989-4825-A2FD-82F880A43260}"/>
              </a:ext>
            </a:extLst>
          </p:cNvPr>
          <p:cNvSpPr>
            <a:spLocks noGrp="1"/>
          </p:cNvSpPr>
          <p:nvPr>
            <p:ph idx="1"/>
          </p:nvPr>
        </p:nvSpPr>
        <p:spPr/>
        <p:txBody>
          <a:bodyPr/>
          <a:lstStyle/>
          <a:p>
            <a:r>
              <a:rPr lang="de-DE" sz="2400" b="0" i="0" strike="noStrike" cap="none" spc="0" baseline="0">
                <a:solidFill>
                  <a:srgbClr val="808080"/>
                </a:solidFill>
                <a:effectLst/>
                <a:latin typeface="Calibri"/>
                <a:ea typeface="Calibri"/>
                <a:cs typeface="Calibri"/>
              </a:rPr>
              <a:t>Diese Module wurden von einem Lenkungsausschuss internationaler Cystische Fibrose(CF)-Experten entwickelt und umfassen Techniken der motivierenden Gesprächsführung (MI), die einen wirksamen Rahmen für die Verbesserung der Bereitschaft von Patienten zu Verhaltensänderungen bilden können.</a:t>
            </a:r>
          </a:p>
          <a:p>
            <a:pPr marL="0" indent="0">
              <a:buNone/>
            </a:pPr>
            <a:endParaRPr lang="en-GB" sz="2400"/>
          </a:p>
          <a:p>
            <a:r>
              <a:rPr lang="de-DE" sz="2400" b="0" i="0" strike="noStrike" cap="none" spc="0" baseline="0">
                <a:solidFill>
                  <a:srgbClr val="808080"/>
                </a:solidFill>
                <a:effectLst/>
                <a:latin typeface="Calibri"/>
                <a:ea typeface="Calibri"/>
                <a:cs typeface="Calibri"/>
              </a:rPr>
              <a:t>Die MI-Inhalte sind in fünf Module unterteilt, die Ihnen das Wissen und die Fähigkeiten vermitteln sollen, um Ihre individuelle MI-Praxis zu verbessern. Alle Module können von www.cfcare.net heruntergeladen werden.</a:t>
            </a:r>
          </a:p>
          <a:p>
            <a:pPr marL="0" indent="0">
              <a:buNone/>
            </a:pPr>
            <a:endParaRPr lang="en-GB" sz="2400"/>
          </a:p>
          <a:p>
            <a:r>
              <a:rPr lang="de-DE" sz="2400" b="0" i="0" strike="noStrike" cap="none" spc="0" baseline="0">
                <a:solidFill>
                  <a:srgbClr val="808080"/>
                </a:solidFill>
                <a:effectLst/>
                <a:latin typeface="Calibri"/>
                <a:ea typeface="Calibri"/>
                <a:cs typeface="Calibri"/>
              </a:rPr>
              <a:t>Dieses Modul befasst sich mit dem Management der Therapietreue als Team</a:t>
            </a:r>
          </a:p>
          <a:p>
            <a:endParaRPr lang="en-GB"/>
          </a:p>
        </p:txBody>
      </p:sp>
      <p:sp>
        <p:nvSpPr>
          <p:cNvPr id="5" name="Text Placeholder 4">
            <a:extLst>
              <a:ext uri="{FF2B5EF4-FFF2-40B4-BE49-F238E27FC236}">
                <a16:creationId xmlns:a16="http://schemas.microsoft.com/office/drawing/2014/main" xmlns="" id="{C8D91DAA-40F9-4A07-AC86-E8B760631326}"/>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845190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Lernziele</a:t>
            </a:r>
          </a:p>
        </p:txBody>
      </p:sp>
      <p:sp>
        <p:nvSpPr>
          <p:cNvPr id="19459" name="Content Placeholder 2"/>
          <p:cNvSpPr>
            <a:spLocks noGrp="1"/>
          </p:cNvSpPr>
          <p:nvPr>
            <p:ph idx="1"/>
          </p:nvPr>
        </p:nvSpPr>
        <p:spPr/>
        <p:txBody>
          <a:bodyPr/>
          <a:lstStyle/>
          <a:p>
            <a:pPr eaLnBrk="1" hangingPunct="1"/>
            <a:r>
              <a:rPr lang="de-DE" sz="2800" b="0" i="0" strike="noStrike" cap="none" spc="0" baseline="0">
                <a:solidFill>
                  <a:srgbClr val="808080"/>
                </a:solidFill>
                <a:effectLst/>
                <a:latin typeface="Calibri"/>
                <a:ea typeface="Calibri"/>
                <a:cs typeface="Calibri"/>
              </a:rPr>
              <a:t>Anerkennen von Kultur, Ethos und Erwartungen als treibende Kraft für Veränderungen innerhalb der Teams, um den Patienten zu helfen, die Behandlungen erfolgreich einzuhalten</a:t>
            </a:r>
          </a:p>
          <a:p>
            <a:pPr marL="0" indent="0" eaLnBrk="1" hangingPunct="1">
              <a:buNone/>
            </a:pPr>
            <a:endParaRPr lang="en-GB" altLang="en-US">
              <a:ea typeface="HelveticaNeueLT Std Cn"/>
            </a:endParaRPr>
          </a:p>
          <a:p>
            <a:pPr eaLnBrk="1" hangingPunct="1"/>
            <a:r>
              <a:rPr lang="de-DE" sz="2800" b="0" i="0" strike="noStrike" cap="none" spc="0" baseline="0">
                <a:solidFill>
                  <a:srgbClr val="808080"/>
                </a:solidFill>
                <a:effectLst/>
                <a:latin typeface="Calibri"/>
                <a:ea typeface="Calibri"/>
                <a:cs typeface="Calibri"/>
              </a:rPr>
              <a:t>Identifizierung von Schlüsselaspekten innerhalb der Teams zur Verbesserung ihrer Beziehungen zu Patienten und Familien</a:t>
            </a:r>
          </a:p>
          <a:p>
            <a:pPr eaLnBrk="1" hangingPunct="1"/>
            <a:endParaRPr lang="en-GB" altLang="en-US">
              <a:ea typeface="HelveticaNeueLT Std Cn"/>
            </a:endParaRPr>
          </a:p>
          <a:p>
            <a:pPr eaLnBrk="1" hangingPunct="1"/>
            <a:r>
              <a:rPr lang="de-DE" sz="2800" b="0" i="0" strike="noStrike" cap="none" spc="0" baseline="0">
                <a:solidFill>
                  <a:srgbClr val="808080"/>
                </a:solidFill>
                <a:effectLst/>
                <a:latin typeface="Calibri"/>
                <a:ea typeface="Calibri"/>
                <a:cs typeface="Calibri"/>
              </a:rPr>
              <a:t>Ermittlung von Maßnahmen, die im Team angepasst werden können, um die Therapietreue zu steuern </a:t>
            </a:r>
          </a:p>
        </p:txBody>
      </p:sp>
      <p:sp>
        <p:nvSpPr>
          <p:cNvPr id="2" name="Text Placeholder 1">
            <a:extLst>
              <a:ext uri="{FF2B5EF4-FFF2-40B4-BE49-F238E27FC236}">
                <a16:creationId xmlns:a16="http://schemas.microsoft.com/office/drawing/2014/main" xmlns="" id="{25F0BDC6-043A-4823-9D70-7C10D0D8E33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de-DE" sz="6000" b="1" i="0" strike="noStrike" cap="none" spc="0" baseline="0">
                <a:solidFill>
                  <a:srgbClr val="FFFFFF"/>
                </a:solidFill>
                <a:effectLst/>
                <a:latin typeface="Calibri Light"/>
                <a:ea typeface="Calibri Light"/>
                <a:cs typeface="Calibri Light"/>
              </a:rPr>
              <a:t>Veränderung von Kultur, Ethos und Erwartungen</a:t>
            </a:r>
          </a:p>
        </p:txBody>
      </p:sp>
      <p:sp>
        <p:nvSpPr>
          <p:cNvPr id="4" name="Text Placeholder 3">
            <a:extLst>
              <a:ext uri="{FF2B5EF4-FFF2-40B4-BE49-F238E27FC236}">
                <a16:creationId xmlns:a16="http://schemas.microsoft.com/office/drawing/2014/main" xmlns="" id="{C252003A-0436-4166-8AF9-194D9CF3B1F3}"/>
              </a:ext>
            </a:extLst>
          </p:cNvPr>
          <p:cNvSpPr>
            <a:spLocks noGrp="1"/>
          </p:cNvSpPr>
          <p:nvPr>
            <p:ph type="body" idx="1"/>
          </p:nvPr>
        </p:nvSpPr>
        <p:spPr/>
        <p:txBody>
          <a:bodyPr/>
          <a:lstStyle/>
          <a:p>
            <a:endParaRPr lang="en-GB"/>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Warum Veränderung?</a:t>
            </a:r>
          </a:p>
        </p:txBody>
      </p:sp>
      <p:sp>
        <p:nvSpPr>
          <p:cNvPr id="20483" name="Content Placeholder 2"/>
          <p:cNvSpPr>
            <a:spLocks noGrp="1"/>
          </p:cNvSpPr>
          <p:nvPr>
            <p:ph idx="1"/>
          </p:nvPr>
        </p:nvSpPr>
        <p:spPr/>
        <p:txBody>
          <a:bodyPr/>
          <a:lstStyle/>
          <a:p>
            <a:pPr eaLnBrk="1" hangingPunct="1">
              <a:defRPr/>
            </a:pPr>
            <a:r>
              <a:rPr lang="de-DE" sz="2800" b="0" i="0" strike="noStrike" cap="none" spc="0" baseline="0">
                <a:solidFill>
                  <a:srgbClr val="808080"/>
                </a:solidFill>
                <a:effectLst/>
                <a:latin typeface="Calibri"/>
                <a:ea typeface="Calibri"/>
                <a:cs typeface="Calibri"/>
              </a:rPr>
              <a:t>Triebkräfte für Veränderungen innerhalb eines Teams</a:t>
            </a:r>
          </a:p>
          <a:p>
            <a:pPr lvl="1" eaLnBrk="1" hangingPunct="1">
              <a:defRPr/>
            </a:pPr>
            <a:r>
              <a:rPr lang="de-DE" sz="2400" b="0" i="0" strike="noStrike" cap="none" spc="0" baseline="0">
                <a:solidFill>
                  <a:srgbClr val="808080"/>
                </a:solidFill>
                <a:effectLst/>
                <a:latin typeface="Calibri"/>
                <a:ea typeface="Calibri"/>
                <a:cs typeface="Calibri"/>
              </a:rPr>
              <a:t>Extern (NHS England Mandate Refresh, 2018–2019)</a:t>
            </a:r>
            <a:r>
              <a:rPr lang="de-DE" sz="2400" b="0" i="0" strike="noStrike" cap="none" spc="0" baseline="30000">
                <a:solidFill>
                  <a:srgbClr val="808080"/>
                </a:solidFill>
                <a:effectLst/>
                <a:latin typeface="Calibri"/>
                <a:ea typeface="Calibri"/>
                <a:cs typeface="Calibri"/>
              </a:rPr>
              <a:t>1</a:t>
            </a:r>
          </a:p>
          <a:p>
            <a:pPr lvl="1" eaLnBrk="1" hangingPunct="1">
              <a:defRPr/>
            </a:pPr>
            <a:r>
              <a:rPr lang="de-DE" sz="2400" b="0" i="0" strike="noStrike" cap="none" spc="0" baseline="0">
                <a:solidFill>
                  <a:srgbClr val="808080"/>
                </a:solidFill>
                <a:effectLst/>
                <a:latin typeface="Calibri"/>
                <a:ea typeface="Calibri"/>
                <a:cs typeface="Calibri"/>
              </a:rPr>
              <a:t>Intern (Therapietreue, Gesundheitsergebnisse und Kosten)</a:t>
            </a:r>
            <a:r>
              <a:rPr lang="de-DE" sz="2400" b="0" i="0" strike="noStrike" cap="none" spc="0" baseline="30000">
                <a:solidFill>
                  <a:srgbClr val="808080"/>
                </a:solidFill>
                <a:effectLst/>
                <a:latin typeface="Calibri"/>
                <a:ea typeface="Calibri"/>
                <a:cs typeface="Calibri"/>
              </a:rPr>
              <a:t>2-6</a:t>
            </a:r>
          </a:p>
          <a:p>
            <a:pPr marL="0" indent="0">
              <a:buNone/>
              <a:defRPr/>
            </a:pPr>
            <a:endParaRPr lang="en-GB" altLang="en-US">
              <a:ea typeface="HelveticaNeueLT Std Cn"/>
            </a:endParaRPr>
          </a:p>
          <a:p>
            <a:pPr eaLnBrk="1" hangingPunct="1">
              <a:defRPr/>
            </a:pPr>
            <a:r>
              <a:rPr lang="de-DE" sz="2800" b="0" i="0" strike="noStrike" cap="none" spc="0" baseline="0">
                <a:solidFill>
                  <a:srgbClr val="808080"/>
                </a:solidFill>
                <a:effectLst/>
                <a:latin typeface="Calibri"/>
                <a:ea typeface="Calibri"/>
                <a:cs typeface="Calibri"/>
              </a:rPr>
              <a:t>Verstärkte Patientenbeteiligung und ihre Auswirkung auf Teams?</a:t>
            </a:r>
          </a:p>
          <a:p>
            <a:pPr eaLnBrk="1" hangingPunct="1">
              <a:defRPr/>
            </a:pPr>
            <a:endParaRPr lang="en-GB" altLang="en-US">
              <a:ea typeface="HelveticaNeueLT Std Cn"/>
            </a:endParaRPr>
          </a:p>
          <a:p>
            <a:pPr eaLnBrk="1" hangingPunct="1">
              <a:defRPr/>
            </a:pPr>
            <a:r>
              <a:rPr lang="de-DE" sz="2800" b="0" i="0" strike="noStrike" cap="none" spc="0" baseline="0">
                <a:solidFill>
                  <a:srgbClr val="808080"/>
                </a:solidFill>
                <a:effectLst/>
                <a:latin typeface="Calibri"/>
                <a:ea typeface="Calibri"/>
                <a:cs typeface="Calibri"/>
              </a:rPr>
              <a:t>Wie kann sich ein Team verändern?</a:t>
            </a:r>
            <a:endParaRPr lang="en-GB" altLang="en-US" sz="2000">
              <a:ea typeface="HelveticaNeueLT Std Cn"/>
            </a:endParaRPr>
          </a:p>
        </p:txBody>
      </p:sp>
      <p:sp>
        <p:nvSpPr>
          <p:cNvPr id="2" name="Text Placeholder 1">
            <a:extLst>
              <a:ext uri="{FF2B5EF4-FFF2-40B4-BE49-F238E27FC236}">
                <a16:creationId xmlns:a16="http://schemas.microsoft.com/office/drawing/2014/main" xmlns="" id="{D3CF1BA8-4854-49C1-B1AB-98EDFE77F69D}"/>
              </a:ext>
            </a:extLst>
          </p:cNvPr>
          <p:cNvSpPr>
            <a:spLocks noGrp="1"/>
          </p:cNvSpPr>
          <p:nvPr>
            <p:ph type="body" sz="quarter" idx="13"/>
          </p:nvPr>
        </p:nvSpPr>
        <p:spPr/>
        <p:txBody>
          <a:bodyPr>
            <a:normAutofit/>
          </a:bodyPr>
          <a:lstStyle/>
          <a:p>
            <a:r>
              <a:rPr lang="de-DE" sz="1000" b="0" i="0" strike="noStrike" cap="none" spc="0" baseline="0">
                <a:solidFill>
                  <a:srgbClr val="898989"/>
                </a:solidFill>
                <a:effectLst/>
                <a:latin typeface="Calibri"/>
                <a:ea typeface="Calibri"/>
                <a:cs typeface="Calibri"/>
              </a:rPr>
              <a:t>1. Department of Health and Social Care. 2019. https://assets.publishing.service.gov.uk/government/uploads/system/uploads/attachment_data/file/803111/revised-mandate-to-nhs-england-2018-to-2019.pdf. Abgerufen im Juli 2021; 2. Eakin MN, et al. </a:t>
            </a:r>
            <a:r>
              <a:rPr lang="de-DE" sz="1000" b="0" i="1" strike="noStrike" cap="none" spc="0" baseline="0">
                <a:solidFill>
                  <a:srgbClr val="898989"/>
                </a:solidFill>
                <a:effectLst/>
                <a:latin typeface="Calibri"/>
                <a:ea typeface="Calibri"/>
                <a:cs typeface="Calibri"/>
              </a:rPr>
              <a:t>Curr Opin Pulm Med. </a:t>
            </a:r>
            <a:r>
              <a:rPr lang="de-DE" sz="1000" b="0" i="0" strike="noStrike" cap="none" spc="0" baseline="0">
                <a:solidFill>
                  <a:srgbClr val="898989"/>
                </a:solidFill>
                <a:effectLst/>
                <a:latin typeface="Calibri"/>
                <a:ea typeface="Calibri"/>
                <a:cs typeface="Calibri"/>
              </a:rPr>
              <a:t>2013;19:687–691; 3. Briesacher BA, et al. </a:t>
            </a:r>
            <a:r>
              <a:rPr lang="de-DE" sz="1000" b="0" i="1" strike="noStrike" cap="none" spc="0" baseline="0">
                <a:solidFill>
                  <a:srgbClr val="898989"/>
                </a:solidFill>
                <a:effectLst/>
                <a:latin typeface="Calibri"/>
                <a:ea typeface="Calibri"/>
                <a:cs typeface="Calibri"/>
              </a:rPr>
              <a:t>BMC Pulm Med. </a:t>
            </a:r>
            <a:r>
              <a:rPr lang="de-DE" sz="1000" b="0" i="0" strike="noStrike" cap="none" spc="0" baseline="0">
                <a:solidFill>
                  <a:srgbClr val="898989"/>
                </a:solidFill>
                <a:effectLst/>
                <a:latin typeface="Calibri"/>
                <a:ea typeface="Calibri"/>
                <a:cs typeface="Calibri"/>
              </a:rPr>
              <a:t>2011;11:5; 4. Eakin MN, et al. </a:t>
            </a:r>
            <a:r>
              <a:rPr lang="de-DE" sz="1000" b="0" i="1" strike="noStrike" cap="none" spc="0" baseline="0">
                <a:solidFill>
                  <a:srgbClr val="898989"/>
                </a:solidFill>
                <a:effectLst/>
                <a:latin typeface="Calibri"/>
                <a:ea typeface="Calibri"/>
                <a:cs typeface="Calibri"/>
              </a:rPr>
              <a:t>J Cyst Fibros. </a:t>
            </a:r>
            <a:r>
              <a:rPr lang="de-DE" sz="1000" b="0" i="0" strike="noStrike" cap="none" spc="0" baseline="0">
                <a:solidFill>
                  <a:srgbClr val="898989"/>
                </a:solidFill>
                <a:effectLst/>
                <a:latin typeface="Calibri"/>
                <a:ea typeface="Calibri"/>
                <a:cs typeface="Calibri"/>
              </a:rPr>
              <a:t>2011;10:258–264; 5. Nasr SZ, et al. </a:t>
            </a:r>
            <a:r>
              <a:rPr lang="de-DE" sz="1000" b="0" i="1" strike="noStrike" cap="none" spc="0" baseline="0">
                <a:solidFill>
                  <a:srgbClr val="898989"/>
                </a:solidFill>
                <a:effectLst/>
                <a:latin typeface="Calibri"/>
                <a:ea typeface="Calibri"/>
                <a:cs typeface="Calibri"/>
              </a:rPr>
              <a:t>J Med Econ. </a:t>
            </a:r>
            <a:r>
              <a:rPr lang="de-DE" sz="1000" b="0" i="0" strike="noStrike" cap="none" spc="0" baseline="0">
                <a:solidFill>
                  <a:srgbClr val="898989"/>
                </a:solidFill>
                <a:effectLst/>
                <a:latin typeface="Calibri"/>
                <a:ea typeface="Calibri"/>
                <a:cs typeface="Calibri"/>
              </a:rPr>
              <a:t>2013;16:801–808; 6. Kleinsinger F. </a:t>
            </a:r>
            <a:r>
              <a:rPr lang="de-DE" sz="1000" b="0" i="1" strike="noStrike" cap="none" spc="0" baseline="0">
                <a:solidFill>
                  <a:srgbClr val="898989"/>
                </a:solidFill>
                <a:effectLst/>
                <a:latin typeface="Calibri"/>
                <a:ea typeface="Calibri"/>
                <a:cs typeface="Calibri"/>
              </a:rPr>
              <a:t>Perm J.</a:t>
            </a:r>
            <a:r>
              <a:rPr lang="de-DE" sz="1000" b="0" i="0" strike="noStrike" cap="none" spc="0" baseline="0">
                <a:solidFill>
                  <a:srgbClr val="898989"/>
                </a:solidFill>
                <a:effectLst/>
                <a:latin typeface="Calibri"/>
                <a:ea typeface="Calibri"/>
                <a:cs typeface="Calibri"/>
              </a:rPr>
              <a:t> 2018;22:18-033.</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Veränderung der</a:t>
            </a:r>
            <a:r>
              <a:rPr lang="de-DE" sz="3600" b="1" i="0" strike="noStrike" cap="none" spc="0" baseline="0">
                <a:solidFill>
                  <a:srgbClr val="FFFFFF"/>
                </a:solidFill>
                <a:effectLst/>
                <a:latin typeface="Calibri Light"/>
                <a:ea typeface="Calibri Light"/>
                <a:cs typeface="Calibri Light"/>
              </a:rPr>
              <a:t> </a:t>
            </a:r>
            <a:r>
              <a:rPr lang="de-DE" sz="3600" b="1" i="0" strike="noStrike" cap="none" spc="0" baseline="0">
                <a:solidFill>
                  <a:srgbClr val="FFFFFF"/>
                </a:solidFill>
                <a:effectLst/>
                <a:latin typeface="Calibri"/>
                <a:ea typeface="Calibri"/>
                <a:cs typeface="Calibri"/>
              </a:rPr>
              <a:t>KULTUR</a:t>
            </a:r>
          </a:p>
        </p:txBody>
      </p:sp>
      <p:sp>
        <p:nvSpPr>
          <p:cNvPr id="22531" name="Content Placeholder 2"/>
          <p:cNvSpPr>
            <a:spLocks noGrp="1"/>
          </p:cNvSpPr>
          <p:nvPr>
            <p:ph idx="1"/>
          </p:nvPr>
        </p:nvSpPr>
        <p:spPr/>
        <p:txBody>
          <a:bodyPr>
            <a:normAutofit/>
          </a:bodyPr>
          <a:lstStyle/>
          <a:p>
            <a:pPr marL="0" indent="0">
              <a:buNone/>
            </a:pPr>
            <a:r>
              <a:rPr lang="de-DE" sz="2800" b="0" i="0" strike="noStrike" cap="none" spc="0" baseline="0">
                <a:solidFill>
                  <a:srgbClr val="808080"/>
                </a:solidFill>
                <a:effectLst/>
                <a:latin typeface="Calibri"/>
                <a:ea typeface="Calibri"/>
                <a:cs typeface="Calibri"/>
              </a:rPr>
              <a:t>Vier Leitprinzipien:</a:t>
            </a:r>
          </a:p>
          <a:p>
            <a:pPr marL="838200" lvl="1" indent="-381000">
              <a:buFont typeface="Arial" panose="020B0604020202020204" pitchFamily="34" charset="0"/>
              <a:buAutoNum type="arabicPeriod"/>
            </a:pPr>
            <a:endParaRPr lang="en-GB" altLang="en-US"/>
          </a:p>
          <a:p>
            <a:pPr marL="838200" lvl="1" indent="-381000">
              <a:buFont typeface="Arial" panose="020B0604020202020204" pitchFamily="34" charset="0"/>
              <a:buAutoNum type="arabicPeriod"/>
            </a:pPr>
            <a:endParaRPr lang="en-GB" altLang="en-US"/>
          </a:p>
          <a:p>
            <a:pPr marL="838200" lvl="1" indent="-381000">
              <a:buFont typeface="Arial" panose="020B0604020202020204" pitchFamily="34" charset="0"/>
              <a:buAutoNum type="arabicPeriod"/>
            </a:pPr>
            <a:endParaRPr lang="en-GB" altLang="en-US"/>
          </a:p>
        </p:txBody>
      </p:sp>
      <p:sp>
        <p:nvSpPr>
          <p:cNvPr id="2" name="Text Placeholder 1">
            <a:extLst>
              <a:ext uri="{FF2B5EF4-FFF2-40B4-BE49-F238E27FC236}">
                <a16:creationId xmlns:a16="http://schemas.microsoft.com/office/drawing/2014/main" xmlns="" id="{83AB1166-DB70-46D0-BF32-C7C49796E627}"/>
              </a:ext>
            </a:extLst>
          </p:cNvPr>
          <p:cNvSpPr>
            <a:spLocks noGrp="1"/>
          </p:cNvSpPr>
          <p:nvPr>
            <p:ph type="body" sz="quarter" idx="13"/>
          </p:nvPr>
        </p:nvSpPr>
        <p:spPr/>
        <p:txBody>
          <a:bodyPr/>
          <a:lstStyle/>
          <a:p>
            <a:r>
              <a:rPr lang="de-DE" sz="1000" b="0" i="0" strike="noStrike" cap="none" spc="0" baseline="0" dirty="0" err="1">
                <a:solidFill>
                  <a:srgbClr val="898989"/>
                </a:solidFill>
                <a:effectLst/>
                <a:latin typeface="Calibri"/>
                <a:ea typeface="Calibri"/>
                <a:cs typeface="Calibri"/>
              </a:rPr>
              <a:t>Berwick</a:t>
            </a:r>
            <a:r>
              <a:rPr lang="de-DE" sz="1000" b="0" i="0" strike="noStrike" cap="none" spc="0" baseline="0" dirty="0">
                <a:solidFill>
                  <a:srgbClr val="898989"/>
                </a:solidFill>
                <a:effectLst/>
                <a:latin typeface="Calibri"/>
                <a:ea typeface="Calibri"/>
                <a:cs typeface="Calibri"/>
              </a:rPr>
              <a:t> D, et al. 2013. www.gov.uk/government/uploads/system/uploads/attachment_data/file/226703/Berwick_Report.pdf. Abgerufen im Juli 2021.</a:t>
            </a:r>
          </a:p>
        </p:txBody>
      </p:sp>
      <p:sp>
        <p:nvSpPr>
          <p:cNvPr id="4" name="TextBox 3">
            <a:extLst>
              <a:ext uri="{FF2B5EF4-FFF2-40B4-BE49-F238E27FC236}">
                <a16:creationId xmlns:a16="http://schemas.microsoft.com/office/drawing/2014/main" xmlns="" id="{1DD6B1FC-DDF0-C24B-ABFB-2953B0E5CACD}"/>
              </a:ext>
            </a:extLst>
          </p:cNvPr>
          <p:cNvSpPr txBox="1"/>
          <p:nvPr/>
        </p:nvSpPr>
        <p:spPr>
          <a:xfrm>
            <a:off x="995424" y="4027991"/>
            <a:ext cx="2488556" cy="1310640"/>
          </a:xfrm>
          <a:prstGeom prst="rect">
            <a:avLst/>
          </a:prstGeom>
          <a:noFill/>
        </p:spPr>
        <p:txBody>
          <a:bodyPr wrap="square" rtlCol="0">
            <a:spAutoFit/>
          </a:bodyPr>
          <a:lstStyle/>
          <a:p>
            <a:pPr algn="ctr"/>
            <a:r>
              <a:rPr lang="de-DE" sz="2000" b="0" i="0" strike="noStrike" cap="none" spc="0" baseline="0">
                <a:solidFill>
                  <a:srgbClr val="4BACC6"/>
                </a:solidFill>
                <a:effectLst/>
                <a:latin typeface="Calibri"/>
                <a:ea typeface="Calibri"/>
                <a:cs typeface="Calibri"/>
              </a:rPr>
              <a:t>Die Qualität der Patientenversorgung über alle anderen Ziele stellen</a:t>
            </a:r>
          </a:p>
        </p:txBody>
      </p:sp>
      <p:sp>
        <p:nvSpPr>
          <p:cNvPr id="10" name="TextBox 9">
            <a:extLst>
              <a:ext uri="{FF2B5EF4-FFF2-40B4-BE49-F238E27FC236}">
                <a16:creationId xmlns:a16="http://schemas.microsoft.com/office/drawing/2014/main" xmlns="" id="{5279F1A7-DDEE-AC43-9E5C-1F76C1902FF8}"/>
              </a:ext>
            </a:extLst>
          </p:cNvPr>
          <p:cNvSpPr txBox="1"/>
          <p:nvPr/>
        </p:nvSpPr>
        <p:spPr>
          <a:xfrm>
            <a:off x="3591084" y="4027991"/>
            <a:ext cx="2497203" cy="1615440"/>
          </a:xfrm>
          <a:prstGeom prst="rect">
            <a:avLst/>
          </a:prstGeom>
          <a:noFill/>
        </p:spPr>
        <p:txBody>
          <a:bodyPr wrap="square" rtlCol="0">
            <a:spAutoFit/>
          </a:bodyPr>
          <a:lstStyle/>
          <a:p>
            <a:pPr algn="ctr"/>
            <a:r>
              <a:rPr lang="de-DE" sz="2000" b="0" i="0" strike="noStrike" cap="none" spc="0" baseline="0">
                <a:solidFill>
                  <a:srgbClr val="4BACC6"/>
                </a:solidFill>
                <a:effectLst/>
                <a:latin typeface="Calibri"/>
                <a:ea typeface="Calibri"/>
                <a:cs typeface="Calibri"/>
              </a:rPr>
              <a:t>Patienten und Betreuer jederzeit einbeziehen, befähigen und ihnen zuhören</a:t>
            </a:r>
          </a:p>
        </p:txBody>
      </p:sp>
      <p:sp>
        <p:nvSpPr>
          <p:cNvPr id="11" name="TextBox 10">
            <a:extLst>
              <a:ext uri="{FF2B5EF4-FFF2-40B4-BE49-F238E27FC236}">
                <a16:creationId xmlns:a16="http://schemas.microsoft.com/office/drawing/2014/main" xmlns="" id="{E57DEAA1-F78C-744E-9590-677CA7232473}"/>
              </a:ext>
            </a:extLst>
          </p:cNvPr>
          <p:cNvSpPr txBox="1"/>
          <p:nvPr/>
        </p:nvSpPr>
        <p:spPr>
          <a:xfrm>
            <a:off x="6195391" y="4027991"/>
            <a:ext cx="2383233" cy="1310640"/>
          </a:xfrm>
          <a:prstGeom prst="rect">
            <a:avLst/>
          </a:prstGeom>
          <a:noFill/>
        </p:spPr>
        <p:txBody>
          <a:bodyPr wrap="square" rtlCol="0">
            <a:spAutoFit/>
          </a:bodyPr>
          <a:lstStyle/>
          <a:p>
            <a:pPr algn="ctr"/>
            <a:r>
              <a:rPr lang="de-DE" sz="2000" b="0" i="0" strike="noStrike" cap="none" spc="0" baseline="0">
                <a:solidFill>
                  <a:srgbClr val="4BACC6"/>
                </a:solidFill>
                <a:effectLst/>
                <a:latin typeface="Calibri"/>
                <a:ea typeface="Calibri"/>
                <a:cs typeface="Calibri"/>
              </a:rPr>
              <a:t>Wachstum und Entwicklung der Mitarbeiter aktiv fördern</a:t>
            </a:r>
          </a:p>
        </p:txBody>
      </p:sp>
      <p:sp>
        <p:nvSpPr>
          <p:cNvPr id="12" name="TextBox 11">
            <a:extLst>
              <a:ext uri="{FF2B5EF4-FFF2-40B4-BE49-F238E27FC236}">
                <a16:creationId xmlns:a16="http://schemas.microsoft.com/office/drawing/2014/main" xmlns="" id="{6DFAD76E-7211-BE40-957B-D1E49D85032A}"/>
              </a:ext>
            </a:extLst>
          </p:cNvPr>
          <p:cNvSpPr txBox="1"/>
          <p:nvPr/>
        </p:nvSpPr>
        <p:spPr>
          <a:xfrm>
            <a:off x="8578625" y="4027991"/>
            <a:ext cx="2637244" cy="1631216"/>
          </a:xfrm>
          <a:prstGeom prst="rect">
            <a:avLst/>
          </a:prstGeom>
          <a:noFill/>
        </p:spPr>
        <p:txBody>
          <a:bodyPr wrap="square" rtlCol="0">
            <a:spAutoFit/>
          </a:bodyPr>
          <a:lstStyle/>
          <a:p>
            <a:pPr algn="ctr"/>
            <a:r>
              <a:rPr lang="de-DE" sz="2000" b="0" i="0" strike="noStrike" cap="none" spc="0" baseline="0" dirty="0">
                <a:solidFill>
                  <a:srgbClr val="4BACC6"/>
                </a:solidFill>
                <a:effectLst/>
                <a:latin typeface="Calibri"/>
                <a:ea typeface="Calibri"/>
                <a:cs typeface="Calibri"/>
              </a:rPr>
              <a:t>Bei der Förderung der Rechenschaftspflicht, des Vertrauens und des </a:t>
            </a:r>
            <a:r>
              <a:rPr lang="de-DE" sz="2000" b="0" i="0" strike="noStrike" cap="none" spc="0" baseline="0" dirty="0" smtClean="0">
                <a:solidFill>
                  <a:srgbClr val="4BACC6"/>
                </a:solidFill>
                <a:effectLst/>
                <a:latin typeface="Calibri"/>
                <a:ea typeface="Calibri"/>
                <a:cs typeface="Calibri"/>
              </a:rPr>
              <a:t>Wissenszuwachses </a:t>
            </a:r>
            <a:r>
              <a:rPr lang="de-DE" sz="2000" b="0" i="0" strike="noStrike" cap="none" spc="0" baseline="0" dirty="0">
                <a:solidFill>
                  <a:srgbClr val="4BACC6"/>
                </a:solidFill>
                <a:effectLst/>
                <a:latin typeface="Calibri"/>
                <a:ea typeface="Calibri"/>
                <a:cs typeface="Calibri"/>
              </a:rPr>
              <a:t>transparent vorgehen</a:t>
            </a:r>
          </a:p>
        </p:txBody>
      </p:sp>
      <p:sp>
        <p:nvSpPr>
          <p:cNvPr id="8" name="TextBox 7">
            <a:extLst>
              <a:ext uri="{FF2B5EF4-FFF2-40B4-BE49-F238E27FC236}">
                <a16:creationId xmlns:a16="http://schemas.microsoft.com/office/drawing/2014/main" xmlns="" id="{9E404A1C-815C-4D4B-91C2-06C331A12511}"/>
              </a:ext>
            </a:extLst>
          </p:cNvPr>
          <p:cNvSpPr txBox="1"/>
          <p:nvPr/>
        </p:nvSpPr>
        <p:spPr>
          <a:xfrm>
            <a:off x="2037144" y="1956121"/>
            <a:ext cx="648182" cy="762000"/>
          </a:xfrm>
          <a:prstGeom prst="rect">
            <a:avLst/>
          </a:prstGeom>
          <a:noFill/>
        </p:spPr>
        <p:txBody>
          <a:bodyPr wrap="square" rtlCol="0">
            <a:spAutoFit/>
          </a:bodyPr>
          <a:lstStyle/>
          <a:p>
            <a:pPr algn="l"/>
            <a:r>
              <a:rPr lang="de-DE" sz="4400" b="1" i="0" strike="noStrike" cap="none" spc="0" baseline="0">
                <a:solidFill>
                  <a:srgbClr val="4BACC6"/>
                </a:solidFill>
                <a:effectLst/>
                <a:latin typeface="Calibri"/>
                <a:ea typeface="Calibri"/>
                <a:cs typeface="Calibri"/>
              </a:rPr>
              <a:t>1.</a:t>
            </a:r>
          </a:p>
        </p:txBody>
      </p:sp>
      <p:sp>
        <p:nvSpPr>
          <p:cNvPr id="14" name="TextBox 13">
            <a:extLst>
              <a:ext uri="{FF2B5EF4-FFF2-40B4-BE49-F238E27FC236}">
                <a16:creationId xmlns:a16="http://schemas.microsoft.com/office/drawing/2014/main" xmlns="" id="{1686D0C3-AD54-3442-B668-EC20445664C9}"/>
              </a:ext>
            </a:extLst>
          </p:cNvPr>
          <p:cNvSpPr txBox="1"/>
          <p:nvPr/>
        </p:nvSpPr>
        <p:spPr>
          <a:xfrm>
            <a:off x="4655840" y="1956121"/>
            <a:ext cx="648182" cy="762000"/>
          </a:xfrm>
          <a:prstGeom prst="rect">
            <a:avLst/>
          </a:prstGeom>
          <a:noFill/>
        </p:spPr>
        <p:txBody>
          <a:bodyPr wrap="square" rtlCol="0">
            <a:spAutoFit/>
          </a:bodyPr>
          <a:lstStyle/>
          <a:p>
            <a:pPr algn="l"/>
            <a:r>
              <a:rPr lang="de-DE" sz="4400" b="1" i="0" strike="noStrike" cap="none" spc="0" baseline="0">
                <a:solidFill>
                  <a:srgbClr val="4BACC6"/>
                </a:solidFill>
                <a:effectLst/>
                <a:latin typeface="Calibri"/>
                <a:ea typeface="Calibri"/>
                <a:cs typeface="Calibri"/>
              </a:rPr>
              <a:t>2.</a:t>
            </a:r>
          </a:p>
        </p:txBody>
      </p:sp>
      <p:sp>
        <p:nvSpPr>
          <p:cNvPr id="15" name="TextBox 14">
            <a:extLst>
              <a:ext uri="{FF2B5EF4-FFF2-40B4-BE49-F238E27FC236}">
                <a16:creationId xmlns:a16="http://schemas.microsoft.com/office/drawing/2014/main" xmlns="" id="{908C372A-B9CB-B04A-87FE-BBF37E64C7B2}"/>
              </a:ext>
            </a:extLst>
          </p:cNvPr>
          <p:cNvSpPr txBox="1"/>
          <p:nvPr/>
        </p:nvSpPr>
        <p:spPr>
          <a:xfrm>
            <a:off x="7104111" y="1956121"/>
            <a:ext cx="648182" cy="762000"/>
          </a:xfrm>
          <a:prstGeom prst="rect">
            <a:avLst/>
          </a:prstGeom>
          <a:noFill/>
        </p:spPr>
        <p:txBody>
          <a:bodyPr wrap="square" rtlCol="0">
            <a:spAutoFit/>
          </a:bodyPr>
          <a:lstStyle/>
          <a:p>
            <a:pPr algn="l"/>
            <a:r>
              <a:rPr lang="de-DE" sz="4400" b="1" i="0" strike="noStrike" cap="none" spc="0" baseline="0">
                <a:solidFill>
                  <a:srgbClr val="4BACC6"/>
                </a:solidFill>
                <a:effectLst/>
                <a:latin typeface="Calibri"/>
                <a:ea typeface="Calibri"/>
                <a:cs typeface="Calibri"/>
              </a:rPr>
              <a:t>3.</a:t>
            </a:r>
          </a:p>
        </p:txBody>
      </p:sp>
      <p:sp>
        <p:nvSpPr>
          <p:cNvPr id="16" name="TextBox 15">
            <a:extLst>
              <a:ext uri="{FF2B5EF4-FFF2-40B4-BE49-F238E27FC236}">
                <a16:creationId xmlns:a16="http://schemas.microsoft.com/office/drawing/2014/main" xmlns="" id="{C3653A61-EEED-994E-9343-324C17AE5C8A}"/>
              </a:ext>
            </a:extLst>
          </p:cNvPr>
          <p:cNvSpPr txBox="1"/>
          <p:nvPr/>
        </p:nvSpPr>
        <p:spPr>
          <a:xfrm>
            <a:off x="9768408" y="1956121"/>
            <a:ext cx="648182" cy="762000"/>
          </a:xfrm>
          <a:prstGeom prst="rect">
            <a:avLst/>
          </a:prstGeom>
          <a:noFill/>
        </p:spPr>
        <p:txBody>
          <a:bodyPr wrap="square" rtlCol="0">
            <a:spAutoFit/>
          </a:bodyPr>
          <a:lstStyle/>
          <a:p>
            <a:pPr algn="l"/>
            <a:r>
              <a:rPr lang="de-DE" sz="4400" b="1" i="0" strike="noStrike" cap="none" spc="0" baseline="0">
                <a:solidFill>
                  <a:srgbClr val="4BACC6"/>
                </a:solidFill>
                <a:effectLst/>
                <a:latin typeface="Calibri"/>
                <a:ea typeface="Calibri"/>
                <a:cs typeface="Calibri"/>
              </a:rPr>
              <a:t>4.</a:t>
            </a:r>
          </a:p>
        </p:txBody>
      </p:sp>
      <p:pic>
        <p:nvPicPr>
          <p:cNvPr id="13" name="Graphic 12">
            <a:extLst>
              <a:ext uri="{FF2B5EF4-FFF2-40B4-BE49-F238E27FC236}">
                <a16:creationId xmlns:a16="http://schemas.microsoft.com/office/drawing/2014/main" xmlns="" id="{0EA8BD1D-C76B-2E4B-BA7E-0D12E42857E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tretch>
            <a:fillRect/>
          </a:stretch>
        </p:blipFill>
        <p:spPr>
          <a:xfrm>
            <a:off x="9433367" y="2800109"/>
            <a:ext cx="1053295" cy="1053295"/>
          </a:xfrm>
          <a:prstGeom prst="rect">
            <a:avLst/>
          </a:prstGeom>
        </p:spPr>
      </p:pic>
      <p:pic>
        <p:nvPicPr>
          <p:cNvPr id="18" name="Graphic 17">
            <a:extLst>
              <a:ext uri="{FF2B5EF4-FFF2-40B4-BE49-F238E27FC236}">
                <a16:creationId xmlns:a16="http://schemas.microsoft.com/office/drawing/2014/main" xmlns="" id="{66B69442-E730-B74F-B895-3AE9945091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4352081" y="2730659"/>
            <a:ext cx="1169043" cy="1169043"/>
          </a:xfrm>
          <a:prstGeom prst="rect">
            <a:avLst/>
          </a:prstGeom>
        </p:spPr>
      </p:pic>
      <p:pic>
        <p:nvPicPr>
          <p:cNvPr id="20" name="Graphic 19">
            <a:extLst>
              <a:ext uri="{FF2B5EF4-FFF2-40B4-BE49-F238E27FC236}">
                <a16:creationId xmlns:a16="http://schemas.microsoft.com/office/drawing/2014/main" xmlns="" id="{FB6C9D0C-85CF-D248-8A0E-451FA2C2613B}"/>
              </a:ext>
            </a:extLst>
          </p:cNvPr>
          <p:cNvPicPr>
            <a:picLocks noChangeAspect="1"/>
          </p:cNvPicPr>
          <p:nvPr/>
        </p:nvPicPr>
        <p:blipFill>
          <a:blip r:embed="rId7">
            <a:extLs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8"/>
              </a:ext>
            </a:extLst>
          </a:blip>
          <a:stretch>
            <a:fillRect/>
          </a:stretch>
        </p:blipFill>
        <p:spPr>
          <a:xfrm>
            <a:off x="1671858" y="2726521"/>
            <a:ext cx="1175514" cy="1175514"/>
          </a:xfrm>
          <a:prstGeom prst="rect">
            <a:avLst/>
          </a:prstGeom>
        </p:spPr>
      </p:pic>
      <p:pic>
        <p:nvPicPr>
          <p:cNvPr id="22" name="Graphic 21">
            <a:extLst>
              <a:ext uri="{FF2B5EF4-FFF2-40B4-BE49-F238E27FC236}">
                <a16:creationId xmlns:a16="http://schemas.microsoft.com/office/drawing/2014/main" xmlns="" id="{1CF2EBB0-0D69-A143-BC7E-27E0B9B6DAD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10"/>
              </a:ext>
            </a:extLst>
          </a:blip>
          <a:stretch>
            <a:fillRect/>
          </a:stretch>
        </p:blipFill>
        <p:spPr>
          <a:xfrm>
            <a:off x="6828099" y="2834832"/>
            <a:ext cx="1031112" cy="1031112"/>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Veränderung des </a:t>
            </a:r>
            <a:r>
              <a:rPr lang="de-DE" sz="3600" b="1" i="0" strike="noStrike" cap="none" spc="0" baseline="0">
                <a:solidFill>
                  <a:srgbClr val="FFFFFF"/>
                </a:solidFill>
                <a:effectLst/>
                <a:latin typeface="Calibri Light"/>
                <a:ea typeface="Calibri Light"/>
                <a:cs typeface="Calibri Light"/>
              </a:rPr>
              <a:t>ETHOS</a:t>
            </a:r>
          </a:p>
        </p:txBody>
      </p:sp>
      <p:sp>
        <p:nvSpPr>
          <p:cNvPr id="34819" name="Content Placeholder 2"/>
          <p:cNvSpPr>
            <a:spLocks noGrp="1"/>
          </p:cNvSpPr>
          <p:nvPr>
            <p:ph idx="1"/>
          </p:nvPr>
        </p:nvSpPr>
        <p:spPr/>
        <p:txBody>
          <a:bodyPr rtlCol="0">
            <a:normAutofit fontScale="82500" lnSpcReduction="20000"/>
          </a:bodyPr>
          <a:lstStyle/>
          <a:p>
            <a:pPr>
              <a:lnSpc>
                <a:spcPct val="120000"/>
              </a:lnSpc>
              <a:spcBef>
                <a:spcPct val="0"/>
              </a:spcBef>
              <a:buFont typeface="Arial"/>
              <a:buChar char="•"/>
              <a:defRPr/>
            </a:pPr>
            <a:r>
              <a:rPr lang="de-DE" sz="2200" b="0" i="0" strike="noStrike" cap="none" spc="0" baseline="0" dirty="0">
                <a:solidFill>
                  <a:srgbClr val="808080"/>
                </a:solidFill>
                <a:effectLst/>
                <a:latin typeface="Calibri"/>
                <a:ea typeface="Calibri"/>
                <a:cs typeface="Calibri"/>
              </a:rPr>
              <a:t>Wichtige Komponenten einer patientenzentrierten Kultur</a:t>
            </a:r>
          </a:p>
          <a:p>
            <a:pPr lvl="1">
              <a:lnSpc>
                <a:spcPct val="120000"/>
              </a:lnSpc>
              <a:spcBef>
                <a:spcPct val="0"/>
              </a:spcBef>
              <a:buFont typeface="Arial"/>
              <a:buChar char="–"/>
              <a:defRPr/>
            </a:pPr>
            <a:r>
              <a:rPr lang="de-DE" sz="1900" b="1" i="0" strike="noStrike" cap="none" spc="0" baseline="0" dirty="0">
                <a:solidFill>
                  <a:srgbClr val="4BACC6"/>
                </a:solidFill>
                <a:effectLst/>
                <a:latin typeface="Calibri"/>
                <a:ea typeface="Calibri"/>
                <a:cs typeface="Calibri"/>
              </a:rPr>
              <a:t>Jeder Kontakt zählt </a:t>
            </a:r>
            <a:r>
              <a:rPr lang="de-DE" sz="2000" b="0" i="0" strike="noStrike" cap="none" spc="0" baseline="0" dirty="0">
                <a:solidFill>
                  <a:srgbClr val="808080"/>
                </a:solidFill>
                <a:effectLst/>
                <a:latin typeface="Calibri"/>
                <a:ea typeface="Calibri"/>
                <a:cs typeface="Calibri"/>
              </a:rPr>
              <a:t>– jede Gelegenheit nutzen, um mit Kindern und Jugendlichen über ihre Gesundheit und ihr Wohlbefinden sowie über die Entscheidungen, die sie treffen können, zu sprechen</a:t>
            </a:r>
          </a:p>
          <a:p>
            <a:pPr lvl="1">
              <a:lnSpc>
                <a:spcPct val="120000"/>
              </a:lnSpc>
              <a:spcBef>
                <a:spcPct val="0"/>
              </a:spcBef>
              <a:buFont typeface="Arial"/>
              <a:buChar char="–"/>
              <a:defRPr/>
            </a:pPr>
            <a:r>
              <a:rPr lang="de-DE" sz="1900" b="1" i="0" strike="noStrike" cap="none" spc="0" baseline="0" dirty="0">
                <a:solidFill>
                  <a:srgbClr val="4BACC6"/>
                </a:solidFill>
                <a:effectLst/>
                <a:latin typeface="Calibri"/>
                <a:ea typeface="Calibri"/>
                <a:cs typeface="Calibri"/>
              </a:rPr>
              <a:t>Eltern und Familien unterstützen</a:t>
            </a:r>
            <a:r>
              <a:rPr lang="de-DE" sz="1900" b="1" i="0" strike="noStrike" cap="none" spc="0" baseline="0" dirty="0" smtClean="0">
                <a:solidFill>
                  <a:srgbClr val="4BACC6"/>
                </a:solidFill>
                <a:effectLst/>
                <a:latin typeface="Calibri"/>
                <a:ea typeface="Calibri"/>
                <a:cs typeface="Calibri"/>
              </a:rPr>
              <a:t>,</a:t>
            </a:r>
            <a:r>
              <a:rPr lang="de-DE" sz="2000" b="0" i="0" strike="noStrike" cap="none" spc="0" baseline="0" dirty="0" smtClean="0">
                <a:solidFill>
                  <a:srgbClr val="808080"/>
                </a:solidFill>
                <a:effectLst/>
                <a:latin typeface="Calibri"/>
                <a:ea typeface="Calibri"/>
                <a:cs typeface="Calibri"/>
              </a:rPr>
              <a:t> </a:t>
            </a:r>
            <a:r>
              <a:rPr lang="de-DE" sz="2000" b="0" i="0" strike="noStrike" cap="none" spc="0" baseline="0" dirty="0">
                <a:solidFill>
                  <a:srgbClr val="808080"/>
                </a:solidFill>
                <a:effectLst/>
                <a:latin typeface="Calibri"/>
                <a:ea typeface="Calibri"/>
                <a:cs typeface="Calibri"/>
              </a:rPr>
              <a:t>um die besten Entscheidungen für ihr Kind zu treffen und dabei auf den Stärken der Familie aufzubauen</a:t>
            </a:r>
          </a:p>
          <a:p>
            <a:pPr lvl="1">
              <a:lnSpc>
                <a:spcPct val="120000"/>
              </a:lnSpc>
              <a:spcBef>
                <a:spcPct val="0"/>
              </a:spcBef>
              <a:buFont typeface="Arial"/>
              <a:buChar char="–"/>
              <a:defRPr/>
            </a:pPr>
            <a:r>
              <a:rPr lang="de-DE" sz="1900" b="1" i="0" strike="noStrike" cap="none" spc="0" baseline="0" dirty="0">
                <a:solidFill>
                  <a:srgbClr val="4BACC6"/>
                </a:solidFill>
                <a:effectLst/>
                <a:latin typeface="Calibri"/>
                <a:ea typeface="Calibri"/>
                <a:cs typeface="Calibri"/>
              </a:rPr>
              <a:t>Informationen austauschen </a:t>
            </a:r>
            <a:r>
              <a:rPr lang="de-DE" sz="2000" b="0" i="0" strike="noStrike" cap="none" spc="0" baseline="0" dirty="0">
                <a:solidFill>
                  <a:srgbClr val="808080"/>
                </a:solidFill>
                <a:effectLst/>
                <a:latin typeface="Calibri"/>
                <a:ea typeface="Calibri"/>
                <a:cs typeface="Calibri"/>
              </a:rPr>
              <a:t>über verschiedene Kanäle, mit anderen Einrichtungen und mit Kindern und Jugendlichen</a:t>
            </a:r>
          </a:p>
          <a:p>
            <a:pPr marL="457200" lvl="1" indent="0">
              <a:lnSpc>
                <a:spcPct val="120000"/>
              </a:lnSpc>
              <a:spcBef>
                <a:spcPct val="0"/>
              </a:spcBef>
              <a:buNone/>
              <a:defRPr/>
            </a:pPr>
            <a:endParaRPr lang="en-GB" altLang="en-US" sz="2000" dirty="0"/>
          </a:p>
          <a:p>
            <a:pPr>
              <a:lnSpc>
                <a:spcPct val="120000"/>
              </a:lnSpc>
              <a:spcBef>
                <a:spcPct val="0"/>
              </a:spcBef>
              <a:buFont typeface="Arial"/>
              <a:buChar char="•"/>
              <a:defRPr/>
            </a:pPr>
            <a:r>
              <a:rPr lang="de-DE" sz="2200" b="0" i="0" strike="noStrike" cap="none" spc="0" baseline="0" dirty="0">
                <a:solidFill>
                  <a:srgbClr val="808080"/>
                </a:solidFill>
                <a:effectLst/>
                <a:latin typeface="Calibri"/>
                <a:ea typeface="Calibri"/>
                <a:cs typeface="Calibri"/>
              </a:rPr>
              <a:t>Durch die Berücksichtigung der „Patientenzentriertheit“ werden offene und ehrliche Diskussionen ermöglicht</a:t>
            </a:r>
          </a:p>
          <a:p>
            <a:pPr lvl="1">
              <a:lnSpc>
                <a:spcPct val="120000"/>
              </a:lnSpc>
              <a:spcBef>
                <a:spcPct val="0"/>
              </a:spcBef>
              <a:buFont typeface="Arial"/>
              <a:buChar char="–"/>
              <a:defRPr/>
            </a:pPr>
            <a:r>
              <a:rPr lang="de-DE" sz="1900" b="0" i="0" strike="noStrike" cap="none" spc="0" baseline="0" dirty="0">
                <a:solidFill>
                  <a:srgbClr val="808080"/>
                </a:solidFill>
                <a:effectLst/>
                <a:latin typeface="Calibri"/>
                <a:ea typeface="Calibri"/>
                <a:cs typeface="Calibri"/>
              </a:rPr>
              <a:t>Diese sind eher geeignet, den Ärzten wichtige Anregungen zu geben, damit sie die Realität des Alltags ihrer Patienten wirklich verstehen</a:t>
            </a:r>
          </a:p>
          <a:p>
            <a:pPr marL="457200" lvl="1" indent="0">
              <a:lnSpc>
                <a:spcPct val="120000"/>
              </a:lnSpc>
              <a:spcBef>
                <a:spcPct val="0"/>
              </a:spcBef>
              <a:buNone/>
              <a:defRPr/>
            </a:pPr>
            <a:endParaRPr lang="en-GB" altLang="en-US" sz="2000" dirty="0"/>
          </a:p>
          <a:p>
            <a:pPr>
              <a:lnSpc>
                <a:spcPct val="120000"/>
              </a:lnSpc>
              <a:spcBef>
                <a:spcPct val="0"/>
              </a:spcBef>
              <a:buFont typeface="Arial"/>
              <a:buChar char="•"/>
              <a:defRPr/>
            </a:pPr>
            <a:r>
              <a:rPr lang="de-DE" sz="2200" b="0" i="0" strike="noStrike" cap="none" spc="0" baseline="0" dirty="0">
                <a:solidFill>
                  <a:srgbClr val="808080"/>
                </a:solidFill>
                <a:effectLst/>
                <a:latin typeface="Calibri"/>
                <a:ea typeface="Calibri"/>
                <a:cs typeface="Calibri"/>
              </a:rPr>
              <a:t>Auf diese Weise werden Flexibilität und Verhandlungsgeschick zu einem wesentlichen Bestandteil der Planung einer auf den Einzelnen zugeschnittenen Versorgung</a:t>
            </a:r>
          </a:p>
        </p:txBody>
      </p:sp>
      <p:sp>
        <p:nvSpPr>
          <p:cNvPr id="2" name="Text Placeholder 1">
            <a:extLst>
              <a:ext uri="{FF2B5EF4-FFF2-40B4-BE49-F238E27FC236}">
                <a16:creationId xmlns:a16="http://schemas.microsoft.com/office/drawing/2014/main" xmlns="" id="{8D4B66E4-B6C1-4B9A-9AEF-259480E54B3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de-DE" sz="3600" b="0" i="0" strike="noStrike" cap="none" spc="0" baseline="0">
                <a:solidFill>
                  <a:srgbClr val="FFFFFF"/>
                </a:solidFill>
                <a:effectLst/>
                <a:latin typeface="Calibri Light"/>
                <a:ea typeface="Calibri Light"/>
                <a:cs typeface="Calibri Light"/>
              </a:rPr>
              <a:t>Veränderung von </a:t>
            </a:r>
            <a:r>
              <a:rPr lang="de-DE" sz="3600" b="1" i="0" strike="noStrike" cap="none" spc="0" baseline="0">
                <a:solidFill>
                  <a:srgbClr val="FFFFFF"/>
                </a:solidFill>
                <a:effectLst/>
                <a:latin typeface="Calibri Light"/>
                <a:ea typeface="Calibri Light"/>
                <a:cs typeface="Calibri Light"/>
              </a:rPr>
              <a:t>ERWARTUNGEN</a:t>
            </a:r>
          </a:p>
        </p:txBody>
      </p:sp>
      <p:sp>
        <p:nvSpPr>
          <p:cNvPr id="24579" name="Content Placeholder 2"/>
          <p:cNvSpPr>
            <a:spLocks noGrp="1"/>
          </p:cNvSpPr>
          <p:nvPr>
            <p:ph idx="1"/>
          </p:nvPr>
        </p:nvSpPr>
        <p:spPr/>
        <p:txBody>
          <a:bodyPr>
            <a:noAutofit/>
          </a:bodyPr>
          <a:lstStyle/>
          <a:p>
            <a:pPr eaLnBrk="1" hangingPunct="1"/>
            <a:r>
              <a:rPr lang="de-DE" sz="2400" b="0" i="0" strike="noStrike" cap="none" spc="0" baseline="0">
                <a:solidFill>
                  <a:srgbClr val="808080"/>
                </a:solidFill>
                <a:effectLst/>
                <a:latin typeface="Calibri"/>
                <a:ea typeface="Calibri"/>
                <a:cs typeface="Calibri"/>
              </a:rPr>
              <a:t>Die Erwartungen anderer sind wichtig, und was wir denken, dass andere es tun, hat einen großen Einfluss auf das Verhalten</a:t>
            </a:r>
          </a:p>
          <a:p>
            <a:pPr eaLnBrk="1" hangingPunct="1"/>
            <a:endParaRPr lang="en-GB" altLang="en-US" sz="2400">
              <a:ea typeface="HelveticaNeueLT Std Cn"/>
            </a:endParaRPr>
          </a:p>
          <a:p>
            <a:pPr eaLnBrk="1" hangingPunct="1"/>
            <a:r>
              <a:rPr lang="de-DE" sz="2400" b="0" i="0" strike="noStrike" cap="none" spc="0" baseline="0">
                <a:solidFill>
                  <a:srgbClr val="808080"/>
                </a:solidFill>
                <a:effectLst/>
                <a:latin typeface="Calibri"/>
                <a:ea typeface="Calibri"/>
                <a:cs typeface="Calibri"/>
              </a:rPr>
              <a:t>Damit sind „soziale Normen“ gemeint</a:t>
            </a:r>
          </a:p>
          <a:p>
            <a:pPr eaLnBrk="1" hangingPunct="1"/>
            <a:endParaRPr lang="en-GB" altLang="en-US" sz="2400">
              <a:ea typeface="HelveticaNeueLT Std Cn"/>
            </a:endParaRPr>
          </a:p>
          <a:p>
            <a:pPr eaLnBrk="1" hangingPunct="1"/>
            <a:r>
              <a:rPr lang="de-DE" sz="2400" b="0" i="0" strike="noStrike" cap="none" spc="0" baseline="0">
                <a:solidFill>
                  <a:srgbClr val="808080"/>
                </a:solidFill>
                <a:effectLst/>
                <a:latin typeface="Calibri"/>
                <a:ea typeface="Calibri"/>
                <a:cs typeface="Calibri"/>
              </a:rPr>
              <a:t>Was sind die „sozialen Normen“ des Teams, nicht nur in Bezug auf die Therapietreue bei CF?</a:t>
            </a:r>
          </a:p>
          <a:p>
            <a:pPr lvl="1" eaLnBrk="1" hangingPunct="1"/>
            <a:r>
              <a:rPr lang="de-DE" sz="2000" b="0" i="0" strike="noStrike" cap="none" spc="0" baseline="0">
                <a:solidFill>
                  <a:srgbClr val="808080"/>
                </a:solidFill>
                <a:effectLst/>
                <a:latin typeface="Calibri"/>
                <a:ea typeface="Calibri"/>
                <a:cs typeface="Calibri"/>
              </a:rPr>
              <a:t>Eine Kultur der Offenheit und Ehrlichkeit</a:t>
            </a:r>
          </a:p>
          <a:p>
            <a:pPr lvl="1" eaLnBrk="1" hangingPunct="1"/>
            <a:r>
              <a:rPr lang="de-DE" sz="2000" b="0" i="0" strike="noStrike" cap="none" spc="0" baseline="0">
                <a:solidFill>
                  <a:srgbClr val="808080"/>
                </a:solidFill>
                <a:effectLst/>
                <a:latin typeface="Calibri"/>
                <a:ea typeface="Calibri"/>
                <a:cs typeface="Calibri"/>
              </a:rPr>
              <a:t>Ein auf den Patienten ausgerichtetes Ethos</a:t>
            </a:r>
          </a:p>
          <a:p>
            <a:pPr lvl="1" eaLnBrk="1" hangingPunct="1"/>
            <a:r>
              <a:rPr lang="de-DE" sz="2000" b="0" i="0" strike="noStrike" cap="none" spc="0" baseline="0">
                <a:solidFill>
                  <a:srgbClr val="808080"/>
                </a:solidFill>
                <a:effectLst/>
                <a:latin typeface="Calibri"/>
                <a:ea typeface="Calibri"/>
                <a:cs typeface="Calibri"/>
              </a:rPr>
              <a:t>Eine ehrlich partnerschaftliche Zusammenarbeit mit Patienten und deren Familien</a:t>
            </a:r>
          </a:p>
        </p:txBody>
      </p:sp>
      <p:sp>
        <p:nvSpPr>
          <p:cNvPr id="2" name="Text Placeholder 1">
            <a:extLst>
              <a:ext uri="{FF2B5EF4-FFF2-40B4-BE49-F238E27FC236}">
                <a16:creationId xmlns:a16="http://schemas.microsoft.com/office/drawing/2014/main" xmlns="" id="{2C2CD706-F749-4A65-A1FB-047155847DFD}"/>
              </a:ext>
            </a:extLst>
          </p:cNvPr>
          <p:cNvSpPr>
            <a:spLocks noGrp="1"/>
          </p:cNvSpPr>
          <p:nvPr>
            <p:ph type="body" sz="quarter" idx="13"/>
          </p:nvPr>
        </p:nvSpPr>
        <p:spPr/>
        <p:txBody>
          <a:bodyPr/>
          <a:lstStyle/>
          <a:p>
            <a:r>
              <a:rPr lang="de-DE" sz="1000" b="0" i="0" strike="noStrike" cap="none" spc="0" baseline="0">
                <a:solidFill>
                  <a:srgbClr val="898989"/>
                </a:solidFill>
                <a:effectLst/>
                <a:latin typeface="Calibri"/>
                <a:ea typeface="Calibri"/>
                <a:cs typeface="Calibri"/>
              </a:rPr>
              <a:t>CF: zystische Fibrose</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1806</Words>
  <Application>Microsoft Office PowerPoint</Application>
  <PresentationFormat>Widescreen</PresentationFormat>
  <Paragraphs>185</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System Font Regular</vt:lpstr>
      <vt:lpstr>Arial</vt:lpstr>
      <vt:lpstr>Calibri</vt:lpstr>
      <vt:lpstr>Calibri Light</vt:lpstr>
      <vt:lpstr>HelveticaNeueLT Std Cn</vt:lpstr>
      <vt:lpstr>HelveticaNeueLT Std Med Cn</vt:lpstr>
      <vt:lpstr>Office Theme</vt:lpstr>
      <vt:lpstr>Management von Therapietreue als Team</vt:lpstr>
      <vt:lpstr>Haftungsausschluss</vt:lpstr>
      <vt:lpstr>Einleitung</vt:lpstr>
      <vt:lpstr>Lernziele</vt:lpstr>
      <vt:lpstr>Veränderung von Kultur, Ethos und Erwartungen</vt:lpstr>
      <vt:lpstr>Warum Veränderung?</vt:lpstr>
      <vt:lpstr>Veränderung der KULTUR</vt:lpstr>
      <vt:lpstr>Veränderung des ETHOS</vt:lpstr>
      <vt:lpstr>Veränderung von ERWARTUNGEN</vt:lpstr>
      <vt:lpstr>Diskussion über soziale Normen</vt:lpstr>
      <vt:lpstr>Verbesserung der Beziehungen</vt:lpstr>
      <vt:lpstr>Verbesserung der Beziehungen</vt:lpstr>
      <vt:lpstr>Verbesserung der Beziehungen (Fortsetzung)</vt:lpstr>
      <vt:lpstr>Kommunikation</vt:lpstr>
      <vt:lpstr>Teaminterventionen 1</vt:lpstr>
      <vt:lpstr>Teaminterventionen 2</vt:lpstr>
      <vt:lpstr>Teaminterventionen 3</vt:lpstr>
      <vt:lpstr>Teaminterventionen 4</vt:lpstr>
      <vt:lpstr>Teaminterventionen 5</vt:lpstr>
      <vt:lpstr>Teaminterventionen 6</vt:lpstr>
      <vt:lpstr>Teaminterventionen 7</vt:lpstr>
      <vt:lpstr>Zusammenfassung </vt:lpstr>
      <vt:lpstr>Literaturhinweise</vt:lpstr>
      <vt:lpstr>Literaturhinweise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Kimberly Slason</cp:lastModifiedBy>
  <cp:revision>75</cp:revision>
  <dcterms:created xsi:type="dcterms:W3CDTF">2021-07-06T11:43:32Z</dcterms:created>
  <dcterms:modified xsi:type="dcterms:W3CDTF">2022-07-22T15:48:29Z</dcterms:modified>
</cp:coreProperties>
</file>