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5" r:id="rId3"/>
    <p:sldId id="421" r:id="rId4"/>
    <p:sldId id="398" r:id="rId5"/>
    <p:sldId id="416" r:id="rId6"/>
    <p:sldId id="399" r:id="rId7"/>
    <p:sldId id="401" r:id="rId8"/>
    <p:sldId id="402" r:id="rId9"/>
    <p:sldId id="410" r:id="rId10"/>
    <p:sldId id="412" r:id="rId11"/>
    <p:sldId id="417" r:id="rId12"/>
    <p:sldId id="404" r:id="rId13"/>
    <p:sldId id="423" r:id="rId14"/>
    <p:sldId id="414" r:id="rId15"/>
    <p:sldId id="268" r:id="rId16"/>
    <p:sldId id="415" r:id="rId17"/>
    <p:sldId id="413" r:id="rId18"/>
    <p:sldId id="269" r:id="rId19"/>
    <p:sldId id="270" r:id="rId20"/>
    <p:sldId id="271" r:id="rId21"/>
    <p:sldId id="272" r:id="rId22"/>
    <p:sldId id="422" r:id="rId23"/>
    <p:sldId id="409" r:id="rId24"/>
    <p:sldId id="42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 id="3" name="Saima Khan" initials="SK" lastIdx="0"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90408" autoAdjust="0"/>
  </p:normalViewPr>
  <p:slideViewPr>
    <p:cSldViewPr snapToGrid="0" snapToObjects="1">
      <p:cViewPr varScale="1">
        <p:scale>
          <a:sx n="60" d="100"/>
          <a:sy n="60" d="100"/>
        </p:scale>
        <p:origin x="844" y="5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DFE91-F276-40A3-B131-E4239AF1C369}" type="datetimeFigureOut">
              <a:rPr lang="en-GB" smtClean="0"/>
              <a:t>19/04/2022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E2949-A7E7-4F2A-888B-CAC414630566}" type="slidenum">
              <a:rPr lang="en-GB" smtClean="0"/>
              <a:t>‹#›</a:t>
            </a:fld>
            <a:endParaRPr lang="en-GB"/>
          </a:p>
        </p:txBody>
      </p:sp>
    </p:spTree>
    <p:extLst>
      <p:ext uri="{BB962C8B-B14F-4D97-AF65-F5344CB8AC3E}">
        <p14:creationId xmlns:p14="http://schemas.microsoft.com/office/powerpoint/2010/main" val="183026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7E2949-A7E7-4F2A-888B-CAC414630566}" type="slidenum">
              <a:rPr lang="en-GB" smtClean="0"/>
              <a:t>3</a:t>
            </a:fld>
            <a:endParaRPr lang="en-GB"/>
          </a:p>
        </p:txBody>
      </p:sp>
    </p:spTree>
    <p:extLst>
      <p:ext uri="{BB962C8B-B14F-4D97-AF65-F5344CB8AC3E}">
        <p14:creationId xmlns:p14="http://schemas.microsoft.com/office/powerpoint/2010/main" val="198017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16</a:t>
            </a:fld>
            <a:endParaRPr lang="en-GB"/>
          </a:p>
        </p:txBody>
      </p:sp>
    </p:spTree>
    <p:extLst>
      <p:ext uri="{BB962C8B-B14F-4D97-AF65-F5344CB8AC3E}">
        <p14:creationId xmlns:p14="http://schemas.microsoft.com/office/powerpoint/2010/main" val="135289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AFE8E64-2CDD-42FB-B5DA-F8A157452372}" type="slidenum">
              <a:rPr lang="en-GB" smtClean="0"/>
              <a:pPr>
                <a:defRPr/>
              </a:pPr>
              <a:t>19</a:t>
            </a:fld>
            <a:endParaRPr lang="en-GB"/>
          </a:p>
        </p:txBody>
      </p:sp>
    </p:spTree>
    <p:extLst>
      <p:ext uri="{BB962C8B-B14F-4D97-AF65-F5344CB8AC3E}">
        <p14:creationId xmlns:p14="http://schemas.microsoft.com/office/powerpoint/2010/main" val="1290305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8FD2B4D2-7A4E-4D76-ADB7-250E96495B67}" type="slidenum">
              <a:rPr lang="en-GB" smtClean="0"/>
              <a:pPr>
                <a:defRPr/>
              </a:pPr>
              <a:t>20</a:t>
            </a:fld>
            <a:endParaRPr lang="en-GB"/>
          </a:p>
        </p:txBody>
      </p:sp>
    </p:spTree>
    <p:extLst>
      <p:ext uri="{BB962C8B-B14F-4D97-AF65-F5344CB8AC3E}">
        <p14:creationId xmlns:p14="http://schemas.microsoft.com/office/powerpoint/2010/main" val="124468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AD15CE0-F870-444A-AFBD-61F5B015A262}" type="slidenum">
              <a:rPr lang="en-GB" smtClean="0"/>
              <a:pPr>
                <a:defRPr/>
              </a:pPr>
              <a:t>21</a:t>
            </a:fld>
            <a:endParaRPr lang="en-GB"/>
          </a:p>
        </p:txBody>
      </p:sp>
    </p:spTree>
    <p:extLst>
      <p:ext uri="{BB962C8B-B14F-4D97-AF65-F5344CB8AC3E}">
        <p14:creationId xmlns:p14="http://schemas.microsoft.com/office/powerpoint/2010/main" val="373494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22</a:t>
            </a:fld>
            <a:endParaRPr lang="en-GB"/>
          </a:p>
        </p:txBody>
      </p:sp>
    </p:spTree>
    <p:extLst>
      <p:ext uri="{BB962C8B-B14F-4D97-AF65-F5344CB8AC3E}">
        <p14:creationId xmlns:p14="http://schemas.microsoft.com/office/powerpoint/2010/main" val="196502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6D8F5E05-2F65-4672-A73C-EE949F0C0E66}" type="slidenum">
              <a:rPr lang="en-GB" smtClean="0"/>
              <a:pPr>
                <a:defRPr/>
              </a:pPr>
              <a:t>23</a:t>
            </a:fld>
            <a:endParaRPr lang="en-GB"/>
          </a:p>
        </p:txBody>
      </p:sp>
    </p:spTree>
    <p:extLst>
      <p:ext uri="{BB962C8B-B14F-4D97-AF65-F5344CB8AC3E}">
        <p14:creationId xmlns:p14="http://schemas.microsoft.com/office/powerpoint/2010/main" val="1802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03F8934-B0EC-47F8-A0AE-34677955F8D8}" type="slidenum">
              <a:rPr lang="en-GB" smtClean="0"/>
              <a:pPr>
                <a:defRPr/>
              </a:pPr>
              <a:t>24</a:t>
            </a:fld>
            <a:endParaRPr lang="en-GB"/>
          </a:p>
        </p:txBody>
      </p:sp>
    </p:spTree>
    <p:extLst>
      <p:ext uri="{BB962C8B-B14F-4D97-AF65-F5344CB8AC3E}">
        <p14:creationId xmlns:p14="http://schemas.microsoft.com/office/powerpoint/2010/main" val="142092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EEF256E0-6F50-41D9-8869-6173CC7A7E5A}" type="slidenum">
              <a:rPr lang="en-GB" smtClean="0"/>
              <a:pPr>
                <a:defRPr/>
              </a:pPr>
              <a:t>6</a:t>
            </a:fld>
            <a:endParaRPr lang="en-GB"/>
          </a:p>
        </p:txBody>
      </p:sp>
    </p:spTree>
    <p:extLst>
      <p:ext uri="{BB962C8B-B14F-4D97-AF65-F5344CB8AC3E}">
        <p14:creationId xmlns:p14="http://schemas.microsoft.com/office/powerpoint/2010/main" val="105411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209F86E6-4EAB-41CC-BC7D-D261F13AFFED}" type="slidenum">
              <a:rPr lang="en-GB" smtClean="0"/>
              <a:pPr>
                <a:defRPr/>
              </a:pPr>
              <a:t>7</a:t>
            </a:fld>
            <a:endParaRPr lang="en-GB"/>
          </a:p>
        </p:txBody>
      </p:sp>
    </p:spTree>
    <p:extLst>
      <p:ext uri="{BB962C8B-B14F-4D97-AF65-F5344CB8AC3E}">
        <p14:creationId xmlns:p14="http://schemas.microsoft.com/office/powerpoint/2010/main" val="256466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F29B930-771D-4245-9F45-0D6F492C88FC}" type="slidenum">
              <a:rPr lang="en-GB" smtClean="0"/>
              <a:pPr>
                <a:defRPr/>
              </a:pPr>
              <a:t>8</a:t>
            </a:fld>
            <a:endParaRPr lang="en-GB"/>
          </a:p>
        </p:txBody>
      </p:sp>
    </p:spTree>
    <p:extLst>
      <p:ext uri="{BB962C8B-B14F-4D97-AF65-F5344CB8AC3E}">
        <p14:creationId xmlns:p14="http://schemas.microsoft.com/office/powerpoint/2010/main" val="152488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DBE919F5-8897-4DF9-90A0-DCC253A6F4E4}" type="slidenum">
              <a:rPr lang="en-GB" smtClean="0"/>
              <a:pPr>
                <a:defRPr/>
              </a:pPr>
              <a:t>9</a:t>
            </a:fld>
            <a:endParaRPr lang="en-GB"/>
          </a:p>
        </p:txBody>
      </p:sp>
    </p:spTree>
    <p:extLst>
      <p:ext uri="{BB962C8B-B14F-4D97-AF65-F5344CB8AC3E}">
        <p14:creationId xmlns:p14="http://schemas.microsoft.com/office/powerpoint/2010/main" val="202172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a:defRPr/>
            </a:pPr>
            <a:fld id="{33619E12-F70E-4F10-A406-CF8482705AE7}" type="slidenum">
              <a:rPr lang="en-GB" smtClean="0"/>
              <a:pPr>
                <a:defRPr/>
              </a:pPr>
              <a:t>10</a:t>
            </a:fld>
            <a:endParaRPr lang="en-GB"/>
          </a:p>
        </p:txBody>
      </p:sp>
    </p:spTree>
    <p:extLst>
      <p:ext uri="{BB962C8B-B14F-4D97-AF65-F5344CB8AC3E}">
        <p14:creationId xmlns:p14="http://schemas.microsoft.com/office/powerpoint/2010/main" val="7653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13</a:t>
            </a:fld>
            <a:endParaRPr lang="en-GB"/>
          </a:p>
        </p:txBody>
      </p:sp>
    </p:spTree>
    <p:extLst>
      <p:ext uri="{BB962C8B-B14F-4D97-AF65-F5344CB8AC3E}">
        <p14:creationId xmlns:p14="http://schemas.microsoft.com/office/powerpoint/2010/main" val="7541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sz="1200" b="0" i="0" strike="noStrike" cap="none" spc="0" baseline="0">
                <a:solidFill>
                  <a:srgbClr val="000000"/>
                </a:solidFill>
                <a:effectLst/>
                <a:latin typeface="Calibri"/>
                <a:ea typeface="Calibri"/>
                <a:cs typeface="Calibri"/>
              </a:rPr>
              <a:t>Faciliteer een teambespreking over deze drie vragen</a:t>
            </a:r>
          </a:p>
        </p:txBody>
      </p:sp>
      <p:sp>
        <p:nvSpPr>
          <p:cNvPr id="4" name="Slide Number Placeholder 3"/>
          <p:cNvSpPr>
            <a:spLocks noGrp="1"/>
          </p:cNvSpPr>
          <p:nvPr>
            <p:ph type="sldNum" sz="quarter" idx="5"/>
          </p:nvPr>
        </p:nvSpPr>
        <p:spPr/>
        <p:txBody>
          <a:bodyPr/>
          <a:lstStyle/>
          <a:p>
            <a:pPr>
              <a:defRPr/>
            </a:pPr>
            <a:fld id="{F17C3694-69B6-4AE7-92A4-33F6F7EE887D}" type="slidenum">
              <a:rPr lang="en-GB" smtClean="0"/>
              <a:pPr>
                <a:defRPr/>
              </a:pPr>
              <a:t>14</a:t>
            </a:fld>
            <a:endParaRPr lang="en-GB"/>
          </a:p>
        </p:txBody>
      </p:sp>
    </p:spTree>
    <p:extLst>
      <p:ext uri="{BB962C8B-B14F-4D97-AF65-F5344CB8AC3E}">
        <p14:creationId xmlns:p14="http://schemas.microsoft.com/office/powerpoint/2010/main" val="38059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E7E2949-A7E7-4F2A-888B-CAC414630566}" type="slidenum">
              <a:rPr lang="en-GB" smtClean="0"/>
              <a:t>15</a:t>
            </a:fld>
            <a:endParaRPr lang="en-GB"/>
          </a:p>
        </p:txBody>
      </p:sp>
    </p:spTree>
    <p:extLst>
      <p:ext uri="{BB962C8B-B14F-4D97-AF65-F5344CB8AC3E}">
        <p14:creationId xmlns:p14="http://schemas.microsoft.com/office/powerpoint/2010/main" val="3156763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extLst>
              <a:ext uri="{28A0092B-C50C-407E-A947-70E740481C1C}">
                <a14:useLocalDpi xmlns:a14="http://schemas.microsoft.com/office/drawing/2010/main"/>
              </a:ext>
            </a:extLst>
          </a:blip>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marL="685800" indent="-228600">
              <a:buClr>
                <a:schemeClr val="accent3"/>
              </a:buClr>
              <a:buFont typeface="System Font Regular"/>
              <a:buChar char="–"/>
              <a:defRPr/>
            </a:lvl2pPr>
            <a:lvl3pPr>
              <a:buClr>
                <a:schemeClr val="accent3"/>
              </a:buClr>
              <a:defRPr/>
            </a:lvl3pPr>
            <a:lvl4pPr marL="1600200" indent="-228600">
              <a:buClr>
                <a:schemeClr val="accent3"/>
              </a:buClr>
              <a:buFont typeface="System Font Regular"/>
              <a:buChar cha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marL="685800" indent="-228600">
              <a:buClr>
                <a:schemeClr val="accent5"/>
              </a:buClr>
              <a:buFont typeface="System Font Regular"/>
              <a:buChar char="–"/>
              <a:defRPr/>
            </a:lvl2pPr>
            <a:lvl3pPr>
              <a:buClr>
                <a:schemeClr val="accent5"/>
              </a:buClr>
              <a:defRPr/>
            </a:lvl3pPr>
            <a:lvl4pPr marL="1600200" indent="-228600">
              <a:buClr>
                <a:schemeClr val="accent5"/>
              </a:buClr>
              <a:buFont typeface="System Font Regular"/>
              <a:buChar cha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313815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4">
            <a:extLst>
              <a:ext uri="{FF2B5EF4-FFF2-40B4-BE49-F238E27FC236}">
                <a16:creationId xmlns:a16="http://schemas.microsoft.com/office/drawing/2014/main" id="{783948B9-ACF2-AB4E-83A6-4A796EB28187}"/>
              </a:ext>
            </a:extLst>
          </p:cNvPr>
          <p:cNvSpPr>
            <a:spLocks noGrp="1"/>
          </p:cNvSpPr>
          <p:nvPr>
            <p:ph type="ftr" sz="quarter" idx="11"/>
          </p:nvPr>
        </p:nvSpPr>
        <p:spPr>
          <a:xfrm>
            <a:off x="2375338" y="5906814"/>
            <a:ext cx="9532883" cy="777765"/>
          </a:xfrm>
        </p:spPr>
        <p:txBody>
          <a:bodyPr anchor="b">
            <a:noAutofit/>
          </a:bodyPr>
          <a:lstStyle>
            <a:lvl1pPr algn="l">
              <a:defRPr/>
            </a:lvl1pPr>
          </a:lstStyle>
          <a:p>
            <a:endParaRPr lang="en-GB"/>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Tree>
    <p:extLst>
      <p:ext uri="{BB962C8B-B14F-4D97-AF65-F5344CB8AC3E}">
        <p14:creationId xmlns:p14="http://schemas.microsoft.com/office/powerpoint/2010/main" val="1417692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11">
            <a:extLst>
              <a:ext uri="{28A0092B-C50C-407E-A947-70E740481C1C}">
                <a14:useLocalDpi xmlns:a14="http://schemas.microsoft.com/office/drawing/2010/main"/>
              </a:ext>
            </a:extLst>
          </a:blip>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0A14-91F6-A649-8032-616F5C8AAA00}"/>
              </a:ext>
            </a:extLst>
          </p:cNvPr>
          <p:cNvSpPr>
            <a:spLocks noGrp="1"/>
          </p:cNvSpPr>
          <p:nvPr>
            <p:ph type="ctrTitle"/>
          </p:nvPr>
        </p:nvSpPr>
        <p:spPr>
          <a:xfrm>
            <a:off x="1623535" y="2357186"/>
            <a:ext cx="8924172" cy="1899272"/>
          </a:xfrm>
        </p:spPr>
        <p:txBody>
          <a:bodyPr/>
          <a:lstStyle/>
          <a:p>
            <a:r>
              <a:rPr lang="nl-NL" sz="6000" b="0" i="0" strike="noStrike" cap="none" spc="0" baseline="0">
                <a:solidFill>
                  <a:srgbClr val="7B2A84"/>
                </a:solidFill>
                <a:effectLst/>
                <a:latin typeface="Calibri Light"/>
                <a:ea typeface="Calibri Light"/>
                <a:cs typeface="Calibri Light"/>
              </a:rPr>
              <a:t>Therapietrouw als team beheren</a:t>
            </a:r>
            <a:endParaRPr lang="en-GB"/>
          </a:p>
        </p:txBody>
      </p:sp>
      <p:sp>
        <p:nvSpPr>
          <p:cNvPr id="3" name="Subtitle 2">
            <a:extLst>
              <a:ext uri="{FF2B5EF4-FFF2-40B4-BE49-F238E27FC236}">
                <a16:creationId xmlns:a16="http://schemas.microsoft.com/office/drawing/2014/main" id="{E86DE474-F213-2547-BD92-5823796B2777}"/>
              </a:ext>
            </a:extLst>
          </p:cNvPr>
          <p:cNvSpPr>
            <a:spLocks noGrp="1"/>
          </p:cNvSpPr>
          <p:nvPr>
            <p:ph type="subTitle" idx="1"/>
          </p:nvPr>
        </p:nvSpPr>
        <p:spPr>
          <a:xfrm>
            <a:off x="1524000" y="4369293"/>
            <a:ext cx="9144000" cy="947020"/>
          </a:xfrm>
        </p:spPr>
        <p:txBody>
          <a:bodyPr/>
          <a:lstStyle/>
          <a:p>
            <a:endParaRPr lang="en-GB"/>
          </a:p>
        </p:txBody>
      </p:sp>
      <p:sp>
        <p:nvSpPr>
          <p:cNvPr id="4" name="Text Placeholder 5">
            <a:extLst>
              <a:ext uri="{FF2B5EF4-FFF2-40B4-BE49-F238E27FC236}">
                <a16:creationId xmlns:a16="http://schemas.microsoft.com/office/drawing/2014/main" id="{8FA6C839-633B-4D0B-ABBE-24A8112B06AD}"/>
              </a:ext>
            </a:extLst>
          </p:cNvPr>
          <p:cNvSpPr>
            <a:spLocks noGrp="1"/>
          </p:cNvSpPr>
          <p:nvPr>
            <p:ph type="body" sz="quarter" idx="13"/>
          </p:nvPr>
        </p:nvSpPr>
        <p:spPr>
          <a:xfrm>
            <a:off x="283012" y="5906814"/>
            <a:ext cx="8975288" cy="777875"/>
          </a:xfrm>
        </p:spPr>
        <p:txBody>
          <a:bodyPr/>
          <a:lstStyle/>
          <a:p>
            <a:r>
              <a:rPr lang="nl-NL" sz="1000" b="1" i="0" strike="noStrike" cap="none" spc="0" baseline="0" dirty="0">
                <a:solidFill>
                  <a:srgbClr val="7B2A84"/>
                </a:solidFill>
                <a:effectLst/>
                <a:latin typeface="Calibri"/>
                <a:ea typeface="Calibri"/>
                <a:cs typeface="Calibri"/>
              </a:rPr>
              <a:t>Taakcode: INT-20-2100151	Datum van update: april 2022</a:t>
            </a:r>
          </a:p>
        </p:txBody>
      </p:sp>
    </p:spTree>
    <p:extLst>
      <p:ext uri="{BB962C8B-B14F-4D97-AF65-F5344CB8AC3E}">
        <p14:creationId xmlns:p14="http://schemas.microsoft.com/office/powerpoint/2010/main" val="2939639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Bespreken van sociale normen</a:t>
            </a:r>
          </a:p>
        </p:txBody>
      </p:sp>
      <p:sp>
        <p:nvSpPr>
          <p:cNvPr id="25603" name="Content Placeholder 2"/>
          <p:cNvSpPr>
            <a:spLocks noGrp="1"/>
          </p:cNvSpPr>
          <p:nvPr>
            <p:ph idx="1"/>
          </p:nvPr>
        </p:nvSpPr>
        <p:spPr/>
        <p:txBody>
          <a:bodyPr>
            <a:normAutofit/>
          </a:bodyPr>
          <a:lstStyle/>
          <a:p>
            <a:pPr eaLnBrk="1" hangingPunct="1"/>
            <a:r>
              <a:rPr lang="nl-NL" sz="2800" b="0" i="0" strike="noStrike" cap="none" spc="0" baseline="0">
                <a:solidFill>
                  <a:srgbClr val="808080"/>
                </a:solidFill>
                <a:effectLst/>
                <a:latin typeface="Calibri"/>
                <a:ea typeface="Calibri"/>
                <a:cs typeface="Calibri"/>
              </a:rPr>
              <a:t>Wat zijn de 'normen' met betrekking tot therapietrouw bij CF?</a:t>
            </a: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Zou het bij het overwegen van variabelen van gezondheidsresultaten ooit nuttig zijn om variabelen van gezondheidsresultaten van patiënten te vergelijken in de context van andere cohorten in de kliniek?</a:t>
            </a:r>
          </a:p>
        </p:txBody>
      </p:sp>
      <p:sp>
        <p:nvSpPr>
          <p:cNvPr id="2" name="Text Placeholder 1">
            <a:extLst>
              <a:ext uri="{FF2B5EF4-FFF2-40B4-BE49-F238E27FC236}">
                <a16:creationId xmlns:a16="http://schemas.microsoft.com/office/drawing/2014/main" id="{E9181A90-AA9B-4F61-8D68-21823560FE8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nl-NL" sz="6000" b="1" i="0" strike="noStrike" cap="none" spc="0" baseline="0">
                <a:solidFill>
                  <a:srgbClr val="FFFFFF"/>
                </a:solidFill>
                <a:effectLst/>
                <a:latin typeface="Calibri Light"/>
                <a:ea typeface="Calibri Light"/>
                <a:cs typeface="Calibri Light"/>
              </a:rPr>
              <a:t>Verbeteren van relaties</a:t>
            </a:r>
          </a:p>
        </p:txBody>
      </p:sp>
      <p:sp>
        <p:nvSpPr>
          <p:cNvPr id="2" name="Text Placeholder 1">
            <a:extLst>
              <a:ext uri="{FF2B5EF4-FFF2-40B4-BE49-F238E27FC236}">
                <a16:creationId xmlns:a16="http://schemas.microsoft.com/office/drawing/2014/main" id="{E7BD15A4-9D53-4694-B849-826CDCABD441}"/>
              </a:ext>
            </a:extLst>
          </p:cNvPr>
          <p:cNvSpPr>
            <a:spLocks noGrp="1"/>
          </p:cNvSpPr>
          <p:nvPr>
            <p:ph type="body" idx="1"/>
          </p:nvPr>
        </p:nvSpPr>
        <p:spPr/>
        <p:txBody>
          <a:bodyPr/>
          <a:lstStyle/>
          <a:p>
            <a:endParaRPr lang="en-GB"/>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Verbeteren van relaties</a:t>
            </a:r>
          </a:p>
        </p:txBody>
      </p:sp>
      <p:sp>
        <p:nvSpPr>
          <p:cNvPr id="38915" name="Content Placeholder 2"/>
          <p:cNvSpPr>
            <a:spLocks noGrp="1"/>
          </p:cNvSpPr>
          <p:nvPr>
            <p:ph idx="1"/>
          </p:nvPr>
        </p:nvSpPr>
        <p:spPr/>
        <p:txBody>
          <a:bodyPr rtlCol="0">
            <a:normAutofit/>
          </a:bodyPr>
          <a:lstStyle/>
          <a:p>
            <a:pPr>
              <a:lnSpc>
                <a:spcPct val="110000"/>
              </a:lnSpc>
              <a:spcBef>
                <a:spcPts val="400"/>
              </a:spcBef>
              <a:buFont typeface="Arial"/>
              <a:buChar char="•"/>
              <a:defRPr/>
            </a:pPr>
            <a:r>
              <a:rPr lang="nl-NL" sz="2400" b="0" i="0" strike="noStrike" cap="none" spc="0" baseline="0">
                <a:solidFill>
                  <a:srgbClr val="808080"/>
                </a:solidFill>
                <a:effectLst/>
                <a:latin typeface="Calibri"/>
                <a:ea typeface="Calibri"/>
                <a:cs typeface="Calibri"/>
              </a:rPr>
              <a:t>MDT-leden spelen een brede en belangrijke rol bij het ondersteunen van patiënten en hun families bij het succesvol naleven van behandelingen</a:t>
            </a:r>
            <a:endParaRPr lang="en-GB" altLang="en-US" sz="2400" baseline="30000"/>
          </a:p>
          <a:p>
            <a:pPr marL="0" indent="0">
              <a:lnSpc>
                <a:spcPct val="110000"/>
              </a:lnSpc>
              <a:spcBef>
                <a:spcPts val="400"/>
              </a:spcBef>
              <a:buNone/>
              <a:defRPr/>
            </a:pPr>
            <a:endParaRPr lang="en-GB" altLang="en-US" sz="2400" baseline="30000"/>
          </a:p>
          <a:p>
            <a:pPr>
              <a:lnSpc>
                <a:spcPct val="110000"/>
              </a:lnSpc>
              <a:spcBef>
                <a:spcPts val="400"/>
              </a:spcBef>
              <a:buFont typeface="Arial"/>
              <a:buChar char="•"/>
              <a:defRPr/>
            </a:pPr>
            <a:r>
              <a:rPr lang="nl-NL" sz="2400" b="0" i="0" strike="noStrike" cap="none" spc="0" baseline="0">
                <a:solidFill>
                  <a:srgbClr val="808080"/>
                </a:solidFill>
                <a:effectLst/>
                <a:latin typeface="Calibri"/>
                <a:ea typeface="Calibri"/>
                <a:cs typeface="Calibri"/>
              </a:rPr>
              <a:t>Dit wordt gedaan door de obstakels van hun patiënten voor optimale therapietrouw te begrijpen, evenals hun persoonlijke en gezondheidsgerelateerde doelen</a:t>
            </a:r>
            <a:endParaRPr lang="en-GB" altLang="en-US" sz="2400" baseline="30000"/>
          </a:p>
          <a:p>
            <a:pPr marL="0" indent="0">
              <a:lnSpc>
                <a:spcPct val="110000"/>
              </a:lnSpc>
              <a:spcBef>
                <a:spcPts val="400"/>
              </a:spcBef>
              <a:buNone/>
              <a:defRPr/>
            </a:pPr>
            <a:endParaRPr lang="en-GB" altLang="en-US" sz="2400"/>
          </a:p>
          <a:p>
            <a:pPr>
              <a:lnSpc>
                <a:spcPct val="110000"/>
              </a:lnSpc>
              <a:spcBef>
                <a:spcPts val="400"/>
              </a:spcBef>
              <a:buFont typeface="Arial"/>
              <a:buChar char="•"/>
              <a:defRPr/>
            </a:pPr>
            <a:r>
              <a:rPr lang="nl-NL" sz="2400" b="0" i="0" strike="noStrike" cap="none" spc="0" baseline="0">
                <a:solidFill>
                  <a:srgbClr val="808080"/>
                </a:solidFill>
                <a:effectLst/>
                <a:latin typeface="Calibri"/>
                <a:ea typeface="Calibri"/>
                <a:cs typeface="Calibri"/>
              </a:rPr>
              <a:t>MDT-leden kunnen vervolgens een omgeving creëren die specifiek is voor de behoeften van hun patiënten om te helpen bij het beheer van de ziekte, en waarin hun problemen worden opgelost </a:t>
            </a:r>
          </a:p>
        </p:txBody>
      </p:sp>
      <p:sp>
        <p:nvSpPr>
          <p:cNvPr id="2" name="Text Placeholder 1">
            <a:extLst>
              <a:ext uri="{FF2B5EF4-FFF2-40B4-BE49-F238E27FC236}">
                <a16:creationId xmlns:a16="http://schemas.microsoft.com/office/drawing/2014/main" id="{EACAA4FC-5540-4DA9-BC75-7CEF1C47136B}"/>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MDT, multidisciplinair</a:t>
            </a:r>
            <a:br>
              <a:rPr sz="1000"/>
            </a:br>
            <a:r>
              <a:rPr lang="nl-NL" sz="1000" b="0" i="0" strike="noStrike" cap="none" spc="0" baseline="0">
                <a:solidFill>
                  <a:srgbClr val="898989"/>
                </a:solidFill>
                <a:effectLst/>
                <a:latin typeface="Calibri"/>
                <a:ea typeface="Calibri"/>
                <a:cs typeface="Calibri"/>
              </a:rPr>
              <a:t>Gardner AJ, et al. </a:t>
            </a:r>
            <a:r>
              <a:rPr lang="nl-NL" sz="1000" b="0" i="1" strike="noStrike" cap="none" spc="0" baseline="0">
                <a:solidFill>
                  <a:srgbClr val="898989"/>
                </a:solidFill>
                <a:effectLst/>
                <a:latin typeface="Calibri"/>
                <a:ea typeface="Calibri"/>
                <a:cs typeface="Calibri"/>
              </a:rPr>
              <a:t>Patient Prefer Adherence. </a:t>
            </a:r>
            <a:r>
              <a:rPr lang="nl-NL" sz="1000" b="0" i="0" strike="noStrike" cap="none" spc="0" baseline="0">
                <a:solidFill>
                  <a:srgbClr val="898989"/>
                </a:solidFill>
                <a:effectLst/>
                <a:latin typeface="Calibri"/>
                <a:ea typeface="Calibri"/>
                <a:cs typeface="Calibri"/>
              </a:rPr>
              <a:t>2017;11:761–767.</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Verbeteren van relaties (vervolg)</a:t>
            </a:r>
          </a:p>
        </p:txBody>
      </p:sp>
      <p:sp>
        <p:nvSpPr>
          <p:cNvPr id="38915" name="Content Placeholder 2"/>
          <p:cNvSpPr>
            <a:spLocks noGrp="1"/>
          </p:cNvSpPr>
          <p:nvPr>
            <p:ph idx="1"/>
          </p:nvPr>
        </p:nvSpPr>
        <p:spPr/>
        <p:txBody>
          <a:bodyPr rtlCol="0">
            <a:normAutofit/>
          </a:bodyPr>
          <a:lstStyle/>
          <a:p>
            <a:pPr>
              <a:lnSpc>
                <a:spcPct val="110000"/>
              </a:lnSpc>
              <a:buFont typeface="Arial"/>
              <a:buChar char="•"/>
              <a:defRPr/>
            </a:pPr>
            <a:r>
              <a:rPr lang="nl-NL" sz="1800" b="0" i="0" strike="noStrike" cap="none" spc="0" baseline="0" dirty="0">
                <a:solidFill>
                  <a:srgbClr val="808080"/>
                </a:solidFill>
                <a:effectLst/>
                <a:latin typeface="Calibri"/>
                <a:ea typeface="Calibri"/>
                <a:cs typeface="Calibri"/>
              </a:rPr>
              <a:t>Goede communicatie leidt tot:</a:t>
            </a:r>
          </a:p>
          <a:p>
            <a:pPr lvl="1">
              <a:lnSpc>
                <a:spcPct val="110000"/>
              </a:lnSpc>
              <a:buFont typeface="Arial"/>
              <a:buChar char="–"/>
              <a:defRPr/>
            </a:pPr>
            <a:r>
              <a:rPr lang="nl-NL" sz="1800" b="0" i="0" strike="noStrike" cap="none" spc="0" baseline="0" dirty="0">
                <a:solidFill>
                  <a:srgbClr val="808080"/>
                </a:solidFill>
                <a:effectLst/>
                <a:latin typeface="Calibri"/>
                <a:ea typeface="Calibri"/>
                <a:cs typeface="Calibri"/>
              </a:rPr>
              <a:t>Verhoogde tevredenheid en verbeterde gezondheidsresultaten vergeleken met traditionele door deskundigen geleide consulten</a:t>
            </a:r>
            <a:r>
              <a:rPr lang="nl-NL" sz="1800" b="0" i="0" strike="noStrike" cap="none" spc="0" baseline="30000" dirty="0">
                <a:solidFill>
                  <a:srgbClr val="808080"/>
                </a:solidFill>
                <a:effectLst/>
                <a:latin typeface="Calibri"/>
                <a:ea typeface="Calibri"/>
                <a:cs typeface="Calibri"/>
              </a:rPr>
              <a:t>1</a:t>
            </a:r>
            <a:endParaRPr lang="en-GB" altLang="en-US" sz="1800" dirty="0"/>
          </a:p>
          <a:p>
            <a:pPr lvl="1">
              <a:lnSpc>
                <a:spcPct val="110000"/>
              </a:lnSpc>
              <a:buFont typeface="Arial"/>
              <a:buChar char="–"/>
              <a:defRPr/>
            </a:pPr>
            <a:r>
              <a:rPr lang="nl-NL" sz="1800" b="0" i="0" strike="noStrike" cap="none" spc="0" baseline="0" dirty="0">
                <a:solidFill>
                  <a:srgbClr val="808080"/>
                </a:solidFill>
                <a:effectLst/>
                <a:latin typeface="Calibri"/>
                <a:ea typeface="Calibri"/>
                <a:cs typeface="Calibri"/>
              </a:rPr>
              <a:t>Grotere uitdrukking van empathie</a:t>
            </a:r>
            <a:r>
              <a:rPr lang="nl-NL" sz="1800" b="0" i="0" strike="noStrike" cap="none" spc="0" baseline="30000" dirty="0">
                <a:solidFill>
                  <a:srgbClr val="808080"/>
                </a:solidFill>
                <a:effectLst/>
                <a:latin typeface="Calibri"/>
                <a:ea typeface="Calibri"/>
                <a:cs typeface="Calibri"/>
              </a:rPr>
              <a:t>2</a:t>
            </a:r>
            <a:endParaRPr lang="en-GB" altLang="en-US" sz="1800" dirty="0"/>
          </a:p>
          <a:p>
            <a:pPr>
              <a:lnSpc>
                <a:spcPct val="110000"/>
              </a:lnSpc>
              <a:buFont typeface="Arial"/>
              <a:buChar char="•"/>
              <a:defRPr/>
            </a:pPr>
            <a:r>
              <a:rPr lang="nl-NL" sz="1800" b="0" i="0" strike="noStrike" cap="none" spc="0" baseline="0" dirty="0">
                <a:solidFill>
                  <a:srgbClr val="808080"/>
                </a:solidFill>
                <a:effectLst/>
                <a:latin typeface="Calibri"/>
                <a:ea typeface="Calibri"/>
                <a:cs typeface="Calibri"/>
              </a:rPr>
              <a:t>Uitstekende gezondheidszorgresultaten kunnen worden bereikt door:</a:t>
            </a:r>
            <a:r>
              <a:rPr lang="nl-NL" sz="1800" b="0" i="0" strike="noStrike" cap="none" spc="0" baseline="30000" dirty="0">
                <a:solidFill>
                  <a:srgbClr val="808080"/>
                </a:solidFill>
                <a:effectLst/>
                <a:latin typeface="Calibri"/>
                <a:ea typeface="Calibri"/>
                <a:cs typeface="Calibri"/>
              </a:rPr>
              <a:t>3</a:t>
            </a:r>
            <a:r>
              <a:rPr lang="nl-NL" sz="1800" b="0" i="0" strike="noStrike" cap="none" spc="0" baseline="0" dirty="0">
                <a:solidFill>
                  <a:srgbClr val="808080"/>
                </a:solidFill>
                <a:effectLst/>
                <a:latin typeface="Calibri"/>
                <a:ea typeface="Calibri"/>
                <a:cs typeface="Calibri"/>
              </a:rPr>
              <a:t> </a:t>
            </a:r>
            <a:endParaRPr lang="en-GB" altLang="en-US" sz="1800" dirty="0"/>
          </a:p>
        </p:txBody>
      </p:sp>
      <p:sp>
        <p:nvSpPr>
          <p:cNvPr id="2" name="Text Placeholder 1">
            <a:extLst>
              <a:ext uri="{FF2B5EF4-FFF2-40B4-BE49-F238E27FC236}">
                <a16:creationId xmlns:a16="http://schemas.microsoft.com/office/drawing/2014/main" id="{EACAA4FC-5540-4DA9-BC75-7CEF1C47136B}"/>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Vagev N, et al. </a:t>
            </a:r>
            <a:r>
              <a:rPr lang="nl-NL" sz="1000" b="0" i="1" strike="noStrike" cap="none" spc="0" baseline="0">
                <a:solidFill>
                  <a:srgbClr val="898989"/>
                </a:solidFill>
                <a:effectLst/>
                <a:latin typeface="Calibri"/>
                <a:ea typeface="Calibri"/>
                <a:cs typeface="Calibri"/>
              </a:rPr>
              <a:t>Patient Educ Couns. </a:t>
            </a:r>
            <a:r>
              <a:rPr lang="nl-NL" sz="1000" b="0" i="0" strike="noStrike" cap="none" spc="0" baseline="0">
                <a:solidFill>
                  <a:srgbClr val="898989"/>
                </a:solidFill>
                <a:effectLst/>
                <a:latin typeface="Calibri"/>
                <a:ea typeface="Calibri"/>
                <a:cs typeface="Calibri"/>
              </a:rPr>
              <a:t>2002;48:51–61; 2. Fallowfield LJ, et al. </a:t>
            </a:r>
            <a:r>
              <a:rPr lang="nl-NL" sz="1000" b="0" i="1" strike="noStrike" cap="none" spc="0" baseline="0">
                <a:solidFill>
                  <a:srgbClr val="898989"/>
                </a:solidFill>
                <a:effectLst/>
                <a:latin typeface="Calibri"/>
                <a:ea typeface="Calibri"/>
                <a:cs typeface="Calibri"/>
              </a:rPr>
              <a:t>Lancet. </a:t>
            </a:r>
            <a:r>
              <a:rPr lang="nl-NL" sz="1000" b="0" i="0" strike="noStrike" cap="none" spc="0" baseline="0">
                <a:solidFill>
                  <a:srgbClr val="898989"/>
                </a:solidFill>
                <a:effectLst/>
                <a:latin typeface="Calibri"/>
                <a:ea typeface="Calibri"/>
                <a:cs typeface="Calibri"/>
              </a:rPr>
              <a:t>2002;359:650–656; 3. Morley L, et al. </a:t>
            </a:r>
            <a:r>
              <a:rPr lang="nl-NL" sz="1000" b="0" i="1" strike="noStrike" cap="none" spc="0" baseline="0">
                <a:solidFill>
                  <a:srgbClr val="898989"/>
                </a:solidFill>
                <a:effectLst/>
                <a:latin typeface="Calibri"/>
                <a:ea typeface="Calibri"/>
                <a:cs typeface="Calibri"/>
              </a:rPr>
              <a:t>J Med Imaging Radiat Sci. </a:t>
            </a:r>
            <a:r>
              <a:rPr lang="nl-NL" sz="1000" b="0" i="0" strike="noStrike" cap="none" spc="0" baseline="0">
                <a:solidFill>
                  <a:srgbClr val="898989"/>
                </a:solidFill>
                <a:effectLst/>
                <a:latin typeface="Calibri"/>
                <a:ea typeface="Calibri"/>
                <a:cs typeface="Calibri"/>
              </a:rPr>
              <a:t>2017;48:207-216.</a:t>
            </a:r>
          </a:p>
        </p:txBody>
      </p:sp>
      <p:sp>
        <p:nvSpPr>
          <p:cNvPr id="6" name="TextBox 5">
            <a:extLst>
              <a:ext uri="{FF2B5EF4-FFF2-40B4-BE49-F238E27FC236}">
                <a16:creationId xmlns:a16="http://schemas.microsoft.com/office/drawing/2014/main" id="{6F4A2FA6-060F-9F4E-9422-EA2D8950E5A2}"/>
              </a:ext>
            </a:extLst>
          </p:cNvPr>
          <p:cNvSpPr txBox="1"/>
          <p:nvPr/>
        </p:nvSpPr>
        <p:spPr>
          <a:xfrm>
            <a:off x="990600" y="4597812"/>
            <a:ext cx="2510848" cy="1077218"/>
          </a:xfrm>
          <a:prstGeom prst="rect">
            <a:avLst/>
          </a:prstGeom>
          <a:noFill/>
        </p:spPr>
        <p:txBody>
          <a:bodyPr wrap="square" rtlCol="0">
            <a:spAutoFit/>
          </a:bodyPr>
          <a:lstStyle/>
          <a:p>
            <a:pPr algn="ctr"/>
            <a:r>
              <a:rPr lang="nl-NL" sz="1600" b="0" i="0" strike="noStrike" cap="none" spc="0" baseline="0" dirty="0">
                <a:solidFill>
                  <a:srgbClr val="4BACC6"/>
                </a:solidFill>
                <a:effectLst/>
                <a:latin typeface="Calibri"/>
                <a:ea typeface="Calibri"/>
                <a:cs typeface="Calibri"/>
              </a:rPr>
              <a:t>Samenwerking en coördinatie tussen patiënten, familie en zorgverleners</a:t>
            </a:r>
          </a:p>
        </p:txBody>
      </p:sp>
      <p:sp>
        <p:nvSpPr>
          <p:cNvPr id="7" name="TextBox 6">
            <a:extLst>
              <a:ext uri="{FF2B5EF4-FFF2-40B4-BE49-F238E27FC236}">
                <a16:creationId xmlns:a16="http://schemas.microsoft.com/office/drawing/2014/main" id="{9DB2287F-8410-3441-9B37-4AE3A62F97E3}"/>
              </a:ext>
            </a:extLst>
          </p:cNvPr>
          <p:cNvSpPr txBox="1"/>
          <p:nvPr/>
        </p:nvSpPr>
        <p:spPr>
          <a:xfrm>
            <a:off x="3570846" y="4573495"/>
            <a:ext cx="2497203" cy="584775"/>
          </a:xfrm>
          <a:prstGeom prst="rect">
            <a:avLst/>
          </a:prstGeom>
          <a:noFill/>
        </p:spPr>
        <p:txBody>
          <a:bodyPr wrap="square" rtlCol="0">
            <a:spAutoFit/>
          </a:bodyPr>
          <a:lstStyle/>
          <a:p>
            <a:pPr algn="ctr"/>
            <a:r>
              <a:rPr lang="nl-NL" sz="1600" b="0" i="0" strike="noStrike" cap="none" spc="0" baseline="0" dirty="0">
                <a:solidFill>
                  <a:srgbClr val="4BACC6"/>
                </a:solidFill>
                <a:effectLst/>
                <a:latin typeface="Calibri"/>
                <a:ea typeface="Calibri"/>
                <a:cs typeface="Calibri"/>
              </a:rPr>
              <a:t>Open en eerlijke communicatie</a:t>
            </a:r>
          </a:p>
        </p:txBody>
      </p:sp>
      <p:sp>
        <p:nvSpPr>
          <p:cNvPr id="8" name="TextBox 7">
            <a:extLst>
              <a:ext uri="{FF2B5EF4-FFF2-40B4-BE49-F238E27FC236}">
                <a16:creationId xmlns:a16="http://schemas.microsoft.com/office/drawing/2014/main" id="{CAC56BF3-8CC4-C840-93F4-1A0706ACFD9B}"/>
              </a:ext>
            </a:extLst>
          </p:cNvPr>
          <p:cNvSpPr txBox="1"/>
          <p:nvPr/>
        </p:nvSpPr>
        <p:spPr>
          <a:xfrm>
            <a:off x="6190567" y="4516789"/>
            <a:ext cx="2383233" cy="830997"/>
          </a:xfrm>
          <a:prstGeom prst="rect">
            <a:avLst/>
          </a:prstGeom>
          <a:noFill/>
        </p:spPr>
        <p:txBody>
          <a:bodyPr wrap="square" rtlCol="0">
            <a:spAutoFit/>
          </a:bodyPr>
          <a:lstStyle/>
          <a:p>
            <a:pPr algn="ctr"/>
            <a:r>
              <a:rPr lang="nl-NL" sz="1600" b="0" i="0" strike="noStrike" cap="none" spc="0" baseline="0" dirty="0">
                <a:solidFill>
                  <a:srgbClr val="4BACC6"/>
                </a:solidFill>
                <a:effectLst/>
                <a:latin typeface="Calibri"/>
                <a:ea typeface="Calibri"/>
                <a:cs typeface="Calibri"/>
              </a:rPr>
              <a:t>Wederzijdse doelstellingen en verwachtingen</a:t>
            </a:r>
          </a:p>
        </p:txBody>
      </p:sp>
      <p:sp>
        <p:nvSpPr>
          <p:cNvPr id="9" name="TextBox 8">
            <a:extLst>
              <a:ext uri="{FF2B5EF4-FFF2-40B4-BE49-F238E27FC236}">
                <a16:creationId xmlns:a16="http://schemas.microsoft.com/office/drawing/2014/main" id="{ED16208E-8656-6145-8A75-D76B509698B5}"/>
              </a:ext>
            </a:extLst>
          </p:cNvPr>
          <p:cNvSpPr txBox="1"/>
          <p:nvPr/>
        </p:nvSpPr>
        <p:spPr>
          <a:xfrm>
            <a:off x="8680905" y="4516789"/>
            <a:ext cx="2530139" cy="1323439"/>
          </a:xfrm>
          <a:prstGeom prst="rect">
            <a:avLst/>
          </a:prstGeom>
          <a:noFill/>
        </p:spPr>
        <p:txBody>
          <a:bodyPr wrap="square" rtlCol="0">
            <a:spAutoFit/>
          </a:bodyPr>
          <a:lstStyle/>
          <a:p>
            <a:pPr algn="ctr"/>
            <a:r>
              <a:rPr lang="nl-NL" sz="1600" b="0" i="0" strike="noStrike" cap="none" spc="0" baseline="0" dirty="0">
                <a:solidFill>
                  <a:srgbClr val="4BACC6"/>
                </a:solidFill>
                <a:effectLst/>
                <a:latin typeface="Calibri"/>
                <a:ea typeface="Calibri"/>
                <a:cs typeface="Calibri"/>
              </a:rPr>
              <a:t>Creatieve en flexibele probleemoplossing tussen de patiënt en het team, als er een probleem wordt vastgesteld</a:t>
            </a:r>
          </a:p>
        </p:txBody>
      </p:sp>
      <p:pic>
        <p:nvPicPr>
          <p:cNvPr id="4" name="Graphic 3">
            <a:extLst>
              <a:ext uri="{FF2B5EF4-FFF2-40B4-BE49-F238E27FC236}">
                <a16:creationId xmlns:a16="http://schemas.microsoft.com/office/drawing/2014/main" id="{81A0B03C-F0ED-184D-8F9A-8211D192557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9515" y="3497252"/>
            <a:ext cx="983849" cy="983849"/>
          </a:xfrm>
          <a:prstGeom prst="rect">
            <a:avLst/>
          </a:prstGeom>
        </p:spPr>
      </p:pic>
      <p:pic>
        <p:nvPicPr>
          <p:cNvPr id="11" name="Graphic 10">
            <a:extLst>
              <a:ext uri="{FF2B5EF4-FFF2-40B4-BE49-F238E27FC236}">
                <a16:creationId xmlns:a16="http://schemas.microsoft.com/office/drawing/2014/main" id="{5AADE139-5112-3440-A1B2-8937321F061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76714" y="3508828"/>
            <a:ext cx="926938" cy="926938"/>
          </a:xfrm>
          <a:prstGeom prst="rect">
            <a:avLst/>
          </a:prstGeom>
        </p:spPr>
      </p:pic>
      <p:pic>
        <p:nvPicPr>
          <p:cNvPr id="13" name="Graphic 12">
            <a:extLst>
              <a:ext uri="{FF2B5EF4-FFF2-40B4-BE49-F238E27FC236}">
                <a16:creationId xmlns:a16="http://schemas.microsoft.com/office/drawing/2014/main" id="{88495D35-40CC-A441-921F-3AE4C8A96A8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23140" y="3427803"/>
            <a:ext cx="1170009" cy="1170009"/>
          </a:xfrm>
          <a:prstGeom prst="rect">
            <a:avLst/>
          </a:prstGeom>
        </p:spPr>
      </p:pic>
      <p:pic>
        <p:nvPicPr>
          <p:cNvPr id="15" name="Graphic 14">
            <a:extLst>
              <a:ext uri="{FF2B5EF4-FFF2-40B4-BE49-F238E27FC236}">
                <a16:creationId xmlns:a16="http://schemas.microsoft.com/office/drawing/2014/main" id="{20412935-E50A-9143-8582-D2CA339622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44291" y="3508828"/>
            <a:ext cx="914400" cy="914400"/>
          </a:xfrm>
          <a:prstGeom prst="rect">
            <a:avLst/>
          </a:prstGeom>
        </p:spPr>
      </p:pic>
    </p:spTree>
    <p:extLst>
      <p:ext uri="{BB962C8B-B14F-4D97-AF65-F5344CB8AC3E}">
        <p14:creationId xmlns:p14="http://schemas.microsoft.com/office/powerpoint/2010/main" val="218581603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Communicatie</a:t>
            </a:r>
          </a:p>
        </p:txBody>
      </p:sp>
      <p:sp>
        <p:nvSpPr>
          <p:cNvPr id="31747" name="Content Placeholder 2"/>
          <p:cNvSpPr>
            <a:spLocks noGrp="1"/>
          </p:cNvSpPr>
          <p:nvPr>
            <p:ph idx="1"/>
          </p:nvPr>
        </p:nvSpPr>
        <p:spPr>
          <a:xfrm>
            <a:off x="838200" y="1473201"/>
            <a:ext cx="6141334" cy="4317999"/>
          </a:xfrm>
        </p:spPr>
        <p:txBody>
          <a:bodyPr/>
          <a:lstStyle/>
          <a:p>
            <a:pPr eaLnBrk="1" hangingPunct="1"/>
            <a:r>
              <a:rPr lang="nl-NL" sz="2800" b="0" i="0" strike="noStrike" cap="none" spc="0" baseline="0">
                <a:solidFill>
                  <a:srgbClr val="808080"/>
                </a:solidFill>
                <a:effectLst/>
                <a:latin typeface="Calibri"/>
                <a:ea typeface="Calibri"/>
                <a:cs typeface="Calibri"/>
              </a:rPr>
              <a:t>Hoe zijn onze communicatievaardigheden?</a:t>
            </a: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Betrekken we patiënten in open en eerlijke gesprekken?</a:t>
            </a: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Als we ons willen verbeteren, wat zijn dan onze trainingsbehoeften?</a:t>
            </a:r>
          </a:p>
        </p:txBody>
      </p:sp>
      <p:sp>
        <p:nvSpPr>
          <p:cNvPr id="2" name="Text Placeholder 1">
            <a:extLst>
              <a:ext uri="{FF2B5EF4-FFF2-40B4-BE49-F238E27FC236}">
                <a16:creationId xmlns:a16="http://schemas.microsoft.com/office/drawing/2014/main" id="{4E510BDB-2086-48EE-8861-A90B5D8CA4B7}"/>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Pexels</a:t>
            </a:r>
            <a:endParaRPr lang="en-GB"/>
          </a:p>
        </p:txBody>
      </p:sp>
      <p:pic>
        <p:nvPicPr>
          <p:cNvPr id="4" name="Picture 3" descr="A person sitting on a couch&#10;&#10;Description automatically generated with low confidence">
            <a:extLst>
              <a:ext uri="{FF2B5EF4-FFF2-40B4-BE49-F238E27FC236}">
                <a16:creationId xmlns:a16="http://schemas.microsoft.com/office/drawing/2014/main" id="{13C4B886-E090-C048-A8AC-FCCD8FCD2912}"/>
              </a:ext>
            </a:extLst>
          </p:cNvPr>
          <p:cNvPicPr>
            <a:picLocks noChangeAspect="1"/>
          </p:cNvPicPr>
          <p:nvPr/>
        </p:nvPicPr>
        <p:blipFill>
          <a:blip r:embed="rId3">
            <a:extLst>
              <a:ext uri="{28A0092B-C50C-407E-A947-70E740481C1C}">
                <a14:useLocalDpi xmlns:a14="http://schemas.microsoft.com/office/drawing/2010/main"/>
              </a:ext>
            </a:extLst>
          </a:blip>
          <a:srcRect t="7456" b="23578"/>
          <a:stretch>
            <a:fillRect/>
          </a:stretch>
        </p:blipFill>
        <p:spPr>
          <a:xfrm>
            <a:off x="7170517" y="1493134"/>
            <a:ext cx="4139878" cy="4282633"/>
          </a:xfrm>
          <a:prstGeom prst="roundRect">
            <a:avLst>
              <a:gd name="adj" fmla="val 6322"/>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Teaminterventies 1</a:t>
            </a:r>
          </a:p>
        </p:txBody>
      </p:sp>
      <p:sp>
        <p:nvSpPr>
          <p:cNvPr id="44035" name="Rectangle 3"/>
          <p:cNvSpPr>
            <a:spLocks noGrp="1"/>
          </p:cNvSpPr>
          <p:nvPr>
            <p:ph idx="1"/>
          </p:nvPr>
        </p:nvSpPr>
        <p:spPr/>
        <p:txBody>
          <a:bodyPr rtlCol="0">
            <a:normAutofit/>
          </a:bodyPr>
          <a:lstStyle/>
          <a:p>
            <a:pPr>
              <a:lnSpc>
                <a:spcPct val="120000"/>
              </a:lnSpc>
              <a:spcBef>
                <a:spcPts val="24"/>
              </a:spcBef>
              <a:buFont typeface="Arial"/>
              <a:buChar char="•"/>
              <a:defRPr/>
            </a:pPr>
            <a:r>
              <a:rPr lang="nl-NL" sz="1600" b="0" i="0" strike="noStrike" cap="none" spc="0" baseline="0" dirty="0">
                <a:solidFill>
                  <a:srgbClr val="808080"/>
                </a:solidFill>
                <a:effectLst/>
                <a:latin typeface="Calibri"/>
                <a:ea typeface="Calibri"/>
                <a:cs typeface="Calibri"/>
              </a:rPr>
              <a:t>Als kinderen in de kinderzorg naar de middelbare school gaan (of tieners worden), ziet u hen zelfstandig tijdens het consult in de kliniek. Het doel hiervan is:</a:t>
            </a:r>
          </a:p>
          <a:p>
            <a:pPr lvl="1">
              <a:lnSpc>
                <a:spcPct val="120000"/>
              </a:lnSpc>
              <a:spcBef>
                <a:spcPts val="24"/>
              </a:spcBef>
              <a:buFont typeface="Arial"/>
              <a:buChar char="–"/>
              <a:defRPr/>
            </a:pPr>
            <a:r>
              <a:rPr lang="nl-NL" sz="1600" b="1" i="0" strike="noStrike" cap="none" spc="0" baseline="0" dirty="0">
                <a:solidFill>
                  <a:srgbClr val="4BACC6"/>
                </a:solidFill>
                <a:effectLst/>
                <a:latin typeface="Calibri"/>
                <a:ea typeface="Calibri"/>
                <a:cs typeface="Calibri"/>
              </a:rPr>
              <a:t>Opbouwen van</a:t>
            </a:r>
            <a:r>
              <a:rPr lang="nl-NL" sz="1600" b="1" i="0" strike="noStrike" cap="none" spc="0" baseline="0" dirty="0">
                <a:solidFill>
                  <a:srgbClr val="808080"/>
                </a:solidFill>
                <a:effectLst/>
                <a:latin typeface="Calibri"/>
                <a:ea typeface="Calibri"/>
                <a:cs typeface="Calibri"/>
              </a:rPr>
              <a:t> </a:t>
            </a:r>
            <a:r>
              <a:rPr lang="nl-NL" sz="1600" b="0" i="0" strike="noStrike" cap="none" spc="0" baseline="0" dirty="0">
                <a:solidFill>
                  <a:srgbClr val="808080"/>
                </a:solidFill>
                <a:effectLst/>
                <a:latin typeface="Calibri"/>
                <a:ea typeface="Calibri"/>
                <a:cs typeface="Calibri"/>
              </a:rPr>
              <a:t>vertrouwen in het zelfstandig spreken met het team</a:t>
            </a:r>
          </a:p>
          <a:p>
            <a:pPr lvl="1">
              <a:lnSpc>
                <a:spcPct val="120000"/>
              </a:lnSpc>
              <a:spcBef>
                <a:spcPts val="24"/>
              </a:spcBef>
              <a:buFont typeface="Arial"/>
              <a:buChar char="–"/>
              <a:defRPr/>
            </a:pPr>
            <a:r>
              <a:rPr lang="nl-NL" sz="1600" b="1" i="0" strike="noStrike" cap="none" spc="0" baseline="0" dirty="0">
                <a:solidFill>
                  <a:srgbClr val="4BACC6"/>
                </a:solidFill>
                <a:effectLst/>
                <a:latin typeface="Calibri"/>
                <a:ea typeface="Calibri"/>
                <a:cs typeface="Calibri"/>
              </a:rPr>
              <a:t>Deelnemen</a:t>
            </a:r>
            <a:r>
              <a:rPr lang="nl-NL" sz="1600" b="0" i="0" strike="noStrike" cap="none" spc="0" baseline="0" dirty="0">
                <a:solidFill>
                  <a:srgbClr val="808080"/>
                </a:solidFill>
                <a:effectLst/>
                <a:latin typeface="Calibri"/>
                <a:ea typeface="Calibri"/>
                <a:cs typeface="Calibri"/>
              </a:rPr>
              <a:t> aan discussies over hun eigen gezondheidszorg</a:t>
            </a:r>
          </a:p>
          <a:p>
            <a:pPr lvl="1">
              <a:lnSpc>
                <a:spcPct val="120000"/>
              </a:lnSpc>
              <a:spcBef>
                <a:spcPts val="24"/>
              </a:spcBef>
              <a:buFont typeface="Arial"/>
              <a:buChar char="–"/>
              <a:defRPr/>
            </a:pPr>
            <a:endParaRPr lang="en-US" altLang="en-US" sz="1600" dirty="0"/>
          </a:p>
          <a:p>
            <a:pPr>
              <a:lnSpc>
                <a:spcPct val="120000"/>
              </a:lnSpc>
              <a:spcBef>
                <a:spcPts val="24"/>
              </a:spcBef>
              <a:buFont typeface="Arial"/>
              <a:buChar char="•"/>
              <a:defRPr/>
            </a:pPr>
            <a:r>
              <a:rPr lang="nl-NL" sz="1600" b="0" i="0" strike="noStrike" cap="none" spc="0" baseline="0" dirty="0">
                <a:solidFill>
                  <a:srgbClr val="808080"/>
                </a:solidFill>
                <a:effectLst/>
                <a:latin typeface="Calibri"/>
                <a:ea typeface="Calibri"/>
                <a:cs typeface="Calibri"/>
              </a:rPr>
              <a:t>Adolescenten met CF hebben aangegeven dat ze zelfstandig willen gezien worden (voor ten minste een deel van het consult) tussen de 13 en 16 jaar oud</a:t>
            </a:r>
            <a:r>
              <a:rPr lang="nl-NL" sz="1600" b="0" i="0" strike="noStrike" cap="none" spc="0" baseline="30000" dirty="0">
                <a:solidFill>
                  <a:srgbClr val="808080"/>
                </a:solidFill>
                <a:effectLst/>
                <a:latin typeface="Calibri"/>
                <a:ea typeface="Calibri"/>
                <a:cs typeface="Calibri"/>
              </a:rPr>
              <a:t>1</a:t>
            </a:r>
          </a:p>
          <a:p>
            <a:pPr>
              <a:lnSpc>
                <a:spcPct val="120000"/>
              </a:lnSpc>
              <a:spcBef>
                <a:spcPts val="24"/>
              </a:spcBef>
              <a:buFont typeface="Arial"/>
              <a:buChar char="•"/>
              <a:defRPr/>
            </a:pPr>
            <a:endParaRPr lang="en-GB" altLang="en-US" sz="1600" dirty="0"/>
          </a:p>
          <a:p>
            <a:pPr>
              <a:lnSpc>
                <a:spcPct val="120000"/>
              </a:lnSpc>
              <a:spcBef>
                <a:spcPts val="24"/>
              </a:spcBef>
              <a:buFont typeface="Arial"/>
              <a:buChar char="•"/>
              <a:defRPr/>
            </a:pPr>
            <a:r>
              <a:rPr lang="nl-NL" sz="1600" b="0" i="0" strike="noStrike" cap="none" spc="0" baseline="0" dirty="0">
                <a:solidFill>
                  <a:srgbClr val="808080"/>
                </a:solidFill>
                <a:effectLst/>
                <a:latin typeface="Calibri"/>
                <a:ea typeface="Calibri"/>
                <a:cs typeface="Calibri"/>
              </a:rPr>
              <a:t>Belangrijk is dat patiënten hebben aangegeven dat zij kwesties rond adolescentie graag onder vier ogen met hun arts willen bespreken, maar dat ze daartoe niet altijd de gelegenheid krijgen</a:t>
            </a:r>
            <a:r>
              <a:rPr lang="nl-NL" sz="1600" b="0" i="0" strike="noStrike" cap="none" spc="0" baseline="30000" dirty="0">
                <a:solidFill>
                  <a:srgbClr val="808080"/>
                </a:solidFill>
                <a:effectLst/>
                <a:latin typeface="Calibri"/>
                <a:ea typeface="Calibri"/>
                <a:cs typeface="Calibri"/>
              </a:rPr>
              <a:t>1</a:t>
            </a:r>
          </a:p>
          <a:p>
            <a:pPr>
              <a:lnSpc>
                <a:spcPct val="120000"/>
              </a:lnSpc>
              <a:spcBef>
                <a:spcPts val="24"/>
              </a:spcBef>
              <a:buFont typeface="Arial"/>
              <a:buChar char="•"/>
              <a:defRPr/>
            </a:pPr>
            <a:endParaRPr lang="en-US" altLang="en-US" sz="1600" dirty="0"/>
          </a:p>
          <a:p>
            <a:pPr>
              <a:lnSpc>
                <a:spcPct val="120000"/>
              </a:lnSpc>
              <a:spcBef>
                <a:spcPts val="24"/>
              </a:spcBef>
              <a:buFont typeface="Arial"/>
              <a:buChar char="•"/>
              <a:defRPr/>
            </a:pPr>
            <a:r>
              <a:rPr lang="nl-NL" sz="1600" b="0" i="0" strike="noStrike" cap="none" spc="0" baseline="0" dirty="0">
                <a:solidFill>
                  <a:srgbClr val="808080"/>
                </a:solidFill>
                <a:effectLst/>
                <a:latin typeface="Calibri"/>
                <a:ea typeface="Calibri"/>
                <a:cs typeface="Calibri"/>
              </a:rPr>
              <a:t>Probeer er bij de zorg voor volwassenen voor te zorgen dat er een fase met een open einde van het consult is, zodat patiënten de kans krijgen om leiding te geven aan discussies/problemen over hun zorg/leven</a:t>
            </a:r>
          </a:p>
        </p:txBody>
      </p:sp>
      <p:sp>
        <p:nvSpPr>
          <p:cNvPr id="2" name="Text Placeholder 1">
            <a:extLst>
              <a:ext uri="{FF2B5EF4-FFF2-40B4-BE49-F238E27FC236}">
                <a16:creationId xmlns:a16="http://schemas.microsoft.com/office/drawing/2014/main" id="{926FE034-C63D-4A3C-90F5-B4ECA9575930}"/>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Meters AL. </a:t>
            </a:r>
            <a:r>
              <a:rPr lang="nl-NL" sz="1000" b="0" i="1" strike="noStrike" cap="none" spc="0" baseline="0">
                <a:solidFill>
                  <a:srgbClr val="898989"/>
                </a:solidFill>
                <a:effectLst/>
                <a:latin typeface="Calibri"/>
                <a:ea typeface="Calibri"/>
                <a:cs typeface="Calibri"/>
              </a:rPr>
              <a:t>Pulmon Med. </a:t>
            </a:r>
            <a:r>
              <a:rPr lang="nl-NL" sz="1000" b="0" i="0" strike="noStrike" cap="none" spc="0" baseline="0">
                <a:solidFill>
                  <a:srgbClr val="898989"/>
                </a:solidFill>
                <a:effectLst/>
                <a:latin typeface="Calibri"/>
                <a:ea typeface="Calibri"/>
                <a:cs typeface="Calibri"/>
              </a:rPr>
              <a:t>2012;2012:134132.</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Teaminterventies 2</a:t>
            </a:r>
          </a:p>
        </p:txBody>
      </p:sp>
      <p:sp>
        <p:nvSpPr>
          <p:cNvPr id="33795" name="Rectangle 3"/>
          <p:cNvSpPr>
            <a:spLocks noGrp="1" noChangeArrowheads="1"/>
          </p:cNvSpPr>
          <p:nvPr>
            <p:ph idx="1"/>
          </p:nvPr>
        </p:nvSpPr>
        <p:spPr/>
        <p:txBody>
          <a:bodyPr>
            <a:normAutofit fontScale="97500" lnSpcReduction="10000"/>
          </a:bodyPr>
          <a:lstStyle/>
          <a:p>
            <a:pPr eaLnBrk="1" hangingPunct="1">
              <a:lnSpc>
                <a:spcPct val="110000"/>
              </a:lnSpc>
              <a:spcBef>
                <a:spcPts val="600"/>
              </a:spcBef>
            </a:pPr>
            <a:r>
              <a:rPr lang="nl-NL" sz="2800" b="0" i="0" strike="noStrike" cap="none" spc="0" baseline="0" dirty="0">
                <a:solidFill>
                  <a:srgbClr val="808080"/>
                </a:solidFill>
                <a:effectLst/>
                <a:latin typeface="Calibri"/>
                <a:ea typeface="Calibri"/>
                <a:cs typeface="Calibri"/>
              </a:rPr>
              <a:t>De transitie is </a:t>
            </a:r>
            <a:r>
              <a:rPr lang="nl-NL" sz="2800" b="1" i="0" strike="noStrike" cap="none" spc="0" baseline="0" dirty="0">
                <a:solidFill>
                  <a:srgbClr val="4BACC6"/>
                </a:solidFill>
                <a:effectLst/>
                <a:latin typeface="Calibri"/>
                <a:ea typeface="Calibri"/>
                <a:cs typeface="Calibri"/>
              </a:rPr>
              <a:t>NIET</a:t>
            </a:r>
            <a:r>
              <a:rPr lang="nl-NL" sz="2800" b="0" i="0" strike="noStrike" cap="none" spc="0" baseline="0" dirty="0">
                <a:solidFill>
                  <a:srgbClr val="808080"/>
                </a:solidFill>
                <a:effectLst/>
                <a:latin typeface="Calibri"/>
                <a:ea typeface="Calibri"/>
                <a:cs typeface="Calibri"/>
              </a:rPr>
              <a:t> de overgang van dienstverlening voor kinderen naar dienstverlening voor volwassenen</a:t>
            </a:r>
          </a:p>
          <a:p>
            <a:pPr eaLnBrk="1" hangingPunct="1">
              <a:lnSpc>
                <a:spcPct val="110000"/>
              </a:lnSpc>
              <a:spcBef>
                <a:spcPts val="600"/>
              </a:spcBef>
            </a:pPr>
            <a:r>
              <a:rPr lang="nl-NL" sz="2800" b="0" i="0" strike="noStrike" cap="none" spc="0" baseline="0" dirty="0">
                <a:solidFill>
                  <a:srgbClr val="808080"/>
                </a:solidFill>
                <a:effectLst/>
                <a:latin typeface="Calibri"/>
                <a:ea typeface="Calibri"/>
                <a:cs typeface="Calibri"/>
              </a:rPr>
              <a:t>De transitie </a:t>
            </a:r>
            <a:r>
              <a:rPr lang="nl-NL" sz="2800" b="1" i="0" strike="noStrike" cap="none" spc="0" baseline="0" dirty="0">
                <a:solidFill>
                  <a:srgbClr val="4BACC6"/>
                </a:solidFill>
                <a:effectLst/>
                <a:latin typeface="Calibri"/>
                <a:ea typeface="Calibri"/>
                <a:cs typeface="Calibri"/>
              </a:rPr>
              <a:t>IS</a:t>
            </a:r>
            <a:r>
              <a:rPr lang="nl-NL" sz="2800" b="0" i="0" strike="noStrike" cap="none" spc="0" baseline="0" dirty="0">
                <a:solidFill>
                  <a:srgbClr val="808080"/>
                </a:solidFill>
                <a:effectLst/>
                <a:latin typeface="Calibri"/>
                <a:ea typeface="Calibri"/>
                <a:cs typeface="Calibri"/>
              </a:rPr>
              <a:t> overstappen van oudergeleide naar zelfgeleide zorg</a:t>
            </a:r>
          </a:p>
          <a:p>
            <a:pPr eaLnBrk="1" hangingPunct="1">
              <a:lnSpc>
                <a:spcPct val="110000"/>
              </a:lnSpc>
              <a:spcBef>
                <a:spcPts val="600"/>
              </a:spcBef>
            </a:pPr>
            <a:r>
              <a:rPr lang="nl-NL" sz="2800" b="0" i="0" strike="noStrike" cap="none" spc="0" baseline="0" dirty="0">
                <a:solidFill>
                  <a:srgbClr val="808080"/>
                </a:solidFill>
                <a:effectLst/>
                <a:latin typeface="Calibri"/>
                <a:ea typeface="Calibri"/>
                <a:cs typeface="Calibri"/>
              </a:rPr>
              <a:t>Het is </a:t>
            </a:r>
            <a:r>
              <a:rPr lang="nl-NL" sz="2800" b="1" i="0" strike="noStrike" cap="none" spc="0" baseline="0" dirty="0">
                <a:solidFill>
                  <a:srgbClr val="4BACC6"/>
                </a:solidFill>
                <a:effectLst/>
                <a:latin typeface="Calibri"/>
                <a:ea typeface="Calibri"/>
                <a:cs typeface="Calibri"/>
              </a:rPr>
              <a:t>VAN VITAAL BELANG</a:t>
            </a:r>
            <a:r>
              <a:rPr lang="nl-NL" sz="2800" b="0" i="0" strike="noStrike" cap="none" spc="0" baseline="0" dirty="0">
                <a:solidFill>
                  <a:srgbClr val="808080"/>
                </a:solidFill>
                <a:effectLst/>
                <a:latin typeface="Calibri"/>
                <a:ea typeface="Calibri"/>
                <a:cs typeface="Calibri"/>
              </a:rPr>
              <a:t> om te plannen wanneer kinderen in de adolescentie komen, en dit moet deel uitmaken van het jaarlijkse beoordelingsgesprek</a:t>
            </a:r>
          </a:p>
          <a:p>
            <a:pPr eaLnBrk="1" hangingPunct="1">
              <a:lnSpc>
                <a:spcPct val="110000"/>
              </a:lnSpc>
              <a:spcBef>
                <a:spcPts val="600"/>
              </a:spcBef>
            </a:pPr>
            <a:r>
              <a:rPr lang="nl-NL" sz="2800" b="0" i="0" strike="noStrike" cap="none" spc="0" baseline="0" dirty="0">
                <a:solidFill>
                  <a:srgbClr val="808080"/>
                </a:solidFill>
                <a:effectLst/>
                <a:latin typeface="Calibri"/>
                <a:ea typeface="Calibri"/>
                <a:cs typeface="Calibri"/>
              </a:rPr>
              <a:t>'Overgang' is het punt waarop een tiener overgaat op de zorg voor volwassenen</a:t>
            </a:r>
          </a:p>
          <a:p>
            <a:pPr eaLnBrk="1" hangingPunct="1">
              <a:lnSpc>
                <a:spcPct val="110000"/>
              </a:lnSpc>
              <a:spcBef>
                <a:spcPts val="600"/>
              </a:spcBef>
            </a:pPr>
            <a:r>
              <a:rPr lang="nl-NL" sz="2800" b="0" i="0" strike="noStrike" cap="none" spc="0" baseline="0" dirty="0">
                <a:solidFill>
                  <a:srgbClr val="808080"/>
                </a:solidFill>
                <a:effectLst/>
                <a:latin typeface="Calibri"/>
                <a:ea typeface="Calibri"/>
                <a:cs typeface="Calibri"/>
              </a:rPr>
              <a:t>Overweeg het nut van het 'Ready Steady Go' transitieprogramma</a:t>
            </a:r>
            <a:r>
              <a:rPr lang="nl-NL" sz="2800" b="0" i="0" strike="noStrike" cap="none" spc="0" baseline="30000" dirty="0">
                <a:solidFill>
                  <a:srgbClr val="808080"/>
                </a:solidFill>
                <a:effectLst/>
                <a:latin typeface="Calibri"/>
                <a:ea typeface="Calibri"/>
                <a:cs typeface="Calibri"/>
              </a:rPr>
              <a:t>1</a:t>
            </a:r>
            <a:endParaRPr lang="en-GB" altLang="en-US" dirty="0">
              <a:ea typeface="HelveticaNeueLT Std Cn"/>
            </a:endParaRPr>
          </a:p>
        </p:txBody>
      </p:sp>
      <p:sp>
        <p:nvSpPr>
          <p:cNvPr id="2" name="Text Placeholder 1">
            <a:extLst>
              <a:ext uri="{FF2B5EF4-FFF2-40B4-BE49-F238E27FC236}">
                <a16:creationId xmlns:a16="http://schemas.microsoft.com/office/drawing/2014/main" id="{B34369B6-893F-4F18-AFB8-D427627D7B6D}"/>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University Hospitals Southampton. 2020. https://www.uhs.nhs.uk/Media/UHS-website-2019/Patientinformation/Childhealth/ReadySteadyGo/Transitionmovingintoadultcare-patientinformation.pdf. Geraadpleegd in juli 2021.</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Teaminterventies 3</a:t>
            </a:r>
            <a:endParaRPr lang="en-GB" altLang="en-US">
              <a:ea typeface="HelveticaNeueLT Std Med Cn"/>
            </a:endParaRPr>
          </a:p>
        </p:txBody>
      </p:sp>
      <p:sp>
        <p:nvSpPr>
          <p:cNvPr id="34819" name="Rectangle 3"/>
          <p:cNvSpPr>
            <a:spLocks noGrp="1"/>
          </p:cNvSpPr>
          <p:nvPr>
            <p:ph idx="1"/>
          </p:nvPr>
        </p:nvSpPr>
        <p:spPr/>
        <p:txBody>
          <a:bodyPr>
            <a:normAutofit/>
          </a:bodyPr>
          <a:lstStyle/>
          <a:p>
            <a:pPr eaLnBrk="1" hangingPunct="1"/>
            <a:r>
              <a:rPr lang="nl-NL" sz="2800" b="0" i="0" strike="noStrike" cap="none" spc="0" baseline="0">
                <a:solidFill>
                  <a:srgbClr val="808080"/>
                </a:solidFill>
                <a:effectLst/>
                <a:latin typeface="Calibri"/>
                <a:ea typeface="Calibri"/>
                <a:cs typeface="Calibri"/>
              </a:rPr>
              <a:t>Breid de reikwijdte van jaarlijkse beoordelingen uit om op te nemen</a:t>
            </a:r>
          </a:p>
          <a:p>
            <a:pPr lvl="1" eaLnBrk="1" hangingPunct="1"/>
            <a:r>
              <a:rPr lang="nl-NL" sz="2400" b="0" i="0" strike="noStrike" cap="none" spc="0" baseline="0">
                <a:solidFill>
                  <a:srgbClr val="808080"/>
                </a:solidFill>
                <a:effectLst/>
                <a:latin typeface="Calibri"/>
                <a:ea typeface="Calibri"/>
                <a:cs typeface="Calibri"/>
              </a:rPr>
              <a:t>Wat de patiënt in de komende 12 maanden in zijn/haar eigen leven wil bereiken</a:t>
            </a:r>
          </a:p>
          <a:p>
            <a:pPr lvl="1" eaLnBrk="1" hangingPunct="1"/>
            <a:r>
              <a:rPr lang="nl-NL" sz="2400" b="0" i="0" strike="noStrike" cap="none" spc="0" baseline="0">
                <a:solidFill>
                  <a:srgbClr val="808080"/>
                </a:solidFill>
                <a:effectLst/>
                <a:latin typeface="Calibri"/>
                <a:ea typeface="Calibri"/>
                <a:cs typeface="Calibri"/>
              </a:rPr>
              <a:t>Wat hun familie hoopt te bereiken/doen in de komende 12 maanden</a:t>
            </a:r>
          </a:p>
          <a:p>
            <a:pPr lvl="1" eaLnBrk="1" hangingPunct="1"/>
            <a:endParaRPr lang="en-GB" altLang="en-US" sz="2800"/>
          </a:p>
          <a:p>
            <a:pPr eaLnBrk="1" hangingPunct="1"/>
            <a:r>
              <a:rPr lang="nl-NL" sz="2800" b="0" i="0" strike="noStrike" cap="none" spc="0" baseline="0">
                <a:solidFill>
                  <a:srgbClr val="808080"/>
                </a:solidFill>
                <a:effectLst/>
                <a:latin typeface="Calibri"/>
                <a:ea typeface="Calibri"/>
                <a:cs typeface="Calibri"/>
              </a:rPr>
              <a:t>Koppel 'behandelingsdoelen' aan 'levensdoelen' om één set doelen vast te stellen</a:t>
            </a:r>
          </a:p>
        </p:txBody>
      </p:sp>
      <p:sp>
        <p:nvSpPr>
          <p:cNvPr id="2" name="Text Placeholder 1">
            <a:extLst>
              <a:ext uri="{FF2B5EF4-FFF2-40B4-BE49-F238E27FC236}">
                <a16:creationId xmlns:a16="http://schemas.microsoft.com/office/drawing/2014/main" id="{04D0A8CC-6F51-4B86-8B89-CE4470AA6EE9}"/>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Teaminterventies 4</a:t>
            </a:r>
          </a:p>
        </p:txBody>
      </p:sp>
      <p:sp>
        <p:nvSpPr>
          <p:cNvPr id="36867" name="Rectangle 3"/>
          <p:cNvSpPr>
            <a:spLocks noGrp="1"/>
          </p:cNvSpPr>
          <p:nvPr>
            <p:ph idx="1"/>
          </p:nvPr>
        </p:nvSpPr>
        <p:spPr>
          <a:xfrm>
            <a:off x="838200" y="1473201"/>
            <a:ext cx="6893689" cy="4317999"/>
          </a:xfrm>
        </p:spPr>
        <p:txBody>
          <a:bodyPr>
            <a:normAutofit fontScale="97500" lnSpcReduction="10000"/>
          </a:bodyPr>
          <a:lstStyle/>
          <a:p>
            <a:pPr eaLnBrk="1" hangingPunct="1"/>
            <a:r>
              <a:rPr lang="nl-NL" sz="2800" b="0" i="0" strike="noStrike" cap="none" spc="0" baseline="0">
                <a:solidFill>
                  <a:srgbClr val="808080"/>
                </a:solidFill>
                <a:effectLst/>
                <a:latin typeface="Calibri"/>
                <a:ea typeface="Calibri"/>
                <a:cs typeface="Calibri"/>
              </a:rPr>
              <a:t>Organiseer regelmatige, virtuele therapietrouwbeoordelingen door een (niet minder dan maandelijkse) case reviewvan de groep patiënten uit te voeren </a:t>
            </a:r>
          </a:p>
          <a:p>
            <a:pPr eaLnBrk="1" hangingPunct="1"/>
            <a:endParaRPr lang="en-US"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Tracht de individuele leden van het team die met de patiënt samenwerken </a:t>
            </a:r>
            <a:r>
              <a:rPr lang="nl-NL" sz="2800" b="0" i="0" strike="noStrike" cap="none" spc="0" baseline="30000">
                <a:solidFill>
                  <a:srgbClr val="808080"/>
                </a:solidFill>
                <a:effectLst/>
                <a:latin typeface="Calibri"/>
                <a:ea typeface="Calibri"/>
                <a:cs typeface="Calibri"/>
              </a:rPr>
              <a:t>1</a:t>
            </a:r>
            <a:r>
              <a:rPr lang="nl-NL" sz="2800" b="0" i="0" strike="noStrike" cap="none" spc="0" baseline="0">
                <a:solidFill>
                  <a:srgbClr val="808080"/>
                </a:solidFill>
                <a:effectLst/>
                <a:latin typeface="Calibri"/>
                <a:ea typeface="Calibri"/>
                <a:cs typeface="Calibri"/>
              </a:rPr>
              <a:t> zo consistent mogelijk te houden, aangezien het personeel wat deze beoordelingen uitvoert van samenstelling groter kan worden of kan veranderen</a:t>
            </a:r>
            <a:endParaRPr lang="en-GB" altLang="en-US">
              <a:ea typeface="HelveticaNeueLT Std Cn"/>
            </a:endParaRPr>
          </a:p>
        </p:txBody>
      </p:sp>
      <p:sp>
        <p:nvSpPr>
          <p:cNvPr id="2" name="Text Placeholder 1">
            <a:extLst>
              <a:ext uri="{FF2B5EF4-FFF2-40B4-BE49-F238E27FC236}">
                <a16:creationId xmlns:a16="http://schemas.microsoft.com/office/drawing/2014/main" id="{FA767B75-8E3E-4CAC-A00B-E59FADE19E82}"/>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Shutterstock</a:t>
            </a:r>
          </a:p>
          <a:p>
            <a:r>
              <a:rPr lang="nl-NL" sz="1000" b="0" i="0" strike="noStrike" cap="none" spc="0" baseline="0">
                <a:solidFill>
                  <a:srgbClr val="898989"/>
                </a:solidFill>
                <a:effectLst/>
                <a:latin typeface="Calibri"/>
                <a:ea typeface="Calibri"/>
                <a:cs typeface="Calibri"/>
              </a:rPr>
              <a:t>1. Duff A, et al. </a:t>
            </a:r>
            <a:r>
              <a:rPr lang="nl-NL" sz="1000" b="0" i="1" strike="noStrike" cap="none" spc="0" baseline="0">
                <a:solidFill>
                  <a:srgbClr val="898989"/>
                </a:solidFill>
                <a:effectLst/>
                <a:latin typeface="Calibri"/>
                <a:ea typeface="Calibri"/>
                <a:cs typeface="Calibri"/>
              </a:rPr>
              <a:t>Lancet Respir Med</a:t>
            </a:r>
            <a:r>
              <a:rPr lang="nl-NL" sz="1000" b="0" i="0" strike="noStrike" cap="none" spc="0" baseline="0">
                <a:solidFill>
                  <a:srgbClr val="898989"/>
                </a:solidFill>
                <a:effectLst/>
                <a:latin typeface="Calibri"/>
                <a:ea typeface="Calibri"/>
                <a:cs typeface="Calibri"/>
              </a:rPr>
              <a:t>. 2014;2:683–685.</a:t>
            </a:r>
          </a:p>
        </p:txBody>
      </p:sp>
      <p:pic>
        <p:nvPicPr>
          <p:cNvPr id="4" name="Picture 3" descr="A person using a computer&#10;&#10;Description automatically generated with low confidence">
            <a:extLst>
              <a:ext uri="{FF2B5EF4-FFF2-40B4-BE49-F238E27FC236}">
                <a16:creationId xmlns:a16="http://schemas.microsoft.com/office/drawing/2014/main" id="{D8989226-2810-A04D-A8F3-6567FB2178B8}"/>
              </a:ext>
            </a:extLst>
          </p:cNvPr>
          <p:cNvPicPr>
            <a:picLocks noChangeAspect="1"/>
          </p:cNvPicPr>
          <p:nvPr/>
        </p:nvPicPr>
        <p:blipFill>
          <a:blip r:embed="rId2">
            <a:extLst>
              <a:ext uri="{28A0092B-C50C-407E-A947-70E740481C1C}">
                <a14:useLocalDpi xmlns:a14="http://schemas.microsoft.com/office/drawing/2010/main"/>
              </a:ext>
            </a:extLst>
          </a:blip>
          <a:srcRect l="31681" r="16045"/>
          <a:stretch>
            <a:fillRect/>
          </a:stretch>
        </p:blipFill>
        <p:spPr>
          <a:xfrm>
            <a:off x="7917084" y="1472338"/>
            <a:ext cx="3393822" cy="4326578"/>
          </a:xfrm>
          <a:prstGeom prst="roundRect">
            <a:avLst>
              <a:gd name="adj" fmla="val 10528"/>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Teaminterventies 5</a:t>
            </a:r>
          </a:p>
        </p:txBody>
      </p:sp>
      <p:sp>
        <p:nvSpPr>
          <p:cNvPr id="37891" name="Rectangle 3"/>
          <p:cNvSpPr>
            <a:spLocks noGrp="1"/>
          </p:cNvSpPr>
          <p:nvPr>
            <p:ph idx="1"/>
          </p:nvPr>
        </p:nvSpPr>
        <p:spPr/>
        <p:txBody>
          <a:bodyPr>
            <a:normAutofit lnSpcReduction="10000"/>
          </a:bodyPr>
          <a:lstStyle/>
          <a:p>
            <a:pPr eaLnBrk="1" hangingPunct="1">
              <a:lnSpc>
                <a:spcPct val="110000"/>
              </a:lnSpc>
            </a:pPr>
            <a:r>
              <a:rPr lang="nl-NL" sz="2200" b="0" i="0" strike="noStrike" cap="none" spc="0" baseline="0">
                <a:solidFill>
                  <a:srgbClr val="808080"/>
                </a:solidFill>
                <a:effectLst/>
                <a:latin typeface="Calibri"/>
                <a:ea typeface="Calibri"/>
                <a:cs typeface="Calibri"/>
              </a:rPr>
              <a:t>Stel een sleutelfunctiesysteem in met ‘nalevingsvoorvechters'</a:t>
            </a:r>
          </a:p>
          <a:p>
            <a:pPr eaLnBrk="1" hangingPunct="1">
              <a:lnSpc>
                <a:spcPct val="110000"/>
              </a:lnSpc>
            </a:pPr>
            <a:r>
              <a:rPr lang="nl-NL" sz="2200" b="0" i="0" strike="noStrike" cap="none" spc="0" baseline="0">
                <a:solidFill>
                  <a:srgbClr val="808080"/>
                </a:solidFill>
                <a:effectLst/>
                <a:latin typeface="Calibri"/>
                <a:ea typeface="Calibri"/>
                <a:cs typeface="Calibri"/>
              </a:rPr>
              <a:t>Nalevingsvoorvechters faciliteren en leiden de beoordeling van de therapietrouw </a:t>
            </a:r>
          </a:p>
          <a:p>
            <a:pPr eaLnBrk="1" hangingPunct="1">
              <a:lnSpc>
                <a:spcPct val="110000"/>
              </a:lnSpc>
            </a:pPr>
            <a:r>
              <a:rPr lang="nl-NL" sz="2200" b="0" i="0" strike="noStrike" cap="none" spc="0" baseline="0">
                <a:solidFill>
                  <a:srgbClr val="808080"/>
                </a:solidFill>
                <a:effectLst/>
                <a:latin typeface="Calibri"/>
                <a:ea typeface="Calibri"/>
                <a:cs typeface="Calibri"/>
              </a:rPr>
              <a:t>Nalevingsvoorvechters, samen met het MDT, onderhandelen over een behandelplan en helpen patiënten/verzorgers actief om dit in hun dagelijkse routines te integreren</a:t>
            </a:r>
          </a:p>
          <a:p>
            <a:pPr eaLnBrk="1" hangingPunct="1">
              <a:lnSpc>
                <a:spcPct val="110000"/>
              </a:lnSpc>
            </a:pPr>
            <a:r>
              <a:rPr lang="nl-NL" sz="2200" b="0" i="0" strike="noStrike" cap="none" spc="0" baseline="0">
                <a:solidFill>
                  <a:srgbClr val="808080"/>
                </a:solidFill>
                <a:effectLst/>
                <a:latin typeface="Calibri"/>
                <a:ea typeface="Calibri"/>
                <a:cs typeface="Calibri"/>
              </a:rPr>
              <a:t>Nalevingsvoorvechters nemen verantwoordelijkheid voor het implementeren van therapietrouwinitiatieven</a:t>
            </a:r>
          </a:p>
          <a:p>
            <a:pPr lvl="1" eaLnBrk="1" hangingPunct="1">
              <a:lnSpc>
                <a:spcPct val="110000"/>
              </a:lnSpc>
            </a:pPr>
            <a:r>
              <a:rPr lang="nl-NL" sz="2000" b="0" i="0" strike="noStrike" cap="none" spc="0" baseline="0">
                <a:solidFill>
                  <a:srgbClr val="808080"/>
                </a:solidFill>
                <a:effectLst/>
                <a:latin typeface="Calibri"/>
                <a:ea typeface="Calibri"/>
                <a:cs typeface="Calibri"/>
              </a:rPr>
              <a:t>Problemen met therapietrouw bespreken en begrijpen</a:t>
            </a:r>
          </a:p>
          <a:p>
            <a:pPr lvl="1" eaLnBrk="1" hangingPunct="1">
              <a:lnSpc>
                <a:spcPct val="110000"/>
              </a:lnSpc>
            </a:pPr>
            <a:r>
              <a:rPr lang="nl-NL" sz="2000" b="0" i="0" strike="noStrike" cap="none" spc="0" baseline="0">
                <a:solidFill>
                  <a:srgbClr val="808080"/>
                </a:solidFill>
                <a:effectLst/>
                <a:latin typeface="Calibri"/>
                <a:ea typeface="Calibri"/>
                <a:cs typeface="Calibri"/>
              </a:rPr>
              <a:t>Zorg voor echte samenwerkingsverbanden met patiënten en families</a:t>
            </a:r>
          </a:p>
          <a:p>
            <a:pPr lvl="1" eaLnBrk="1" hangingPunct="1">
              <a:lnSpc>
                <a:spcPct val="110000"/>
              </a:lnSpc>
            </a:pPr>
            <a:r>
              <a:rPr lang="nl-NL" sz="2000" b="0" i="0" strike="noStrike" cap="none" spc="0" baseline="0">
                <a:solidFill>
                  <a:srgbClr val="808080"/>
                </a:solidFill>
                <a:effectLst/>
                <a:latin typeface="Calibri"/>
                <a:ea typeface="Calibri"/>
                <a:cs typeface="Calibri"/>
              </a:rPr>
              <a:t>Behandelingsdoelen stellen en overeenkomen in het kader van 'levensdoelen'</a:t>
            </a:r>
          </a:p>
          <a:p>
            <a:pPr lvl="1" eaLnBrk="1" hangingPunct="1">
              <a:lnSpc>
                <a:spcPct val="110000"/>
              </a:lnSpc>
            </a:pPr>
            <a:r>
              <a:rPr lang="nl-NL" sz="2000" b="0" i="0" strike="noStrike" cap="none" spc="0" baseline="0">
                <a:solidFill>
                  <a:srgbClr val="808080"/>
                </a:solidFill>
                <a:effectLst/>
                <a:latin typeface="Calibri"/>
                <a:ea typeface="Calibri"/>
                <a:cs typeface="Calibri"/>
              </a:rPr>
              <a:t>De inspanningen van patiënten om te veranderen communiceren en ondersteunen</a:t>
            </a:r>
            <a:endParaRPr lang="en-GB" altLang="en-US" sz="2000"/>
          </a:p>
        </p:txBody>
      </p:sp>
      <p:sp>
        <p:nvSpPr>
          <p:cNvPr id="2" name="Text Placeholder 1">
            <a:extLst>
              <a:ext uri="{FF2B5EF4-FFF2-40B4-BE49-F238E27FC236}">
                <a16:creationId xmlns:a16="http://schemas.microsoft.com/office/drawing/2014/main" id="{88821296-02B9-4CB5-9511-8C6192EC4835}"/>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D78A-D49B-4396-A0EB-8F3F776871A6}"/>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Disclaimer</a:t>
            </a:r>
          </a:p>
        </p:txBody>
      </p:sp>
      <p:sp>
        <p:nvSpPr>
          <p:cNvPr id="3" name="Content Placeholder 2">
            <a:extLst>
              <a:ext uri="{FF2B5EF4-FFF2-40B4-BE49-F238E27FC236}">
                <a16:creationId xmlns:a16="http://schemas.microsoft.com/office/drawing/2014/main" id="{BF13EC4D-D7E1-48C3-9D90-D9D4C07980DE}"/>
              </a:ext>
            </a:extLst>
          </p:cNvPr>
          <p:cNvSpPr>
            <a:spLocks noGrp="1"/>
          </p:cNvSpPr>
          <p:nvPr>
            <p:ph idx="1"/>
          </p:nvPr>
        </p:nvSpPr>
        <p:spPr/>
        <p:txBody>
          <a:bodyPr anchor="ctr"/>
          <a:lstStyle/>
          <a:p>
            <a:pPr marL="0" indent="0">
              <a:buNone/>
            </a:pPr>
            <a:r>
              <a:rPr lang="nl-NL" sz="2800" b="0" i="1" strike="noStrike" cap="none" spc="0" baseline="0">
                <a:solidFill>
                  <a:srgbClr val="808080"/>
                </a:solidFill>
                <a:effectLst/>
                <a:latin typeface="Calibri"/>
                <a:ea typeface="Calibri"/>
                <a:cs typeface="Calibri"/>
              </a:rPr>
              <a:t>CF CARE wordt volledig gefinancierd door Vertex Pharmaceuticals (Europe) Limited. De inhoud is opgesteld en ontwikkeld door de stuurgroep, met logistieke en redactionele ondersteuning van het CF CARE-secretariaat, ApotheCom. Vertex heeft de mogelijkheid gehad om de inhoud en hulpmiddelen op juistheid te controleren.</a:t>
            </a:r>
          </a:p>
          <a:p>
            <a:endParaRPr lang="en-GB"/>
          </a:p>
        </p:txBody>
      </p:sp>
      <p:sp>
        <p:nvSpPr>
          <p:cNvPr id="6" name="Text Placeholder 5">
            <a:extLst>
              <a:ext uri="{FF2B5EF4-FFF2-40B4-BE49-F238E27FC236}">
                <a16:creationId xmlns:a16="http://schemas.microsoft.com/office/drawing/2014/main" id="{76BF87BF-5B06-47D8-AF91-378FA4615BD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68733673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Teaminterventies 6</a:t>
            </a:r>
          </a:p>
        </p:txBody>
      </p:sp>
      <p:sp>
        <p:nvSpPr>
          <p:cNvPr id="38915" name="Rectangle 3"/>
          <p:cNvSpPr>
            <a:spLocks noGrp="1"/>
          </p:cNvSpPr>
          <p:nvPr>
            <p:ph idx="1"/>
          </p:nvPr>
        </p:nvSpPr>
        <p:spPr/>
        <p:txBody>
          <a:bodyPr>
            <a:normAutofit lnSpcReduction="10000"/>
          </a:bodyPr>
          <a:lstStyle/>
          <a:p>
            <a:pPr eaLnBrk="1" hangingPunct="1"/>
            <a:r>
              <a:rPr lang="nl-NL" sz="2800" b="0" i="0" strike="noStrike" cap="none" spc="0" baseline="0">
                <a:solidFill>
                  <a:srgbClr val="808080"/>
                </a:solidFill>
                <a:effectLst/>
                <a:latin typeface="Calibri"/>
                <a:ea typeface="Calibri"/>
                <a:cs typeface="Calibri"/>
              </a:rPr>
              <a:t>Verwachtingen en verplichtingen van het personeel vaststellen</a:t>
            </a:r>
          </a:p>
          <a:p>
            <a:pPr eaLnBrk="1" hangingPunct="1"/>
            <a:endParaRPr lang="en-GB" altLang="en-US">
              <a:ea typeface="HelveticaNeueLT Std Cn"/>
            </a:endParaRPr>
          </a:p>
          <a:p>
            <a:pPr lvl="1" eaLnBrk="1" hangingPunct="1"/>
            <a:r>
              <a:rPr lang="nl-NL" sz="2400" b="0" i="0" strike="noStrike" cap="none" spc="0" baseline="0">
                <a:solidFill>
                  <a:srgbClr val="808080"/>
                </a:solidFill>
                <a:effectLst/>
                <a:latin typeface="Calibri"/>
                <a:ea typeface="Calibri"/>
                <a:cs typeface="Calibri"/>
              </a:rPr>
              <a:t>Maak duidelijk dat het management afhankelijk is van de kwaliteit van de ‘ontvangen informatie'</a:t>
            </a:r>
          </a:p>
          <a:p>
            <a:pPr marL="457200" lvl="1" indent="0" eaLnBrk="1" hangingPunct="1">
              <a:buNone/>
            </a:pPr>
            <a:endParaRPr lang="en-GB" altLang="en-US"/>
          </a:p>
          <a:p>
            <a:pPr lvl="1" eaLnBrk="1" hangingPunct="1"/>
            <a:r>
              <a:rPr lang="nl-NL" sz="2400" b="0" i="0" strike="noStrike" cap="none" spc="0" baseline="0">
                <a:solidFill>
                  <a:srgbClr val="808080"/>
                </a:solidFill>
                <a:effectLst/>
                <a:latin typeface="Calibri"/>
                <a:ea typeface="Calibri"/>
                <a:cs typeface="Calibri"/>
              </a:rPr>
              <a:t>Patiënten/verzorgers waarschuwen voor de risico's van overmatig voorschrijven of stoppen met geneesmiddelen waarvan wordt aangenomen dat ze niet effectief zijn</a:t>
            </a:r>
          </a:p>
          <a:p>
            <a:pPr marL="457200" lvl="1" indent="0" eaLnBrk="1" hangingPunct="1">
              <a:buNone/>
            </a:pPr>
            <a:endParaRPr lang="en-GB" altLang="en-US"/>
          </a:p>
          <a:p>
            <a:pPr lvl="1" eaLnBrk="1" hangingPunct="1"/>
            <a:r>
              <a:rPr lang="nl-NL" sz="2400" b="0" i="0" strike="noStrike" cap="none" spc="0" baseline="0">
                <a:solidFill>
                  <a:srgbClr val="808080"/>
                </a:solidFill>
                <a:effectLst/>
                <a:latin typeface="Calibri"/>
                <a:ea typeface="Calibri"/>
                <a:cs typeface="Calibri"/>
              </a:rPr>
              <a:t>Meet </a:t>
            </a:r>
            <a:r>
              <a:rPr lang="nl-NL" sz="2400" b="1" i="0" strike="noStrike" cap="none" spc="0" baseline="0">
                <a:solidFill>
                  <a:srgbClr val="4BACC6"/>
                </a:solidFill>
                <a:effectLst/>
                <a:latin typeface="Calibri"/>
                <a:ea typeface="Calibri"/>
                <a:cs typeface="Calibri"/>
              </a:rPr>
              <a:t>elk aspect</a:t>
            </a:r>
            <a:r>
              <a:rPr lang="nl-NL" sz="2400" b="0" i="0" strike="noStrike" cap="none" spc="0" baseline="0">
                <a:solidFill>
                  <a:srgbClr val="808080"/>
                </a:solidFill>
                <a:effectLst/>
                <a:latin typeface="Calibri"/>
                <a:ea typeface="Calibri"/>
                <a:cs typeface="Calibri"/>
              </a:rPr>
              <a:t>van de behandeling, in plaats van de algemene beoordeling van therapietrouw</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53F457ED-C1C0-402A-9E83-78809BE142D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Teaminterventies 7</a:t>
            </a:r>
          </a:p>
        </p:txBody>
      </p:sp>
      <p:sp>
        <p:nvSpPr>
          <p:cNvPr id="39939" name="Rectangle 4"/>
          <p:cNvSpPr>
            <a:spLocks noGrp="1"/>
          </p:cNvSpPr>
          <p:nvPr>
            <p:ph idx="1"/>
          </p:nvPr>
        </p:nvSpPr>
        <p:spPr>
          <a:xfrm>
            <a:off x="838201" y="1473201"/>
            <a:ext cx="6176058" cy="4317999"/>
          </a:xfrm>
        </p:spPr>
        <p:txBody>
          <a:bodyPr>
            <a:normAutofit fontScale="97500"/>
          </a:bodyPr>
          <a:lstStyle/>
          <a:p>
            <a:pPr eaLnBrk="1" hangingPunct="1"/>
            <a:r>
              <a:rPr lang="nl-NL" sz="2800" b="0" i="0" strike="noStrike" cap="none" spc="0" baseline="0">
                <a:solidFill>
                  <a:srgbClr val="808080"/>
                </a:solidFill>
                <a:effectLst/>
                <a:latin typeface="Calibri"/>
                <a:ea typeface="Calibri"/>
                <a:cs typeface="Calibri"/>
              </a:rPr>
              <a:t>Verwachtingen en verplichtingen van de patiënt/familie vaststellen</a:t>
            </a:r>
          </a:p>
          <a:p>
            <a:pPr lvl="1" eaLnBrk="1" hangingPunct="1"/>
            <a:r>
              <a:rPr lang="nl-NL" sz="2400" b="0" i="0" strike="noStrike" cap="none" spc="0" baseline="0">
                <a:solidFill>
                  <a:srgbClr val="808080"/>
                </a:solidFill>
                <a:effectLst/>
                <a:latin typeface="Calibri"/>
                <a:ea typeface="Calibri"/>
                <a:cs typeface="Calibri"/>
              </a:rPr>
              <a:t>De principes van een open discussie over wat ze hebben kunnen doen</a:t>
            </a:r>
          </a:p>
          <a:p>
            <a:pPr lvl="1" eaLnBrk="1" hangingPunct="1"/>
            <a:r>
              <a:rPr lang="nl-NL" sz="2400" b="0" i="0" strike="noStrike" cap="none" spc="0" baseline="0">
                <a:solidFill>
                  <a:srgbClr val="808080"/>
                </a:solidFill>
                <a:effectLst/>
                <a:latin typeface="Calibri"/>
                <a:ea typeface="Calibri"/>
                <a:cs typeface="Calibri"/>
              </a:rPr>
              <a:t>Overeenstemming over regelmatig contact met de nalevingsvoorvechters</a:t>
            </a:r>
          </a:p>
          <a:p>
            <a:pPr lvl="1" eaLnBrk="1" hangingPunct="1"/>
            <a:r>
              <a:rPr lang="nl-NL" sz="2400" b="0" i="0" strike="noStrike" cap="none" spc="0" baseline="0">
                <a:solidFill>
                  <a:srgbClr val="808080"/>
                </a:solidFill>
                <a:effectLst/>
                <a:latin typeface="Calibri"/>
                <a:ea typeface="Calibri"/>
                <a:cs typeface="Calibri"/>
              </a:rPr>
              <a:t>Alles in het werk stellen om de behandeling in hun dagelijkse routines te integreren</a:t>
            </a:r>
          </a:p>
          <a:p>
            <a:pPr lvl="1" eaLnBrk="1" hangingPunct="1"/>
            <a:r>
              <a:rPr lang="nl-NL" sz="2400" b="0" i="0" strike="noStrike" cap="none" spc="0" baseline="0">
                <a:solidFill>
                  <a:srgbClr val="808080"/>
                </a:solidFill>
                <a:effectLst/>
                <a:latin typeface="Calibri"/>
                <a:ea typeface="Calibri"/>
                <a:cs typeface="Calibri"/>
              </a:rPr>
              <a:t>Houd u aan de afgesproken 'behandelingsvakanties'</a:t>
            </a:r>
          </a:p>
          <a:p>
            <a:pPr lvl="1" eaLnBrk="1" hangingPunct="1"/>
            <a:r>
              <a:rPr lang="nl-NL" sz="2400" b="0" i="0" strike="noStrike" cap="none" spc="0" baseline="0">
                <a:solidFill>
                  <a:srgbClr val="808080"/>
                </a:solidFill>
                <a:effectLst/>
                <a:latin typeface="Calibri"/>
                <a:ea typeface="Calibri"/>
                <a:cs typeface="Calibri"/>
              </a:rPr>
              <a:t>Houd dagboeken bij indien gevraagd</a:t>
            </a:r>
          </a:p>
        </p:txBody>
      </p:sp>
      <p:sp>
        <p:nvSpPr>
          <p:cNvPr id="2" name="Text Placeholder 1">
            <a:extLst>
              <a:ext uri="{FF2B5EF4-FFF2-40B4-BE49-F238E27FC236}">
                <a16:creationId xmlns:a16="http://schemas.microsoft.com/office/drawing/2014/main" id="{1CEE8D3C-522E-4DBC-AA14-CC1817CA4980}"/>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Pexels</a:t>
            </a:r>
          </a:p>
        </p:txBody>
      </p:sp>
      <p:pic>
        <p:nvPicPr>
          <p:cNvPr id="5" name="Picture 4" descr="A person writing on a piece of paper&#10;&#10;Description automatically generated with medium confidence">
            <a:extLst>
              <a:ext uri="{FF2B5EF4-FFF2-40B4-BE49-F238E27FC236}">
                <a16:creationId xmlns:a16="http://schemas.microsoft.com/office/drawing/2014/main" id="{6E231C51-6C10-4342-A0DC-59F9FED65E68}"/>
              </a:ext>
            </a:extLst>
          </p:cNvPr>
          <p:cNvPicPr>
            <a:picLocks noChangeAspect="1"/>
          </p:cNvPicPr>
          <p:nvPr/>
        </p:nvPicPr>
        <p:blipFill>
          <a:blip r:embed="rId3">
            <a:extLst>
              <a:ext uri="{28A0092B-C50C-407E-A947-70E740481C1C}">
                <a14:useLocalDpi xmlns:a14="http://schemas.microsoft.com/office/drawing/2010/main"/>
              </a:ext>
            </a:extLst>
          </a:blip>
          <a:srcRect l="10338" t="21434" b="15612"/>
          <a:stretch>
            <a:fillRect/>
          </a:stretch>
        </p:blipFill>
        <p:spPr>
          <a:xfrm>
            <a:off x="7222602" y="1469985"/>
            <a:ext cx="4099367" cy="4317358"/>
          </a:xfrm>
          <a:prstGeom prst="roundRect">
            <a:avLst>
              <a:gd name="adj" fmla="val 7067"/>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77EA7-0A69-463E-8EBF-9C10E5B12635}"/>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Samenvatting </a:t>
            </a:r>
          </a:p>
        </p:txBody>
      </p:sp>
      <p:sp>
        <p:nvSpPr>
          <p:cNvPr id="3" name="Content Placeholder 2">
            <a:extLst>
              <a:ext uri="{FF2B5EF4-FFF2-40B4-BE49-F238E27FC236}">
                <a16:creationId xmlns:a16="http://schemas.microsoft.com/office/drawing/2014/main" id="{FB3721D4-85BD-486B-9C13-707AF23BD55B}"/>
              </a:ext>
            </a:extLst>
          </p:cNvPr>
          <p:cNvSpPr>
            <a:spLocks noGrp="1"/>
          </p:cNvSpPr>
          <p:nvPr>
            <p:ph idx="1"/>
          </p:nvPr>
        </p:nvSpPr>
        <p:spPr/>
        <p:txBody>
          <a:bodyPr>
            <a:normAutofit fontScale="92500"/>
          </a:bodyPr>
          <a:lstStyle/>
          <a:p>
            <a:r>
              <a:rPr lang="nl-NL" sz="2200" b="0" i="0" strike="noStrike" cap="none" spc="0" baseline="0">
                <a:solidFill>
                  <a:srgbClr val="808080"/>
                </a:solidFill>
                <a:effectLst/>
                <a:latin typeface="Calibri"/>
                <a:ea typeface="Calibri"/>
                <a:cs typeface="Calibri"/>
              </a:rPr>
              <a:t>Verandering in de cultuur, het ethos en de verwachtingen van CF-teams dienen te worden omarmd om de resultaten voor de gezondheidszorg voor patiënten met CF te verbeteren</a:t>
            </a:r>
          </a:p>
          <a:p>
            <a:r>
              <a:rPr lang="nl-NL" sz="2200" b="0" i="0" strike="noStrike" cap="none" spc="0" baseline="0">
                <a:solidFill>
                  <a:srgbClr val="808080"/>
                </a:solidFill>
                <a:effectLst/>
                <a:latin typeface="Calibri"/>
                <a:ea typeface="Calibri"/>
                <a:cs typeface="Calibri"/>
              </a:rPr>
              <a:t>CF MDT-leden kunnen een samenwerkende omgeving creëren die specifiek is voor de behoeften van hun patiënten, om te helpen bij het ziektebeheer van hun patiënten en uiteindelijk de therapietrouw te verbeteren</a:t>
            </a:r>
          </a:p>
          <a:p>
            <a:r>
              <a:rPr lang="nl-NL" sz="2200" b="0" i="0" strike="noStrike" cap="none" spc="0" baseline="0">
                <a:solidFill>
                  <a:srgbClr val="808080"/>
                </a:solidFill>
                <a:effectLst/>
                <a:latin typeface="Calibri"/>
                <a:ea typeface="Calibri"/>
                <a:cs typeface="Calibri"/>
              </a:rPr>
              <a:t>Nalevingsvoorvechters kunnen met ondersteuning van het MDT therapietrouwinitiatieven implementeren:</a:t>
            </a:r>
          </a:p>
          <a:p>
            <a:pPr lvl="1"/>
            <a:r>
              <a:rPr lang="nl-NL" sz="1900" b="0" i="0" strike="noStrike" cap="none" spc="0" baseline="0">
                <a:solidFill>
                  <a:srgbClr val="808080"/>
                </a:solidFill>
                <a:effectLst/>
                <a:latin typeface="Calibri"/>
                <a:ea typeface="Calibri"/>
                <a:cs typeface="Calibri"/>
              </a:rPr>
              <a:t>Problemen met therapietrouw bespreken en begrijpen</a:t>
            </a:r>
          </a:p>
          <a:p>
            <a:pPr lvl="1"/>
            <a:r>
              <a:rPr lang="nl-NL" sz="1900" b="0" i="0" strike="noStrike" cap="none" spc="0" baseline="0">
                <a:solidFill>
                  <a:srgbClr val="808080"/>
                </a:solidFill>
                <a:effectLst/>
                <a:latin typeface="Calibri"/>
                <a:ea typeface="Calibri"/>
                <a:cs typeface="Calibri"/>
              </a:rPr>
              <a:t>Zorg voor echte samenwerkingsverbanden met patiënten en families</a:t>
            </a:r>
          </a:p>
          <a:p>
            <a:pPr lvl="1"/>
            <a:r>
              <a:rPr lang="nl-NL" sz="1900" b="0" i="0" strike="noStrike" cap="none" spc="0" baseline="0">
                <a:solidFill>
                  <a:srgbClr val="808080"/>
                </a:solidFill>
                <a:effectLst/>
                <a:latin typeface="Calibri"/>
                <a:ea typeface="Calibri"/>
                <a:cs typeface="Calibri"/>
              </a:rPr>
              <a:t>Behandelingsdoelen stellen en overeenkomen in het kader van 'levensdoelen'</a:t>
            </a:r>
          </a:p>
          <a:p>
            <a:pPr lvl="1"/>
            <a:r>
              <a:rPr lang="nl-NL" sz="1900" b="0" i="0" strike="noStrike" cap="none" spc="0" baseline="0">
                <a:solidFill>
                  <a:srgbClr val="808080"/>
                </a:solidFill>
                <a:effectLst/>
                <a:latin typeface="Calibri"/>
                <a:ea typeface="Calibri"/>
                <a:cs typeface="Calibri"/>
              </a:rPr>
              <a:t>De inspanningen van de patiënt om te veranderen te communiceren en ondersteunen </a:t>
            </a:r>
          </a:p>
          <a:p>
            <a:r>
              <a:rPr lang="nl-NL" sz="2200" b="0" i="0" strike="noStrike" cap="none" spc="0" baseline="0">
                <a:solidFill>
                  <a:srgbClr val="808080"/>
                </a:solidFill>
                <a:effectLst/>
                <a:latin typeface="Calibri"/>
                <a:ea typeface="Calibri"/>
                <a:cs typeface="Calibri"/>
              </a:rPr>
              <a:t>Het MDT kan hun drijfveren voor verandering identificeren en aanpassen om patiënten te ondersteunen bij het beheer van hun ziekte</a:t>
            </a:r>
            <a:endParaRPr lang="en-GB" sz="2400">
              <a:highlight>
                <a:srgbClr val="FFFF00"/>
              </a:highlight>
            </a:endParaRPr>
          </a:p>
        </p:txBody>
      </p:sp>
      <p:sp>
        <p:nvSpPr>
          <p:cNvPr id="4" name="Text Placeholder 3">
            <a:extLst>
              <a:ext uri="{FF2B5EF4-FFF2-40B4-BE49-F238E27FC236}">
                <a16:creationId xmlns:a16="http://schemas.microsoft.com/office/drawing/2014/main" id="{EE0A04E7-5F2D-4A26-B15C-1BA5396028C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75214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Referenties</a:t>
            </a:r>
          </a:p>
        </p:txBody>
      </p:sp>
      <p:sp>
        <p:nvSpPr>
          <p:cNvPr id="54275" name="Content Placeholder 5"/>
          <p:cNvSpPr>
            <a:spLocks noGrp="1"/>
          </p:cNvSpPr>
          <p:nvPr>
            <p:ph idx="1"/>
          </p:nvPr>
        </p:nvSpPr>
        <p:spPr/>
        <p:txBody>
          <a:bodyPr rtlCol="0">
            <a:normAutofit/>
          </a:bodyPr>
          <a:lstStyle/>
          <a:p>
            <a:pPr>
              <a:defRPr/>
            </a:pPr>
            <a:r>
              <a:rPr lang="nl-NL" sz="1600" b="0" i="0" strike="noStrike" cap="none" spc="0" baseline="0">
                <a:solidFill>
                  <a:srgbClr val="808080"/>
                </a:solidFill>
                <a:effectLst/>
                <a:latin typeface="Calibri"/>
                <a:ea typeface="Calibri"/>
                <a:cs typeface="Calibri"/>
              </a:rPr>
              <a:t>Berwick D, et al. A promise to learn – a commitment to act: Improving the Safety of Patients in England. 2013. Beschikbaar op: www.gov.uk/government/uploads/system/uploads/attachment_data/file/226703/Berwick_Report.pdf. Geraadpleegd in juli 2021.</a:t>
            </a:r>
          </a:p>
          <a:p>
            <a:pPr>
              <a:defRPr/>
            </a:pPr>
            <a:r>
              <a:rPr lang="nl-NL" sz="1600" b="0" i="0" strike="noStrike" cap="none" spc="0" baseline="0">
                <a:solidFill>
                  <a:srgbClr val="808080"/>
                </a:solidFill>
                <a:effectLst/>
                <a:latin typeface="Calibri"/>
                <a:ea typeface="Calibri"/>
                <a:cs typeface="Calibri"/>
              </a:rPr>
              <a:t>Briesacher BA, Quittner AL, Saiman L, et al. Adherence with tobramycin inhaled solution and health care utilization. </a:t>
            </a:r>
            <a:r>
              <a:rPr lang="nl-NL" sz="1600" b="0" i="1" strike="noStrike" cap="none" spc="0" baseline="0">
                <a:solidFill>
                  <a:srgbClr val="808080"/>
                </a:solidFill>
                <a:effectLst/>
                <a:latin typeface="Calibri"/>
                <a:ea typeface="Calibri"/>
                <a:cs typeface="Calibri"/>
              </a:rPr>
              <a:t>BMC Pulm Med.</a:t>
            </a:r>
            <a:r>
              <a:rPr lang="nl-NL" sz="1600" b="0" i="0" strike="noStrike" cap="none" spc="0" baseline="0">
                <a:solidFill>
                  <a:srgbClr val="808080"/>
                </a:solidFill>
                <a:effectLst/>
                <a:latin typeface="Calibri"/>
                <a:ea typeface="Calibri"/>
                <a:cs typeface="Calibri"/>
              </a:rPr>
              <a:t> 2011;11:5.</a:t>
            </a:r>
          </a:p>
          <a:p>
            <a:pPr>
              <a:defRPr/>
            </a:pPr>
            <a:r>
              <a:rPr lang="nl-NL" sz="1600" b="0" i="0" strike="noStrike" cap="none" spc="0" baseline="0">
                <a:solidFill>
                  <a:srgbClr val="808080"/>
                </a:solidFill>
                <a:effectLst/>
                <a:latin typeface="Calibri"/>
                <a:ea typeface="Calibri"/>
                <a:cs typeface="Calibri"/>
              </a:rPr>
              <a:t>Department of Health. </a:t>
            </a:r>
            <a:r>
              <a:rPr lang="nl-NL" sz="1600" b="0" i="1" strike="noStrike" cap="none" spc="0" baseline="0">
                <a:solidFill>
                  <a:srgbClr val="808080"/>
                </a:solidFill>
                <a:effectLst/>
                <a:latin typeface="Calibri"/>
                <a:ea typeface="Calibri"/>
                <a:cs typeface="Calibri"/>
              </a:rPr>
              <a:t>The Government’s revised manade to NHS England for 2018– 2019. </a:t>
            </a:r>
            <a:r>
              <a:rPr lang="nl-NL" sz="1600" b="0" i="0" strike="noStrike" cap="none" spc="0" baseline="0">
                <a:solidFill>
                  <a:srgbClr val="808080"/>
                </a:solidFill>
                <a:effectLst/>
                <a:latin typeface="Calibri"/>
                <a:ea typeface="Calibri"/>
                <a:cs typeface="Calibri"/>
              </a:rPr>
              <a:t>Mei 2019. Beschikbaar op: https://assets.publishing.service.gov.uk/government/uploads/system/uploads/attachment_data/file/803111/revised-mandate-to-nhs-england-2018-to-2019.pdf. Geraadpleegd in juli 2021. </a:t>
            </a:r>
            <a:endParaRPr lang="en-GB" altLang="en-US" sz="1600" u="sng"/>
          </a:p>
          <a:p>
            <a:pPr>
              <a:defRPr/>
            </a:pPr>
            <a:r>
              <a:rPr lang="nl-NL" sz="1600" b="0" i="0" strike="noStrike" cap="none" spc="0" baseline="0">
                <a:solidFill>
                  <a:srgbClr val="808080"/>
                </a:solidFill>
                <a:effectLst/>
                <a:latin typeface="Calibri"/>
                <a:ea typeface="Calibri"/>
                <a:cs typeface="Calibri"/>
              </a:rPr>
              <a:t>Duff AJ, Latchford G. Adherence in cystic fibrosis; care teams need to change first. </a:t>
            </a:r>
            <a:r>
              <a:rPr lang="nl-NL" sz="1600" b="0" i="1" strike="noStrike" cap="none" spc="0" baseline="0">
                <a:solidFill>
                  <a:srgbClr val="808080"/>
                </a:solidFill>
                <a:effectLst/>
                <a:latin typeface="Calibri"/>
                <a:ea typeface="Calibri"/>
                <a:cs typeface="Calibri"/>
              </a:rPr>
              <a:t>Lancet Respir Med.</a:t>
            </a:r>
            <a:r>
              <a:rPr lang="nl-NL" sz="1600" b="0" i="0" strike="noStrike" cap="none" spc="0" baseline="0">
                <a:solidFill>
                  <a:srgbClr val="808080"/>
                </a:solidFill>
                <a:effectLst/>
                <a:latin typeface="Calibri"/>
                <a:ea typeface="Calibri"/>
                <a:cs typeface="Calibri"/>
              </a:rPr>
              <a:t> 2014;2:683–685. </a:t>
            </a:r>
          </a:p>
          <a:p>
            <a:pPr>
              <a:defRPr/>
            </a:pPr>
            <a:r>
              <a:rPr lang="nl-NL" sz="1600" b="0" i="0" strike="noStrike" cap="none" spc="0" baseline="0">
                <a:solidFill>
                  <a:srgbClr val="808080"/>
                </a:solidFill>
                <a:effectLst/>
                <a:latin typeface="Calibri"/>
                <a:ea typeface="Calibri"/>
                <a:cs typeface="Calibri"/>
              </a:rPr>
              <a:t>Eakin MN, Bilderback A, Boyle MP, et al. Longitudinal association between medication adherence and lung health in people with cystic fibrosis. </a:t>
            </a:r>
            <a:r>
              <a:rPr lang="nl-NL" sz="1600" b="0" i="1" strike="noStrike" cap="none" spc="0" baseline="0">
                <a:solidFill>
                  <a:srgbClr val="808080"/>
                </a:solidFill>
                <a:effectLst/>
                <a:latin typeface="Calibri"/>
                <a:ea typeface="Calibri"/>
                <a:cs typeface="Calibri"/>
              </a:rPr>
              <a:t>J Cyst Fibros. </a:t>
            </a:r>
            <a:r>
              <a:rPr lang="nl-NL" sz="1600" b="0" i="0" strike="noStrike" cap="none" spc="0" baseline="0">
                <a:solidFill>
                  <a:srgbClr val="808080"/>
                </a:solidFill>
                <a:effectLst/>
                <a:latin typeface="Calibri"/>
                <a:ea typeface="Calibri"/>
                <a:cs typeface="Calibri"/>
              </a:rPr>
              <a:t>2011;10:258–264.</a:t>
            </a:r>
          </a:p>
          <a:p>
            <a:pPr>
              <a:defRPr/>
            </a:pPr>
            <a:r>
              <a:rPr lang="nl-NL" sz="1600" b="0" i="0" strike="noStrike" cap="none" spc="0" baseline="0">
                <a:solidFill>
                  <a:srgbClr val="808080"/>
                </a:solidFill>
                <a:effectLst/>
                <a:latin typeface="Calibri"/>
                <a:ea typeface="Calibri"/>
                <a:cs typeface="Calibri"/>
              </a:rPr>
              <a:t>Eakin MN, Riekert KA. The impact of medication adherence on lung health outcomes in cystic fibrosis. </a:t>
            </a:r>
            <a:r>
              <a:rPr lang="nl-NL" sz="1600" b="0" i="1" strike="noStrike" cap="none" spc="0" baseline="0">
                <a:solidFill>
                  <a:srgbClr val="808080"/>
                </a:solidFill>
                <a:effectLst/>
                <a:latin typeface="Calibri"/>
                <a:ea typeface="Calibri"/>
                <a:cs typeface="Calibri"/>
              </a:rPr>
              <a:t>Curr Opin Pulm Med. </a:t>
            </a:r>
            <a:r>
              <a:rPr lang="nl-NL" sz="1600" b="0" i="0" strike="noStrike" cap="none" spc="0" baseline="0">
                <a:solidFill>
                  <a:srgbClr val="808080"/>
                </a:solidFill>
                <a:effectLst/>
                <a:latin typeface="Calibri"/>
                <a:ea typeface="Calibri"/>
                <a:cs typeface="Calibri"/>
              </a:rPr>
              <a:t>2013;19:687–691.</a:t>
            </a:r>
          </a:p>
          <a:p>
            <a:pPr>
              <a:defRPr/>
            </a:pPr>
            <a:r>
              <a:rPr lang="nl-NL" sz="1600" b="0" i="0" strike="noStrike" cap="none" spc="0" baseline="0">
                <a:solidFill>
                  <a:srgbClr val="808080"/>
                </a:solidFill>
                <a:effectLst/>
                <a:latin typeface="Calibri"/>
                <a:ea typeface="Calibri"/>
                <a:cs typeface="Calibri"/>
              </a:rPr>
              <a:t>Fallowfield LJ, et al. Efficacy of a Cancer Research UK communications skills training model for oncologists: a randomised controlled trial. </a:t>
            </a:r>
            <a:r>
              <a:rPr lang="nl-NL" sz="1600" b="0" i="1" strike="noStrike" cap="none" spc="0" baseline="0">
                <a:solidFill>
                  <a:srgbClr val="808080"/>
                </a:solidFill>
                <a:effectLst/>
                <a:latin typeface="Calibri"/>
                <a:ea typeface="Calibri"/>
                <a:cs typeface="Calibri"/>
              </a:rPr>
              <a:t>Lancet</a:t>
            </a:r>
            <a:r>
              <a:rPr lang="nl-NL" sz="1600" b="0" i="0" strike="noStrike" cap="none" spc="0" baseline="0">
                <a:solidFill>
                  <a:srgbClr val="808080"/>
                </a:solidFill>
                <a:effectLst/>
                <a:latin typeface="Calibri"/>
                <a:ea typeface="Calibri"/>
                <a:cs typeface="Calibri"/>
              </a:rPr>
              <a:t>. 2002;359:650-656.</a:t>
            </a:r>
          </a:p>
          <a:p>
            <a:pPr marL="0" indent="0">
              <a:buNone/>
              <a:defRPr/>
            </a:pPr>
            <a:endParaRPr lang="en-GB" altLang="en-US" sz="1600"/>
          </a:p>
        </p:txBody>
      </p:sp>
      <p:sp>
        <p:nvSpPr>
          <p:cNvPr id="2" name="Text Placeholder 1">
            <a:extLst>
              <a:ext uri="{FF2B5EF4-FFF2-40B4-BE49-F238E27FC236}">
                <a16:creationId xmlns:a16="http://schemas.microsoft.com/office/drawing/2014/main" id="{F8672C4F-1A91-4854-B7D4-62A91081DEF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Referenties</a:t>
            </a:r>
          </a:p>
        </p:txBody>
      </p:sp>
      <p:sp>
        <p:nvSpPr>
          <p:cNvPr id="44035" name="Content Placeholder 5"/>
          <p:cNvSpPr>
            <a:spLocks noGrp="1"/>
          </p:cNvSpPr>
          <p:nvPr>
            <p:ph idx="1"/>
          </p:nvPr>
        </p:nvSpPr>
        <p:spPr/>
        <p:txBody>
          <a:bodyPr>
            <a:normAutofit/>
          </a:bodyPr>
          <a:lstStyle/>
          <a:p>
            <a:pPr>
              <a:defRPr/>
            </a:pPr>
            <a:r>
              <a:rPr lang="nl-NL" sz="1600" b="0" i="0" strike="noStrike" cap="none" spc="0" baseline="0">
                <a:solidFill>
                  <a:srgbClr val="808080"/>
                </a:solidFill>
                <a:effectLst/>
                <a:latin typeface="Calibri"/>
                <a:ea typeface="Calibri"/>
                <a:cs typeface="Calibri"/>
              </a:rPr>
              <a:t>Gardner AJ, Gray AL, Self S, et al. Strengthening care teams to improve adherence in cystic fibrosis: a qualitative practice assessment and quality improvement initiative. </a:t>
            </a:r>
            <a:r>
              <a:rPr lang="nl-NL" sz="1600" b="0" i="1" strike="noStrike" cap="none" spc="0" baseline="0">
                <a:solidFill>
                  <a:srgbClr val="808080"/>
                </a:solidFill>
                <a:effectLst/>
                <a:latin typeface="Calibri"/>
                <a:ea typeface="Calibri"/>
                <a:cs typeface="Calibri"/>
              </a:rPr>
              <a:t>Patient Prefer Adherence. </a:t>
            </a:r>
            <a:r>
              <a:rPr lang="nl-NL" sz="1600" b="0" i="0" strike="noStrike" cap="none" spc="0" baseline="0">
                <a:solidFill>
                  <a:srgbClr val="808080"/>
                </a:solidFill>
                <a:effectLst/>
                <a:latin typeface="Calibri"/>
                <a:ea typeface="Calibri"/>
                <a:cs typeface="Calibri"/>
              </a:rPr>
              <a:t>2017;11:761–767.</a:t>
            </a:r>
          </a:p>
          <a:p>
            <a:pPr>
              <a:defRPr/>
            </a:pPr>
            <a:r>
              <a:rPr lang="nl-NL" sz="1600" b="0" i="0" strike="noStrike" cap="none" spc="0" baseline="0">
                <a:solidFill>
                  <a:srgbClr val="808080"/>
                </a:solidFill>
                <a:effectLst/>
                <a:latin typeface="Calibri"/>
                <a:ea typeface="Calibri"/>
                <a:cs typeface="Calibri"/>
              </a:rPr>
              <a:t>Kleinsinger F. The Unmet Challenge of Medication Nonadherence. </a:t>
            </a:r>
            <a:r>
              <a:rPr lang="nl-NL" sz="1600" b="0" i="1" strike="noStrike" cap="none" spc="0" baseline="0">
                <a:solidFill>
                  <a:srgbClr val="808080"/>
                </a:solidFill>
                <a:effectLst/>
                <a:latin typeface="Calibri"/>
                <a:ea typeface="Calibri"/>
                <a:cs typeface="Calibri"/>
              </a:rPr>
              <a:t>Perm J 2018</a:t>
            </a:r>
            <a:r>
              <a:rPr lang="nl-NL" sz="1600" b="0" i="0" strike="noStrike" cap="none" spc="0" baseline="0">
                <a:solidFill>
                  <a:srgbClr val="808080"/>
                </a:solidFill>
                <a:effectLst/>
                <a:latin typeface="Calibri"/>
                <a:ea typeface="Calibri"/>
                <a:cs typeface="Calibri"/>
              </a:rPr>
              <a:t>;22:18-033. </a:t>
            </a:r>
          </a:p>
          <a:p>
            <a:pPr>
              <a:defRPr/>
            </a:pPr>
            <a:r>
              <a:rPr lang="nl-NL" sz="1600" b="0" i="0" strike="noStrike" cap="none" spc="0" baseline="0">
                <a:solidFill>
                  <a:srgbClr val="808080"/>
                </a:solidFill>
                <a:effectLst/>
                <a:latin typeface="Calibri"/>
                <a:ea typeface="Calibri"/>
                <a:cs typeface="Calibri"/>
              </a:rPr>
              <a:t>Mead N, Bower P.  Patient-centred consultations and outcomes in primary care: a review of the literature. </a:t>
            </a:r>
            <a:r>
              <a:rPr lang="nl-NL" sz="1600" b="0" i="1" strike="noStrike" cap="none" spc="0" baseline="0">
                <a:solidFill>
                  <a:srgbClr val="808080"/>
                </a:solidFill>
                <a:effectLst/>
                <a:latin typeface="Calibri"/>
                <a:ea typeface="Calibri"/>
                <a:cs typeface="Calibri"/>
              </a:rPr>
              <a:t>Patient Educ Couns. </a:t>
            </a:r>
            <a:r>
              <a:rPr lang="nl-NL" sz="1600" b="0" i="0" strike="noStrike" cap="none" spc="0" baseline="0">
                <a:solidFill>
                  <a:srgbClr val="808080"/>
                </a:solidFill>
                <a:effectLst/>
                <a:latin typeface="Calibri"/>
                <a:ea typeface="Calibri"/>
                <a:cs typeface="Calibri"/>
              </a:rPr>
              <a:t>2002;48:51–61.</a:t>
            </a:r>
            <a:endParaRPr lang="en-GB" altLang="en-US" sz="1600"/>
          </a:p>
          <a:p>
            <a:pPr>
              <a:defRPr/>
            </a:pPr>
            <a:r>
              <a:rPr lang="nl-NL" sz="1600" b="0" i="0" strike="noStrike" cap="none" spc="0" baseline="0">
                <a:solidFill>
                  <a:srgbClr val="808080"/>
                </a:solidFill>
                <a:effectLst/>
                <a:latin typeface="Calibri"/>
                <a:ea typeface="Calibri"/>
                <a:cs typeface="Calibri"/>
              </a:rPr>
              <a:t>Morley L, Cashell A. Samenwerking in de gezondheidszorg. </a:t>
            </a:r>
            <a:r>
              <a:rPr lang="nl-NL" sz="1600" b="0" i="1" strike="noStrike" cap="none" spc="0" baseline="0">
                <a:solidFill>
                  <a:srgbClr val="808080"/>
                </a:solidFill>
                <a:effectLst/>
                <a:latin typeface="Calibri"/>
                <a:ea typeface="Calibri"/>
                <a:cs typeface="Calibri"/>
              </a:rPr>
              <a:t>J Med Imaging Radiat Sci. </a:t>
            </a:r>
            <a:r>
              <a:rPr lang="nl-NL" sz="1600" b="0" i="0" strike="noStrike" cap="none" spc="0" baseline="0">
                <a:solidFill>
                  <a:srgbClr val="808080"/>
                </a:solidFill>
                <a:effectLst/>
                <a:latin typeface="Calibri"/>
                <a:ea typeface="Calibri"/>
                <a:cs typeface="Calibri"/>
              </a:rPr>
              <a:t>2017;48:207-216. </a:t>
            </a:r>
          </a:p>
          <a:p>
            <a:pPr eaLnBrk="1" hangingPunct="1"/>
            <a:r>
              <a:rPr lang="nl-NL" sz="1600" b="0" i="0" strike="noStrike" cap="none" spc="0" baseline="0">
                <a:solidFill>
                  <a:srgbClr val="808080"/>
                </a:solidFill>
                <a:effectLst/>
                <a:latin typeface="Calibri"/>
                <a:ea typeface="Calibri"/>
                <a:cs typeface="Calibri"/>
              </a:rPr>
              <a:t>Nasr SZ, Chou W, Villa KF, et al. Adherence to dornase alpha treatment among commercially insured patients with cystic fibrosis. </a:t>
            </a:r>
            <a:r>
              <a:rPr lang="nl-NL" sz="1600" b="0" i="1" strike="noStrike" cap="none" spc="0" baseline="0">
                <a:solidFill>
                  <a:srgbClr val="808080"/>
                </a:solidFill>
                <a:effectLst/>
                <a:latin typeface="Calibri"/>
                <a:ea typeface="Calibri"/>
                <a:cs typeface="Calibri"/>
              </a:rPr>
              <a:t>J Med Econ. </a:t>
            </a:r>
            <a:r>
              <a:rPr lang="nl-NL" sz="1600" b="0" i="0" strike="noStrike" cap="none" spc="0" baseline="0">
                <a:solidFill>
                  <a:srgbClr val="808080"/>
                </a:solidFill>
                <a:effectLst/>
                <a:latin typeface="Calibri"/>
                <a:ea typeface="Calibri"/>
                <a:cs typeface="Calibri"/>
              </a:rPr>
              <a:t>2013;16:801–808.</a:t>
            </a:r>
          </a:p>
          <a:p>
            <a:pPr eaLnBrk="1" hangingPunct="1"/>
            <a:r>
              <a:rPr lang="nl-NL" sz="1600" b="0" i="0" strike="noStrike" cap="none" spc="0" baseline="0">
                <a:solidFill>
                  <a:srgbClr val="808080"/>
                </a:solidFill>
                <a:effectLst/>
                <a:latin typeface="Calibri"/>
                <a:ea typeface="Calibri"/>
                <a:cs typeface="Calibri"/>
              </a:rPr>
              <a:t>Universitair Ziekenhuis Southampton. </a:t>
            </a:r>
            <a:r>
              <a:rPr lang="nl-NL" sz="1600" b="0" i="1" strike="noStrike" cap="none" spc="0" baseline="0">
                <a:solidFill>
                  <a:srgbClr val="808080"/>
                </a:solidFill>
                <a:effectLst/>
                <a:latin typeface="Calibri"/>
                <a:ea typeface="Calibri"/>
                <a:cs typeface="Calibri"/>
              </a:rPr>
              <a:t>Transition: moving into adult care</a:t>
            </a:r>
            <a:r>
              <a:rPr lang="nl-NL" sz="1600" b="0" i="0" strike="noStrike" cap="none" spc="0" baseline="0">
                <a:solidFill>
                  <a:srgbClr val="808080"/>
                </a:solidFill>
                <a:effectLst/>
                <a:latin typeface="Calibri"/>
                <a:ea typeface="Calibri"/>
                <a:cs typeface="Calibri"/>
              </a:rPr>
              <a:t>. Augustus 2020 Beschikbaar op: https://www.uhs.nhs.uk/Media/UHS-website-2019/Patientinformation/Childhealth/ReadySteadyGo/Transitionmovingintoadultcare-patientinformation.pdf. Geraadpleegd in juli 2021.</a:t>
            </a:r>
          </a:p>
          <a:p>
            <a:pPr eaLnBrk="1" hangingPunct="1"/>
            <a:r>
              <a:rPr lang="nl-NL" sz="1600" b="0" i="0" strike="noStrike" cap="none" spc="0" baseline="0">
                <a:solidFill>
                  <a:srgbClr val="808080"/>
                </a:solidFill>
                <a:effectLst/>
                <a:latin typeface="Calibri"/>
                <a:ea typeface="Calibri"/>
                <a:cs typeface="Calibri"/>
              </a:rPr>
              <a:t>Meters AL. Management Issues for Adolescents with Cystic Fibrosis. </a:t>
            </a:r>
            <a:r>
              <a:rPr lang="nl-NL" sz="1600" b="0" i="1" strike="noStrike" cap="none" spc="0" baseline="0">
                <a:solidFill>
                  <a:srgbClr val="808080"/>
                </a:solidFill>
                <a:effectLst/>
                <a:latin typeface="Calibri"/>
                <a:ea typeface="Calibri"/>
                <a:cs typeface="Calibri"/>
              </a:rPr>
              <a:t>Pulmon Med. </a:t>
            </a:r>
            <a:r>
              <a:rPr lang="nl-NL" sz="1600" b="0" i="0" strike="noStrike" cap="none" spc="0" baseline="0">
                <a:solidFill>
                  <a:srgbClr val="808080"/>
                </a:solidFill>
                <a:effectLst/>
                <a:latin typeface="Calibri"/>
                <a:ea typeface="Calibri"/>
                <a:cs typeface="Calibri"/>
              </a:rPr>
              <a:t>2012;2012:134132. </a:t>
            </a:r>
          </a:p>
          <a:p>
            <a:pPr marL="0" indent="0">
              <a:buNone/>
            </a:pPr>
            <a:r>
              <a:rPr lang="en-GB" altLang="en-US" sz="1600">
                <a:ea typeface="HelveticaNeueLT Std Cn"/>
              </a:rPr>
              <a:t> </a:t>
            </a:r>
          </a:p>
        </p:txBody>
      </p:sp>
      <p:sp>
        <p:nvSpPr>
          <p:cNvPr id="2" name="Text Placeholder 1">
            <a:extLst>
              <a:ext uri="{FF2B5EF4-FFF2-40B4-BE49-F238E27FC236}">
                <a16:creationId xmlns:a16="http://schemas.microsoft.com/office/drawing/2014/main" id="{2A23B819-072F-4971-8F7E-33A85A010DD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331D-C34E-442D-9FC2-BBBEF74E1C88}"/>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Invoering</a:t>
            </a:r>
          </a:p>
        </p:txBody>
      </p:sp>
      <p:sp>
        <p:nvSpPr>
          <p:cNvPr id="3" name="Content Placeholder 2">
            <a:extLst>
              <a:ext uri="{FF2B5EF4-FFF2-40B4-BE49-F238E27FC236}">
                <a16:creationId xmlns:a16="http://schemas.microsoft.com/office/drawing/2014/main" id="{7BF7D07F-5989-4825-A2FD-82F880A43260}"/>
              </a:ext>
            </a:extLst>
          </p:cNvPr>
          <p:cNvSpPr>
            <a:spLocks noGrp="1"/>
          </p:cNvSpPr>
          <p:nvPr>
            <p:ph idx="1"/>
          </p:nvPr>
        </p:nvSpPr>
        <p:spPr/>
        <p:txBody>
          <a:bodyPr/>
          <a:lstStyle/>
          <a:p>
            <a:r>
              <a:rPr lang="nl-NL" sz="2400" b="0" i="0" strike="noStrike" cap="none" spc="0" baseline="0">
                <a:solidFill>
                  <a:srgbClr val="808080"/>
                </a:solidFill>
                <a:effectLst/>
                <a:latin typeface="Calibri"/>
                <a:ea typeface="Calibri"/>
                <a:cs typeface="Calibri"/>
              </a:rPr>
              <a:t>Deze modules zijn door een stuurgroep van internationale deskundigen op het gebied van cystische fibrose ontwikkeld om met behulp van motiverende gespreksvoering (motivational interviewing, MI) een effectief kader te vormen voor het verbeteren van de openheid van patiënten voor gedragsverandering.</a:t>
            </a:r>
          </a:p>
          <a:p>
            <a:pPr marL="0" indent="0">
              <a:buNone/>
            </a:pPr>
            <a:endParaRPr lang="en-GB" sz="2400"/>
          </a:p>
          <a:p>
            <a:r>
              <a:rPr lang="nl-NL" sz="2400" b="0" i="0" strike="noStrike" cap="none" spc="0" baseline="0">
                <a:solidFill>
                  <a:srgbClr val="808080"/>
                </a:solidFill>
                <a:effectLst/>
                <a:latin typeface="Calibri"/>
                <a:ea typeface="Calibri"/>
                <a:cs typeface="Calibri"/>
              </a:rPr>
              <a:t>De MI-inhoud is opgesteld in vijf modules, die zijn ontworpen om uw kennis en vaardigheden van MI te helpen verbeteren. Alle modules kunnen worden gedownload van www.cfcare.net</a:t>
            </a:r>
          </a:p>
          <a:p>
            <a:pPr marL="0" indent="0">
              <a:buNone/>
            </a:pPr>
            <a:endParaRPr lang="en-GB" sz="2400"/>
          </a:p>
          <a:p>
            <a:r>
              <a:rPr lang="nl-NL" sz="2400" b="0" i="0" strike="noStrike" cap="none" spc="0" baseline="0">
                <a:solidFill>
                  <a:srgbClr val="808080"/>
                </a:solidFill>
                <a:effectLst/>
                <a:latin typeface="Calibri"/>
                <a:ea typeface="Calibri"/>
                <a:cs typeface="Calibri"/>
              </a:rPr>
              <a:t>In deze module komt het beheer van therapietrouw als team aan bod</a:t>
            </a:r>
          </a:p>
          <a:p>
            <a:endParaRPr lang="en-GB"/>
          </a:p>
        </p:txBody>
      </p:sp>
      <p:sp>
        <p:nvSpPr>
          <p:cNvPr id="5" name="Text Placeholder 4">
            <a:extLst>
              <a:ext uri="{FF2B5EF4-FFF2-40B4-BE49-F238E27FC236}">
                <a16:creationId xmlns:a16="http://schemas.microsoft.com/office/drawing/2014/main" id="{C8D91DAA-40F9-4A07-AC86-E8B760631326}"/>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8845190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Leerdoelen</a:t>
            </a:r>
          </a:p>
        </p:txBody>
      </p:sp>
      <p:sp>
        <p:nvSpPr>
          <p:cNvPr id="19459"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Cultuur, ethos en verwachtingen herkennen als een drijvende kracht voor verandering binnen een team om patiënten te helpen zich met succes aan behandelingen te houden</a:t>
            </a:r>
          </a:p>
          <a:p>
            <a:pPr marL="0" indent="0" eaLnBrk="1" hangingPunct="1">
              <a:buNone/>
            </a:pPr>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De belangrijkste aspecten binnen teams identificeren om te helpen bij het verbeteren van hun relatie met patiënten en families</a:t>
            </a:r>
          </a:p>
          <a:p>
            <a:pPr eaLnBrk="1" hangingPunct="1"/>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Bepaal interventies die als team kunnen worden aangepast om therapietrouw te beheren </a:t>
            </a:r>
          </a:p>
        </p:txBody>
      </p:sp>
      <p:sp>
        <p:nvSpPr>
          <p:cNvPr id="2" name="Text Placeholder 1">
            <a:extLst>
              <a:ext uri="{FF2B5EF4-FFF2-40B4-BE49-F238E27FC236}">
                <a16:creationId xmlns:a16="http://schemas.microsoft.com/office/drawing/2014/main" id="{25F0BDC6-043A-4823-9D70-7C10D0D8E331}"/>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nl-NL" sz="6000" b="1" i="0" strike="noStrike" cap="none" spc="0" baseline="0">
                <a:solidFill>
                  <a:srgbClr val="FFFFFF"/>
                </a:solidFill>
                <a:effectLst/>
                <a:latin typeface="Calibri Light"/>
                <a:ea typeface="Calibri Light"/>
                <a:cs typeface="Calibri Light"/>
              </a:rPr>
              <a:t>Veranderen van cultuur, ethos en verwachtingen</a:t>
            </a:r>
          </a:p>
        </p:txBody>
      </p:sp>
      <p:sp>
        <p:nvSpPr>
          <p:cNvPr id="4" name="Text Placeholder 3">
            <a:extLst>
              <a:ext uri="{FF2B5EF4-FFF2-40B4-BE49-F238E27FC236}">
                <a16:creationId xmlns:a16="http://schemas.microsoft.com/office/drawing/2014/main" id="{C252003A-0436-4166-8AF9-194D9CF3B1F3}"/>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Waarom veranderen?</a:t>
            </a:r>
          </a:p>
        </p:txBody>
      </p:sp>
      <p:sp>
        <p:nvSpPr>
          <p:cNvPr id="20483" name="Content Placeholder 2"/>
          <p:cNvSpPr>
            <a:spLocks noGrp="1"/>
          </p:cNvSpPr>
          <p:nvPr>
            <p:ph idx="1"/>
          </p:nvPr>
        </p:nvSpPr>
        <p:spPr/>
        <p:txBody>
          <a:bodyPr/>
          <a:lstStyle/>
          <a:p>
            <a:pPr eaLnBrk="1" hangingPunct="1">
              <a:defRPr/>
            </a:pPr>
            <a:r>
              <a:rPr lang="nl-NL" sz="2800" b="0" i="0" strike="noStrike" cap="none" spc="0" baseline="0">
                <a:solidFill>
                  <a:srgbClr val="808080"/>
                </a:solidFill>
                <a:effectLst/>
                <a:latin typeface="Calibri"/>
                <a:ea typeface="Calibri"/>
                <a:cs typeface="Calibri"/>
              </a:rPr>
              <a:t>Drijfveren voor verandering binnen een team</a:t>
            </a:r>
          </a:p>
          <a:p>
            <a:pPr lvl="1" eaLnBrk="1" hangingPunct="1">
              <a:defRPr/>
            </a:pPr>
            <a:r>
              <a:rPr lang="nl-NL" sz="2400" b="0" i="0" strike="noStrike" cap="none" spc="0" baseline="0">
                <a:solidFill>
                  <a:srgbClr val="808080"/>
                </a:solidFill>
                <a:effectLst/>
                <a:latin typeface="Calibri"/>
                <a:ea typeface="Calibri"/>
                <a:cs typeface="Calibri"/>
              </a:rPr>
              <a:t>Extern (NHS England Mandate Refresh, 2018–2019)</a:t>
            </a:r>
            <a:r>
              <a:rPr lang="nl-NL" sz="2400" b="0" i="0" strike="noStrike" cap="none" spc="0" baseline="30000">
                <a:solidFill>
                  <a:srgbClr val="808080"/>
                </a:solidFill>
                <a:effectLst/>
                <a:latin typeface="Calibri"/>
                <a:ea typeface="Calibri"/>
                <a:cs typeface="Calibri"/>
              </a:rPr>
              <a:t>1</a:t>
            </a:r>
          </a:p>
          <a:p>
            <a:pPr lvl="1" eaLnBrk="1" hangingPunct="1">
              <a:defRPr/>
            </a:pPr>
            <a:r>
              <a:rPr lang="nl-NL" sz="2400" b="0" i="0" strike="noStrike" cap="none" spc="0" baseline="0">
                <a:solidFill>
                  <a:srgbClr val="808080"/>
                </a:solidFill>
                <a:effectLst/>
                <a:latin typeface="Calibri"/>
                <a:ea typeface="Calibri"/>
                <a:cs typeface="Calibri"/>
              </a:rPr>
              <a:t>Intern (therapietrouw, gezondheidsresultaten en kosten)</a:t>
            </a:r>
            <a:r>
              <a:rPr lang="nl-NL" sz="2400" b="0" i="0" strike="noStrike" cap="none" spc="0" baseline="30000">
                <a:solidFill>
                  <a:srgbClr val="808080"/>
                </a:solidFill>
                <a:effectLst/>
                <a:latin typeface="Calibri"/>
                <a:ea typeface="Calibri"/>
                <a:cs typeface="Calibri"/>
              </a:rPr>
              <a:t>2–6</a:t>
            </a:r>
          </a:p>
          <a:p>
            <a:pPr marL="0" indent="0">
              <a:buNone/>
              <a:defRPr/>
            </a:pPr>
            <a:endParaRPr lang="en-GB" altLang="en-US">
              <a:ea typeface="HelveticaNeueLT Std Cn"/>
            </a:endParaRPr>
          </a:p>
          <a:p>
            <a:pPr eaLnBrk="1" hangingPunct="1">
              <a:defRPr/>
            </a:pPr>
            <a:r>
              <a:rPr lang="nl-NL" sz="2800" b="0" i="0" strike="noStrike" cap="none" spc="0" baseline="0">
                <a:solidFill>
                  <a:srgbClr val="808080"/>
                </a:solidFill>
                <a:effectLst/>
                <a:latin typeface="Calibri"/>
                <a:ea typeface="Calibri"/>
                <a:cs typeface="Calibri"/>
              </a:rPr>
              <a:t>Toenemende deelname van patiënten en het effect ervan op teams?</a:t>
            </a:r>
          </a:p>
          <a:p>
            <a:pPr eaLnBrk="1" hangingPunct="1">
              <a:defRPr/>
            </a:pPr>
            <a:endParaRPr lang="en-GB" altLang="en-US">
              <a:ea typeface="HelveticaNeueLT Std Cn"/>
            </a:endParaRPr>
          </a:p>
          <a:p>
            <a:pPr eaLnBrk="1" hangingPunct="1">
              <a:defRPr/>
            </a:pPr>
            <a:r>
              <a:rPr lang="nl-NL" sz="2800" b="0" i="0" strike="noStrike" cap="none" spc="0" baseline="0">
                <a:solidFill>
                  <a:srgbClr val="808080"/>
                </a:solidFill>
                <a:effectLst/>
                <a:latin typeface="Calibri"/>
                <a:ea typeface="Calibri"/>
                <a:cs typeface="Calibri"/>
              </a:rPr>
              <a:t>Hoe kan een team veranderen?</a:t>
            </a:r>
            <a:endParaRPr lang="en-GB" altLang="en-US" sz="2000">
              <a:ea typeface="HelveticaNeueLT Std Cn"/>
            </a:endParaRPr>
          </a:p>
        </p:txBody>
      </p:sp>
      <p:sp>
        <p:nvSpPr>
          <p:cNvPr id="2" name="Text Placeholder 1">
            <a:extLst>
              <a:ext uri="{FF2B5EF4-FFF2-40B4-BE49-F238E27FC236}">
                <a16:creationId xmlns:a16="http://schemas.microsoft.com/office/drawing/2014/main" id="{D3CF1BA8-4854-49C1-B1AB-98EDFE77F69D}"/>
              </a:ext>
            </a:extLst>
          </p:cNvPr>
          <p:cNvSpPr>
            <a:spLocks noGrp="1"/>
          </p:cNvSpPr>
          <p:nvPr>
            <p:ph type="body" sz="quarter" idx="13"/>
          </p:nvPr>
        </p:nvSpPr>
        <p:spPr/>
        <p:txBody>
          <a:bodyPr>
            <a:normAutofit/>
          </a:bodyPr>
          <a:lstStyle/>
          <a:p>
            <a:r>
              <a:rPr lang="nl-NL" sz="1000" b="0" i="0" strike="noStrike" cap="none" spc="0" baseline="0">
                <a:solidFill>
                  <a:srgbClr val="898989"/>
                </a:solidFill>
                <a:effectLst/>
                <a:latin typeface="Calibri"/>
                <a:ea typeface="Calibri"/>
                <a:cs typeface="Calibri"/>
              </a:rPr>
              <a:t>1. Department of Health and Social Care. 2019. https://assets.publishing.service.gov.uk/government/uploads/system/uploads/attachment_data/file/803111/revised-mandate-to-nhs-england-2018-to-2019.pdf. Geraadpleegd in juli 2021; 2. Eakin MN, et al. </a:t>
            </a:r>
            <a:r>
              <a:rPr lang="nl-NL" sz="1000" b="0" i="1" strike="noStrike" cap="none" spc="0" baseline="0">
                <a:solidFill>
                  <a:srgbClr val="898989"/>
                </a:solidFill>
                <a:effectLst/>
                <a:latin typeface="Calibri"/>
                <a:ea typeface="Calibri"/>
                <a:cs typeface="Calibri"/>
              </a:rPr>
              <a:t>Curr Opin Pulm Med. </a:t>
            </a:r>
            <a:r>
              <a:rPr lang="nl-NL" sz="1000" b="0" i="0" strike="noStrike" cap="none" spc="0" baseline="0">
                <a:solidFill>
                  <a:srgbClr val="898989"/>
                </a:solidFill>
                <a:effectLst/>
                <a:latin typeface="Calibri"/>
                <a:ea typeface="Calibri"/>
                <a:cs typeface="Calibri"/>
              </a:rPr>
              <a:t>2013;19:687–691; 3. Briesacher BA, et al. </a:t>
            </a:r>
            <a:r>
              <a:rPr lang="nl-NL" sz="1000" b="0" i="1" strike="noStrike" cap="none" spc="0" baseline="0">
                <a:solidFill>
                  <a:srgbClr val="898989"/>
                </a:solidFill>
                <a:effectLst/>
                <a:latin typeface="Calibri"/>
                <a:ea typeface="Calibri"/>
                <a:cs typeface="Calibri"/>
              </a:rPr>
              <a:t>BMC Pulm Med. </a:t>
            </a:r>
            <a:r>
              <a:rPr lang="nl-NL" sz="1000" b="0" i="0" strike="noStrike" cap="none" spc="0" baseline="0">
                <a:solidFill>
                  <a:srgbClr val="898989"/>
                </a:solidFill>
                <a:effectLst/>
                <a:latin typeface="Calibri"/>
                <a:ea typeface="Calibri"/>
                <a:cs typeface="Calibri"/>
              </a:rPr>
              <a:t>2011;11:5; 4. Eakin MN, et al. </a:t>
            </a:r>
            <a:r>
              <a:rPr lang="nl-NL" sz="1000" b="0" i="1" strike="noStrike" cap="none" spc="0" baseline="0">
                <a:solidFill>
                  <a:srgbClr val="898989"/>
                </a:solidFill>
                <a:effectLst/>
                <a:latin typeface="Calibri"/>
                <a:ea typeface="Calibri"/>
                <a:cs typeface="Calibri"/>
              </a:rPr>
              <a:t>J Cyst Fibros. </a:t>
            </a:r>
            <a:r>
              <a:rPr lang="nl-NL" sz="1000" b="0" i="0" strike="noStrike" cap="none" spc="0" baseline="0">
                <a:solidFill>
                  <a:srgbClr val="898989"/>
                </a:solidFill>
                <a:effectLst/>
                <a:latin typeface="Calibri"/>
                <a:ea typeface="Calibri"/>
                <a:cs typeface="Calibri"/>
              </a:rPr>
              <a:t>2011;10:258-264; 5. Nasr SZ, et al. </a:t>
            </a:r>
            <a:r>
              <a:rPr lang="nl-NL" sz="1000" b="0" i="1" strike="noStrike" cap="none" spc="0" baseline="0">
                <a:solidFill>
                  <a:srgbClr val="898989"/>
                </a:solidFill>
                <a:effectLst/>
                <a:latin typeface="Calibri"/>
                <a:ea typeface="Calibri"/>
                <a:cs typeface="Calibri"/>
              </a:rPr>
              <a:t>J Med Econ. </a:t>
            </a:r>
            <a:r>
              <a:rPr lang="nl-NL" sz="1000" b="0" i="0" strike="noStrike" cap="none" spc="0" baseline="0">
                <a:solidFill>
                  <a:srgbClr val="898989"/>
                </a:solidFill>
                <a:effectLst/>
                <a:latin typeface="Calibri"/>
                <a:ea typeface="Calibri"/>
                <a:cs typeface="Calibri"/>
              </a:rPr>
              <a:t>2013;16:801–808; 6. Kleinsinger F. </a:t>
            </a:r>
            <a:r>
              <a:rPr lang="nl-NL" sz="1000" b="0" i="1" strike="noStrike" cap="none" spc="0" baseline="0">
                <a:solidFill>
                  <a:srgbClr val="898989"/>
                </a:solidFill>
                <a:effectLst/>
                <a:latin typeface="Calibri"/>
                <a:ea typeface="Calibri"/>
                <a:cs typeface="Calibri"/>
              </a:rPr>
              <a:t>Perm J.</a:t>
            </a:r>
            <a:r>
              <a:rPr lang="nl-NL" sz="1000" b="0" i="0" strike="noStrike" cap="none" spc="0" baseline="0">
                <a:solidFill>
                  <a:srgbClr val="898989"/>
                </a:solidFill>
                <a:effectLst/>
                <a:latin typeface="Calibri"/>
                <a:ea typeface="Calibri"/>
                <a:cs typeface="Calibri"/>
              </a:rPr>
              <a:t> 2018;22:18-033.</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Changing</a:t>
            </a:r>
            <a:r>
              <a:rPr lang="nl-NL" sz="3600" b="1" i="0" strike="noStrike" cap="none" spc="0" baseline="0">
                <a:solidFill>
                  <a:srgbClr val="FFFFFF"/>
                </a:solidFill>
                <a:effectLst/>
                <a:latin typeface="Calibri Light"/>
                <a:ea typeface="Calibri Light"/>
                <a:cs typeface="Calibri Light"/>
              </a:rPr>
              <a:t> </a:t>
            </a:r>
            <a:r>
              <a:rPr lang="nl-NL" sz="3600" b="1" i="0" strike="noStrike" cap="none" spc="0" baseline="0">
                <a:solidFill>
                  <a:srgbClr val="FFFFFF"/>
                </a:solidFill>
                <a:effectLst/>
                <a:latin typeface="Calibri"/>
                <a:ea typeface="Calibri"/>
                <a:cs typeface="Calibri"/>
              </a:rPr>
              <a:t>CULTURE</a:t>
            </a:r>
          </a:p>
        </p:txBody>
      </p:sp>
      <p:sp>
        <p:nvSpPr>
          <p:cNvPr id="22531" name="Content Placeholder 2"/>
          <p:cNvSpPr>
            <a:spLocks noGrp="1"/>
          </p:cNvSpPr>
          <p:nvPr>
            <p:ph idx="1"/>
          </p:nvPr>
        </p:nvSpPr>
        <p:spPr/>
        <p:txBody>
          <a:bodyPr>
            <a:normAutofit/>
          </a:bodyPr>
          <a:lstStyle/>
          <a:p>
            <a:pPr marL="0" indent="0">
              <a:buNone/>
            </a:pPr>
            <a:r>
              <a:rPr lang="nl-NL" sz="2800" b="0" i="0" strike="noStrike" cap="none" spc="0" baseline="0" dirty="0">
                <a:solidFill>
                  <a:srgbClr val="808080"/>
                </a:solidFill>
                <a:effectLst/>
                <a:latin typeface="Calibri"/>
                <a:ea typeface="Calibri"/>
                <a:cs typeface="Calibri"/>
              </a:rPr>
              <a:t>Vier uitgangspunten:</a:t>
            </a:r>
          </a:p>
          <a:p>
            <a:pPr marL="838200" lvl="1" indent="-381000">
              <a:buFont typeface="Arial" panose="020B0604020202020204" pitchFamily="34" charset="0"/>
              <a:buAutoNum type="arabicPeriod"/>
            </a:pPr>
            <a:endParaRPr lang="en-GB" altLang="en-US" dirty="0"/>
          </a:p>
          <a:p>
            <a:pPr marL="838200" lvl="1" indent="-381000">
              <a:buFont typeface="Arial" panose="020B0604020202020204" pitchFamily="34" charset="0"/>
              <a:buAutoNum type="arabicPeriod"/>
            </a:pPr>
            <a:endParaRPr lang="en-GB" altLang="en-US" dirty="0"/>
          </a:p>
          <a:p>
            <a:pPr marL="838200" lvl="1" indent="-381000">
              <a:buFont typeface="Arial" panose="020B0604020202020204" pitchFamily="34" charset="0"/>
              <a:buAutoNum type="arabicPeriod"/>
            </a:pPr>
            <a:endParaRPr lang="en-GB" altLang="en-US" dirty="0"/>
          </a:p>
        </p:txBody>
      </p:sp>
      <p:sp>
        <p:nvSpPr>
          <p:cNvPr id="2" name="Text Placeholder 1">
            <a:extLst>
              <a:ext uri="{FF2B5EF4-FFF2-40B4-BE49-F238E27FC236}">
                <a16:creationId xmlns:a16="http://schemas.microsoft.com/office/drawing/2014/main" id="{83AB1166-DB70-46D0-BF32-C7C49796E627}"/>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Berwick D, et al. 2013. www.gov.uk/government/uploads/system/uploads/attachment_data/file/226703/Berwick_Report.pdf. Geraadpleegd in juli 2021.</a:t>
            </a:r>
          </a:p>
        </p:txBody>
      </p:sp>
      <p:sp>
        <p:nvSpPr>
          <p:cNvPr id="4" name="TextBox 3">
            <a:extLst>
              <a:ext uri="{FF2B5EF4-FFF2-40B4-BE49-F238E27FC236}">
                <a16:creationId xmlns:a16="http://schemas.microsoft.com/office/drawing/2014/main" id="{1DD6B1FC-DDF0-C24B-ABFB-2953B0E5CACD}"/>
              </a:ext>
            </a:extLst>
          </p:cNvPr>
          <p:cNvSpPr txBox="1"/>
          <p:nvPr/>
        </p:nvSpPr>
        <p:spPr>
          <a:xfrm>
            <a:off x="995424" y="4027991"/>
            <a:ext cx="2488556" cy="923330"/>
          </a:xfrm>
          <a:prstGeom prst="rect">
            <a:avLst/>
          </a:prstGeom>
          <a:noFill/>
        </p:spPr>
        <p:txBody>
          <a:bodyPr wrap="square" rtlCol="0">
            <a:spAutoFit/>
          </a:bodyPr>
          <a:lstStyle/>
          <a:p>
            <a:pPr algn="ctr"/>
            <a:r>
              <a:rPr lang="nl-NL" b="0" i="0" strike="noStrike" cap="none" spc="0" baseline="0" dirty="0">
                <a:solidFill>
                  <a:srgbClr val="4BACC6"/>
                </a:solidFill>
                <a:effectLst/>
                <a:latin typeface="Calibri"/>
                <a:ea typeface="Calibri"/>
                <a:cs typeface="Calibri"/>
              </a:rPr>
              <a:t>Plaats de kwaliteit van de patiëntenzorg boven alle andere doelen</a:t>
            </a:r>
          </a:p>
        </p:txBody>
      </p:sp>
      <p:sp>
        <p:nvSpPr>
          <p:cNvPr id="10" name="TextBox 9">
            <a:extLst>
              <a:ext uri="{FF2B5EF4-FFF2-40B4-BE49-F238E27FC236}">
                <a16:creationId xmlns:a16="http://schemas.microsoft.com/office/drawing/2014/main" id="{5279F1A7-DDEE-AC43-9E5C-1F76C1902FF8}"/>
              </a:ext>
            </a:extLst>
          </p:cNvPr>
          <p:cNvSpPr txBox="1"/>
          <p:nvPr/>
        </p:nvSpPr>
        <p:spPr>
          <a:xfrm>
            <a:off x="3591085" y="4027991"/>
            <a:ext cx="2383234" cy="1754326"/>
          </a:xfrm>
          <a:prstGeom prst="rect">
            <a:avLst/>
          </a:prstGeom>
          <a:noFill/>
        </p:spPr>
        <p:txBody>
          <a:bodyPr wrap="square" rtlCol="0">
            <a:spAutoFit/>
          </a:bodyPr>
          <a:lstStyle/>
          <a:p>
            <a:pPr algn="ctr"/>
            <a:r>
              <a:rPr lang="nl-NL" b="0" i="0" strike="noStrike" cap="none" spc="0" baseline="0" dirty="0">
                <a:solidFill>
                  <a:srgbClr val="4BACC6"/>
                </a:solidFill>
                <a:effectLst/>
                <a:latin typeface="Calibri"/>
                <a:ea typeface="Calibri"/>
                <a:cs typeface="Calibri"/>
              </a:rPr>
              <a:t>Zorg ervoor om patiënten en verzorgers er te allen tijde bij te betrekken, hen te ondersteunen en naar hen te luisteren</a:t>
            </a:r>
          </a:p>
        </p:txBody>
      </p:sp>
      <p:sp>
        <p:nvSpPr>
          <p:cNvPr id="11" name="TextBox 10">
            <a:extLst>
              <a:ext uri="{FF2B5EF4-FFF2-40B4-BE49-F238E27FC236}">
                <a16:creationId xmlns:a16="http://schemas.microsoft.com/office/drawing/2014/main" id="{E57DEAA1-F78C-744E-9590-677CA7232473}"/>
              </a:ext>
            </a:extLst>
          </p:cNvPr>
          <p:cNvSpPr txBox="1"/>
          <p:nvPr/>
        </p:nvSpPr>
        <p:spPr>
          <a:xfrm>
            <a:off x="6195391" y="4027991"/>
            <a:ext cx="2383233" cy="1200329"/>
          </a:xfrm>
          <a:prstGeom prst="rect">
            <a:avLst/>
          </a:prstGeom>
          <a:noFill/>
        </p:spPr>
        <p:txBody>
          <a:bodyPr wrap="square" rtlCol="0">
            <a:spAutoFit/>
          </a:bodyPr>
          <a:lstStyle/>
          <a:p>
            <a:pPr algn="ctr"/>
            <a:r>
              <a:rPr lang="nl-NL" b="0" i="0" strike="noStrike" cap="none" spc="0" baseline="0" dirty="0">
                <a:solidFill>
                  <a:srgbClr val="4BACC6"/>
                </a:solidFill>
                <a:effectLst/>
                <a:latin typeface="Calibri"/>
                <a:ea typeface="Calibri"/>
                <a:cs typeface="Calibri"/>
              </a:rPr>
              <a:t>Faciliteer groei en ontwikkeling van personeel op actieve wijze</a:t>
            </a:r>
          </a:p>
        </p:txBody>
      </p:sp>
      <p:sp>
        <p:nvSpPr>
          <p:cNvPr id="12" name="TextBox 11">
            <a:extLst>
              <a:ext uri="{FF2B5EF4-FFF2-40B4-BE49-F238E27FC236}">
                <a16:creationId xmlns:a16="http://schemas.microsoft.com/office/drawing/2014/main" id="{6DFAD76E-7211-BE40-957B-D1E49D85032A}"/>
              </a:ext>
            </a:extLst>
          </p:cNvPr>
          <p:cNvSpPr txBox="1"/>
          <p:nvPr/>
        </p:nvSpPr>
        <p:spPr>
          <a:xfrm>
            <a:off x="8685729" y="4027991"/>
            <a:ext cx="2530139" cy="1477328"/>
          </a:xfrm>
          <a:prstGeom prst="rect">
            <a:avLst/>
          </a:prstGeom>
          <a:noFill/>
        </p:spPr>
        <p:txBody>
          <a:bodyPr wrap="square" rtlCol="0">
            <a:spAutoFit/>
          </a:bodyPr>
          <a:lstStyle/>
          <a:p>
            <a:pPr algn="ctr"/>
            <a:r>
              <a:rPr lang="nl-NL" b="0" i="0" strike="noStrike" cap="none" spc="0" baseline="0" dirty="0">
                <a:solidFill>
                  <a:srgbClr val="4BACC6"/>
                </a:solidFill>
                <a:effectLst/>
                <a:latin typeface="Calibri"/>
                <a:ea typeface="Calibri"/>
                <a:cs typeface="Calibri"/>
              </a:rPr>
              <a:t>Omarm transparantie bij het bevorderen van verantwoordelijkheid, vertrouwen en de groei van kennis</a:t>
            </a:r>
          </a:p>
        </p:txBody>
      </p:sp>
      <p:sp>
        <p:nvSpPr>
          <p:cNvPr id="8" name="TextBox 7">
            <a:extLst>
              <a:ext uri="{FF2B5EF4-FFF2-40B4-BE49-F238E27FC236}">
                <a16:creationId xmlns:a16="http://schemas.microsoft.com/office/drawing/2014/main" id="{9E404A1C-815C-4D4B-91C2-06C331A12511}"/>
              </a:ext>
            </a:extLst>
          </p:cNvPr>
          <p:cNvSpPr txBox="1"/>
          <p:nvPr/>
        </p:nvSpPr>
        <p:spPr>
          <a:xfrm>
            <a:off x="2037144" y="1956121"/>
            <a:ext cx="648182" cy="762000"/>
          </a:xfrm>
          <a:prstGeom prst="rect">
            <a:avLst/>
          </a:prstGeom>
          <a:noFill/>
        </p:spPr>
        <p:txBody>
          <a:bodyPr wrap="square" rtlCol="0">
            <a:spAutoFit/>
          </a:bodyPr>
          <a:lstStyle/>
          <a:p>
            <a:pPr algn="l"/>
            <a:r>
              <a:rPr lang="nl-NL" sz="4400" b="1" i="0" strike="noStrike" cap="none" spc="0" baseline="0">
                <a:solidFill>
                  <a:srgbClr val="4BACC6"/>
                </a:solidFill>
                <a:effectLst/>
                <a:latin typeface="Calibri"/>
                <a:ea typeface="Calibri"/>
                <a:cs typeface="Calibri"/>
              </a:rPr>
              <a:t>1. </a:t>
            </a:r>
          </a:p>
        </p:txBody>
      </p:sp>
      <p:sp>
        <p:nvSpPr>
          <p:cNvPr id="14" name="TextBox 13">
            <a:extLst>
              <a:ext uri="{FF2B5EF4-FFF2-40B4-BE49-F238E27FC236}">
                <a16:creationId xmlns:a16="http://schemas.microsoft.com/office/drawing/2014/main" id="{1686D0C3-AD54-3442-B668-EC20445664C9}"/>
              </a:ext>
            </a:extLst>
          </p:cNvPr>
          <p:cNvSpPr txBox="1"/>
          <p:nvPr/>
        </p:nvSpPr>
        <p:spPr>
          <a:xfrm>
            <a:off x="4655840" y="1956121"/>
            <a:ext cx="648182" cy="762000"/>
          </a:xfrm>
          <a:prstGeom prst="rect">
            <a:avLst/>
          </a:prstGeom>
          <a:noFill/>
        </p:spPr>
        <p:txBody>
          <a:bodyPr wrap="square" rtlCol="0">
            <a:spAutoFit/>
          </a:bodyPr>
          <a:lstStyle/>
          <a:p>
            <a:pPr algn="l"/>
            <a:r>
              <a:rPr lang="nl-NL" sz="4400" b="1" i="0" strike="noStrike" cap="none" spc="0" baseline="0">
                <a:solidFill>
                  <a:srgbClr val="4BACC6"/>
                </a:solidFill>
                <a:effectLst/>
                <a:latin typeface="Calibri"/>
                <a:ea typeface="Calibri"/>
                <a:cs typeface="Calibri"/>
              </a:rPr>
              <a:t>2. </a:t>
            </a:r>
          </a:p>
        </p:txBody>
      </p:sp>
      <p:sp>
        <p:nvSpPr>
          <p:cNvPr id="15" name="TextBox 14">
            <a:extLst>
              <a:ext uri="{FF2B5EF4-FFF2-40B4-BE49-F238E27FC236}">
                <a16:creationId xmlns:a16="http://schemas.microsoft.com/office/drawing/2014/main" id="{908C372A-B9CB-B04A-87FE-BBF37E64C7B2}"/>
              </a:ext>
            </a:extLst>
          </p:cNvPr>
          <p:cNvSpPr txBox="1"/>
          <p:nvPr/>
        </p:nvSpPr>
        <p:spPr>
          <a:xfrm>
            <a:off x="7104111" y="1956121"/>
            <a:ext cx="648182" cy="762000"/>
          </a:xfrm>
          <a:prstGeom prst="rect">
            <a:avLst/>
          </a:prstGeom>
          <a:noFill/>
        </p:spPr>
        <p:txBody>
          <a:bodyPr wrap="square" rtlCol="0">
            <a:spAutoFit/>
          </a:bodyPr>
          <a:lstStyle/>
          <a:p>
            <a:pPr algn="l"/>
            <a:r>
              <a:rPr lang="nl-NL" sz="4400" b="1" i="0" strike="noStrike" cap="none" spc="0" baseline="0">
                <a:solidFill>
                  <a:srgbClr val="4BACC6"/>
                </a:solidFill>
                <a:effectLst/>
                <a:latin typeface="Calibri"/>
                <a:ea typeface="Calibri"/>
                <a:cs typeface="Calibri"/>
              </a:rPr>
              <a:t>3. </a:t>
            </a:r>
          </a:p>
        </p:txBody>
      </p:sp>
      <p:sp>
        <p:nvSpPr>
          <p:cNvPr id="16" name="TextBox 15">
            <a:extLst>
              <a:ext uri="{FF2B5EF4-FFF2-40B4-BE49-F238E27FC236}">
                <a16:creationId xmlns:a16="http://schemas.microsoft.com/office/drawing/2014/main" id="{C3653A61-EEED-994E-9343-324C17AE5C8A}"/>
              </a:ext>
            </a:extLst>
          </p:cNvPr>
          <p:cNvSpPr txBox="1"/>
          <p:nvPr/>
        </p:nvSpPr>
        <p:spPr>
          <a:xfrm>
            <a:off x="9768408" y="1956121"/>
            <a:ext cx="648182" cy="762000"/>
          </a:xfrm>
          <a:prstGeom prst="rect">
            <a:avLst/>
          </a:prstGeom>
          <a:noFill/>
        </p:spPr>
        <p:txBody>
          <a:bodyPr wrap="square" rtlCol="0">
            <a:spAutoFit/>
          </a:bodyPr>
          <a:lstStyle/>
          <a:p>
            <a:pPr algn="l"/>
            <a:r>
              <a:rPr lang="nl-NL" sz="4400" b="1" i="0" strike="noStrike" cap="none" spc="0" baseline="0">
                <a:solidFill>
                  <a:srgbClr val="4BACC6"/>
                </a:solidFill>
                <a:effectLst/>
                <a:latin typeface="Calibri"/>
                <a:ea typeface="Calibri"/>
                <a:cs typeface="Calibri"/>
              </a:rPr>
              <a:t>4.</a:t>
            </a:r>
          </a:p>
        </p:txBody>
      </p:sp>
      <p:pic>
        <p:nvPicPr>
          <p:cNvPr id="13" name="Graphic 12">
            <a:extLst>
              <a:ext uri="{FF2B5EF4-FFF2-40B4-BE49-F238E27FC236}">
                <a16:creationId xmlns:a16="http://schemas.microsoft.com/office/drawing/2014/main" id="{0EA8BD1D-C76B-2E4B-BA7E-0D12E42857E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33367" y="2800109"/>
            <a:ext cx="1053295" cy="1053295"/>
          </a:xfrm>
          <a:prstGeom prst="rect">
            <a:avLst/>
          </a:prstGeom>
        </p:spPr>
      </p:pic>
      <p:pic>
        <p:nvPicPr>
          <p:cNvPr id="18" name="Graphic 17">
            <a:extLst>
              <a:ext uri="{FF2B5EF4-FFF2-40B4-BE49-F238E27FC236}">
                <a16:creationId xmlns:a16="http://schemas.microsoft.com/office/drawing/2014/main" id="{66B69442-E730-B74F-B895-3AE9945091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52081" y="2730659"/>
            <a:ext cx="1169043" cy="1169043"/>
          </a:xfrm>
          <a:prstGeom prst="rect">
            <a:avLst/>
          </a:prstGeom>
        </p:spPr>
      </p:pic>
      <p:pic>
        <p:nvPicPr>
          <p:cNvPr id="20" name="Graphic 19">
            <a:extLst>
              <a:ext uri="{FF2B5EF4-FFF2-40B4-BE49-F238E27FC236}">
                <a16:creationId xmlns:a16="http://schemas.microsoft.com/office/drawing/2014/main" id="{FB6C9D0C-85CF-D248-8A0E-451FA2C261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1858" y="2726521"/>
            <a:ext cx="1175514" cy="1175514"/>
          </a:xfrm>
          <a:prstGeom prst="rect">
            <a:avLst/>
          </a:prstGeom>
        </p:spPr>
      </p:pic>
      <p:pic>
        <p:nvPicPr>
          <p:cNvPr id="22" name="Graphic 21">
            <a:extLst>
              <a:ext uri="{FF2B5EF4-FFF2-40B4-BE49-F238E27FC236}">
                <a16:creationId xmlns:a16="http://schemas.microsoft.com/office/drawing/2014/main" id="{1CF2EBB0-0D69-A143-BC7E-27E0B9B6DAD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28099" y="2834832"/>
            <a:ext cx="1031112" cy="1031112"/>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Veranderen van</a:t>
            </a:r>
            <a:r>
              <a:rPr lang="nl-NL" sz="3600" b="1" i="0" strike="noStrike" cap="none" spc="0" baseline="0">
                <a:solidFill>
                  <a:srgbClr val="FFFFFF"/>
                </a:solidFill>
                <a:effectLst/>
                <a:latin typeface="Calibri Light"/>
                <a:ea typeface="Calibri Light"/>
                <a:cs typeface="Calibri Light"/>
              </a:rPr>
              <a:t> ETHOS</a:t>
            </a:r>
          </a:p>
        </p:txBody>
      </p:sp>
      <p:sp>
        <p:nvSpPr>
          <p:cNvPr id="34819" name="Content Placeholder 2"/>
          <p:cNvSpPr>
            <a:spLocks noGrp="1"/>
          </p:cNvSpPr>
          <p:nvPr>
            <p:ph idx="1"/>
          </p:nvPr>
        </p:nvSpPr>
        <p:spPr/>
        <p:txBody>
          <a:bodyPr rtlCol="0">
            <a:normAutofit fontScale="92500" lnSpcReduction="20000"/>
          </a:bodyPr>
          <a:lstStyle/>
          <a:p>
            <a:pPr>
              <a:lnSpc>
                <a:spcPct val="120000"/>
              </a:lnSpc>
              <a:spcBef>
                <a:spcPct val="0"/>
              </a:spcBef>
              <a:buFont typeface="Arial"/>
              <a:buChar char="•"/>
              <a:defRPr/>
            </a:pPr>
            <a:r>
              <a:rPr lang="nl-NL" sz="2200" b="0" i="0" strike="noStrike" cap="none" spc="0" baseline="0">
                <a:solidFill>
                  <a:srgbClr val="808080"/>
                </a:solidFill>
                <a:effectLst/>
                <a:latin typeface="Calibri"/>
                <a:ea typeface="Calibri"/>
                <a:cs typeface="Calibri"/>
              </a:rPr>
              <a:t>Belangrijke onderdelen van een patiëntgerichte cultuur</a:t>
            </a:r>
          </a:p>
          <a:p>
            <a:pPr lvl="1">
              <a:lnSpc>
                <a:spcPct val="120000"/>
              </a:lnSpc>
              <a:spcBef>
                <a:spcPct val="0"/>
              </a:spcBef>
              <a:buFont typeface="Arial"/>
              <a:buChar char="–"/>
              <a:defRPr/>
            </a:pPr>
            <a:r>
              <a:rPr lang="nl-NL" sz="1900" b="1" i="0" strike="noStrike" cap="none" spc="0" baseline="0">
                <a:solidFill>
                  <a:srgbClr val="4BACC6"/>
                </a:solidFill>
                <a:effectLst/>
                <a:latin typeface="Calibri"/>
                <a:ea typeface="Calibri"/>
                <a:cs typeface="Calibri"/>
              </a:rPr>
              <a:t>Zorg dat elk contact telt. </a:t>
            </a:r>
            <a:r>
              <a:rPr lang="nl-NL" sz="2000" b="0" i="0" strike="noStrike" cap="none" spc="0" baseline="0">
                <a:solidFill>
                  <a:srgbClr val="808080"/>
                </a:solidFill>
                <a:effectLst/>
                <a:latin typeface="Calibri"/>
                <a:ea typeface="Calibri"/>
                <a:cs typeface="Calibri"/>
              </a:rPr>
              <a:t>Gebruik elke gelegenheid om met kinderen en jongeren te praten over hun gezondheid en welzijn, en de keuzes die ze kunnen maken</a:t>
            </a:r>
          </a:p>
          <a:p>
            <a:pPr lvl="1">
              <a:lnSpc>
                <a:spcPct val="120000"/>
              </a:lnSpc>
              <a:spcBef>
                <a:spcPct val="0"/>
              </a:spcBef>
              <a:buFont typeface="Arial"/>
              <a:buChar char="–"/>
              <a:defRPr/>
            </a:pPr>
            <a:r>
              <a:rPr lang="nl-NL" sz="1900" b="1" i="0" strike="noStrike" cap="none" spc="0" baseline="0">
                <a:solidFill>
                  <a:srgbClr val="4BACC6"/>
                </a:solidFill>
                <a:effectLst/>
                <a:latin typeface="Calibri"/>
                <a:ea typeface="Calibri"/>
                <a:cs typeface="Calibri"/>
              </a:rPr>
              <a:t>Ondersteun ouders en gezinnen </a:t>
            </a:r>
            <a:r>
              <a:rPr lang="nl-NL" sz="2000" b="0" i="0" strike="noStrike" cap="none" spc="0" baseline="0">
                <a:solidFill>
                  <a:srgbClr val="808080"/>
                </a:solidFill>
                <a:effectLst/>
                <a:latin typeface="Calibri"/>
                <a:ea typeface="Calibri"/>
                <a:cs typeface="Calibri"/>
              </a:rPr>
              <a:t>bij het maken van de beste keuzes voor hun kind, voortbouwend op sterke punten binnen de familie-eenheid</a:t>
            </a:r>
          </a:p>
          <a:p>
            <a:pPr lvl="1">
              <a:lnSpc>
                <a:spcPct val="120000"/>
              </a:lnSpc>
              <a:spcBef>
                <a:spcPct val="0"/>
              </a:spcBef>
              <a:buFont typeface="Arial"/>
              <a:buChar char="–"/>
              <a:defRPr/>
            </a:pPr>
            <a:r>
              <a:rPr lang="nl-NL" sz="1900" b="1" i="0" strike="noStrike" cap="none" spc="0" baseline="0">
                <a:solidFill>
                  <a:srgbClr val="4BACC6"/>
                </a:solidFill>
                <a:effectLst/>
                <a:latin typeface="Calibri"/>
                <a:ea typeface="Calibri"/>
                <a:cs typeface="Calibri"/>
              </a:rPr>
              <a:t>Deel informatie </a:t>
            </a:r>
            <a:r>
              <a:rPr lang="nl-NL" sz="2000" b="0" i="0" strike="noStrike" cap="none" spc="0" baseline="0">
                <a:solidFill>
                  <a:srgbClr val="808080"/>
                </a:solidFill>
                <a:effectLst/>
                <a:latin typeface="Calibri"/>
                <a:ea typeface="Calibri"/>
                <a:cs typeface="Calibri"/>
              </a:rPr>
              <a:t>over verschillende trajecten, met andere instanties en met kinderen en jongeren</a:t>
            </a:r>
          </a:p>
          <a:p>
            <a:pPr marL="457200" lvl="1" indent="0">
              <a:lnSpc>
                <a:spcPct val="120000"/>
              </a:lnSpc>
              <a:spcBef>
                <a:spcPct val="0"/>
              </a:spcBef>
              <a:buNone/>
              <a:defRPr/>
            </a:pPr>
            <a:endParaRPr lang="en-GB" altLang="en-US" sz="2000"/>
          </a:p>
          <a:p>
            <a:pPr>
              <a:lnSpc>
                <a:spcPct val="120000"/>
              </a:lnSpc>
              <a:spcBef>
                <a:spcPct val="0"/>
              </a:spcBef>
              <a:buFont typeface="Arial"/>
              <a:buChar char="•"/>
              <a:defRPr/>
            </a:pPr>
            <a:r>
              <a:rPr lang="nl-NL" sz="2200" b="0" i="0" strike="noStrike" cap="none" spc="0" baseline="0">
                <a:solidFill>
                  <a:srgbClr val="808080"/>
                </a:solidFill>
                <a:effectLst/>
                <a:latin typeface="Calibri"/>
                <a:ea typeface="Calibri"/>
                <a:cs typeface="Calibri"/>
              </a:rPr>
              <a:t>Door het meerekenen van 'patiëntgerichtheid' worden open en eerlijke gesprekken gefaciliteerd</a:t>
            </a:r>
          </a:p>
          <a:p>
            <a:pPr lvl="1">
              <a:lnSpc>
                <a:spcPct val="120000"/>
              </a:lnSpc>
              <a:spcBef>
                <a:spcPct val="0"/>
              </a:spcBef>
              <a:buFont typeface="Arial"/>
              <a:buChar char="–"/>
              <a:defRPr/>
            </a:pPr>
            <a:r>
              <a:rPr lang="nl-NL" sz="1900" b="0" i="0" strike="noStrike" cap="none" spc="0" baseline="0">
                <a:solidFill>
                  <a:srgbClr val="808080"/>
                </a:solidFill>
                <a:effectLst/>
                <a:latin typeface="Calibri"/>
                <a:ea typeface="Calibri"/>
                <a:cs typeface="Calibri"/>
              </a:rPr>
              <a:t>Deze zullen waarschijnlijk belangrijke uitnodigingen opleveren voor artsen om de realiteit van het dagelijks leven van hun patiënten echt te begrijpen</a:t>
            </a:r>
          </a:p>
          <a:p>
            <a:pPr marL="457200" lvl="1" indent="0">
              <a:lnSpc>
                <a:spcPct val="120000"/>
              </a:lnSpc>
              <a:spcBef>
                <a:spcPct val="0"/>
              </a:spcBef>
              <a:buNone/>
              <a:defRPr/>
            </a:pPr>
            <a:endParaRPr lang="en-GB" altLang="en-US" sz="2000"/>
          </a:p>
          <a:p>
            <a:pPr>
              <a:lnSpc>
                <a:spcPct val="120000"/>
              </a:lnSpc>
              <a:spcBef>
                <a:spcPct val="0"/>
              </a:spcBef>
              <a:buFont typeface="Arial"/>
              <a:buChar char="•"/>
              <a:defRPr/>
            </a:pPr>
            <a:r>
              <a:rPr lang="nl-NL" sz="2200" b="0" i="0" strike="noStrike" cap="none" spc="0" baseline="0">
                <a:solidFill>
                  <a:srgbClr val="808080"/>
                </a:solidFill>
                <a:effectLst/>
                <a:latin typeface="Calibri"/>
                <a:ea typeface="Calibri"/>
                <a:cs typeface="Calibri"/>
              </a:rPr>
              <a:t>Op deze manier worden flexibiliteit en onderhandeling intrinsiek aan het plannen van zorg die geschikt is voor elke individuele persoon</a:t>
            </a:r>
          </a:p>
        </p:txBody>
      </p:sp>
      <p:sp>
        <p:nvSpPr>
          <p:cNvPr id="2" name="Text Placeholder 1">
            <a:extLst>
              <a:ext uri="{FF2B5EF4-FFF2-40B4-BE49-F238E27FC236}">
                <a16:creationId xmlns:a16="http://schemas.microsoft.com/office/drawing/2014/main" id="{8D4B66E4-B6C1-4B9A-9AEF-259480E54B3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Veranderen van</a:t>
            </a:r>
            <a:r>
              <a:rPr lang="nl-NL" sz="3600" b="1" i="0" strike="noStrike" cap="none" spc="0" baseline="0">
                <a:solidFill>
                  <a:srgbClr val="FFFFFF"/>
                </a:solidFill>
                <a:effectLst/>
                <a:latin typeface="Calibri Light"/>
                <a:ea typeface="Calibri Light"/>
                <a:cs typeface="Calibri Light"/>
              </a:rPr>
              <a:t> VERWACHTINGEN</a:t>
            </a:r>
          </a:p>
        </p:txBody>
      </p:sp>
      <p:sp>
        <p:nvSpPr>
          <p:cNvPr id="24579" name="Content Placeholder 2"/>
          <p:cNvSpPr>
            <a:spLocks noGrp="1"/>
          </p:cNvSpPr>
          <p:nvPr>
            <p:ph idx="1"/>
          </p:nvPr>
        </p:nvSpPr>
        <p:spPr/>
        <p:txBody>
          <a:bodyPr>
            <a:noAutofit/>
          </a:bodyPr>
          <a:lstStyle/>
          <a:p>
            <a:pPr eaLnBrk="1" hangingPunct="1"/>
            <a:r>
              <a:rPr lang="nl-NL" sz="2400" b="0" i="0" strike="noStrike" cap="none" spc="0" baseline="0">
                <a:solidFill>
                  <a:srgbClr val="808080"/>
                </a:solidFill>
                <a:effectLst/>
                <a:latin typeface="Calibri"/>
                <a:ea typeface="Calibri"/>
                <a:cs typeface="Calibri"/>
              </a:rPr>
              <a:t>De verwachtingen van anderen zijn belangrijk en wat we denken dat anderen doen is een belangrijke invloed op het gedrag</a:t>
            </a:r>
          </a:p>
          <a:p>
            <a:pPr eaLnBrk="1" hangingPunct="1"/>
            <a:endParaRPr lang="en-GB" altLang="en-US" sz="2400">
              <a:ea typeface="HelveticaNeueLT Std Cn"/>
            </a:endParaRPr>
          </a:p>
          <a:p>
            <a:pPr eaLnBrk="1" hangingPunct="1"/>
            <a:r>
              <a:rPr lang="nl-NL" sz="2400" b="0" i="0" strike="noStrike" cap="none" spc="0" baseline="0">
                <a:solidFill>
                  <a:srgbClr val="808080"/>
                </a:solidFill>
                <a:effectLst/>
                <a:latin typeface="Calibri"/>
                <a:ea typeface="Calibri"/>
                <a:cs typeface="Calibri"/>
              </a:rPr>
              <a:t>Dit is het begrip 'sociale normen'</a:t>
            </a:r>
          </a:p>
          <a:p>
            <a:pPr eaLnBrk="1" hangingPunct="1"/>
            <a:endParaRPr lang="en-GB" altLang="en-US" sz="2400">
              <a:ea typeface="HelveticaNeueLT Std Cn"/>
            </a:endParaRPr>
          </a:p>
          <a:p>
            <a:pPr eaLnBrk="1" hangingPunct="1"/>
            <a:r>
              <a:rPr lang="nl-NL" sz="2400" b="0" i="0" strike="noStrike" cap="none" spc="0" baseline="0">
                <a:solidFill>
                  <a:srgbClr val="808080"/>
                </a:solidFill>
                <a:effectLst/>
                <a:latin typeface="Calibri"/>
                <a:ea typeface="Calibri"/>
                <a:cs typeface="Calibri"/>
              </a:rPr>
              <a:t>Wat zijn de 'sociale normen' van het team, niet alleen met betrekking tot therapietrouw bij CF?</a:t>
            </a:r>
          </a:p>
          <a:p>
            <a:pPr lvl="1" eaLnBrk="1" hangingPunct="1"/>
            <a:r>
              <a:rPr lang="nl-NL" sz="2000" b="0" i="0" strike="noStrike" cap="none" spc="0" baseline="0">
                <a:solidFill>
                  <a:srgbClr val="808080"/>
                </a:solidFill>
                <a:effectLst/>
                <a:latin typeface="Calibri"/>
                <a:ea typeface="Calibri"/>
                <a:cs typeface="Calibri"/>
              </a:rPr>
              <a:t>Een cultuur van openheid en eerlijkheid</a:t>
            </a:r>
          </a:p>
          <a:p>
            <a:pPr lvl="1" eaLnBrk="1" hangingPunct="1"/>
            <a:r>
              <a:rPr lang="nl-NL" sz="2000" b="0" i="0" strike="noStrike" cap="none" spc="0" baseline="0">
                <a:solidFill>
                  <a:srgbClr val="808080"/>
                </a:solidFill>
                <a:effectLst/>
                <a:latin typeface="Calibri"/>
                <a:ea typeface="Calibri"/>
                <a:cs typeface="Calibri"/>
              </a:rPr>
              <a:t>Een patiëntgericht ethos</a:t>
            </a:r>
          </a:p>
          <a:p>
            <a:pPr lvl="1" eaLnBrk="1" hangingPunct="1"/>
            <a:r>
              <a:rPr lang="nl-NL" sz="2000" b="0" i="0" strike="noStrike" cap="none" spc="0" baseline="0">
                <a:solidFill>
                  <a:srgbClr val="808080"/>
                </a:solidFill>
                <a:effectLst/>
                <a:latin typeface="Calibri"/>
                <a:ea typeface="Calibri"/>
                <a:cs typeface="Calibri"/>
              </a:rPr>
              <a:t>Een echt samenwerkend partnerschap met patiënten en families</a:t>
            </a:r>
          </a:p>
        </p:txBody>
      </p:sp>
      <p:sp>
        <p:nvSpPr>
          <p:cNvPr id="2" name="Text Placeholder 1">
            <a:extLst>
              <a:ext uri="{FF2B5EF4-FFF2-40B4-BE49-F238E27FC236}">
                <a16:creationId xmlns:a16="http://schemas.microsoft.com/office/drawing/2014/main" id="{2C2CD706-F749-4A65-A1FB-047155847DFD}"/>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CF, Cystische fibrose</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dirty="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2168</Words>
  <Application>Microsoft Office PowerPoint</Application>
  <PresentationFormat>Widescreen</PresentationFormat>
  <Paragraphs>185</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System Font Regular</vt:lpstr>
      <vt:lpstr>Office Theme</vt:lpstr>
      <vt:lpstr>Therapietrouw als team beheren</vt:lpstr>
      <vt:lpstr>Disclaimer</vt:lpstr>
      <vt:lpstr>Invoering</vt:lpstr>
      <vt:lpstr>Leerdoelen</vt:lpstr>
      <vt:lpstr>Veranderen van cultuur, ethos en verwachtingen</vt:lpstr>
      <vt:lpstr>Waarom veranderen?</vt:lpstr>
      <vt:lpstr>Changing CULTURE</vt:lpstr>
      <vt:lpstr>Veranderen van ETHOS</vt:lpstr>
      <vt:lpstr>Veranderen van VERWACHTINGEN</vt:lpstr>
      <vt:lpstr>Bespreken van sociale normen</vt:lpstr>
      <vt:lpstr>Verbeteren van relaties</vt:lpstr>
      <vt:lpstr>Verbeteren van relaties</vt:lpstr>
      <vt:lpstr>Verbeteren van relaties (vervolg)</vt:lpstr>
      <vt:lpstr>Communicatie</vt:lpstr>
      <vt:lpstr>Teaminterventies 1</vt:lpstr>
      <vt:lpstr>Teaminterventies 2</vt:lpstr>
      <vt:lpstr>Teaminterventies 3</vt:lpstr>
      <vt:lpstr>Teaminterventies 4</vt:lpstr>
      <vt:lpstr>Teaminterventies 5</vt:lpstr>
      <vt:lpstr>Teaminterventies 6</vt:lpstr>
      <vt:lpstr>Teaminterventies 7</vt:lpstr>
      <vt:lpstr>Samenvatting </vt:lpstr>
      <vt:lpstr>Referenties</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Victoria Iljas</cp:lastModifiedBy>
  <cp:revision>77</cp:revision>
  <dcterms:created xsi:type="dcterms:W3CDTF">2021-07-06T11:43:32Z</dcterms:created>
  <dcterms:modified xsi:type="dcterms:W3CDTF">2022-04-19T14:56:21Z</dcterms:modified>
  <cp:category>UK0122905</cp:category>
</cp:coreProperties>
</file>