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8"/>
  </p:notesMasterIdLst>
  <p:handoutMasterIdLst>
    <p:handoutMasterId r:id="rId49"/>
  </p:handoutMasterIdLst>
  <p:sldIdLst>
    <p:sldId id="260" r:id="rId2"/>
    <p:sldId id="392" r:id="rId3"/>
    <p:sldId id="393" r:id="rId4"/>
    <p:sldId id="394" r:id="rId5"/>
    <p:sldId id="395" r:id="rId6"/>
    <p:sldId id="396" r:id="rId7"/>
    <p:sldId id="397" r:id="rId8"/>
    <p:sldId id="398" r:id="rId9"/>
    <p:sldId id="334" r:id="rId10"/>
    <p:sldId id="380" r:id="rId11"/>
    <p:sldId id="390" r:id="rId12"/>
    <p:sldId id="376" r:id="rId13"/>
    <p:sldId id="341" r:id="rId14"/>
    <p:sldId id="322" r:id="rId15"/>
    <p:sldId id="325" r:id="rId16"/>
    <p:sldId id="399" r:id="rId17"/>
    <p:sldId id="329" r:id="rId18"/>
    <p:sldId id="331" r:id="rId19"/>
    <p:sldId id="283" r:id="rId20"/>
    <p:sldId id="289" r:id="rId21"/>
    <p:sldId id="290" r:id="rId22"/>
    <p:sldId id="388" r:id="rId23"/>
    <p:sldId id="342" r:id="rId24"/>
    <p:sldId id="335" r:id="rId25"/>
    <p:sldId id="302" r:id="rId26"/>
    <p:sldId id="377" r:id="rId27"/>
    <p:sldId id="344" r:id="rId28"/>
    <p:sldId id="345" r:id="rId29"/>
    <p:sldId id="346" r:id="rId30"/>
    <p:sldId id="348" r:id="rId31"/>
    <p:sldId id="383" r:id="rId32"/>
    <p:sldId id="349" r:id="rId33"/>
    <p:sldId id="350" r:id="rId34"/>
    <p:sldId id="351" r:id="rId35"/>
    <p:sldId id="353" r:id="rId36"/>
    <p:sldId id="354" r:id="rId37"/>
    <p:sldId id="378" r:id="rId38"/>
    <p:sldId id="356" r:id="rId39"/>
    <p:sldId id="357" r:id="rId40"/>
    <p:sldId id="358" r:id="rId41"/>
    <p:sldId id="359" r:id="rId42"/>
    <p:sldId id="366" r:id="rId43"/>
    <p:sldId id="367" r:id="rId44"/>
    <p:sldId id="391" r:id="rId45"/>
    <p:sldId id="373" r:id="rId46"/>
    <p:sldId id="379"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 id="4" name="Kate Medas" initials="KM" lastIdx="0" clrIdx="3">
    <p:extLst>
      <p:ext uri="{19B8F6BF-5375-455C-9EA6-DF929625EA0E}">
        <p15:presenceInfo xmlns:p15="http://schemas.microsoft.com/office/powerpoint/2012/main" userId="S-1-5-21-1929929438-1685801763-620655208-118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4796" autoAdjust="0"/>
  </p:normalViewPr>
  <p:slideViewPr>
    <p:cSldViewPr snapToGrid="0" snapToObjects="1">
      <p:cViewPr varScale="1">
        <p:scale>
          <a:sx n="114" d="100"/>
          <a:sy n="114" d="100"/>
        </p:scale>
        <p:origin x="468" y="102"/>
      </p:cViewPr>
      <p:guideLst/>
    </p:cSldViewPr>
  </p:slideViewPr>
  <p:notesTextViewPr>
    <p:cViewPr>
      <p:scale>
        <a:sx n="1" d="1"/>
        <a:sy n="1" d="1"/>
      </p:scale>
      <p:origin x="0" y="0"/>
    </p:cViewPr>
  </p:notesTextViewPr>
  <p:sorterViewPr>
    <p:cViewPr>
      <p:scale>
        <a:sx n="100" d="100"/>
        <a:sy n="100" d="100"/>
      </p:scale>
      <p:origin x="0" y="-1556"/>
    </p:cViewPr>
  </p:sorterViewPr>
  <p:notesViewPr>
    <p:cSldViewPr snapToGrid="0" snapToObject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huntsworthhealth.net\Shared\Apothecom\_Clients\Vertex%20Intl\Projects\2021\176200007%20CF%20CARE%20Material%20Updates\Materials\MI%20Modules\Content%20Updates\Module%201\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untsworthhealth.net\Shared\Apothecom\_Clients\Vertex%20Intl\Projects\2021\176200007%20CF%20CARE%20Material%20Updates\Materials\MI%20Modules\Content%20Updates\Module%201\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strRef>
              <c:f>Sheet1!$A$11:$A$14</c:f>
              <c:strCache>
                <c:ptCount val="4"/>
                <c:pt idx="0">
                  <c:v>Bronchodilators</c:v>
                </c:pt>
                <c:pt idx="1">
                  <c:v>Inhaled antibiotics </c:v>
                </c:pt>
                <c:pt idx="2">
                  <c:v>Oral antibiotics</c:v>
                </c:pt>
                <c:pt idx="3">
                  <c:v>Nebulised antibiotics</c:v>
                </c:pt>
              </c:strCache>
            </c:strRef>
          </c:cat>
          <c:val>
            <c:numRef>
              <c:f>Sheet1!$C$11:$C$14</c:f>
              <c:numCache>
                <c:formatCode>0%</c:formatCode>
                <c:ptCount val="4"/>
                <c:pt idx="0">
                  <c:v>0.82</c:v>
                </c:pt>
                <c:pt idx="1">
                  <c:v>0.77</c:v>
                </c:pt>
                <c:pt idx="2">
                  <c:v>0.86</c:v>
                </c:pt>
                <c:pt idx="3">
                  <c:v>0.67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879C-47F7-AFCE-46F8251A3EED}"/>
            </c:ext>
          </c:extLst>
        </c:ser>
        <c:dLbls>
          <c:showLegendKey val="0"/>
          <c:showVal val="0"/>
          <c:showCatName val="0"/>
          <c:showSerName val="0"/>
          <c:showPercent val="0"/>
          <c:showBubbleSize val="0"/>
        </c:dLbls>
        <c:gapWidth val="100"/>
        <c:axId val="345801744"/>
        <c:axId val="345802528"/>
      </c:barChart>
      <c:catAx>
        <c:axId val="3458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345802528"/>
        <c:crosses val="autoZero"/>
        <c:auto val="0"/>
        <c:lblAlgn val="ctr"/>
        <c:lblOffset val="100"/>
        <c:noMultiLvlLbl val="0"/>
      </c:catAx>
      <c:valAx>
        <c:axId val="345802528"/>
        <c:scaling>
          <c:orientation val="minMax"/>
          <c:max val="1"/>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345801744"/>
        <c:crosses val="autoZero"/>
        <c:crossBetween val="between"/>
        <c:majorUnit val="0.2"/>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Sheet1!$A$11:$A$14</c:f>
              <c:strCache>
                <c:ptCount val="4"/>
                <c:pt idx="0">
                  <c:v>Bronchodilators</c:v>
                </c:pt>
                <c:pt idx="1">
                  <c:v>Inhaled antibiotics </c:v>
                </c:pt>
                <c:pt idx="2">
                  <c:v>Oral antibiotics</c:v>
                </c:pt>
                <c:pt idx="3">
                  <c:v>Nebulised antibiotics</c:v>
                </c:pt>
              </c:strCache>
            </c:strRef>
          </c:cat>
          <c:val>
            <c:numRef>
              <c:f>Sheet1!$B$11:$B$14</c:f>
              <c:numCache>
                <c:formatCode>0%</c:formatCode>
                <c:ptCount val="4"/>
                <c:pt idx="0">
                  <c:v>0.78</c:v>
                </c:pt>
                <c:pt idx="1">
                  <c:v>0.62</c:v>
                </c:pt>
                <c:pt idx="2">
                  <c:v>0.67</c:v>
                </c:pt>
                <c:pt idx="3">
                  <c:v>0.65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F4D5-489E-B466-34403D85548F}"/>
            </c:ext>
          </c:extLst>
        </c:ser>
        <c:dLbls>
          <c:showLegendKey val="0"/>
          <c:showVal val="0"/>
          <c:showCatName val="0"/>
          <c:showSerName val="0"/>
          <c:showPercent val="0"/>
          <c:showBubbleSize val="0"/>
        </c:dLbls>
        <c:gapWidth val="100"/>
        <c:axId val="345798216"/>
        <c:axId val="345799392"/>
      </c:barChart>
      <c:catAx>
        <c:axId val="34579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345799392"/>
        <c:crosses val="autoZero"/>
        <c:auto val="0"/>
        <c:lblAlgn val="ctr"/>
        <c:lblOffset val="100"/>
        <c:noMultiLvlLbl val="0"/>
      </c:catAx>
      <c:valAx>
        <c:axId val="345799392"/>
        <c:scaling>
          <c:orientation val="minMax"/>
          <c:max val="1"/>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345798216"/>
        <c:crosses val="autoZero"/>
        <c:crossBetween val="between"/>
        <c:majorUnit val="0.2"/>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929733-C088-427A-8648-7D72E7CB3F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281E96-9EE4-4FB5-BC2A-8D364ABEA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C3D03A-F3F9-4ACA-BD06-B517F01F4AD3}" type="datetimeFigureOut">
              <a:rPr lang="en-GB" smtClean="0"/>
              <a:t>30/03/2022</a:t>
            </a:fld>
            <a:endParaRPr lang="en-GB"/>
          </a:p>
        </p:txBody>
      </p:sp>
      <p:sp>
        <p:nvSpPr>
          <p:cNvPr id="4" name="Footer Placeholder 3">
            <a:extLst>
              <a:ext uri="{FF2B5EF4-FFF2-40B4-BE49-F238E27FC236}">
                <a16:creationId xmlns:a16="http://schemas.microsoft.com/office/drawing/2014/main" id="{93A418BC-ECCA-4FE3-A900-47FAC230F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AC9B89-B1EB-4980-9423-80A25A4A7A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46E1F-441D-4BA6-92FA-A6D5696F1382}" type="slidenum">
              <a:rPr lang="en-GB" smtClean="0"/>
              <a:t>‹#›</a:t>
            </a:fld>
            <a:endParaRPr lang="en-GB"/>
          </a:p>
        </p:txBody>
      </p:sp>
    </p:spTree>
    <p:extLst>
      <p:ext uri="{BB962C8B-B14F-4D97-AF65-F5344CB8AC3E}">
        <p14:creationId xmlns:p14="http://schemas.microsoft.com/office/powerpoint/2010/main" val="377157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6D9E3-D1CA-4DEE-A17B-8B4CE7822C52}"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75386-0DDB-47D1-9CA0-5274B2FD67C0}" type="slidenum">
              <a:rPr lang="en-GB" smtClean="0"/>
              <a:t>‹#›</a:t>
            </a:fld>
            <a:endParaRPr lang="en-GB"/>
          </a:p>
        </p:txBody>
      </p:sp>
    </p:spTree>
    <p:extLst>
      <p:ext uri="{BB962C8B-B14F-4D97-AF65-F5344CB8AC3E}">
        <p14:creationId xmlns:p14="http://schemas.microsoft.com/office/powerpoint/2010/main" val="2958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386-0DDB-47D1-9CA0-5274B2FD67C0}" type="slidenum">
              <a:rPr lang="en-GB" smtClean="0"/>
              <a:t>3</a:t>
            </a:fld>
            <a:endParaRPr lang="en-GB"/>
          </a:p>
        </p:txBody>
      </p:sp>
    </p:spTree>
    <p:extLst>
      <p:ext uri="{BB962C8B-B14F-4D97-AF65-F5344CB8AC3E}">
        <p14:creationId xmlns:p14="http://schemas.microsoft.com/office/powerpoint/2010/main" val="92344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FF6E282A-AF84-4F75-84A4-06D3B9B9565B}" type="slidenum">
              <a:rPr lang="en-GB" altLang="en-US"/>
              <a:t>23</a:t>
            </a:fld>
            <a:endParaRPr lang="en-GB" altLang="en-US"/>
          </a:p>
        </p:txBody>
      </p:sp>
    </p:spTree>
    <p:extLst>
      <p:ext uri="{BB962C8B-B14F-4D97-AF65-F5344CB8AC3E}">
        <p14:creationId xmlns:p14="http://schemas.microsoft.com/office/powerpoint/2010/main" val="17833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32D23B26-7038-4799-988F-04997C4D46C6}" type="slidenum">
              <a:rPr lang="en-GB" altLang="en-US"/>
              <a:t>24</a:t>
            </a:fld>
            <a:endParaRPr lang="en-GB" altLang="en-US"/>
          </a:p>
        </p:txBody>
      </p:sp>
    </p:spTree>
    <p:extLst>
      <p:ext uri="{BB962C8B-B14F-4D97-AF65-F5344CB8AC3E}">
        <p14:creationId xmlns:p14="http://schemas.microsoft.com/office/powerpoint/2010/main" val="62840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04021B6D-6EF9-4F4E-A5E4-4D5C9EB95E66}" type="slidenum">
              <a:rPr lang="en-GB" altLang="en-US"/>
              <a:t>25</a:t>
            </a:fld>
            <a:endParaRPr lang="en-GB" altLang="en-US"/>
          </a:p>
        </p:txBody>
      </p:sp>
    </p:spTree>
    <p:extLst>
      <p:ext uri="{BB962C8B-B14F-4D97-AF65-F5344CB8AC3E}">
        <p14:creationId xmlns:p14="http://schemas.microsoft.com/office/powerpoint/2010/main" val="194675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4657E85B-93FB-4271-B52A-8852B5BB0278}" type="slidenum">
              <a:rPr lang="en-GB" altLang="en-US"/>
              <a:t>29</a:t>
            </a:fld>
            <a:endParaRPr lang="en-GB" altLang="en-US"/>
          </a:p>
        </p:txBody>
      </p:sp>
    </p:spTree>
    <p:extLst>
      <p:ext uri="{BB962C8B-B14F-4D97-AF65-F5344CB8AC3E}">
        <p14:creationId xmlns:p14="http://schemas.microsoft.com/office/powerpoint/2010/main" val="342369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8D686CD4-4D93-4BE7-8A4D-7F180D718A0F}" type="slidenum">
              <a:rPr lang="en-GB" altLang="en-US"/>
              <a:t>30</a:t>
            </a:fld>
            <a:endParaRPr lang="en-GB" altLang="en-US"/>
          </a:p>
        </p:txBody>
      </p:sp>
    </p:spTree>
    <p:extLst>
      <p:ext uri="{BB962C8B-B14F-4D97-AF65-F5344CB8AC3E}">
        <p14:creationId xmlns:p14="http://schemas.microsoft.com/office/powerpoint/2010/main" val="211708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6F7204B1-07A4-412D-AA2D-759D958C23B1}" type="slidenum">
              <a:rPr lang="en-GB" altLang="en-US"/>
              <a:t>31</a:t>
            </a:fld>
            <a:endParaRPr lang="en-GB" altLang="en-US"/>
          </a:p>
        </p:txBody>
      </p:sp>
    </p:spTree>
    <p:extLst>
      <p:ext uri="{BB962C8B-B14F-4D97-AF65-F5344CB8AC3E}">
        <p14:creationId xmlns:p14="http://schemas.microsoft.com/office/powerpoint/2010/main" val="208087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5F85B7EF-8B80-48C6-8028-44B1F0526486}" type="slidenum">
              <a:rPr lang="en-GB" altLang="en-US"/>
              <a:t>34</a:t>
            </a:fld>
            <a:endParaRPr lang="en-GB" altLang="en-US"/>
          </a:p>
        </p:txBody>
      </p:sp>
    </p:spTree>
    <p:extLst>
      <p:ext uri="{BB962C8B-B14F-4D97-AF65-F5344CB8AC3E}">
        <p14:creationId xmlns:p14="http://schemas.microsoft.com/office/powerpoint/2010/main" val="373587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35</a:t>
            </a:fld>
            <a:endParaRPr lang="en-GB"/>
          </a:p>
        </p:txBody>
      </p:sp>
    </p:spTree>
    <p:extLst>
      <p:ext uri="{BB962C8B-B14F-4D97-AF65-F5344CB8AC3E}">
        <p14:creationId xmlns:p14="http://schemas.microsoft.com/office/powerpoint/2010/main" val="279092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9737C82B-A9EF-4E60-B464-8A5655F49F0D}" type="slidenum">
              <a:rPr lang="en-GB" altLang="en-US"/>
              <a:t>36</a:t>
            </a:fld>
            <a:endParaRPr lang="en-GB" altLang="en-US"/>
          </a:p>
        </p:txBody>
      </p:sp>
    </p:spTree>
    <p:extLst>
      <p:ext uri="{BB962C8B-B14F-4D97-AF65-F5344CB8AC3E}">
        <p14:creationId xmlns:p14="http://schemas.microsoft.com/office/powerpoint/2010/main" val="228100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38</a:t>
            </a:fld>
            <a:endParaRPr lang="en-GB"/>
          </a:p>
        </p:txBody>
      </p:sp>
    </p:spTree>
    <p:extLst>
      <p:ext uri="{BB962C8B-B14F-4D97-AF65-F5344CB8AC3E}">
        <p14:creationId xmlns:p14="http://schemas.microsoft.com/office/powerpoint/2010/main" val="414471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9</a:t>
            </a:fld>
            <a:endParaRPr lang="en-GB"/>
          </a:p>
        </p:txBody>
      </p:sp>
    </p:spTree>
    <p:extLst>
      <p:ext uri="{BB962C8B-B14F-4D97-AF65-F5344CB8AC3E}">
        <p14:creationId xmlns:p14="http://schemas.microsoft.com/office/powerpoint/2010/main" val="54153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41</a:t>
            </a:fld>
            <a:endParaRPr lang="en-GB"/>
          </a:p>
        </p:txBody>
      </p:sp>
    </p:spTree>
    <p:extLst>
      <p:ext uri="{BB962C8B-B14F-4D97-AF65-F5344CB8AC3E}">
        <p14:creationId xmlns:p14="http://schemas.microsoft.com/office/powerpoint/2010/main" val="471813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42</a:t>
            </a:fld>
            <a:endParaRPr lang="en-GB"/>
          </a:p>
        </p:txBody>
      </p:sp>
    </p:spTree>
    <p:extLst>
      <p:ext uri="{BB962C8B-B14F-4D97-AF65-F5344CB8AC3E}">
        <p14:creationId xmlns:p14="http://schemas.microsoft.com/office/powerpoint/2010/main" val="297298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157AD289-1B8A-42FE-BFF9-C8D46300C7F7}" type="slidenum">
              <a:rPr lang="en-GB" altLang="en-US"/>
              <a:t>45</a:t>
            </a:fld>
            <a:endParaRPr lang="en-GB" altLang="en-US"/>
          </a:p>
        </p:txBody>
      </p:sp>
    </p:spTree>
    <p:extLst>
      <p:ext uri="{BB962C8B-B14F-4D97-AF65-F5344CB8AC3E}">
        <p14:creationId xmlns:p14="http://schemas.microsoft.com/office/powerpoint/2010/main" val="64069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90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56DF07DE-B213-4069-9DCE-A8FCE2EB2D4B}" type="slidenum">
              <a:rPr lang="en-GB" altLang="en-US"/>
              <a:t>46</a:t>
            </a:fld>
            <a:endParaRPr lang="en-GB" altLang="en-US"/>
          </a:p>
        </p:txBody>
      </p:sp>
    </p:spTree>
    <p:extLst>
      <p:ext uri="{BB962C8B-B14F-4D97-AF65-F5344CB8AC3E}">
        <p14:creationId xmlns:p14="http://schemas.microsoft.com/office/powerpoint/2010/main" val="331892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11</a:t>
            </a:fld>
            <a:endParaRPr lang="en-GB"/>
          </a:p>
        </p:txBody>
      </p:sp>
    </p:spTree>
    <p:extLst>
      <p:ext uri="{BB962C8B-B14F-4D97-AF65-F5344CB8AC3E}">
        <p14:creationId xmlns:p14="http://schemas.microsoft.com/office/powerpoint/2010/main" val="352695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16</a:t>
            </a:fld>
            <a:endParaRPr lang="en-GB"/>
          </a:p>
        </p:txBody>
      </p:sp>
    </p:spTree>
    <p:extLst>
      <p:ext uri="{BB962C8B-B14F-4D97-AF65-F5344CB8AC3E}">
        <p14:creationId xmlns:p14="http://schemas.microsoft.com/office/powerpoint/2010/main" val="78464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17</a:t>
            </a:fld>
            <a:endParaRPr lang="en-GB"/>
          </a:p>
        </p:txBody>
      </p:sp>
    </p:spTree>
    <p:extLst>
      <p:ext uri="{BB962C8B-B14F-4D97-AF65-F5344CB8AC3E}">
        <p14:creationId xmlns:p14="http://schemas.microsoft.com/office/powerpoint/2010/main" val="174294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90CB053-DC95-4BC5-9780-CD3E29E4A88E}" type="slidenum">
              <a:rPr lang="en-GB" altLang="en-US"/>
              <a:pPr>
                <a:spcBef>
                  <a:spcPct val="0"/>
                </a:spcBef>
              </a:pPr>
              <a:t>18</a:t>
            </a:fld>
            <a:endParaRPr lang="en-GB" altLang="en-US"/>
          </a:p>
        </p:txBody>
      </p:sp>
    </p:spTree>
    <p:extLst>
      <p:ext uri="{BB962C8B-B14F-4D97-AF65-F5344CB8AC3E}">
        <p14:creationId xmlns:p14="http://schemas.microsoft.com/office/powerpoint/2010/main" val="286082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9487F7D-346E-4590-88DC-4DA4842B6CAD}" type="slidenum">
              <a:rPr lang="en-GB" altLang="en-US" smtClean="0"/>
              <a:pPr>
                <a:defRPr/>
              </a:pPr>
              <a:t>19</a:t>
            </a:fld>
            <a:endParaRPr lang="en-GB" altLang="en-US"/>
          </a:p>
        </p:txBody>
      </p:sp>
    </p:spTree>
    <p:extLst>
      <p:ext uri="{BB962C8B-B14F-4D97-AF65-F5344CB8AC3E}">
        <p14:creationId xmlns:p14="http://schemas.microsoft.com/office/powerpoint/2010/main" val="329008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75386-0DDB-47D1-9CA0-5274B2FD67C0}" type="slidenum">
              <a:rPr lang="en-GB" smtClean="0"/>
              <a:t>21</a:t>
            </a:fld>
            <a:endParaRPr lang="en-GB"/>
          </a:p>
        </p:txBody>
      </p:sp>
    </p:spTree>
    <p:extLst>
      <p:ext uri="{BB962C8B-B14F-4D97-AF65-F5344CB8AC3E}">
        <p14:creationId xmlns:p14="http://schemas.microsoft.com/office/powerpoint/2010/main" val="352387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7C12FB8F-6A7F-4FD2-BE0B-18F791FF3575}" type="slidenum">
              <a:rPr lang="en-GB" altLang="en-US"/>
              <a:t>22</a:t>
            </a:fld>
            <a:endParaRPr lang="en-GB" altLang="en-US"/>
          </a:p>
        </p:txBody>
      </p:sp>
    </p:spTree>
    <p:extLst>
      <p:ext uri="{BB962C8B-B14F-4D97-AF65-F5344CB8AC3E}">
        <p14:creationId xmlns:p14="http://schemas.microsoft.com/office/powerpoint/2010/main" val="362451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extLst>
              <a:ext uri="{28A0092B-C50C-407E-A947-70E740481C1C}">
                <a14:useLocalDpi xmlns:a14="http://schemas.microsoft.com/office/drawing/2010/main"/>
              </a:ext>
            </a:extLst>
          </a:blip>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923980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107169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2pPr marL="685800" indent="-228600">
              <a:buFont typeface="System Font Regular"/>
              <a:buChar char="–"/>
              <a:defRPr/>
            </a:lvl2pPr>
            <a:lvl4pPr marL="1600200" indent="-228600">
              <a:buFont typeface="System Font Regular"/>
              <a:buChar char="–"/>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5069978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8341487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784420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3194599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7331425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9">
            <a:extLst>
              <a:ext uri="{28A0092B-C50C-407E-A947-70E740481C1C}">
                <a14:useLocalDpi xmlns:a14="http://schemas.microsoft.com/office/drawing/2010/main"/>
              </a:ext>
            </a:extLst>
          </a:blip>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1293411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ctrTitle"/>
          </p:nvPr>
        </p:nvSpPr>
        <p:spPr/>
        <p:txBody>
          <a:bodyPr rtlCol="0">
            <a:normAutofit fontScale="90000"/>
          </a:bodyPr>
          <a:lstStyle/>
          <a:p>
            <a:pPr>
              <a:defRPr/>
            </a:pPr>
            <a:r>
              <a:rPr lang="es-ES" sz="6000" b="0" i="0" strike="noStrike" cap="none" spc="0" baseline="0">
                <a:solidFill>
                  <a:srgbClr val="7B2A84"/>
                </a:solidFill>
                <a:effectLst/>
                <a:latin typeface="Calibri Light"/>
                <a:ea typeface="Calibri Light"/>
                <a:cs typeface="Calibri Light"/>
              </a:rPr>
              <a:t>Adherencia y una introducción a la entrevista motivacional</a:t>
            </a:r>
          </a:p>
        </p:txBody>
      </p:sp>
      <p:sp>
        <p:nvSpPr>
          <p:cNvPr id="2" name="Subtitle 1">
            <a:extLst>
              <a:ext uri="{FF2B5EF4-FFF2-40B4-BE49-F238E27FC236}">
                <a16:creationId xmlns:a16="http://schemas.microsoft.com/office/drawing/2014/main" id="{01D47294-7035-4741-ABA5-D2CC7DDB1FEA}"/>
              </a:ext>
            </a:extLst>
          </p:cNvPr>
          <p:cNvSpPr>
            <a:spLocks noGrp="1"/>
          </p:cNvSpPr>
          <p:nvPr>
            <p:ph type="subTitle" idx="1"/>
          </p:nvPr>
        </p:nvSpPr>
        <p:spPr/>
        <p:txBody>
          <a:bodyPr/>
          <a:lstStyle/>
          <a:p>
            <a:endParaRPr lang="en-GB"/>
          </a:p>
        </p:txBody>
      </p:sp>
      <p:sp>
        <p:nvSpPr>
          <p:cNvPr id="3" name="Text Placeholder 2">
            <a:extLst>
              <a:ext uri="{FF2B5EF4-FFF2-40B4-BE49-F238E27FC236}">
                <a16:creationId xmlns:a16="http://schemas.microsoft.com/office/drawing/2014/main" id="{9F4FFCE0-C79B-4319-9305-DA88C76802FB}"/>
              </a:ext>
            </a:extLst>
          </p:cNvPr>
          <p:cNvSpPr>
            <a:spLocks noGrp="1"/>
          </p:cNvSpPr>
          <p:nvPr>
            <p:ph type="body" sz="quarter" idx="13"/>
          </p:nvPr>
        </p:nvSpPr>
        <p:spPr/>
        <p:txBody>
          <a:bodyPr/>
          <a:lstStyle/>
          <a:p>
            <a:r>
              <a:rPr lang="es-ES" sz="1000" b="1" i="0" strike="noStrike" cap="none" spc="0" baseline="0" dirty="0">
                <a:solidFill>
                  <a:srgbClr val="7B2A84"/>
                </a:solidFill>
                <a:effectLst/>
                <a:latin typeface="Calibri"/>
                <a:ea typeface="Calibri"/>
                <a:cs typeface="Calibri"/>
              </a:rPr>
              <a:t>Código del </a:t>
            </a:r>
            <a:r>
              <a:rPr lang="es-ES" b="1" dirty="0">
                <a:solidFill>
                  <a:srgbClr val="7B2A84"/>
                </a:solidFill>
                <a:latin typeface="Calibri"/>
                <a:ea typeface="Calibri"/>
                <a:cs typeface="Calibri"/>
              </a:rPr>
              <a:t>trabajo: </a:t>
            </a:r>
            <a:r>
              <a:rPr lang="en-US" b="1" dirty="0">
                <a:solidFill>
                  <a:srgbClr val="7B2A84"/>
                </a:solidFill>
                <a:latin typeface="Calibri"/>
                <a:ea typeface="Calibri"/>
                <a:cs typeface="Calibri"/>
              </a:rPr>
              <a:t>INT-20-2100135</a:t>
            </a:r>
            <a:r>
              <a:rPr lang="es-ES" sz="1000" b="1" i="0" strike="noStrike" cap="none" spc="0" baseline="0" dirty="0">
                <a:solidFill>
                  <a:srgbClr val="7B2A84"/>
                </a:solidFill>
                <a:effectLst/>
                <a:latin typeface="Calibri"/>
                <a:ea typeface="Calibri"/>
                <a:cs typeface="Calibri"/>
              </a:rPr>
              <a:t>	Fecha de actualización</a:t>
            </a:r>
            <a:r>
              <a:rPr lang="es-ES" sz="1000" b="1" i="0" strike="noStrike" cap="none" spc="0" baseline="0">
                <a:solidFill>
                  <a:srgbClr val="7B2A84"/>
                </a:solidFill>
                <a:effectLst/>
                <a:latin typeface="Calibri"/>
                <a:ea typeface="Calibri"/>
                <a:cs typeface="Calibri"/>
              </a:rPr>
              <a:t>: febrero </a:t>
            </a:r>
            <a:r>
              <a:rPr lang="es-ES" sz="1000" b="1" i="0" strike="noStrike" cap="none" spc="0" baseline="0" dirty="0">
                <a:solidFill>
                  <a:srgbClr val="7B2A84"/>
                </a:solidFill>
                <a:effectLst/>
                <a:latin typeface="Calibri"/>
                <a:ea typeface="Calibri"/>
                <a:cs typeface="Calibri"/>
              </a:rPr>
              <a:t>de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Adherencia óptima: definición</a:t>
            </a:r>
            <a:endParaRPr lang="en-GB" altLang="en-US">
              <a:ea typeface="HelveticaNeueLT Std Med Cn"/>
            </a:endParaRPr>
          </a:p>
        </p:txBody>
      </p:sp>
      <p:sp>
        <p:nvSpPr>
          <p:cNvPr id="18435" name="Content Placeholder 2"/>
          <p:cNvSpPr>
            <a:spLocks noGrp="1"/>
          </p:cNvSpPr>
          <p:nvPr>
            <p:ph idx="1"/>
          </p:nvPr>
        </p:nvSpPr>
        <p:spPr/>
        <p:txBody>
          <a:bodyPr/>
          <a:lstStyle/>
          <a:p>
            <a:r>
              <a:rPr lang="es-ES" sz="2800" b="0" i="0" strike="noStrike" cap="none" spc="0" baseline="0">
                <a:solidFill>
                  <a:srgbClr val="808080"/>
                </a:solidFill>
                <a:effectLst/>
                <a:latin typeface="Calibri"/>
                <a:ea typeface="Calibri"/>
                <a:cs typeface="Calibri"/>
              </a:rPr>
              <a:t>El </a:t>
            </a:r>
            <a:r>
              <a:rPr lang="es-ES" sz="2800" b="1" i="0" strike="noStrike" cap="none" spc="0" baseline="0">
                <a:solidFill>
                  <a:srgbClr val="7B2A84"/>
                </a:solidFill>
                <a:effectLst/>
                <a:latin typeface="Calibri"/>
                <a:ea typeface="Calibri"/>
                <a:cs typeface="Calibri"/>
              </a:rPr>
              <a:t>tratamiento</a:t>
            </a:r>
            <a:r>
              <a:rPr lang="es-ES" sz="2800" b="0" i="0" strike="noStrike" cap="none" spc="0" baseline="0">
                <a:solidFill>
                  <a:srgbClr val="808080"/>
                </a:solidFill>
                <a:effectLst/>
                <a:latin typeface="Calibri"/>
                <a:ea typeface="Calibri"/>
                <a:cs typeface="Calibri"/>
              </a:rPr>
              <a:t> correcto </a:t>
            </a:r>
          </a:p>
          <a:p>
            <a:pPr marL="0" indent="0">
              <a:buNone/>
            </a:pPr>
            <a:r>
              <a:rPr lang="en-GB" altLang="en-US">
                <a:ea typeface="HelveticaNeueLT Std Cn"/>
              </a:rPr>
              <a:t> </a:t>
            </a:r>
          </a:p>
          <a:p>
            <a:r>
              <a:rPr lang="es-ES" sz="2800" b="0" i="0" strike="noStrike" cap="none" spc="0" baseline="0">
                <a:solidFill>
                  <a:srgbClr val="808080"/>
                </a:solidFill>
                <a:effectLst/>
                <a:latin typeface="Calibri"/>
                <a:ea typeface="Calibri"/>
                <a:cs typeface="Calibri"/>
              </a:rPr>
              <a:t>La </a:t>
            </a:r>
            <a:r>
              <a:rPr lang="es-ES" sz="2800" b="1" i="0" strike="noStrike" cap="none" spc="0" baseline="0">
                <a:solidFill>
                  <a:srgbClr val="7B2A84"/>
                </a:solidFill>
                <a:effectLst/>
                <a:latin typeface="Calibri"/>
                <a:ea typeface="Calibri"/>
                <a:cs typeface="Calibri"/>
              </a:rPr>
              <a:t>cantidad</a:t>
            </a:r>
            <a:r>
              <a:rPr lang="es-ES" sz="2800" b="0" i="0" strike="noStrike" cap="none" spc="0" baseline="0">
                <a:solidFill>
                  <a:srgbClr val="808080"/>
                </a:solidFill>
                <a:effectLst/>
                <a:latin typeface="Calibri"/>
                <a:ea typeface="Calibri"/>
                <a:cs typeface="Calibri"/>
              </a:rPr>
              <a:t> correcta </a:t>
            </a:r>
          </a:p>
          <a:p>
            <a:pPr marL="0" indent="0">
              <a:buNone/>
            </a:pPr>
            <a:endParaRPr lang="en-GB" altLang="en-US">
              <a:ea typeface="HelveticaNeueLT Std Cn"/>
            </a:endParaRPr>
          </a:p>
          <a:p>
            <a:r>
              <a:rPr lang="es-ES" sz="2800" b="0" i="0" strike="noStrike" cap="none" spc="0" baseline="0">
                <a:solidFill>
                  <a:srgbClr val="808080"/>
                </a:solidFill>
                <a:effectLst/>
                <a:latin typeface="Calibri"/>
                <a:ea typeface="Calibri"/>
                <a:cs typeface="Calibri"/>
              </a:rPr>
              <a:t>De la </a:t>
            </a:r>
            <a:r>
              <a:rPr lang="es-ES" sz="2800" b="1" i="0" strike="noStrike" cap="none" spc="0" baseline="0">
                <a:solidFill>
                  <a:srgbClr val="7B2A84"/>
                </a:solidFill>
                <a:effectLst/>
                <a:latin typeface="Calibri"/>
                <a:ea typeface="Calibri"/>
                <a:cs typeface="Calibri"/>
              </a:rPr>
              <a:t>manera</a:t>
            </a:r>
            <a:r>
              <a:rPr lang="es-ES" sz="2800" b="0" i="0" strike="noStrike" cap="none" spc="0" baseline="0">
                <a:solidFill>
                  <a:srgbClr val="808080"/>
                </a:solidFill>
                <a:effectLst/>
                <a:latin typeface="Calibri"/>
                <a:ea typeface="Calibri"/>
                <a:cs typeface="Calibri"/>
              </a:rPr>
              <a:t> correcta</a:t>
            </a:r>
          </a:p>
          <a:p>
            <a:endParaRPr lang="en-GB" altLang="en-US">
              <a:ea typeface="HelveticaNeueLT Std Cn"/>
            </a:endParaRPr>
          </a:p>
        </p:txBody>
      </p:sp>
      <p:sp>
        <p:nvSpPr>
          <p:cNvPr id="2" name="Text Placeholder 1">
            <a:extLst>
              <a:ext uri="{FF2B5EF4-FFF2-40B4-BE49-F238E27FC236}">
                <a16:creationId xmlns:a16="http://schemas.microsoft.com/office/drawing/2014/main" id="{378C33E1-DCFF-4DFA-B761-89FEB3BD4795}"/>
              </a:ext>
            </a:extLst>
          </p:cNvPr>
          <p:cNvSpPr>
            <a:spLocks noGrp="1"/>
          </p:cNvSpPr>
          <p:nvPr>
            <p:ph type="body" sz="quarter" idx="13"/>
          </p:nvPr>
        </p:nvSpPr>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marL="609600" indent="-609600"/>
            <a:r>
              <a:rPr lang="es-ES" sz="3600" b="0" i="0" strike="noStrike" cap="none" spc="0" baseline="0">
                <a:solidFill>
                  <a:srgbClr val="FFFFFF"/>
                </a:solidFill>
                <a:effectLst/>
                <a:latin typeface="Calibri Light"/>
                <a:ea typeface="Calibri Light"/>
                <a:cs typeface="Calibri Light"/>
              </a:rPr>
              <a:t>¿Por qué es tan difícil conseguir una adherencia óptima en la FQ?</a:t>
            </a:r>
          </a:p>
        </p:txBody>
      </p:sp>
      <p:sp>
        <p:nvSpPr>
          <p:cNvPr id="19459" name="Rectangle 3"/>
          <p:cNvSpPr>
            <a:spLocks noGrp="1" noChangeArrowheads="1"/>
          </p:cNvSpPr>
          <p:nvPr>
            <p:ph idx="1"/>
          </p:nvPr>
        </p:nvSpPr>
        <p:spPr/>
        <p:txBody>
          <a:bodyPr>
            <a:normAutofit fontScale="92500" lnSpcReduction="10000"/>
          </a:bodyPr>
          <a:lstStyle/>
          <a:p>
            <a:pPr eaLnBrk="1" hangingPunct="1"/>
            <a:r>
              <a:rPr lang="es-ES" sz="2800" b="0" i="0" strike="noStrike" cap="none" spc="0" baseline="0">
                <a:solidFill>
                  <a:srgbClr val="808080"/>
                </a:solidFill>
                <a:effectLst/>
                <a:latin typeface="Calibri"/>
                <a:ea typeface="Calibri"/>
                <a:cs typeface="Calibri"/>
              </a:rPr>
              <a:t>La adherencia óptima puede:</a:t>
            </a:r>
            <a:r>
              <a:rPr lang="es-ES" sz="2800" b="0" i="0" strike="noStrike" cap="none" spc="0" baseline="30000">
                <a:solidFill>
                  <a:srgbClr val="808080"/>
                </a:solidFill>
                <a:effectLst/>
                <a:latin typeface="Calibri"/>
                <a:ea typeface="Calibri"/>
                <a:cs typeface="Calibri"/>
              </a:rPr>
              <a:t>1</a:t>
            </a:r>
          </a:p>
          <a:p>
            <a:pPr lvl="1" eaLnBrk="1" hangingPunct="1"/>
            <a:r>
              <a:rPr lang="es-ES" sz="2400" b="0" i="0" strike="noStrike" cap="none" spc="0" baseline="0">
                <a:solidFill>
                  <a:srgbClr val="808080"/>
                </a:solidFill>
                <a:effectLst/>
                <a:latin typeface="Calibri"/>
                <a:ea typeface="Calibri"/>
                <a:cs typeface="Calibri"/>
              </a:rPr>
              <a:t>requerir mucho tiempo</a:t>
            </a:r>
          </a:p>
          <a:p>
            <a:pPr lvl="1" eaLnBrk="1" hangingPunct="1"/>
            <a:r>
              <a:rPr lang="es-ES" sz="2400" b="0" i="0" strike="noStrike" cap="none" spc="0" baseline="0">
                <a:solidFill>
                  <a:srgbClr val="808080"/>
                </a:solidFill>
                <a:effectLst/>
                <a:latin typeface="Calibri"/>
                <a:ea typeface="Calibri"/>
                <a:cs typeface="Calibri"/>
              </a:rPr>
              <a:t>ser muy intrusiva</a:t>
            </a:r>
          </a:p>
          <a:p>
            <a:pPr lvl="1" eaLnBrk="1" hangingPunct="1"/>
            <a:r>
              <a:rPr lang="es-ES" sz="2400" b="0" i="0" strike="noStrike" cap="none" spc="0" baseline="0">
                <a:solidFill>
                  <a:srgbClr val="808080"/>
                </a:solidFill>
                <a:effectLst/>
                <a:latin typeface="Calibri"/>
                <a:ea typeface="Calibri"/>
                <a:cs typeface="Calibri"/>
              </a:rPr>
              <a:t>ser preocupante (recuerda a la enfermedad)</a:t>
            </a:r>
          </a:p>
          <a:p>
            <a:pPr eaLnBrk="1" hangingPunct="1"/>
            <a:r>
              <a:rPr lang="es-ES" sz="2800" b="0" i="0" strike="noStrike" cap="none" spc="0" baseline="0">
                <a:solidFill>
                  <a:srgbClr val="808080"/>
                </a:solidFill>
                <a:effectLst/>
                <a:latin typeface="Calibri"/>
                <a:ea typeface="Calibri"/>
                <a:cs typeface="Calibri"/>
              </a:rPr>
              <a:t>El paciente puede:</a:t>
            </a:r>
            <a:r>
              <a:rPr lang="es-ES" sz="2800" b="0" i="0" strike="noStrike" cap="none" spc="0" baseline="30000">
                <a:solidFill>
                  <a:srgbClr val="808080"/>
                </a:solidFill>
                <a:effectLst/>
                <a:latin typeface="Calibri"/>
                <a:ea typeface="Calibri"/>
                <a:cs typeface="Calibri"/>
              </a:rPr>
              <a:t>1,2</a:t>
            </a:r>
          </a:p>
          <a:p>
            <a:pPr lvl="1" eaLnBrk="1" hangingPunct="1"/>
            <a:r>
              <a:rPr lang="es-ES" sz="2400" b="0" i="0" strike="noStrike" cap="none" spc="0" baseline="0">
                <a:solidFill>
                  <a:srgbClr val="808080"/>
                </a:solidFill>
                <a:effectLst/>
                <a:latin typeface="Calibri"/>
                <a:ea typeface="Calibri"/>
                <a:cs typeface="Calibri"/>
              </a:rPr>
              <a:t>no saber qué hacer</a:t>
            </a:r>
          </a:p>
          <a:p>
            <a:pPr lvl="1" eaLnBrk="1" hangingPunct="1"/>
            <a:r>
              <a:rPr lang="es-ES" sz="2400" b="0" i="0" strike="noStrike" cap="none" spc="0" baseline="0">
                <a:solidFill>
                  <a:srgbClr val="808080"/>
                </a:solidFill>
                <a:effectLst/>
                <a:latin typeface="Calibri"/>
                <a:ea typeface="Calibri"/>
                <a:cs typeface="Calibri"/>
              </a:rPr>
              <a:t>sentir que no tiene el apoyo de la familia</a:t>
            </a:r>
          </a:p>
          <a:p>
            <a:pPr lvl="1" eaLnBrk="1" hangingPunct="1"/>
            <a:r>
              <a:rPr lang="es-ES" sz="2400" b="0" i="0" strike="noStrike" cap="none" spc="0" baseline="0">
                <a:solidFill>
                  <a:srgbClr val="808080"/>
                </a:solidFill>
                <a:effectLst/>
                <a:latin typeface="Calibri"/>
                <a:ea typeface="Calibri"/>
                <a:cs typeface="Calibri"/>
              </a:rPr>
              <a:t>odiar sentirse diferente</a:t>
            </a:r>
          </a:p>
          <a:p>
            <a:pPr eaLnBrk="1" hangingPunct="1"/>
            <a:r>
              <a:rPr lang="es-ES" sz="2800" b="0" i="0" strike="noStrike" cap="none" spc="0" baseline="0">
                <a:solidFill>
                  <a:srgbClr val="808080"/>
                </a:solidFill>
                <a:effectLst/>
                <a:latin typeface="Calibri"/>
                <a:ea typeface="Calibri"/>
                <a:cs typeface="Calibri"/>
              </a:rPr>
              <a:t>Comprender los factores que influyen en si alguien se adherirá o no de forma óptima puede ser útil... y puede guiar una conversación sobre el cambio</a:t>
            </a:r>
            <a:endParaRPr lang="en-GB" altLang="en-US" baseline="30000">
              <a:ea typeface="HelveticaNeueLT Std Cn"/>
            </a:endParaRPr>
          </a:p>
        </p:txBody>
      </p:sp>
      <p:sp>
        <p:nvSpPr>
          <p:cNvPr id="3" name="Text Placeholder 2">
            <a:extLst>
              <a:ext uri="{FF2B5EF4-FFF2-40B4-BE49-F238E27FC236}">
                <a16:creationId xmlns:a16="http://schemas.microsoft.com/office/drawing/2014/main" id="{450B03D8-1C6C-4837-8FAC-4F7E9B99C9EA}"/>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Duff AJA, Latchford GJ. </a:t>
            </a:r>
            <a:r>
              <a:rPr lang="es-ES" sz="1000" b="0" i="1" strike="noStrike" cap="none" spc="0" baseline="0">
                <a:solidFill>
                  <a:srgbClr val="898989"/>
                </a:solidFill>
                <a:effectLst/>
                <a:latin typeface="Calibri"/>
                <a:ea typeface="Calibri"/>
                <a:cs typeface="Calibri"/>
              </a:rPr>
              <a:t>Pediatr Pulmonol. </a:t>
            </a:r>
            <a:r>
              <a:rPr lang="es-ES" sz="1000" b="0" i="0" strike="noStrike" cap="none" spc="0" baseline="0">
                <a:solidFill>
                  <a:srgbClr val="898989"/>
                </a:solidFill>
                <a:effectLst/>
                <a:latin typeface="Calibri"/>
                <a:ea typeface="Calibri"/>
                <a:cs typeface="Calibri"/>
              </a:rPr>
              <a:t>2010;45:211–220; 2. Jones S, et al. </a:t>
            </a:r>
            <a:r>
              <a:rPr lang="es-ES" sz="1000" b="0" i="1" strike="noStrike" cap="none" spc="0" baseline="0">
                <a:solidFill>
                  <a:srgbClr val="898989"/>
                </a:solidFill>
                <a:effectLst/>
                <a:latin typeface="Calibri"/>
                <a:ea typeface="Calibri"/>
                <a:cs typeface="Calibri"/>
              </a:rPr>
              <a:t>Cochrane Database Syst Rev</a:t>
            </a:r>
            <a:r>
              <a:rPr lang="es-ES" sz="1000" b="0" i="0" strike="noStrike" cap="none" spc="0" baseline="0">
                <a:solidFill>
                  <a:srgbClr val="898989"/>
                </a:solidFill>
                <a:effectLst/>
                <a:latin typeface="Calibri"/>
                <a:ea typeface="Calibri"/>
                <a:cs typeface="Calibri"/>
              </a:rPr>
              <a:t>. 2018;2018:CD011665.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s-ES" sz="6000" b="1" i="0" strike="noStrike" cap="none" spc="0" baseline="0">
                <a:solidFill>
                  <a:srgbClr val="FFFFFF"/>
                </a:solidFill>
                <a:effectLst/>
                <a:latin typeface="Calibri Light"/>
                <a:ea typeface="Calibri Light"/>
                <a:cs typeface="Calibri Light"/>
              </a:rPr>
              <a:t>Factores que afectan a la adherencia</a:t>
            </a:r>
          </a:p>
        </p:txBody>
      </p:sp>
      <p:sp>
        <p:nvSpPr>
          <p:cNvPr id="2" name="Text Placeholder 1">
            <a:extLst>
              <a:ext uri="{FF2B5EF4-FFF2-40B4-BE49-F238E27FC236}">
                <a16:creationId xmlns:a16="http://schemas.microsoft.com/office/drawing/2014/main" id="{6F297825-3A9D-4AFD-AE5C-7240F528B549}"/>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Factores que afectan a la adherencia</a:t>
            </a:r>
          </a:p>
        </p:txBody>
      </p:sp>
      <p:sp>
        <p:nvSpPr>
          <p:cNvPr id="21507" name="Content Placeholder 2"/>
          <p:cNvSpPr>
            <a:spLocks noGrp="1"/>
          </p:cNvSpPr>
          <p:nvPr>
            <p:ph idx="1"/>
          </p:nvPr>
        </p:nvSpPr>
        <p:spPr/>
        <p:txBody>
          <a:bodyPr numCol="2"/>
          <a:lstStyle/>
          <a:p>
            <a:pPr eaLnBrk="1" hangingPunct="1"/>
            <a:r>
              <a:rPr lang="es-ES" sz="2800" b="0" i="0" strike="noStrike" cap="none" spc="0" baseline="0">
                <a:solidFill>
                  <a:srgbClr val="808080"/>
                </a:solidFill>
                <a:effectLst/>
                <a:latin typeface="Calibri"/>
                <a:ea typeface="Calibri"/>
                <a:cs typeface="Calibri"/>
              </a:rPr>
              <a:t>Contexto:</a:t>
            </a:r>
          </a:p>
          <a:p>
            <a:pPr lvl="1" eaLnBrk="1" hangingPunct="1"/>
            <a:r>
              <a:rPr lang="es-ES" sz="2400" b="0" i="0" strike="noStrike" cap="none" spc="0" baseline="0">
                <a:solidFill>
                  <a:srgbClr val="808080"/>
                </a:solidFill>
                <a:effectLst/>
                <a:latin typeface="Calibri"/>
                <a:ea typeface="Calibri"/>
                <a:cs typeface="Calibri"/>
              </a:rPr>
              <a:t>sociedad y cultura</a:t>
            </a:r>
          </a:p>
          <a:p>
            <a:pPr lvl="1" eaLnBrk="1" hangingPunct="1"/>
            <a:r>
              <a:rPr lang="es-ES" sz="2400" b="0" i="0" strike="noStrike" cap="none" spc="0" baseline="0">
                <a:solidFill>
                  <a:srgbClr val="808080"/>
                </a:solidFill>
                <a:effectLst/>
                <a:latin typeface="Calibri"/>
                <a:ea typeface="Calibri"/>
                <a:cs typeface="Calibri"/>
              </a:rPr>
              <a:t>familia y amigos</a:t>
            </a:r>
          </a:p>
          <a:p>
            <a:pPr eaLnBrk="1" hangingPunct="1"/>
            <a:endParaRPr lang="en-GB" altLang="en-US">
              <a:ea typeface="HelveticaNeueLT Std Cn"/>
            </a:endParaRPr>
          </a:p>
          <a:p>
            <a:pPr eaLnBrk="1" hangingPunct="1"/>
            <a:endParaRPr lang="en-GB" altLang="en-US">
              <a:ea typeface="HelveticaNeueLT Std Cn"/>
            </a:endParaRPr>
          </a:p>
          <a:p>
            <a:pPr eaLnBrk="1" hangingPunct="1"/>
            <a:endParaRPr lang="en-GB" altLang="en-US">
              <a:ea typeface="HelveticaNeueLT Std Cn"/>
            </a:endParaRPr>
          </a:p>
          <a:p>
            <a:pPr eaLnBrk="1" hangingPunct="1"/>
            <a:endParaRPr lang="en-GB" altLang="en-US">
              <a:ea typeface="HelveticaNeueLT Std Cn"/>
            </a:endParaRPr>
          </a:p>
          <a:p>
            <a:pPr eaLnBrk="1" hangingPunct="1"/>
            <a:endParaRPr lang="en-GB"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La persona:</a:t>
            </a:r>
          </a:p>
          <a:p>
            <a:pPr lvl="1" eaLnBrk="1" hangingPunct="1"/>
            <a:r>
              <a:rPr lang="es-ES" sz="2400" b="0" i="0" strike="noStrike" cap="none" spc="0" baseline="0">
                <a:solidFill>
                  <a:srgbClr val="808080"/>
                </a:solidFill>
                <a:effectLst/>
                <a:latin typeface="Calibri"/>
                <a:ea typeface="Calibri"/>
                <a:cs typeface="Calibri"/>
              </a:rPr>
              <a:t>tratamiento</a:t>
            </a:r>
          </a:p>
          <a:p>
            <a:pPr lvl="1" eaLnBrk="1" hangingPunct="1"/>
            <a:r>
              <a:rPr lang="es-ES" sz="2400" b="0" i="0" strike="noStrike" cap="none" spc="0" baseline="0">
                <a:solidFill>
                  <a:srgbClr val="808080"/>
                </a:solidFill>
                <a:effectLst/>
                <a:latin typeface="Calibri"/>
                <a:ea typeface="Calibri"/>
                <a:cs typeface="Calibri"/>
              </a:rPr>
              <a:t>características individuales</a:t>
            </a:r>
          </a:p>
          <a:p>
            <a:pPr lvl="1" eaLnBrk="1" hangingPunct="1"/>
            <a:r>
              <a:rPr lang="es-ES" sz="2400" b="0" i="0" strike="noStrike" cap="none" spc="0" baseline="0">
                <a:solidFill>
                  <a:srgbClr val="808080"/>
                </a:solidFill>
                <a:effectLst/>
                <a:latin typeface="Calibri"/>
                <a:ea typeface="Calibri"/>
                <a:cs typeface="Calibri"/>
              </a:rPr>
              <a:t>comportamiento</a:t>
            </a:r>
          </a:p>
          <a:p>
            <a:pPr lvl="1" eaLnBrk="1" hangingPunct="1"/>
            <a:r>
              <a:rPr lang="es-ES" sz="2400" b="0" i="0" strike="noStrike" cap="none" spc="0" baseline="0">
                <a:solidFill>
                  <a:srgbClr val="808080"/>
                </a:solidFill>
                <a:effectLst/>
                <a:latin typeface="Calibri"/>
                <a:ea typeface="Calibri"/>
                <a:cs typeface="Calibri"/>
              </a:rPr>
              <a:t>creencias</a:t>
            </a:r>
          </a:p>
        </p:txBody>
      </p:sp>
      <p:sp>
        <p:nvSpPr>
          <p:cNvPr id="3" name="Text Placeholder 2">
            <a:extLst>
              <a:ext uri="{FF2B5EF4-FFF2-40B4-BE49-F238E27FC236}">
                <a16:creationId xmlns:a16="http://schemas.microsoft.com/office/drawing/2014/main" id="{10B625C5-1E00-4203-9A56-827E1CAF01CA}"/>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Duff AJA, Latchford GJ. </a:t>
            </a:r>
            <a:r>
              <a:rPr lang="es-ES" sz="1000" b="0" i="1" strike="noStrike" cap="none" spc="0" baseline="0">
                <a:solidFill>
                  <a:srgbClr val="898989"/>
                </a:solidFill>
                <a:effectLst/>
                <a:latin typeface="Calibri"/>
                <a:ea typeface="Calibri"/>
                <a:cs typeface="Calibri"/>
              </a:rPr>
              <a:t>Pediatr Pulmonol. </a:t>
            </a:r>
            <a:r>
              <a:rPr lang="es-ES" sz="1000" b="0" i="0" strike="noStrike" cap="none" spc="0" baseline="0">
                <a:solidFill>
                  <a:srgbClr val="898989"/>
                </a:solidFill>
                <a:effectLst/>
                <a:latin typeface="Calibri"/>
                <a:ea typeface="Calibri"/>
                <a:cs typeface="Calibri"/>
              </a:rPr>
              <a:t>2010;45:211–220.</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Sociedad y cultura</a:t>
            </a:r>
          </a:p>
        </p:txBody>
      </p:sp>
      <p:sp>
        <p:nvSpPr>
          <p:cNvPr id="22531" name="Content Placeholder 2"/>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Los pacientes pueden tener diferentes expectativas sobre lo que deben hacer (normas sociales)</a:t>
            </a:r>
          </a:p>
          <a:p>
            <a:pPr lvl="1" eaLnBrk="1" hangingPunct="1"/>
            <a:r>
              <a:rPr lang="es-ES" sz="2400" b="0" i="0" strike="noStrike" cap="none" spc="0" baseline="0">
                <a:solidFill>
                  <a:srgbClr val="808080"/>
                </a:solidFill>
                <a:effectLst/>
                <a:latin typeface="Calibri"/>
                <a:ea typeface="Calibri"/>
                <a:cs typeface="Calibri"/>
              </a:rPr>
              <a:t>¿suele llevar la gente puesto el cinturón de seguridad?</a:t>
            </a:r>
          </a:p>
          <a:p>
            <a:pPr lvl="1" eaLnBrk="1" hangingPunct="1"/>
            <a:r>
              <a:rPr lang="es-ES" sz="2400" b="0" i="0" strike="noStrike" cap="none" spc="0" baseline="0">
                <a:solidFill>
                  <a:srgbClr val="808080"/>
                </a:solidFill>
                <a:effectLst/>
                <a:latin typeface="Calibri"/>
                <a:ea typeface="Calibri"/>
                <a:cs typeface="Calibri"/>
              </a:rPr>
              <a:t>¿suele la gente acudir a las citas hospitalarias?</a:t>
            </a:r>
          </a:p>
          <a:p>
            <a:pPr lvl="1" eaLnBrk="1" hangingPunct="1"/>
            <a:r>
              <a:rPr lang="es-ES" sz="2400" b="0" i="0" strike="noStrike" cap="none" spc="0" baseline="0">
                <a:solidFill>
                  <a:srgbClr val="808080"/>
                </a:solidFill>
                <a:effectLst/>
                <a:latin typeface="Calibri"/>
                <a:ea typeface="Calibri"/>
                <a:cs typeface="Calibri"/>
              </a:rPr>
              <a:t>¿suele la gente cumplir con su tratamiento?</a:t>
            </a:r>
          </a:p>
          <a:p>
            <a:pPr eaLnBrk="1" hangingPunct="1"/>
            <a:endParaRPr lang="en-GB"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Los recursos sociales son importantes</a:t>
            </a:r>
          </a:p>
          <a:p>
            <a:pPr lvl="1" eaLnBrk="1" hangingPunct="1"/>
            <a:r>
              <a:rPr lang="es-ES" sz="2400" b="0" i="0" strike="noStrike" cap="none" spc="0" baseline="0">
                <a:solidFill>
                  <a:srgbClr val="808080"/>
                </a:solidFill>
                <a:effectLst/>
                <a:latin typeface="Calibri"/>
                <a:ea typeface="Calibri"/>
                <a:cs typeface="Calibri"/>
              </a:rPr>
              <a:t>dinero, vivienda, etc.</a:t>
            </a:r>
          </a:p>
          <a:p>
            <a:pPr eaLnBrk="1" hangingPunct="1"/>
            <a:endParaRPr lang="en-GB" altLang="en-US" sz="2000">
              <a:ea typeface="HelveticaNeueLT Std Cn"/>
            </a:endParaRPr>
          </a:p>
        </p:txBody>
      </p:sp>
      <p:sp>
        <p:nvSpPr>
          <p:cNvPr id="3" name="Text Placeholder 2">
            <a:extLst>
              <a:ext uri="{FF2B5EF4-FFF2-40B4-BE49-F238E27FC236}">
                <a16:creationId xmlns:a16="http://schemas.microsoft.com/office/drawing/2014/main" id="{05BB50F4-0867-4F6F-A72C-6A10AC1A94A7}"/>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Duff AJA, Latchford GJ. </a:t>
            </a:r>
            <a:r>
              <a:rPr lang="es-ES" sz="1000" b="0" i="1" strike="noStrike" cap="none" spc="0" baseline="0">
                <a:solidFill>
                  <a:srgbClr val="898989"/>
                </a:solidFill>
                <a:effectLst/>
                <a:latin typeface="Calibri"/>
                <a:ea typeface="Calibri"/>
                <a:cs typeface="Calibri"/>
              </a:rPr>
              <a:t>Pediatr Pulmonol. </a:t>
            </a:r>
            <a:r>
              <a:rPr lang="es-ES" sz="1000" b="0" i="0" strike="noStrike" cap="none" spc="0" baseline="0">
                <a:solidFill>
                  <a:srgbClr val="898989"/>
                </a:solidFill>
                <a:effectLst/>
                <a:latin typeface="Calibri"/>
                <a:ea typeface="Calibri"/>
                <a:cs typeface="Calibri"/>
              </a:rPr>
              <a:t>2010;45:211–220.</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Familia y amigos</a:t>
            </a:r>
          </a:p>
        </p:txBody>
      </p:sp>
      <p:sp>
        <p:nvSpPr>
          <p:cNvPr id="23555" name="Content Placeholder 7"/>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Una gran influencia: los desacuerdos familiares, la implicación excesiva y la mala comunicación se asocian a problemas de adherencia</a:t>
            </a:r>
          </a:p>
          <a:p>
            <a:pPr eaLnBrk="1" hangingPunct="1">
              <a:lnSpc>
                <a:spcPct val="90000"/>
              </a:lnSpc>
              <a:spcBef>
                <a:spcPct val="10000"/>
              </a:spcBef>
            </a:pPr>
            <a:endParaRPr lang="en-GB" altLang="en-US">
              <a:ea typeface="HelveticaNeueLT Std Cn"/>
            </a:endParaRPr>
          </a:p>
          <a:p>
            <a:pPr eaLnBrk="1" hangingPunct="1">
              <a:lnSpc>
                <a:spcPct val="90000"/>
              </a:lnSpc>
              <a:spcBef>
                <a:spcPct val="10000"/>
              </a:spcBef>
            </a:pPr>
            <a:r>
              <a:rPr lang="es-ES" sz="2800" b="0" i="0" strike="noStrike" cap="none" spc="0" baseline="0">
                <a:solidFill>
                  <a:srgbClr val="808080"/>
                </a:solidFill>
                <a:effectLst/>
                <a:latin typeface="Calibri"/>
                <a:ea typeface="Calibri"/>
                <a:cs typeface="Calibri"/>
              </a:rPr>
              <a:t>Recursos familiares:</a:t>
            </a:r>
          </a:p>
          <a:p>
            <a:pPr lvl="1" eaLnBrk="1" hangingPunct="1"/>
            <a:r>
              <a:rPr lang="es-ES" sz="2400" b="0" i="0" strike="noStrike" cap="none" spc="0" baseline="0">
                <a:solidFill>
                  <a:srgbClr val="808080"/>
                </a:solidFill>
                <a:effectLst/>
                <a:latin typeface="Calibri"/>
                <a:ea typeface="Calibri"/>
                <a:cs typeface="Calibri"/>
              </a:rPr>
              <a:t>recursos prácticos (transporte, etc.)</a:t>
            </a:r>
          </a:p>
          <a:p>
            <a:pPr lvl="1" eaLnBrk="1" hangingPunct="1"/>
            <a:r>
              <a:rPr lang="es-ES" sz="2400" b="0" i="0" strike="noStrike" cap="none" spc="0" baseline="0">
                <a:solidFill>
                  <a:srgbClr val="808080"/>
                </a:solidFill>
                <a:effectLst/>
                <a:latin typeface="Calibri"/>
                <a:ea typeface="Calibri"/>
                <a:cs typeface="Calibri"/>
              </a:rPr>
              <a:t>recursos psicológicos (apoyo, estilo de afrontamiento, etc.)</a:t>
            </a:r>
          </a:p>
          <a:p>
            <a:pPr eaLnBrk="1" hangingPunct="1"/>
            <a:endParaRPr lang="en-GB"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¿Influencia de grupo de amigos/compañeros?</a:t>
            </a:r>
          </a:p>
          <a:p>
            <a:pPr eaLnBrk="1" hangingPunct="1"/>
            <a:endParaRPr lang="en-GB" altLang="en-US">
              <a:ea typeface="HelveticaNeueLT Std Cn"/>
            </a:endParaRPr>
          </a:p>
        </p:txBody>
      </p:sp>
      <p:sp>
        <p:nvSpPr>
          <p:cNvPr id="3" name="Text Placeholder 2">
            <a:extLst>
              <a:ext uri="{FF2B5EF4-FFF2-40B4-BE49-F238E27FC236}">
                <a16:creationId xmlns:a16="http://schemas.microsoft.com/office/drawing/2014/main" id="{58F2D890-8B3A-45F8-8B4B-42966EC5A93E}"/>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O'Toole DPH, et al. </a:t>
            </a:r>
            <a:r>
              <a:rPr lang="es-ES" sz="1000" b="0" i="1" strike="noStrike" cap="none" spc="0" baseline="0">
                <a:solidFill>
                  <a:srgbClr val="898989"/>
                </a:solidFill>
                <a:effectLst/>
                <a:latin typeface="Calibri"/>
                <a:ea typeface="Calibri"/>
                <a:cs typeface="Calibri"/>
              </a:rPr>
              <a:t>Qual Health Res</a:t>
            </a:r>
            <a:r>
              <a:rPr lang="es-ES" sz="1000" b="0" i="0" strike="noStrike" cap="none" spc="0" baseline="0">
                <a:solidFill>
                  <a:srgbClr val="898989"/>
                </a:solidFill>
                <a:effectLst/>
                <a:latin typeface="Calibri"/>
                <a:ea typeface="Calibri"/>
                <a:cs typeface="Calibri"/>
              </a:rPr>
              <a:t>. 2019;29:846–856.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A513-C100-449A-9015-CC7B59E355B0}"/>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Familia y amigos</a:t>
            </a:r>
            <a:endParaRPr lang="en-GB"/>
          </a:p>
        </p:txBody>
      </p:sp>
      <p:sp>
        <p:nvSpPr>
          <p:cNvPr id="3" name="Content Placeholder 2">
            <a:extLst>
              <a:ext uri="{FF2B5EF4-FFF2-40B4-BE49-F238E27FC236}">
                <a16:creationId xmlns:a16="http://schemas.microsoft.com/office/drawing/2014/main" id="{4C0ECA0F-EDEF-4B37-8B04-9BE1BE54873B}"/>
              </a:ext>
            </a:extLst>
          </p:cNvPr>
          <p:cNvSpPr>
            <a:spLocks noGrp="1"/>
          </p:cNvSpPr>
          <p:nvPr>
            <p:ph idx="1"/>
          </p:nvPr>
        </p:nvSpPr>
        <p:spPr/>
        <p:txBody>
          <a:bodyPr>
            <a:normAutofit fontScale="92500" lnSpcReduction="20000"/>
          </a:bodyPr>
          <a:lstStyle/>
          <a:p>
            <a:pPr>
              <a:buFont typeface="Arial"/>
              <a:buChar char="•"/>
              <a:defRPr/>
            </a:pPr>
            <a:r>
              <a:rPr lang="es-ES" sz="2800" b="0" i="0" strike="noStrike" cap="none" spc="0" baseline="0">
                <a:solidFill>
                  <a:srgbClr val="808080"/>
                </a:solidFill>
                <a:effectLst/>
                <a:latin typeface="Calibri"/>
                <a:ea typeface="Calibri"/>
                <a:cs typeface="Calibri"/>
              </a:rPr>
              <a:t>Los adolescentes pueden tener la necesidad de ser cada vez más independientes, lo que conduce a la inercia y al deseo de separarse</a:t>
            </a:r>
            <a:endParaRPr lang="en-GB" altLang="en-US" strike="sngStrike"/>
          </a:p>
          <a:p>
            <a:pPr marL="0" indent="0">
              <a:buNone/>
              <a:defRPr/>
            </a:pPr>
            <a:endParaRPr lang="en-GB" altLang="en-US"/>
          </a:p>
          <a:p>
            <a:pPr>
              <a:buFont typeface="Arial"/>
              <a:buChar char="•"/>
              <a:defRPr/>
            </a:pPr>
            <a:r>
              <a:rPr lang="es-ES" sz="2800" b="0" i="0" strike="noStrike" cap="none" spc="0" baseline="0">
                <a:solidFill>
                  <a:srgbClr val="808080"/>
                </a:solidFill>
                <a:effectLst/>
                <a:latin typeface="Calibri"/>
                <a:ea typeface="Calibri"/>
                <a:cs typeface="Calibri"/>
              </a:rPr>
              <a:t>Por el contrario, cuando los adolescentes tienen una enfermedad crónica, también pueden mostrar el efecto contrario, en el querer tener a su familia cerca</a:t>
            </a:r>
          </a:p>
          <a:p>
            <a:pPr marL="800100" lvl="1" indent="-342900">
              <a:buFont typeface="Arial"/>
              <a:buChar char="–"/>
              <a:defRPr/>
            </a:pPr>
            <a:r>
              <a:rPr lang="es-ES" sz="2400" b="0" i="0" strike="noStrike" cap="none" spc="0" baseline="0">
                <a:solidFill>
                  <a:srgbClr val="808080"/>
                </a:solidFill>
                <a:effectLst/>
                <a:latin typeface="Calibri"/>
                <a:ea typeface="Calibri"/>
                <a:cs typeface="Calibri"/>
              </a:rPr>
              <a:t>dependencia de los padres</a:t>
            </a:r>
          </a:p>
          <a:p>
            <a:pPr marL="800100" lvl="1" indent="-342900">
              <a:buFont typeface="Arial"/>
              <a:buChar char="–"/>
              <a:defRPr/>
            </a:pPr>
            <a:r>
              <a:rPr lang="es-ES" sz="2400" b="0" i="0" strike="noStrike" cap="none" spc="0" baseline="0">
                <a:solidFill>
                  <a:srgbClr val="808080"/>
                </a:solidFill>
                <a:effectLst/>
                <a:latin typeface="Calibri"/>
                <a:ea typeface="Calibri"/>
                <a:cs typeface="Calibri"/>
              </a:rPr>
              <a:t>ansiedades parentales</a:t>
            </a:r>
          </a:p>
          <a:p>
            <a:pPr marL="800100" lvl="1" indent="-342900">
              <a:buFont typeface="Arial"/>
              <a:buChar char="–"/>
              <a:defRPr/>
            </a:pPr>
            <a:r>
              <a:rPr lang="es-ES" sz="2400" b="0" i="0" strike="noStrike" cap="none" spc="0" baseline="0">
                <a:solidFill>
                  <a:srgbClr val="808080"/>
                </a:solidFill>
                <a:effectLst/>
                <a:latin typeface="Calibri"/>
                <a:ea typeface="Calibri"/>
                <a:cs typeface="Calibri"/>
              </a:rPr>
              <a:t>dificultades para “dejar ir” </a:t>
            </a:r>
          </a:p>
          <a:p>
            <a:pPr marL="457200" lvl="1" indent="0">
              <a:buNone/>
              <a:defRPr/>
            </a:pPr>
            <a:endParaRPr lang="en-GB" altLang="en-US"/>
          </a:p>
          <a:p>
            <a:pPr>
              <a:buFont typeface="Arial"/>
              <a:buChar char="•"/>
              <a:defRPr/>
            </a:pPr>
            <a:r>
              <a:rPr lang="es-ES" sz="2800" b="0" i="0" strike="noStrike" cap="none" spc="0" baseline="0">
                <a:solidFill>
                  <a:srgbClr val="808080"/>
                </a:solidFill>
                <a:effectLst/>
                <a:latin typeface="Calibri"/>
                <a:ea typeface="Calibri"/>
                <a:cs typeface="Calibri"/>
              </a:rPr>
              <a:t>Esto puede dar lugar a conflictos, identificados como un factor importante a la hora de causar y mantener una mala adherencia</a:t>
            </a:r>
          </a:p>
          <a:p>
            <a:endParaRPr lang="en-GB"/>
          </a:p>
        </p:txBody>
      </p:sp>
      <p:sp>
        <p:nvSpPr>
          <p:cNvPr id="5" name="Text Placeholder 4">
            <a:extLst>
              <a:ext uri="{FF2B5EF4-FFF2-40B4-BE49-F238E27FC236}">
                <a16:creationId xmlns:a16="http://schemas.microsoft.com/office/drawing/2014/main" id="{F360B3B8-5DCA-4CF1-9163-503D03981E83}"/>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Duff AJA, Oxley H. </a:t>
            </a:r>
            <a:r>
              <a:rPr lang="es-ES" sz="1000" b="0" i="1" strike="noStrike" cap="none" spc="0" baseline="0">
                <a:solidFill>
                  <a:srgbClr val="898989"/>
                </a:solidFill>
                <a:effectLst/>
                <a:latin typeface="Calibri"/>
                <a:ea typeface="Calibri"/>
                <a:cs typeface="Calibri"/>
              </a:rPr>
              <a:t>Hodson and Geddes' Cystic Fibrosis. </a:t>
            </a:r>
            <a:r>
              <a:rPr lang="es-ES" sz="1000" b="0" i="0" strike="noStrike" cap="none" spc="0" baseline="0">
                <a:solidFill>
                  <a:srgbClr val="898989"/>
                </a:solidFill>
                <a:effectLst/>
                <a:latin typeface="Calibri"/>
                <a:ea typeface="Calibri"/>
                <a:cs typeface="Calibri"/>
              </a:rPr>
              <a:t>Taylor &amp; Francis, London. 2016. </a:t>
            </a:r>
          </a:p>
        </p:txBody>
      </p:sp>
    </p:spTree>
    <p:extLst>
      <p:ext uri="{BB962C8B-B14F-4D97-AF65-F5344CB8AC3E}">
        <p14:creationId xmlns:p14="http://schemas.microsoft.com/office/powerpoint/2010/main" val="39219746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Amigos: el poder de los iguales</a:t>
            </a:r>
          </a:p>
        </p:txBody>
      </p:sp>
      <p:sp>
        <p:nvSpPr>
          <p:cNvPr id="24579" name="Content Placeholder 2"/>
          <p:cNvSpPr>
            <a:spLocks noGrp="1"/>
          </p:cNvSpPr>
          <p:nvPr>
            <p:ph idx="1"/>
          </p:nvPr>
        </p:nvSpPr>
        <p:spPr/>
        <p:txBody>
          <a:bodyPr>
            <a:normAutofit fontScale="85000" lnSpcReduction="20000"/>
          </a:bodyPr>
          <a:lstStyle/>
          <a:p>
            <a:pPr eaLnBrk="1" hangingPunct="1">
              <a:lnSpc>
                <a:spcPct val="90000"/>
              </a:lnSpc>
              <a:defRPr/>
            </a:pPr>
            <a:r>
              <a:rPr lang="es-ES" sz="2800" b="0" i="0" strike="noStrike" cap="none" spc="0" baseline="0">
                <a:solidFill>
                  <a:srgbClr val="808080"/>
                </a:solidFill>
                <a:effectLst/>
                <a:latin typeface="Calibri"/>
                <a:ea typeface="Calibri"/>
                <a:cs typeface="Calibri"/>
              </a:rPr>
              <a:t>Los adolescentes buscan identificarse con grupos de iguales</a:t>
            </a:r>
          </a:p>
          <a:p>
            <a:pPr eaLnBrk="1" hangingPunct="1">
              <a:lnSpc>
                <a:spcPct val="90000"/>
              </a:lnSpc>
              <a:defRPr/>
            </a:pPr>
            <a:endParaRPr lang="en-GB" altLang="en-US">
              <a:ea typeface="HelveticaNeueLT Std Cn"/>
            </a:endParaRPr>
          </a:p>
          <a:p>
            <a:pPr eaLnBrk="1" hangingPunct="1">
              <a:lnSpc>
                <a:spcPct val="90000"/>
              </a:lnSpc>
              <a:defRPr/>
            </a:pPr>
            <a:r>
              <a:rPr lang="es-ES" sz="2800" b="0" i="0" strike="noStrike" cap="none" spc="0" baseline="0">
                <a:solidFill>
                  <a:srgbClr val="808080"/>
                </a:solidFill>
                <a:effectLst/>
                <a:latin typeface="Calibri"/>
                <a:ea typeface="Calibri"/>
                <a:cs typeface="Calibri"/>
              </a:rPr>
              <a:t>La presión de iguales suele tener connotaciones negativas</a:t>
            </a:r>
          </a:p>
          <a:p>
            <a:pPr eaLnBrk="1" hangingPunct="1">
              <a:lnSpc>
                <a:spcPct val="90000"/>
              </a:lnSpc>
              <a:defRPr/>
            </a:pPr>
            <a:endParaRPr lang="en-GB" altLang="en-US">
              <a:ea typeface="HelveticaNeueLT Std Cn"/>
            </a:endParaRPr>
          </a:p>
          <a:p>
            <a:pPr eaLnBrk="1" hangingPunct="1">
              <a:lnSpc>
                <a:spcPct val="90000"/>
              </a:lnSpc>
              <a:defRPr/>
            </a:pPr>
            <a:r>
              <a:rPr lang="es-ES" sz="2800" b="0" i="0" strike="noStrike" cap="none" spc="0" baseline="0">
                <a:solidFill>
                  <a:srgbClr val="808080"/>
                </a:solidFill>
                <a:effectLst/>
                <a:latin typeface="Calibri"/>
                <a:ea typeface="Calibri"/>
                <a:cs typeface="Calibri"/>
              </a:rPr>
              <a:t>Sin embargo, el poder de los iguales puede ser muy positivo...</a:t>
            </a:r>
          </a:p>
          <a:p>
            <a:pPr eaLnBrk="1" hangingPunct="1">
              <a:lnSpc>
                <a:spcPct val="90000"/>
              </a:lnSpc>
              <a:defRPr/>
            </a:pPr>
            <a:endParaRPr lang="en-GB" altLang="en-US">
              <a:ea typeface="HelveticaNeueLT Std Cn"/>
            </a:endParaRPr>
          </a:p>
          <a:p>
            <a:pPr eaLnBrk="1" hangingPunct="1">
              <a:lnSpc>
                <a:spcPct val="90000"/>
              </a:lnSpc>
              <a:defRPr/>
            </a:pPr>
            <a:r>
              <a:rPr lang="es-ES" sz="2800" b="0" i="0" strike="noStrike" cap="none" spc="0" baseline="0">
                <a:solidFill>
                  <a:srgbClr val="808080"/>
                </a:solidFill>
                <a:effectLst/>
                <a:latin typeface="Calibri"/>
                <a:ea typeface="Calibri"/>
                <a:cs typeface="Calibri"/>
              </a:rPr>
              <a:t>El apoyo de amigos cercanos puede ayudar a moderar el impacto negativo de las discordias matrimoniales en el comportamiento de los niños</a:t>
            </a:r>
            <a:r>
              <a:rPr lang="es-ES" sz="2800" b="0" i="0" strike="noStrike" cap="none" spc="0" baseline="30000">
                <a:solidFill>
                  <a:srgbClr val="808080"/>
                </a:solidFill>
                <a:effectLst/>
                <a:latin typeface="Calibri"/>
                <a:ea typeface="Calibri"/>
                <a:cs typeface="Calibri"/>
              </a:rPr>
              <a:t>1</a:t>
            </a:r>
            <a:r>
              <a:rPr lang="es-ES" sz="2800" b="0" i="0" strike="noStrike" cap="none" spc="0" baseline="0">
                <a:solidFill>
                  <a:srgbClr val="808080"/>
                </a:solidFill>
                <a:effectLst/>
                <a:latin typeface="Calibri"/>
                <a:ea typeface="Calibri"/>
                <a:cs typeface="Calibri"/>
              </a:rPr>
              <a:t> </a:t>
            </a:r>
            <a:endParaRPr lang="en-GB" altLang="en-US" sz="1600" b="1" i="1">
              <a:ea typeface="HelveticaNeueLT Std Cn"/>
            </a:endParaRPr>
          </a:p>
          <a:p>
            <a:pPr eaLnBrk="1" hangingPunct="1">
              <a:lnSpc>
                <a:spcPct val="90000"/>
              </a:lnSpc>
              <a:defRPr/>
            </a:pPr>
            <a:endParaRPr lang="en-GB" altLang="en-US">
              <a:ea typeface="HelveticaNeueLT Std Cn"/>
            </a:endParaRPr>
          </a:p>
          <a:p>
            <a:pPr eaLnBrk="1" hangingPunct="1">
              <a:lnSpc>
                <a:spcPct val="90000"/>
              </a:lnSpc>
              <a:defRPr/>
            </a:pPr>
            <a:r>
              <a:rPr lang="es-ES" sz="2800" b="0" i="0" strike="noStrike" cap="none" spc="0" baseline="0">
                <a:solidFill>
                  <a:srgbClr val="808080"/>
                </a:solidFill>
                <a:effectLst/>
                <a:latin typeface="Calibri"/>
                <a:ea typeface="Calibri"/>
                <a:cs typeface="Calibri"/>
              </a:rPr>
              <a:t>El apoyo social de amigos/compañeros de clase facilita la adaptación a la enfermedad de los adolescentes y puede ayudar con los aspectos del estilo de vida de los regímenes de tratamiento</a:t>
            </a:r>
            <a:r>
              <a:rPr lang="es-ES" sz="2800" b="0" i="0" strike="noStrike" cap="none" spc="0" baseline="30000">
                <a:solidFill>
                  <a:srgbClr val="808080"/>
                </a:solidFill>
                <a:effectLst/>
                <a:latin typeface="Calibri"/>
                <a:ea typeface="Calibri"/>
                <a:cs typeface="Calibri"/>
              </a:rPr>
              <a:t>2</a:t>
            </a:r>
            <a:endParaRPr lang="en-GB" altLang="en-US" sz="1400">
              <a:ea typeface="HelveticaNeueLT Std Cn"/>
            </a:endParaRPr>
          </a:p>
        </p:txBody>
      </p:sp>
      <p:sp>
        <p:nvSpPr>
          <p:cNvPr id="3" name="Text Placeholder 2">
            <a:extLst>
              <a:ext uri="{FF2B5EF4-FFF2-40B4-BE49-F238E27FC236}">
                <a16:creationId xmlns:a16="http://schemas.microsoft.com/office/drawing/2014/main" id="{5C99C8E9-CDD9-4BDC-AAF4-6F616240475F}"/>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Wasserstein SB, La Greca AM. </a:t>
            </a:r>
            <a:r>
              <a:rPr lang="es-ES" sz="1000" b="0" i="1" strike="noStrike" cap="none" spc="0" baseline="0">
                <a:solidFill>
                  <a:srgbClr val="898989"/>
                </a:solidFill>
                <a:effectLst/>
                <a:latin typeface="Calibri"/>
                <a:ea typeface="Calibri"/>
                <a:cs typeface="Calibri"/>
              </a:rPr>
              <a:t>J Clin Child Psychol. </a:t>
            </a:r>
            <a:r>
              <a:rPr lang="es-ES" sz="1000" b="0" i="0" strike="noStrike" cap="none" spc="0" baseline="0">
                <a:solidFill>
                  <a:srgbClr val="898989"/>
                </a:solidFill>
                <a:effectLst/>
                <a:latin typeface="Calibri"/>
                <a:ea typeface="Calibri"/>
                <a:cs typeface="Calibri"/>
              </a:rPr>
              <a:t>1996;25:177–182; 2. Jones S, et al. </a:t>
            </a:r>
            <a:r>
              <a:rPr lang="es-ES" sz="1000" b="0" i="1" strike="noStrike" cap="none" spc="0" baseline="0">
                <a:solidFill>
                  <a:srgbClr val="898989"/>
                </a:solidFill>
                <a:effectLst/>
                <a:latin typeface="Calibri"/>
                <a:ea typeface="Calibri"/>
                <a:cs typeface="Calibri"/>
              </a:rPr>
              <a:t>Cochrane Database Syst Rev</a:t>
            </a:r>
            <a:r>
              <a:rPr lang="es-ES" sz="1000" b="0" i="0" strike="noStrike" cap="none" spc="0" baseline="0">
                <a:solidFill>
                  <a:srgbClr val="898989"/>
                </a:solidFill>
                <a:effectLst/>
                <a:latin typeface="Calibri"/>
                <a:ea typeface="Calibri"/>
                <a:cs typeface="Calibri"/>
              </a:rPr>
              <a:t>. 2018;2018:CD011665.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El tratamiento </a:t>
            </a:r>
          </a:p>
        </p:txBody>
      </p:sp>
      <p:sp>
        <p:nvSpPr>
          <p:cNvPr id="26627" name="Content Placeholder 2"/>
          <p:cNvSpPr>
            <a:spLocks noGrp="1"/>
          </p:cNvSpPr>
          <p:nvPr>
            <p:ph idx="1"/>
          </p:nvPr>
        </p:nvSpPr>
        <p:spPr/>
        <p:txBody>
          <a:bodyPr>
            <a:normAutofit/>
          </a:bodyPr>
          <a:lstStyle/>
          <a:p>
            <a:pPr eaLnBrk="1" hangingPunct="1">
              <a:lnSpc>
                <a:spcPct val="80000"/>
              </a:lnSpc>
            </a:pPr>
            <a:r>
              <a:rPr lang="es-ES" sz="2500" b="0" i="0" strike="noStrike" cap="none" spc="0" baseline="0">
                <a:solidFill>
                  <a:srgbClr val="808080"/>
                </a:solidFill>
                <a:effectLst/>
                <a:latin typeface="Calibri"/>
                <a:ea typeface="Calibri"/>
                <a:cs typeface="Calibri"/>
              </a:rPr>
              <a:t>La adherencia es mayor si el tratamiento:</a:t>
            </a:r>
            <a:endParaRPr lang="en-GB" altLang="en-US" sz="2500" baseline="30000">
              <a:ea typeface="HelveticaNeueLT Std Cn"/>
            </a:endParaRPr>
          </a:p>
          <a:p>
            <a:pPr lvl="1" eaLnBrk="1" hangingPunct="1">
              <a:lnSpc>
                <a:spcPct val="90000"/>
              </a:lnSpc>
            </a:pPr>
            <a:r>
              <a:rPr lang="es-ES" sz="2500" b="0" i="0" strike="noStrike" cap="none" spc="0" baseline="0">
                <a:solidFill>
                  <a:srgbClr val="808080"/>
                </a:solidFill>
                <a:effectLst/>
                <a:latin typeface="Calibri"/>
                <a:ea typeface="Calibri"/>
                <a:cs typeface="Calibri"/>
              </a:rPr>
              <a:t>se entiende fácilmente</a:t>
            </a:r>
          </a:p>
          <a:p>
            <a:pPr lvl="1" eaLnBrk="1" hangingPunct="1">
              <a:lnSpc>
                <a:spcPct val="90000"/>
              </a:lnSpc>
            </a:pPr>
            <a:r>
              <a:rPr lang="es-ES" sz="2500" b="0" i="0" strike="noStrike" cap="none" spc="0" baseline="0">
                <a:solidFill>
                  <a:srgbClr val="808080"/>
                </a:solidFill>
                <a:effectLst/>
                <a:latin typeface="Calibri"/>
                <a:ea typeface="Calibri"/>
                <a:cs typeface="Calibri"/>
              </a:rPr>
              <a:t>es sencillo (plan de tratamiento y medicación/dispositivos)</a:t>
            </a:r>
          </a:p>
          <a:p>
            <a:pPr lvl="1" eaLnBrk="1" hangingPunct="1">
              <a:lnSpc>
                <a:spcPct val="90000"/>
              </a:lnSpc>
            </a:pPr>
            <a:r>
              <a:rPr lang="es-ES" sz="2500" b="0" i="0" strike="noStrike" cap="none" spc="0" baseline="0">
                <a:solidFill>
                  <a:srgbClr val="808080"/>
                </a:solidFill>
                <a:effectLst/>
                <a:latin typeface="Calibri"/>
                <a:ea typeface="Calibri"/>
                <a:cs typeface="Calibri"/>
              </a:rPr>
              <a:t>es factible con el tiempo disponible</a:t>
            </a:r>
          </a:p>
          <a:p>
            <a:pPr lvl="1" eaLnBrk="1" hangingPunct="1">
              <a:lnSpc>
                <a:spcPct val="90000"/>
              </a:lnSpc>
            </a:pPr>
            <a:r>
              <a:rPr lang="es-ES" sz="2500" b="0" i="0" strike="noStrike" cap="none" spc="0" baseline="0">
                <a:solidFill>
                  <a:srgbClr val="808080"/>
                </a:solidFill>
                <a:effectLst/>
                <a:latin typeface="Calibri"/>
                <a:ea typeface="Calibri"/>
                <a:cs typeface="Calibri"/>
              </a:rPr>
              <a:t>es percibido por los pacientes como no demasiado estresante</a:t>
            </a:r>
          </a:p>
          <a:p>
            <a:pPr lvl="1" eaLnBrk="1" hangingPunct="1">
              <a:lnSpc>
                <a:spcPct val="90000"/>
              </a:lnSpc>
            </a:pPr>
            <a:r>
              <a:rPr lang="es-ES" sz="2500" b="0" i="0" strike="noStrike" cap="none" spc="0" baseline="0">
                <a:solidFill>
                  <a:srgbClr val="808080"/>
                </a:solidFill>
                <a:effectLst/>
                <a:latin typeface="Calibri"/>
                <a:ea typeface="Calibri"/>
                <a:cs typeface="Calibri"/>
              </a:rPr>
              <a:t>es reconocido por los pacientes como importante, y se comprenden los beneficios, los riesgos y los posibles impactos en la calidad de vida </a:t>
            </a:r>
          </a:p>
        </p:txBody>
      </p:sp>
      <p:sp>
        <p:nvSpPr>
          <p:cNvPr id="3" name="Text Placeholder 2">
            <a:extLst>
              <a:ext uri="{FF2B5EF4-FFF2-40B4-BE49-F238E27FC236}">
                <a16:creationId xmlns:a16="http://schemas.microsoft.com/office/drawing/2014/main" id="{B50118E9-159F-428B-9502-211FC22E15E7}"/>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Ohn M, Fitzgerald A. </a:t>
            </a:r>
            <a:r>
              <a:rPr lang="es-ES" sz="1000" b="0" i="1" strike="noStrike" cap="none" spc="0" baseline="0">
                <a:solidFill>
                  <a:srgbClr val="898989"/>
                </a:solidFill>
                <a:effectLst/>
                <a:latin typeface="Calibri"/>
                <a:ea typeface="Calibri"/>
                <a:cs typeface="Calibri"/>
              </a:rPr>
              <a:t>Pediatr Respir Rev</a:t>
            </a:r>
            <a:r>
              <a:rPr lang="es-ES" sz="1000" b="0" i="0" strike="noStrike" cap="none" spc="0" baseline="0">
                <a:solidFill>
                  <a:srgbClr val="898989"/>
                </a:solidFill>
                <a:effectLst/>
                <a:latin typeface="Calibri"/>
                <a:ea typeface="Calibri"/>
                <a:cs typeface="Calibri"/>
              </a:rPr>
              <a:t>. 2018;25:33–36.</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Características individuales</a:t>
            </a:r>
          </a:p>
        </p:txBody>
      </p:sp>
      <p:sp>
        <p:nvSpPr>
          <p:cNvPr id="64516" name="Rectangle 7"/>
          <p:cNvSpPr>
            <a:spLocks noGrp="1"/>
          </p:cNvSpPr>
          <p:nvPr>
            <p:ph idx="1"/>
          </p:nvPr>
        </p:nvSpPr>
        <p:spPr/>
        <p:txBody>
          <a:bodyPr rtlCol="0">
            <a:normAutofit lnSpcReduction="10000"/>
          </a:bodyPr>
          <a:lstStyle/>
          <a:p>
            <a:pPr>
              <a:buFont typeface="Arial"/>
              <a:buChar char="•"/>
              <a:defRPr/>
            </a:pPr>
            <a:r>
              <a:rPr lang="es-ES" sz="2800" b="0" i="0" strike="noStrike" cap="none" spc="0" baseline="0">
                <a:solidFill>
                  <a:srgbClr val="808080"/>
                </a:solidFill>
                <a:effectLst/>
                <a:latin typeface="Calibri"/>
                <a:ea typeface="Calibri"/>
                <a:cs typeface="Calibri"/>
              </a:rPr>
              <a:t>Datos demográficos:</a:t>
            </a:r>
          </a:p>
          <a:p>
            <a:pPr marL="781050" lvl="1" indent="-381000">
              <a:buFont typeface="Arial"/>
              <a:buChar char="–"/>
              <a:defRPr/>
            </a:pPr>
            <a:r>
              <a:rPr lang="es-ES" sz="2400" b="0" i="0" strike="noStrike" cap="none" spc="0" baseline="0">
                <a:solidFill>
                  <a:srgbClr val="808080"/>
                </a:solidFill>
                <a:effectLst/>
                <a:latin typeface="Calibri"/>
                <a:ea typeface="Calibri"/>
                <a:cs typeface="Calibri"/>
              </a:rPr>
              <a:t>Edad</a:t>
            </a:r>
            <a:r>
              <a:rPr lang="es-ES" sz="2400" b="0" i="0" strike="noStrike" cap="none" spc="0" baseline="30000">
                <a:solidFill>
                  <a:srgbClr val="808080"/>
                </a:solidFill>
                <a:effectLst/>
                <a:latin typeface="Calibri"/>
                <a:ea typeface="Calibri"/>
                <a:cs typeface="Calibri"/>
              </a:rPr>
              <a:t>1</a:t>
            </a:r>
            <a:r>
              <a:rPr lang="es-ES" sz="2400" b="0" i="0" strike="noStrike" cap="none" spc="0" baseline="0">
                <a:solidFill>
                  <a:srgbClr val="808080"/>
                </a:solidFill>
                <a:effectLst/>
                <a:latin typeface="Calibri"/>
                <a:ea typeface="Calibri"/>
                <a:cs typeface="Calibri"/>
              </a:rPr>
              <a:t> </a:t>
            </a:r>
          </a:p>
          <a:p>
            <a:pPr marL="1181100" lvl="2" indent="-381000">
              <a:buFont typeface="Arial"/>
              <a:buChar char="•"/>
              <a:defRPr/>
            </a:pPr>
            <a:r>
              <a:rPr lang="es-ES" sz="2000" b="0" i="0" strike="noStrike" cap="none" spc="0" baseline="0">
                <a:solidFill>
                  <a:srgbClr val="808080"/>
                </a:solidFill>
                <a:effectLst/>
                <a:latin typeface="Calibri"/>
                <a:ea typeface="Calibri"/>
                <a:cs typeface="Calibri"/>
              </a:rPr>
              <a:t>la adherencia es especialmente difícil para muchos y varía entre grupos de edad </a:t>
            </a:r>
          </a:p>
          <a:p>
            <a:pPr marL="1181100" lvl="2" indent="-381000">
              <a:buFont typeface="Arial"/>
              <a:buChar char="•"/>
              <a:defRPr/>
            </a:pPr>
            <a:r>
              <a:rPr lang="es-ES" sz="2000" b="0" i="0" strike="noStrike" cap="none" spc="0" baseline="0">
                <a:solidFill>
                  <a:srgbClr val="808080"/>
                </a:solidFill>
                <a:effectLst/>
                <a:latin typeface="Calibri"/>
                <a:ea typeface="Calibri"/>
                <a:cs typeface="Calibri"/>
              </a:rPr>
              <a:t>los adultos jóvenes también pueden experimentar problemas con la adherencia terapéutica</a:t>
            </a:r>
          </a:p>
          <a:p>
            <a:pPr marL="781050" lvl="1" indent="-381000">
              <a:buFont typeface="Arial"/>
              <a:buChar char="–"/>
              <a:defRPr/>
            </a:pPr>
            <a:r>
              <a:rPr lang="es-ES" sz="2400" b="0" i="0" strike="noStrike" cap="none" spc="0" baseline="0">
                <a:solidFill>
                  <a:srgbClr val="808080"/>
                </a:solidFill>
                <a:effectLst/>
                <a:latin typeface="Calibri"/>
                <a:ea typeface="Calibri"/>
                <a:cs typeface="Calibri"/>
              </a:rPr>
              <a:t>Sexo</a:t>
            </a:r>
            <a:r>
              <a:rPr lang="es-ES" sz="2400" b="0" i="0" strike="noStrike" cap="none" spc="0" baseline="30000">
                <a:solidFill>
                  <a:srgbClr val="808080"/>
                </a:solidFill>
                <a:effectLst/>
                <a:latin typeface="Calibri"/>
                <a:ea typeface="Calibri"/>
                <a:cs typeface="Calibri"/>
              </a:rPr>
              <a:t>2</a:t>
            </a:r>
          </a:p>
          <a:p>
            <a:pPr marL="1181100" lvl="2" indent="-381000">
              <a:buFont typeface="Arial"/>
              <a:buChar char="•"/>
              <a:defRPr/>
            </a:pPr>
            <a:r>
              <a:rPr lang="es-ES" sz="2000" b="0" i="0" strike="noStrike" cap="none" spc="0" baseline="0">
                <a:solidFill>
                  <a:srgbClr val="808080"/>
                </a:solidFill>
                <a:effectLst/>
                <a:latin typeface="Calibri"/>
                <a:ea typeface="Calibri"/>
                <a:cs typeface="Calibri"/>
              </a:rPr>
              <a:t>las mujeres tienen una peor adherencia a ciertos aspectos del régimen de tratamiento de la FQ </a:t>
            </a:r>
            <a:br>
              <a:rPr sz="2000"/>
            </a:br>
            <a:r>
              <a:rPr lang="es-ES" sz="2000" b="0" i="0" strike="noStrike" cap="none" spc="0" baseline="0">
                <a:solidFill>
                  <a:srgbClr val="808080"/>
                </a:solidFill>
                <a:effectLst/>
                <a:latin typeface="Calibri"/>
                <a:ea typeface="Calibri"/>
                <a:cs typeface="Calibri"/>
              </a:rPr>
              <a:t>(p. ej., toser, alimentos ricos en grasas, medicación oral)</a:t>
            </a:r>
            <a:endParaRPr lang="en-GB" altLang="en-US" b="1" i="1"/>
          </a:p>
          <a:p>
            <a:pPr marL="271463" indent="-271463">
              <a:buFont typeface="Arial"/>
              <a:buChar char="•"/>
              <a:defRPr/>
            </a:pPr>
            <a:r>
              <a:rPr lang="es-ES" sz="2800" b="0" i="0" strike="noStrike" cap="none" spc="0" baseline="0">
                <a:solidFill>
                  <a:srgbClr val="808080"/>
                </a:solidFill>
                <a:effectLst/>
                <a:latin typeface="Calibri"/>
                <a:ea typeface="Calibri"/>
                <a:cs typeface="Calibri"/>
              </a:rPr>
              <a:t>Conocimiento</a:t>
            </a:r>
          </a:p>
          <a:p>
            <a:pPr marL="781050" lvl="1" indent="-381000">
              <a:buFont typeface="Arial"/>
              <a:buChar char="–"/>
              <a:defRPr/>
            </a:pPr>
            <a:r>
              <a:rPr lang="es-ES" sz="2400" b="0" i="0" strike="noStrike" cap="none" spc="0" baseline="0">
                <a:solidFill>
                  <a:srgbClr val="808080"/>
                </a:solidFill>
                <a:effectLst/>
                <a:latin typeface="Calibri"/>
                <a:ea typeface="Calibri"/>
                <a:cs typeface="Calibri"/>
              </a:rPr>
              <a:t>Importante, pero “saber” no es lo mismo que “hacer”</a:t>
            </a:r>
          </a:p>
          <a:p>
            <a:pPr>
              <a:buFont typeface="Arial"/>
              <a:buChar char="•"/>
              <a:defRPr/>
            </a:pPr>
            <a:r>
              <a:rPr lang="es-ES" sz="2800" b="0" i="0" strike="noStrike" cap="none" spc="0" baseline="0">
                <a:solidFill>
                  <a:srgbClr val="808080"/>
                </a:solidFill>
                <a:effectLst/>
                <a:latin typeface="Calibri"/>
                <a:ea typeface="Calibri"/>
                <a:cs typeface="Calibri"/>
              </a:rPr>
              <a:t>Barreras conductuales y psicológicas</a:t>
            </a:r>
            <a:endParaRPr lang="en-GB" altLang="en-US" sz="2000"/>
          </a:p>
        </p:txBody>
      </p:sp>
      <p:sp>
        <p:nvSpPr>
          <p:cNvPr id="3" name="Text Placeholder 2">
            <a:extLst>
              <a:ext uri="{FF2B5EF4-FFF2-40B4-BE49-F238E27FC236}">
                <a16:creationId xmlns:a16="http://schemas.microsoft.com/office/drawing/2014/main" id="{76821EAC-39FB-43D5-B071-EFF4707DBC73}"/>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Rouzé H, et al. </a:t>
            </a:r>
            <a:r>
              <a:rPr lang="es-ES" sz="1000" b="0" i="1" strike="noStrike" cap="none" spc="0" baseline="0">
                <a:solidFill>
                  <a:srgbClr val="898989"/>
                </a:solidFill>
                <a:effectLst/>
                <a:latin typeface="Calibri"/>
                <a:ea typeface="Calibri"/>
                <a:cs typeface="Calibri"/>
              </a:rPr>
              <a:t>Patient Prefer Adherence</a:t>
            </a:r>
            <a:r>
              <a:rPr lang="es-ES" sz="1000" b="0" i="0" strike="noStrike" cap="none" spc="0" baseline="0">
                <a:solidFill>
                  <a:srgbClr val="898989"/>
                </a:solidFill>
                <a:effectLst/>
                <a:latin typeface="Calibri"/>
                <a:ea typeface="Calibri"/>
                <a:cs typeface="Calibri"/>
              </a:rPr>
              <a:t>. 2019;13:1497–1510; 2. Patterson JM, et al. </a:t>
            </a:r>
            <a:r>
              <a:rPr lang="es-ES" sz="1000" b="0" i="1" strike="noStrike" cap="none" spc="0" baseline="0">
                <a:solidFill>
                  <a:srgbClr val="898989"/>
                </a:solidFill>
                <a:effectLst/>
                <a:latin typeface="Calibri"/>
                <a:ea typeface="Calibri"/>
                <a:cs typeface="Calibri"/>
              </a:rPr>
              <a:t>J Cyst Fibros. </a:t>
            </a:r>
            <a:r>
              <a:rPr lang="es-ES" sz="1000" b="0" i="0" strike="noStrike" cap="none" spc="0" baseline="0">
                <a:solidFill>
                  <a:srgbClr val="898989"/>
                </a:solidFill>
                <a:effectLst/>
                <a:latin typeface="Calibri"/>
                <a:ea typeface="Calibri"/>
                <a:cs typeface="Calibri"/>
              </a:rPr>
              <a:t>2008:7;154–164. </a:t>
            </a:r>
            <a:endParaRPr lang="en-GB" sz="10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EB277-5C2D-4363-AB86-49F0FD22645E}"/>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Descargo de responsabilidad</a:t>
            </a:r>
            <a:endParaRPr lang="en-GB"/>
          </a:p>
        </p:txBody>
      </p:sp>
      <p:sp>
        <p:nvSpPr>
          <p:cNvPr id="5" name="Content Placeholder 4">
            <a:extLst>
              <a:ext uri="{FF2B5EF4-FFF2-40B4-BE49-F238E27FC236}">
                <a16:creationId xmlns:a16="http://schemas.microsoft.com/office/drawing/2014/main" id="{BC03014E-AF3B-4772-AFBF-DEB35B6FEB48}"/>
              </a:ext>
            </a:extLst>
          </p:cNvPr>
          <p:cNvSpPr>
            <a:spLocks noGrp="1"/>
          </p:cNvSpPr>
          <p:nvPr>
            <p:ph idx="1"/>
          </p:nvPr>
        </p:nvSpPr>
        <p:spPr/>
        <p:txBody>
          <a:bodyPr/>
          <a:lstStyle/>
          <a:p>
            <a:pPr marL="0" indent="0" algn="ctr">
              <a:buNone/>
            </a:pPr>
            <a:endParaRPr lang="en-GB" altLang="en-US" sz="2800" i="1">
              <a:ea typeface="HelveticaNeueLT Std Cn"/>
            </a:endParaRPr>
          </a:p>
          <a:p>
            <a:pPr marL="0" indent="0" algn="ctr">
              <a:buNone/>
            </a:pPr>
            <a:endParaRPr lang="en-GB" altLang="en-US" i="1">
              <a:ea typeface="HelveticaNeueLT Std Cn"/>
            </a:endParaRPr>
          </a:p>
          <a:p>
            <a:pPr marL="0" indent="0" algn="ctr">
              <a:buNone/>
            </a:pPr>
            <a:r>
              <a:rPr lang="es-ES" sz="2800" b="0" i="1" strike="noStrike" cap="none" spc="0" baseline="0">
                <a:solidFill>
                  <a:srgbClr val="808080"/>
                </a:solidFill>
                <a:effectLst/>
                <a:latin typeface="Calibri"/>
                <a:ea typeface="Calibri"/>
                <a:cs typeface="Calibri"/>
              </a:rPr>
              <a:t>CF CARE está financiado íntegramente por Vertex Pharmaceuticals (Europe) Limited. El contenido ha sido preparado y desarrollado por el comité de dirección con el apoyo logístico y editorial del secretario de CF CARE, ApotheCom. Vertex ha tenido la oportunidad de revisar el contenido y las herramientas para comprobar su exactitud.</a:t>
            </a:r>
          </a:p>
          <a:p>
            <a:endParaRPr lang="en-GB"/>
          </a:p>
        </p:txBody>
      </p:sp>
      <p:sp>
        <p:nvSpPr>
          <p:cNvPr id="2" name="Text Placeholder 1">
            <a:extLst>
              <a:ext uri="{FF2B5EF4-FFF2-40B4-BE49-F238E27FC236}">
                <a16:creationId xmlns:a16="http://schemas.microsoft.com/office/drawing/2014/main" id="{7361A44D-CAF6-4720-87AF-015127DA58E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575000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Comportamiento</a:t>
            </a:r>
          </a:p>
        </p:txBody>
      </p:sp>
      <p:sp>
        <p:nvSpPr>
          <p:cNvPr id="70659" name="Content Placeholder 2"/>
          <p:cNvSpPr>
            <a:spLocks noGrp="1"/>
          </p:cNvSpPr>
          <p:nvPr>
            <p:ph idx="1"/>
          </p:nvPr>
        </p:nvSpPr>
        <p:spPr/>
        <p:txBody>
          <a:bodyPr rtlCol="0">
            <a:normAutofit lnSpcReduction="10000"/>
          </a:bodyPr>
          <a:lstStyle/>
          <a:p>
            <a:pPr>
              <a:lnSpc>
                <a:spcPct val="80000"/>
              </a:lnSpc>
              <a:buFont typeface="Arial"/>
              <a:buChar char="•"/>
              <a:defRPr/>
            </a:pPr>
            <a:r>
              <a:rPr lang="es-ES" sz="2800" b="0" i="0" strike="noStrike" cap="none" spc="0" baseline="0">
                <a:solidFill>
                  <a:srgbClr val="808080"/>
                </a:solidFill>
                <a:effectLst/>
                <a:latin typeface="Calibri"/>
                <a:ea typeface="Calibri"/>
                <a:cs typeface="Calibri"/>
              </a:rPr>
              <a:t>Los motivos frecuentes para una mala adherencia incluyen:</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olvidar</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posponer</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no estar organizado</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no saber qué hacer</a:t>
            </a:r>
          </a:p>
          <a:p>
            <a:pPr marL="0" indent="-400050">
              <a:lnSpc>
                <a:spcPct val="80000"/>
              </a:lnSpc>
              <a:buFont typeface="Arial"/>
              <a:buChar char="•"/>
              <a:defRPr/>
            </a:pPr>
            <a:r>
              <a:rPr lang="es-ES" sz="2800" b="0" i="0" strike="noStrike" cap="none" spc="0" baseline="0">
                <a:solidFill>
                  <a:srgbClr val="808080"/>
                </a:solidFill>
                <a:effectLst/>
                <a:latin typeface="Calibri"/>
                <a:ea typeface="Calibri"/>
                <a:cs typeface="Calibri"/>
              </a:rPr>
              <a:t>Algunas barreras más específicas para:</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niños: sabor desagradable, dificultad para tragar pastillas</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adolescentes: no están dispuestos a tomar la medicación en público</a:t>
            </a:r>
          </a:p>
          <a:p>
            <a:pPr marL="0" indent="-400050">
              <a:lnSpc>
                <a:spcPct val="80000"/>
              </a:lnSpc>
              <a:buFont typeface="Arial"/>
              <a:buChar char="•"/>
              <a:defRPr/>
            </a:pPr>
            <a:r>
              <a:rPr lang="es-ES" sz="2800" b="0" i="0" strike="noStrike" cap="none" spc="0" baseline="0">
                <a:solidFill>
                  <a:srgbClr val="808080"/>
                </a:solidFill>
                <a:effectLst/>
                <a:latin typeface="Calibri"/>
                <a:ea typeface="Calibri"/>
                <a:cs typeface="Calibri"/>
              </a:rPr>
              <a:t>Para cambiar el comportamiento, es útil si:</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hay un plan</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es práctico</a:t>
            </a:r>
          </a:p>
          <a:p>
            <a:pPr lvl="1">
              <a:lnSpc>
                <a:spcPct val="80000"/>
              </a:lnSpc>
              <a:buFont typeface="Arial"/>
              <a:buChar char="–"/>
              <a:defRPr/>
            </a:pPr>
            <a:r>
              <a:rPr lang="es-ES" sz="2400" b="0" i="0" strike="noStrike" cap="none" spc="0" baseline="0">
                <a:solidFill>
                  <a:srgbClr val="808080"/>
                </a:solidFill>
                <a:effectLst/>
                <a:latin typeface="Calibri"/>
                <a:ea typeface="Calibri"/>
                <a:cs typeface="Calibri"/>
              </a:rPr>
              <a:t>se convierte en parte de una rutina</a:t>
            </a:r>
          </a:p>
          <a:p>
            <a:pPr marL="0" lvl="1" indent="0">
              <a:lnSpc>
                <a:spcPct val="80000"/>
              </a:lnSpc>
              <a:buNone/>
              <a:defRPr/>
            </a:pPr>
            <a:endParaRPr lang="en-GB" altLang="en-US"/>
          </a:p>
        </p:txBody>
      </p:sp>
      <p:sp>
        <p:nvSpPr>
          <p:cNvPr id="3" name="Text Placeholder 2">
            <a:extLst>
              <a:ext uri="{FF2B5EF4-FFF2-40B4-BE49-F238E27FC236}">
                <a16:creationId xmlns:a16="http://schemas.microsoft.com/office/drawing/2014/main" id="{0028B62B-D66E-4615-A863-C35AFFE21978}"/>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Duff AJA, Latchford GJ. </a:t>
            </a:r>
            <a:r>
              <a:rPr lang="es-ES" sz="1000" b="0" i="1" strike="noStrike" cap="none" spc="0" baseline="0">
                <a:solidFill>
                  <a:srgbClr val="898989"/>
                </a:solidFill>
                <a:effectLst/>
                <a:latin typeface="Calibri"/>
                <a:ea typeface="Calibri"/>
                <a:cs typeface="Calibri"/>
              </a:rPr>
              <a:t>Pediatr Pulmonol. </a:t>
            </a:r>
            <a:r>
              <a:rPr lang="es-ES" sz="1000" b="0" i="0" strike="noStrike" cap="none" spc="0" baseline="0">
                <a:solidFill>
                  <a:srgbClr val="898989"/>
                </a:solidFill>
                <a:effectLst/>
                <a:latin typeface="Calibri"/>
                <a:ea typeface="Calibri"/>
                <a:cs typeface="Calibri"/>
              </a:rPr>
              <a:t>2010;45:211–220.</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Psicología</a:t>
            </a:r>
          </a:p>
        </p:txBody>
      </p:sp>
      <p:sp>
        <p:nvSpPr>
          <p:cNvPr id="29699" name="Content Placeholder 2"/>
          <p:cNvSpPr>
            <a:spLocks noGrp="1"/>
          </p:cNvSpPr>
          <p:nvPr>
            <p:ph idx="1"/>
          </p:nvPr>
        </p:nvSpPr>
        <p:spPr/>
        <p:txBody>
          <a:bodyPr>
            <a:normAutofit fontScale="92500" lnSpcReduction="10000"/>
          </a:bodyPr>
          <a:lstStyle/>
          <a:p>
            <a:pPr eaLnBrk="1" hangingPunct="1"/>
            <a:r>
              <a:rPr lang="es-ES" sz="2400" b="0" i="0" strike="noStrike" cap="none" spc="0" baseline="0">
                <a:solidFill>
                  <a:srgbClr val="808080"/>
                </a:solidFill>
                <a:effectLst/>
                <a:latin typeface="Calibri"/>
                <a:ea typeface="Calibri"/>
                <a:cs typeface="Calibri"/>
              </a:rPr>
              <a:t>Emociones/salud mental</a:t>
            </a:r>
          </a:p>
          <a:p>
            <a:pPr lvl="1" eaLnBrk="1" hangingPunct="1"/>
            <a:r>
              <a:rPr lang="es-ES" sz="2400" b="0" i="0" strike="noStrike" cap="none" spc="0" baseline="0">
                <a:solidFill>
                  <a:srgbClr val="808080"/>
                </a:solidFill>
                <a:effectLst/>
                <a:latin typeface="Calibri"/>
                <a:ea typeface="Calibri"/>
                <a:cs typeface="Calibri"/>
              </a:rPr>
              <a:t>La depresión y la ansiedad pueden ser barreras importantes</a:t>
            </a:r>
            <a:endParaRPr lang="en-GB" altLang="en-US" baseline="30000"/>
          </a:p>
          <a:p>
            <a:pPr eaLnBrk="1" hangingPunct="1"/>
            <a:r>
              <a:rPr lang="es-ES" sz="2400" b="0" i="0" strike="noStrike" cap="none" spc="0" baseline="0">
                <a:solidFill>
                  <a:srgbClr val="808080"/>
                </a:solidFill>
                <a:effectLst/>
                <a:latin typeface="Calibri"/>
                <a:ea typeface="Calibri"/>
                <a:cs typeface="Calibri"/>
              </a:rPr>
              <a:t>Creencias</a:t>
            </a:r>
          </a:p>
          <a:p>
            <a:pPr lvl="1" eaLnBrk="1" hangingPunct="1"/>
            <a:r>
              <a:rPr lang="es-ES" sz="2400" b="0" i="0" strike="noStrike" cap="none" spc="0" baseline="0">
                <a:solidFill>
                  <a:srgbClr val="808080"/>
                </a:solidFill>
                <a:effectLst/>
                <a:latin typeface="Calibri"/>
                <a:ea typeface="Calibri"/>
                <a:cs typeface="Calibri"/>
              </a:rPr>
              <a:t>Acerca de la enfermedad</a:t>
            </a:r>
            <a:endParaRPr lang="en-GB" altLang="en-US" baseline="30000"/>
          </a:p>
          <a:p>
            <a:pPr lvl="2" eaLnBrk="1" hangingPunct="1"/>
            <a:r>
              <a:rPr lang="es-ES" sz="2000" b="0" i="0" strike="noStrike" cap="none" spc="0" baseline="0">
                <a:solidFill>
                  <a:srgbClr val="808080"/>
                </a:solidFill>
                <a:effectLst/>
                <a:latin typeface="Calibri"/>
                <a:ea typeface="Calibri"/>
                <a:cs typeface="Calibri"/>
              </a:rPr>
              <a:t>¿es grave?</a:t>
            </a:r>
          </a:p>
          <a:p>
            <a:pPr lvl="2" eaLnBrk="1" hangingPunct="1"/>
            <a:r>
              <a:rPr lang="es-ES" sz="2000" b="0" i="0" strike="noStrike" cap="none" spc="0" baseline="0">
                <a:solidFill>
                  <a:srgbClr val="808080"/>
                </a:solidFill>
                <a:effectLst/>
                <a:latin typeface="Calibri"/>
                <a:ea typeface="Calibri"/>
                <a:cs typeface="Calibri"/>
              </a:rPr>
              <a:t>¿empeorará si no actúo?</a:t>
            </a:r>
          </a:p>
          <a:p>
            <a:pPr lvl="1" eaLnBrk="1" hangingPunct="1"/>
            <a:r>
              <a:rPr lang="es-ES" sz="2400" b="0" i="0" strike="noStrike" cap="none" spc="0" baseline="0">
                <a:solidFill>
                  <a:srgbClr val="808080"/>
                </a:solidFill>
                <a:effectLst/>
                <a:latin typeface="Calibri"/>
                <a:ea typeface="Calibri"/>
                <a:cs typeface="Calibri"/>
              </a:rPr>
              <a:t>Sobre lo que los pacientes deben hacer</a:t>
            </a:r>
            <a:r>
              <a:rPr lang="es-ES" sz="2400" b="0" i="0" strike="noStrike" cap="none" spc="0" baseline="30000">
                <a:solidFill>
                  <a:srgbClr val="808080"/>
                </a:solidFill>
                <a:effectLst/>
                <a:latin typeface="Calibri"/>
                <a:ea typeface="Calibri"/>
                <a:cs typeface="Calibri"/>
              </a:rPr>
              <a:t>1</a:t>
            </a:r>
          </a:p>
          <a:p>
            <a:pPr lvl="2" eaLnBrk="1" hangingPunct="1"/>
            <a:r>
              <a:rPr lang="es-ES" sz="2000" b="0" i="0" strike="noStrike" cap="none" spc="0" baseline="0">
                <a:solidFill>
                  <a:srgbClr val="808080"/>
                </a:solidFill>
                <a:effectLst/>
                <a:latin typeface="Calibri"/>
                <a:ea typeface="Calibri"/>
                <a:cs typeface="Calibri"/>
              </a:rPr>
              <a:t>costes/beneficios del cambio</a:t>
            </a:r>
          </a:p>
          <a:p>
            <a:pPr lvl="2" eaLnBrk="1" hangingPunct="1"/>
            <a:r>
              <a:rPr lang="es-ES" sz="2000" b="0" i="0" strike="noStrike" cap="none" spc="0" baseline="0">
                <a:solidFill>
                  <a:srgbClr val="808080"/>
                </a:solidFill>
                <a:effectLst/>
                <a:latin typeface="Calibri"/>
                <a:ea typeface="Calibri"/>
                <a:cs typeface="Calibri"/>
              </a:rPr>
              <a:t>confianza en poder cambiar</a:t>
            </a:r>
          </a:p>
          <a:p>
            <a:pPr lvl="1" eaLnBrk="1" hangingPunct="1"/>
            <a:r>
              <a:rPr lang="es-ES" sz="2400" b="0" i="0" strike="noStrike" cap="none" spc="0" baseline="0">
                <a:solidFill>
                  <a:srgbClr val="808080"/>
                </a:solidFill>
                <a:effectLst/>
                <a:latin typeface="Calibri"/>
                <a:ea typeface="Calibri"/>
                <a:cs typeface="Calibri"/>
              </a:rPr>
              <a:t>Acerca del tratamiento</a:t>
            </a:r>
            <a:r>
              <a:rPr lang="es-ES" sz="2400" b="0" i="0" strike="noStrike" cap="none" spc="0" baseline="30000">
                <a:solidFill>
                  <a:srgbClr val="808080"/>
                </a:solidFill>
                <a:effectLst/>
                <a:latin typeface="Calibri"/>
                <a:ea typeface="Calibri"/>
                <a:cs typeface="Calibri"/>
              </a:rPr>
              <a:t>1</a:t>
            </a:r>
          </a:p>
          <a:p>
            <a:pPr lvl="2" eaLnBrk="1" hangingPunct="1">
              <a:lnSpc>
                <a:spcPct val="80000"/>
              </a:lnSpc>
            </a:pPr>
            <a:r>
              <a:rPr lang="es-ES" sz="2000" b="0" i="0" strike="noStrike" cap="none" spc="0" baseline="0">
                <a:solidFill>
                  <a:srgbClr val="808080"/>
                </a:solidFill>
                <a:effectLst/>
                <a:latin typeface="Calibri"/>
                <a:ea typeface="Calibri"/>
                <a:cs typeface="Calibri"/>
              </a:rPr>
              <a:t>¿lo necesito?</a:t>
            </a:r>
          </a:p>
          <a:p>
            <a:pPr lvl="2" eaLnBrk="1" hangingPunct="1">
              <a:lnSpc>
                <a:spcPct val="80000"/>
              </a:lnSpc>
            </a:pPr>
            <a:r>
              <a:rPr lang="es-ES" sz="2000" b="0" i="0" strike="noStrike" cap="none" spc="0" baseline="0">
                <a:solidFill>
                  <a:srgbClr val="808080"/>
                </a:solidFill>
                <a:effectLst/>
                <a:latin typeface="Calibri"/>
                <a:ea typeface="Calibri"/>
                <a:cs typeface="Calibri"/>
              </a:rPr>
              <a:t>¿funcionará?</a:t>
            </a:r>
          </a:p>
          <a:p>
            <a:pPr lvl="2" eaLnBrk="1" hangingPunct="1">
              <a:lnSpc>
                <a:spcPct val="80000"/>
              </a:lnSpc>
            </a:pPr>
            <a:r>
              <a:rPr lang="es-ES" sz="2000" b="0" i="0" strike="noStrike" cap="none" spc="0" baseline="0">
                <a:solidFill>
                  <a:srgbClr val="808080"/>
                </a:solidFill>
                <a:effectLst/>
                <a:latin typeface="Calibri"/>
                <a:ea typeface="Calibri"/>
                <a:cs typeface="Calibri"/>
              </a:rPr>
              <a:t>¿cuáles son los efectos secundarios?</a:t>
            </a:r>
          </a:p>
        </p:txBody>
      </p:sp>
      <p:sp>
        <p:nvSpPr>
          <p:cNvPr id="3" name="Text Placeholder 2">
            <a:extLst>
              <a:ext uri="{FF2B5EF4-FFF2-40B4-BE49-F238E27FC236}">
                <a16:creationId xmlns:a16="http://schemas.microsoft.com/office/drawing/2014/main" id="{157F0D5A-5132-48F9-9B13-79FB5C9CC00A}"/>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Horne R, Weinman J. </a:t>
            </a:r>
            <a:r>
              <a:rPr lang="es-ES" sz="1000" b="0" i="1" strike="noStrike" cap="none" spc="0" baseline="0">
                <a:solidFill>
                  <a:srgbClr val="898989"/>
                </a:solidFill>
                <a:effectLst/>
                <a:latin typeface="Calibri"/>
                <a:ea typeface="Calibri"/>
                <a:cs typeface="Calibri"/>
              </a:rPr>
              <a:t>J Psychosom Res. </a:t>
            </a:r>
            <a:r>
              <a:rPr lang="es-ES" sz="1000" b="0" i="0" strike="noStrike" cap="none" spc="0" baseline="0">
                <a:solidFill>
                  <a:srgbClr val="898989"/>
                </a:solidFill>
                <a:effectLst/>
                <a:latin typeface="Calibri"/>
                <a:ea typeface="Calibri"/>
                <a:cs typeface="Calibri"/>
              </a:rPr>
              <a:t>1999;47:555–567. </a:t>
            </a:r>
            <a:endParaRPr lang="en-GB" sz="10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pPr eaLnBrk="1" hangingPunct="1"/>
            <a:r>
              <a:rPr lang="es-ES" sz="6000" b="1" i="0" strike="noStrike" cap="none" spc="0" baseline="0">
                <a:solidFill>
                  <a:srgbClr val="FFFFFF"/>
                </a:solidFill>
                <a:effectLst/>
                <a:latin typeface="Calibri Light"/>
                <a:ea typeface="Calibri Light"/>
                <a:cs typeface="Calibri Light"/>
              </a:rPr>
              <a:t>¿Qué podemos hacer?</a:t>
            </a:r>
          </a:p>
        </p:txBody>
      </p:sp>
      <p:sp>
        <p:nvSpPr>
          <p:cNvPr id="6" name="Text Placeholder 5">
            <a:extLst>
              <a:ext uri="{FF2B5EF4-FFF2-40B4-BE49-F238E27FC236}">
                <a16:creationId xmlns:a16="http://schemas.microsoft.com/office/drawing/2014/main" id="{05155383-A6F9-44B2-9DB4-8891192D6A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049296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¿Nuestra respuesta?</a:t>
            </a:r>
          </a:p>
        </p:txBody>
      </p:sp>
      <p:sp>
        <p:nvSpPr>
          <p:cNvPr id="32771" name="Content Placeholder 2"/>
          <p:cNvSpPr>
            <a:spLocks noGrp="1"/>
          </p:cNvSpPr>
          <p:nvPr>
            <p:ph idx="1"/>
          </p:nvPr>
        </p:nvSpPr>
        <p:spPr>
          <a:xfrm>
            <a:off x="838200" y="1473201"/>
            <a:ext cx="4083121" cy="4317999"/>
          </a:xfrm>
          <a:prstGeom prst="roundRect">
            <a:avLst>
              <a:gd name="adj" fmla="val 7591"/>
            </a:avLst>
          </a:prstGeom>
        </p:spPr>
        <p:txBody>
          <a:bodyPr/>
          <a:lstStyle/>
          <a:p>
            <a:pPr eaLnBrk="1" hangingPunct="1"/>
            <a:r>
              <a:rPr lang="es-ES" sz="2800" b="0" i="0" strike="noStrike" cap="none" spc="0" baseline="0">
                <a:solidFill>
                  <a:srgbClr val="808080"/>
                </a:solidFill>
                <a:effectLst/>
                <a:latin typeface="Calibri"/>
                <a:ea typeface="Calibri"/>
                <a:cs typeface="Calibri"/>
              </a:rPr>
              <a:t>Como equipo...</a:t>
            </a:r>
          </a:p>
          <a:p>
            <a:pPr eaLnBrk="1" hangingPunct="1"/>
            <a:r>
              <a:rPr lang="es-ES" sz="2800" b="0" i="0" strike="noStrike" cap="none" spc="0" baseline="0">
                <a:solidFill>
                  <a:srgbClr val="808080"/>
                </a:solidFill>
                <a:effectLst/>
                <a:latin typeface="Calibri"/>
                <a:ea typeface="Calibri"/>
                <a:cs typeface="Calibri"/>
              </a:rPr>
              <a:t>Como profesional sanitario individual...</a:t>
            </a:r>
          </a:p>
        </p:txBody>
      </p:sp>
      <p:sp>
        <p:nvSpPr>
          <p:cNvPr id="2" name="Text Placeholder 1">
            <a:extLst>
              <a:ext uri="{FF2B5EF4-FFF2-40B4-BE49-F238E27FC236}">
                <a16:creationId xmlns:a16="http://schemas.microsoft.com/office/drawing/2014/main" id="{A24D9747-9761-4D3B-875E-E3DBB1B327D3}"/>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Shutterstock</a:t>
            </a:r>
          </a:p>
        </p:txBody>
      </p:sp>
      <p:pic>
        <p:nvPicPr>
          <p:cNvPr id="4" name="Picture 3" descr="A picture containing person, indoor, meal&#10;&#10;Description automatically generated">
            <a:extLst>
              <a:ext uri="{FF2B5EF4-FFF2-40B4-BE49-F238E27FC236}">
                <a16:creationId xmlns:a16="http://schemas.microsoft.com/office/drawing/2014/main" id="{A8575A73-06E9-9948-B85A-4D88778C52EE}"/>
              </a:ext>
            </a:extLst>
          </p:cNvPr>
          <p:cNvPicPr>
            <a:picLocks noChangeAspect="1"/>
          </p:cNvPicPr>
          <p:nvPr/>
        </p:nvPicPr>
        <p:blipFill>
          <a:blip r:embed="rId3">
            <a:extLst>
              <a:ext uri="{28A0092B-C50C-407E-A947-70E740481C1C}">
                <a14:useLocalDpi xmlns:a14="http://schemas.microsoft.com/office/drawing/2010/main"/>
              </a:ext>
            </a:extLst>
          </a:blip>
          <a:srcRect l="7838" t="2278" r="960" b="2278"/>
          <a:stretch>
            <a:fillRect/>
          </a:stretch>
        </p:blipFill>
        <p:spPr>
          <a:xfrm>
            <a:off x="5116530" y="1469204"/>
            <a:ext cx="6174769" cy="4304872"/>
          </a:xfrm>
          <a:prstGeom prst="roundRect">
            <a:avLst>
              <a:gd name="adj" fmla="val 7597"/>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El equipo</a:t>
            </a:r>
          </a:p>
        </p:txBody>
      </p:sp>
      <p:sp>
        <p:nvSpPr>
          <p:cNvPr id="33795" name="Content Placeholder 2"/>
          <p:cNvSpPr>
            <a:spLocks noGrp="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El contexto para el éxito</a:t>
            </a:r>
          </a:p>
          <a:p>
            <a:pPr eaLnBrk="1" hangingPunct="1">
              <a:lnSpc>
                <a:spcPct val="90000"/>
              </a:lnSpc>
            </a:pPr>
            <a:r>
              <a:rPr lang="es-ES" sz="2800" b="0" i="0" strike="noStrike" cap="none" spc="0" baseline="0">
                <a:solidFill>
                  <a:srgbClr val="808080"/>
                </a:solidFill>
                <a:effectLst/>
                <a:latin typeface="Calibri"/>
                <a:ea typeface="Calibri"/>
                <a:cs typeface="Calibri"/>
              </a:rPr>
              <a:t>Cualquier intervención para la adherencia debe tener en cuenta al equipo</a:t>
            </a:r>
          </a:p>
          <a:p>
            <a:pPr eaLnBrk="1" hangingPunct="1">
              <a:lnSpc>
                <a:spcPct val="90000"/>
              </a:lnSpc>
            </a:pPr>
            <a:r>
              <a:rPr lang="es-ES" sz="2800" b="0" i="0" strike="noStrike" cap="none" spc="0" baseline="0">
                <a:solidFill>
                  <a:srgbClr val="808080"/>
                </a:solidFill>
                <a:effectLst/>
                <a:latin typeface="Calibri"/>
                <a:ea typeface="Calibri"/>
                <a:cs typeface="Calibri"/>
              </a:rPr>
              <a:t>Debe ser práctica, tener apoyo y ser compartida</a:t>
            </a:r>
          </a:p>
          <a:p>
            <a:pPr eaLnBrk="1" hangingPunct="1">
              <a:lnSpc>
                <a:spcPct val="90000"/>
              </a:lnSpc>
            </a:pPr>
            <a:r>
              <a:rPr lang="es-ES" sz="2800" b="0" i="0" strike="noStrike" cap="none" spc="0" baseline="0">
                <a:solidFill>
                  <a:srgbClr val="808080"/>
                </a:solidFill>
                <a:effectLst/>
                <a:latin typeface="Calibri"/>
                <a:ea typeface="Calibri"/>
                <a:cs typeface="Calibri"/>
              </a:rPr>
              <a:t>Los equipos también pueden ofrecer oportunidades de intervención</a:t>
            </a:r>
          </a:p>
        </p:txBody>
      </p:sp>
      <p:sp>
        <p:nvSpPr>
          <p:cNvPr id="2" name="Text Placeholder 1">
            <a:extLst>
              <a:ext uri="{FF2B5EF4-FFF2-40B4-BE49-F238E27FC236}">
                <a16:creationId xmlns:a16="http://schemas.microsoft.com/office/drawing/2014/main" id="{CDD7C35A-41A3-4B13-8F8E-88F314E176C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El profesional sanitario</a:t>
            </a:r>
          </a:p>
        </p:txBody>
      </p:sp>
      <p:sp>
        <p:nvSpPr>
          <p:cNvPr id="34819" name="Content Placeholder 2"/>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La relación con el profesional sanitario es clave</a:t>
            </a:r>
          </a:p>
          <a:p>
            <a:pPr eaLnBrk="1" hangingPunct="1"/>
            <a:r>
              <a:rPr lang="es-ES" sz="2800" b="0" i="0" strike="noStrike" cap="none" spc="0" baseline="0">
                <a:solidFill>
                  <a:srgbClr val="808080"/>
                </a:solidFill>
                <a:effectLst/>
                <a:latin typeface="Calibri"/>
                <a:ea typeface="Calibri"/>
                <a:cs typeface="Calibri"/>
              </a:rPr>
              <a:t>Qué hacen los profesionales sanitarios (es decir, USTED) marca una gran diferencia</a:t>
            </a:r>
          </a:p>
          <a:p>
            <a:pPr eaLnBrk="1" hangingPunct="1"/>
            <a:r>
              <a:rPr lang="es-ES" sz="2800" b="0" i="0" strike="noStrike" cap="none" spc="0" baseline="0">
                <a:solidFill>
                  <a:srgbClr val="808080"/>
                </a:solidFill>
                <a:effectLst/>
                <a:latin typeface="Calibri"/>
                <a:ea typeface="Calibri"/>
                <a:cs typeface="Calibri"/>
              </a:rPr>
              <a:t>Principio clave:</a:t>
            </a:r>
          </a:p>
          <a:p>
            <a:pPr lvl="1" eaLnBrk="1" hangingPunct="1"/>
            <a:r>
              <a:rPr lang="es-ES" sz="2400" b="0" i="0" strike="noStrike" cap="none" spc="0" baseline="0">
                <a:solidFill>
                  <a:srgbClr val="808080"/>
                </a:solidFill>
                <a:effectLst/>
                <a:latin typeface="Calibri"/>
                <a:ea typeface="Calibri"/>
                <a:cs typeface="Calibri"/>
              </a:rPr>
              <a:t>Aplicar habilidades comunicativas para identificar qué hace que los pacientes se atasquen y ayudarles a cambiar</a:t>
            </a:r>
          </a:p>
          <a:p>
            <a:pPr eaLnBrk="1" hangingPunct="1">
              <a:buFont typeface="Arial" panose="020B0604020202020204" pitchFamily="34" charset="0"/>
              <a:buNone/>
            </a:pPr>
            <a:endParaRPr lang="en-GB" altLang="en-US">
              <a:ea typeface="HelveticaNeueLT Std Cn"/>
            </a:endParaRPr>
          </a:p>
        </p:txBody>
      </p:sp>
      <p:sp>
        <p:nvSpPr>
          <p:cNvPr id="2" name="Text Placeholder 1">
            <a:extLst>
              <a:ext uri="{FF2B5EF4-FFF2-40B4-BE49-F238E27FC236}">
                <a16:creationId xmlns:a16="http://schemas.microsoft.com/office/drawing/2014/main" id="{EEF38AAD-1103-4256-958D-7F9D00B55B5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s-ES" sz="6000" b="1" i="0" strike="noStrike" cap="none" spc="0" baseline="0">
                <a:solidFill>
                  <a:srgbClr val="FFFFFF"/>
                </a:solidFill>
                <a:effectLst/>
                <a:latin typeface="Calibri Light"/>
                <a:ea typeface="Calibri Light"/>
                <a:cs typeface="Calibri Light"/>
              </a:rPr>
              <a:t>Una introducción a la entrevista motivacional</a:t>
            </a:r>
          </a:p>
        </p:txBody>
      </p:sp>
      <p:sp>
        <p:nvSpPr>
          <p:cNvPr id="3" name="Text Placeholder 2">
            <a:extLst>
              <a:ext uri="{FF2B5EF4-FFF2-40B4-BE49-F238E27FC236}">
                <a16:creationId xmlns:a16="http://schemas.microsoft.com/office/drawing/2014/main" id="{45B2E106-2739-4A6C-AC59-00DB15212374}"/>
              </a:ext>
            </a:extLst>
          </p:cNvPr>
          <p:cNvSpPr>
            <a:spLocks noGrp="1"/>
          </p:cNvSpPr>
          <p:nvPr>
            <p:ph type="body" idx="1"/>
          </p:nvPr>
        </p:nvSpPr>
        <p:spPr/>
        <p:txBody>
          <a:bodyPr/>
          <a:lstStyle/>
          <a:p>
            <a:endParaRPr lang="en-GB"/>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El papel de los profesionales sanitarios</a:t>
            </a:r>
          </a:p>
        </p:txBody>
      </p:sp>
      <p:sp>
        <p:nvSpPr>
          <p:cNvPr id="36867" name="Content Placeholder 2"/>
          <p:cNvSpPr>
            <a:spLocks noGrp="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La no adherencia es compleja</a:t>
            </a:r>
          </a:p>
          <a:p>
            <a:pPr eaLnBrk="1" hangingPunct="1">
              <a:lnSpc>
                <a:spcPct val="90000"/>
              </a:lnSpc>
            </a:pPr>
            <a:r>
              <a:rPr lang="es-ES" sz="2800" b="0" i="0" strike="noStrike" cap="none" spc="0" baseline="0">
                <a:solidFill>
                  <a:srgbClr val="808080"/>
                </a:solidFill>
                <a:effectLst/>
                <a:latin typeface="Calibri"/>
                <a:ea typeface="Calibri"/>
                <a:cs typeface="Calibri"/>
              </a:rPr>
              <a:t>Las personas se atascan por diferentes motivos y sienten ambivalencia respecto al cambio</a:t>
            </a:r>
          </a:p>
          <a:p>
            <a:pPr eaLnBrk="1" hangingPunct="1">
              <a:lnSpc>
                <a:spcPct val="90000"/>
              </a:lnSpc>
            </a:pPr>
            <a:r>
              <a:rPr lang="es-ES" sz="2800" b="0" i="0" strike="noStrike" cap="none" spc="0" baseline="0">
                <a:solidFill>
                  <a:srgbClr val="808080"/>
                </a:solidFill>
                <a:effectLst/>
                <a:latin typeface="Calibri"/>
                <a:ea typeface="Calibri"/>
                <a:cs typeface="Calibri"/>
              </a:rPr>
              <a:t>Usted solo puede ayudar si le cuentan qué está pasando</a:t>
            </a:r>
          </a:p>
          <a:p>
            <a:pPr eaLnBrk="1" hangingPunct="1">
              <a:lnSpc>
                <a:spcPct val="90000"/>
              </a:lnSpc>
            </a:pPr>
            <a:r>
              <a:rPr lang="es-ES" sz="2800" b="0" i="0" strike="noStrike" cap="none" spc="0" baseline="0">
                <a:solidFill>
                  <a:srgbClr val="808080"/>
                </a:solidFill>
                <a:effectLst/>
                <a:latin typeface="Calibri"/>
                <a:ea typeface="Calibri"/>
                <a:cs typeface="Calibri"/>
              </a:rPr>
              <a:t>La entrevista motivacional es un enfoque para abrir la comunicación, ayudar a los pacientes a resolver la ambivalencia y avanzar hacia el cambio</a:t>
            </a:r>
          </a:p>
        </p:txBody>
      </p:sp>
      <p:sp>
        <p:nvSpPr>
          <p:cNvPr id="2" name="Text Placeholder 1">
            <a:extLst>
              <a:ext uri="{FF2B5EF4-FFF2-40B4-BE49-F238E27FC236}">
                <a16:creationId xmlns:a16="http://schemas.microsoft.com/office/drawing/2014/main" id="{10DA248F-3221-4286-901F-181A27921C8F}"/>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¿Por qué algunas personas no se adhieren?</a:t>
            </a:r>
          </a:p>
        </p:txBody>
      </p:sp>
      <p:sp>
        <p:nvSpPr>
          <p:cNvPr id="37891" name="Content Placeholder 2"/>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Algunos pacientes no se adhieren de manera no intencionada </a:t>
            </a:r>
            <a:endParaRPr lang="en-GB" altLang="en-US" baseline="30000">
              <a:ea typeface="HelveticaNeueLT Std Cn"/>
            </a:endParaRPr>
          </a:p>
          <a:p>
            <a:pPr lvl="1" eaLnBrk="1" hangingPunct="1"/>
            <a:r>
              <a:rPr lang="es-ES" sz="2400" b="0" i="0" strike="noStrike" cap="none" spc="0" baseline="0">
                <a:solidFill>
                  <a:srgbClr val="808080"/>
                </a:solidFill>
                <a:effectLst/>
                <a:latin typeface="Calibri"/>
                <a:ea typeface="Calibri"/>
                <a:cs typeface="Calibri"/>
              </a:rPr>
              <a:t>mal conocimiento de la enfermedad y su tratamiento </a:t>
            </a:r>
          </a:p>
          <a:p>
            <a:pPr lvl="1" eaLnBrk="1" hangingPunct="1"/>
            <a:r>
              <a:rPr lang="es-ES" sz="2400" b="0" i="0" strike="noStrike" cap="none" spc="0" baseline="0">
                <a:solidFill>
                  <a:srgbClr val="808080"/>
                </a:solidFill>
                <a:effectLst/>
                <a:latin typeface="Calibri"/>
                <a:ea typeface="Calibri"/>
                <a:cs typeface="Calibri"/>
              </a:rPr>
              <a:t>infravaloración de la gravedad de la enfermedad</a:t>
            </a:r>
          </a:p>
          <a:p>
            <a:pPr eaLnBrk="1" hangingPunct="1"/>
            <a:r>
              <a:rPr lang="es-ES" sz="2800" b="0" i="0" strike="noStrike" cap="none" spc="0" baseline="0">
                <a:solidFill>
                  <a:srgbClr val="808080"/>
                </a:solidFill>
                <a:effectLst/>
                <a:latin typeface="Calibri"/>
                <a:ea typeface="Calibri"/>
                <a:cs typeface="Calibri"/>
              </a:rPr>
              <a:t>Muchos pacientes no se adhieren de manera intencionada</a:t>
            </a:r>
            <a:endParaRPr lang="en-GB" altLang="en-US" baseline="30000">
              <a:ea typeface="HelveticaNeueLT Std Cn"/>
            </a:endParaRPr>
          </a:p>
          <a:p>
            <a:pPr lvl="1" eaLnBrk="1" hangingPunct="1"/>
            <a:r>
              <a:rPr lang="es-ES" sz="2400" b="0" i="0" strike="noStrike" cap="none" spc="0" baseline="0">
                <a:solidFill>
                  <a:srgbClr val="808080"/>
                </a:solidFill>
                <a:effectLst/>
                <a:latin typeface="Calibri"/>
                <a:ea typeface="Calibri"/>
                <a:cs typeface="Calibri"/>
              </a:rPr>
              <a:t>los pacientes no son capaces de advertir los beneficios del tratamiento </a:t>
            </a:r>
          </a:p>
          <a:p>
            <a:pPr lvl="1" eaLnBrk="1" hangingPunct="1"/>
            <a:r>
              <a:rPr lang="es-ES" sz="2400" b="0" i="0" strike="noStrike" cap="none" spc="0" baseline="0">
                <a:solidFill>
                  <a:srgbClr val="808080"/>
                </a:solidFill>
                <a:effectLst/>
                <a:latin typeface="Calibri"/>
                <a:ea typeface="Calibri"/>
                <a:cs typeface="Calibri"/>
              </a:rPr>
              <a:t>los tratamientos se perciben como demasiado lentos </a:t>
            </a:r>
          </a:p>
          <a:p>
            <a:pPr lvl="1" eaLnBrk="1" hangingPunct="1"/>
            <a:r>
              <a:rPr lang="es-ES" sz="2400" b="0" i="0" strike="noStrike" cap="none" spc="0" baseline="0">
                <a:solidFill>
                  <a:srgbClr val="808080"/>
                </a:solidFill>
                <a:effectLst/>
                <a:latin typeface="Calibri"/>
                <a:ea typeface="Calibri"/>
                <a:cs typeface="Calibri"/>
              </a:rPr>
              <a:t>los tratamientos se observan como una incomodidad y una carga</a:t>
            </a:r>
          </a:p>
          <a:p>
            <a:pPr lvl="1" eaLnBrk="1" hangingPunct="1"/>
            <a:endParaRPr lang="en-GB" altLang="en-US"/>
          </a:p>
        </p:txBody>
      </p:sp>
      <p:sp>
        <p:nvSpPr>
          <p:cNvPr id="3" name="Text Placeholder 2">
            <a:extLst>
              <a:ext uri="{FF2B5EF4-FFF2-40B4-BE49-F238E27FC236}">
                <a16:creationId xmlns:a16="http://schemas.microsoft.com/office/drawing/2014/main" id="{5D15756F-578D-4109-BFA3-05752E0AB5B3}"/>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Ohn M, Fitzgerald A. </a:t>
            </a:r>
            <a:r>
              <a:rPr lang="es-ES" sz="1000" b="0" i="1" strike="noStrike" cap="none" spc="0" baseline="0">
                <a:solidFill>
                  <a:srgbClr val="898989"/>
                </a:solidFill>
                <a:effectLst/>
                <a:latin typeface="Calibri"/>
                <a:ea typeface="Calibri"/>
                <a:cs typeface="Calibri"/>
              </a:rPr>
              <a:t>Pediatr Respir Rev</a:t>
            </a:r>
            <a:r>
              <a:rPr lang="es-ES" sz="1000" b="0" i="0" strike="noStrike" cap="none" spc="0" baseline="0">
                <a:solidFill>
                  <a:srgbClr val="898989"/>
                </a:solidFill>
                <a:effectLst/>
                <a:latin typeface="Calibri"/>
                <a:ea typeface="Calibri"/>
                <a:cs typeface="Calibri"/>
              </a:rPr>
              <a:t>. 2018;25:33–36</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En la práctica...</a:t>
            </a:r>
          </a:p>
        </p:txBody>
      </p:sp>
      <p:sp>
        <p:nvSpPr>
          <p:cNvPr id="38915" name="Content Placeholder 2"/>
          <p:cNvSpPr>
            <a:spLocks noGrp="1"/>
          </p:cNvSpPr>
          <p:nvPr>
            <p:ph idx="1"/>
          </p:nvPr>
        </p:nvSpPr>
        <p:spPr>
          <a:xfrm>
            <a:off x="838200" y="1473201"/>
            <a:ext cx="4802312" cy="4317999"/>
          </a:xfrm>
        </p:spPr>
        <p:txBody>
          <a:bodyPr/>
          <a:lstStyle/>
          <a:p>
            <a:pPr eaLnBrk="1" hangingPunct="1"/>
            <a:r>
              <a:rPr lang="es-ES" sz="2800" b="0" i="0" strike="noStrike" cap="none" spc="0" baseline="0">
                <a:solidFill>
                  <a:srgbClr val="808080"/>
                </a:solidFill>
                <a:effectLst/>
                <a:latin typeface="Calibri"/>
                <a:ea typeface="Calibri"/>
                <a:cs typeface="Calibri"/>
              </a:rPr>
              <a:t>Las personas se atascan</a:t>
            </a:r>
          </a:p>
          <a:p>
            <a:pPr eaLnBrk="1" hangingPunct="1"/>
            <a:r>
              <a:rPr lang="es-ES" sz="2800" b="0" i="0" strike="noStrike" cap="none" spc="0" baseline="0">
                <a:solidFill>
                  <a:srgbClr val="808080"/>
                </a:solidFill>
                <a:effectLst/>
                <a:latin typeface="Calibri"/>
                <a:ea typeface="Calibri"/>
                <a:cs typeface="Calibri"/>
              </a:rPr>
              <a:t>Los profesionales sanitarios pueden hacer que cambien su comportamiento repetidamente...</a:t>
            </a:r>
          </a:p>
          <a:p>
            <a:pPr eaLnBrk="1" hangingPunct="1"/>
            <a:r>
              <a:rPr lang="es-ES" sz="2800" b="0" i="0" strike="noStrike" cap="none" spc="0" baseline="0">
                <a:solidFill>
                  <a:srgbClr val="808080"/>
                </a:solidFill>
                <a:effectLst/>
                <a:latin typeface="Calibri"/>
                <a:ea typeface="Calibri"/>
                <a:cs typeface="Calibri"/>
              </a:rPr>
              <a:t>...pero siguen atascados</a:t>
            </a:r>
          </a:p>
        </p:txBody>
      </p:sp>
      <p:sp>
        <p:nvSpPr>
          <p:cNvPr id="2" name="Text Placeholder 1">
            <a:extLst>
              <a:ext uri="{FF2B5EF4-FFF2-40B4-BE49-F238E27FC236}">
                <a16:creationId xmlns:a16="http://schemas.microsoft.com/office/drawing/2014/main" id="{5BD48D8F-667C-42CA-B44D-BAE92B7A265E}"/>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Shutterstock</a:t>
            </a:r>
          </a:p>
        </p:txBody>
      </p:sp>
      <p:pic>
        <p:nvPicPr>
          <p:cNvPr id="4" name="Picture 3" descr="A picture containing person, indoor, wall&#10;&#10;Description automatically generated">
            <a:extLst>
              <a:ext uri="{FF2B5EF4-FFF2-40B4-BE49-F238E27FC236}">
                <a16:creationId xmlns:a16="http://schemas.microsoft.com/office/drawing/2014/main" id="{80E032DA-8E06-2D4C-A18F-8EDB133D9406}"/>
              </a:ext>
            </a:extLst>
          </p:cNvPr>
          <p:cNvPicPr>
            <a:picLocks noChangeAspect="1"/>
          </p:cNvPicPr>
          <p:nvPr/>
        </p:nvPicPr>
        <p:blipFill>
          <a:blip r:embed="rId3">
            <a:extLst>
              <a:ext uri="{28A0092B-C50C-407E-A947-70E740481C1C}">
                <a14:useLocalDpi xmlns:a14="http://schemas.microsoft.com/office/drawing/2010/main"/>
              </a:ext>
            </a:extLst>
          </a:blip>
          <a:srcRect l="89" t="465" r="17084" b="1166"/>
          <a:stretch>
            <a:fillRect/>
          </a:stretch>
        </p:blipFill>
        <p:spPr>
          <a:xfrm>
            <a:off x="5835721" y="1469204"/>
            <a:ext cx="5476125" cy="4335695"/>
          </a:xfrm>
          <a:prstGeom prst="roundRect">
            <a:avLst>
              <a:gd name="adj" fmla="val 6951"/>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A0CD-1FC2-4A54-90C7-C18096DBA4F6}"/>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Introducción</a:t>
            </a:r>
          </a:p>
        </p:txBody>
      </p:sp>
      <p:sp>
        <p:nvSpPr>
          <p:cNvPr id="3" name="Content Placeholder 2">
            <a:extLst>
              <a:ext uri="{FF2B5EF4-FFF2-40B4-BE49-F238E27FC236}">
                <a16:creationId xmlns:a16="http://schemas.microsoft.com/office/drawing/2014/main" id="{21D1560B-D731-438F-ACB1-921B5DBB2F25}"/>
              </a:ext>
            </a:extLst>
          </p:cNvPr>
          <p:cNvSpPr>
            <a:spLocks noGrp="1"/>
          </p:cNvSpPr>
          <p:nvPr>
            <p:ph idx="1"/>
          </p:nvPr>
        </p:nvSpPr>
        <p:spPr>
          <a:xfrm>
            <a:off x="838200" y="1473201"/>
            <a:ext cx="10515600" cy="4317999"/>
          </a:xfrm>
        </p:spPr>
        <p:txBody>
          <a:bodyPr>
            <a:normAutofit lnSpcReduction="10000"/>
          </a:bodyPr>
          <a:lstStyle/>
          <a:p>
            <a:r>
              <a:rPr lang="es-ES" sz="2800" b="0" i="0" strike="noStrike" cap="none" spc="0" baseline="0" dirty="0">
                <a:solidFill>
                  <a:srgbClr val="808080"/>
                </a:solidFill>
                <a:effectLst/>
                <a:latin typeface="Calibri"/>
                <a:ea typeface="Calibri"/>
                <a:cs typeface="Calibri"/>
              </a:rPr>
              <a:t>Estos módulos han sido desarrollados por un comité de dirección de expertos en fibrosis quística de distintos países para cubrir las técnicas de entrevista motivacional (EM), que puede conformar un marco eficaz para mejorar la receptividad de los pacientes al cambio conductual</a:t>
            </a:r>
          </a:p>
          <a:p>
            <a:r>
              <a:rPr lang="es-ES" sz="2800" b="0" i="0" strike="noStrike" cap="none" spc="0" baseline="0" dirty="0">
                <a:solidFill>
                  <a:srgbClr val="808080"/>
                </a:solidFill>
                <a:effectLst/>
                <a:latin typeface="Calibri"/>
                <a:ea typeface="Calibri"/>
                <a:cs typeface="Calibri"/>
              </a:rPr>
              <a:t>El contenido de la EM está organizado en cinco módulos, que están diseñados para proporcionarle conocimientos y habilidades para mejorar su práctica de la EM. Todos los módulos se pueden descargar de www.cfcare.net </a:t>
            </a:r>
          </a:p>
          <a:p>
            <a:r>
              <a:rPr lang="es-ES" sz="2800" b="0" i="0" strike="noStrike" cap="none" spc="0" baseline="0" dirty="0">
                <a:solidFill>
                  <a:srgbClr val="808080"/>
                </a:solidFill>
                <a:effectLst/>
                <a:latin typeface="Calibri"/>
                <a:ea typeface="Calibri"/>
                <a:cs typeface="Calibri"/>
              </a:rPr>
              <a:t>Este módulo analiza la importancia de la adherencia al tratamiento y los factores que influyen en ella, e introduce el concepto de la EM</a:t>
            </a:r>
          </a:p>
          <a:p>
            <a:endParaRPr lang="en-GB" dirty="0"/>
          </a:p>
        </p:txBody>
      </p:sp>
      <p:sp>
        <p:nvSpPr>
          <p:cNvPr id="4" name="Text Placeholder 3">
            <a:extLst>
              <a:ext uri="{FF2B5EF4-FFF2-40B4-BE49-F238E27FC236}">
                <a16:creationId xmlns:a16="http://schemas.microsoft.com/office/drawing/2014/main" id="{C1867BE6-9ACC-431A-8E75-F888081F98A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151132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s-ES" sz="3600" b="0" i="0" strike="noStrike" cap="none" spc="0" baseline="0">
                <a:solidFill>
                  <a:srgbClr val="FFFFFF"/>
                </a:solidFill>
                <a:effectLst/>
                <a:latin typeface="Calibri Light"/>
                <a:ea typeface="Calibri Light"/>
                <a:cs typeface="Calibri Light"/>
              </a:rPr>
              <a:t>Pensar en el cambio de comportamiento con los pacientes</a:t>
            </a:r>
            <a:endParaRPr lang="en-US" altLang="en-US">
              <a:ea typeface="HelveticaNeueLT Std Med Cn"/>
            </a:endParaRPr>
          </a:p>
        </p:txBody>
      </p:sp>
      <p:sp>
        <p:nvSpPr>
          <p:cNvPr id="40963" name="Rectangle 3"/>
          <p:cNvSpPr>
            <a:spLocks noGrp="1" noChangeArrowheads="1"/>
          </p:cNvSpPr>
          <p:nvPr>
            <p:ph idx="1"/>
          </p:nvPr>
        </p:nvSpPr>
        <p:spPr>
          <a:xfrm>
            <a:off x="838201" y="1473201"/>
            <a:ext cx="3929008" cy="4317999"/>
          </a:xfrm>
          <a:prstGeom prst="roundRect">
            <a:avLst>
              <a:gd name="adj" fmla="val 8366"/>
            </a:avLst>
          </a:prstGeom>
        </p:spPr>
        <p:txBody>
          <a:bodyPr/>
          <a:lstStyle/>
          <a:p>
            <a:pPr eaLnBrk="1" hangingPunct="1"/>
            <a:r>
              <a:rPr lang="es-ES" sz="2800" b="0" i="0" strike="noStrike" cap="none" spc="0" baseline="0">
                <a:solidFill>
                  <a:srgbClr val="808080"/>
                </a:solidFill>
                <a:effectLst/>
                <a:latin typeface="Calibri"/>
                <a:ea typeface="Calibri"/>
                <a:cs typeface="Calibri"/>
              </a:rPr>
              <a:t>¿Qué se percibe?</a:t>
            </a:r>
          </a:p>
          <a:p>
            <a:pPr lvl="1" eaLnBrk="1" hangingPunct="1"/>
            <a:r>
              <a:rPr lang="es-ES" sz="2400" b="0" i="0" strike="noStrike" cap="none" spc="0" baseline="0">
                <a:solidFill>
                  <a:srgbClr val="808080"/>
                </a:solidFill>
                <a:effectLst/>
                <a:latin typeface="Calibri"/>
                <a:ea typeface="Calibri"/>
                <a:cs typeface="Calibri"/>
              </a:rPr>
              <a:t>¿como un combate?</a:t>
            </a:r>
          </a:p>
          <a:p>
            <a:pPr lvl="2" eaLnBrk="1" hangingPunct="1"/>
            <a:r>
              <a:rPr lang="es-ES" sz="2000" b="0" i="0" strike="noStrike" cap="none" spc="0" baseline="0">
                <a:solidFill>
                  <a:srgbClr val="808080"/>
                </a:solidFill>
                <a:effectLst/>
                <a:latin typeface="Calibri"/>
                <a:ea typeface="Calibri"/>
                <a:cs typeface="Calibri"/>
              </a:rPr>
              <a:t>usted empuja, ellos devuelven el empujón...</a:t>
            </a:r>
          </a:p>
        </p:txBody>
      </p:sp>
      <p:sp>
        <p:nvSpPr>
          <p:cNvPr id="3" name="Text Placeholder 2">
            <a:extLst>
              <a:ext uri="{FF2B5EF4-FFF2-40B4-BE49-F238E27FC236}">
                <a16:creationId xmlns:a16="http://schemas.microsoft.com/office/drawing/2014/main" id="{D5537400-57F8-4549-9D55-3F0E9FFE48E0}"/>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www.unsplash.com</a:t>
            </a:r>
            <a:endParaRPr lang="en-GB" sz="1000"/>
          </a:p>
        </p:txBody>
      </p:sp>
      <p:pic>
        <p:nvPicPr>
          <p:cNvPr id="4" name="Picture 3" descr="A picture containing person, sport, player, boxing&#10;&#10;Description automatically generated">
            <a:extLst>
              <a:ext uri="{FF2B5EF4-FFF2-40B4-BE49-F238E27FC236}">
                <a16:creationId xmlns:a16="http://schemas.microsoft.com/office/drawing/2014/main" id="{EFE8516E-8C66-4A39-9882-D8E21D46F5AB}"/>
              </a:ext>
            </a:extLst>
          </p:cNvPr>
          <p:cNvPicPr>
            <a:picLocks noChangeAspect="1"/>
          </p:cNvPicPr>
          <p:nvPr/>
        </p:nvPicPr>
        <p:blipFill>
          <a:blip r:embed="rId3">
            <a:extLst>
              <a:ext uri="{28A0092B-C50C-407E-A947-70E740481C1C}">
                <a14:useLocalDpi xmlns:a14="http://schemas.microsoft.com/office/drawing/2010/main"/>
              </a:ext>
            </a:extLst>
          </a:blip>
          <a:srcRect l="159" t="1010" r="1702" b="470"/>
          <a:stretch>
            <a:fillRect/>
          </a:stretch>
        </p:blipFill>
        <p:spPr>
          <a:xfrm>
            <a:off x="4962418" y="1489753"/>
            <a:ext cx="6308333" cy="4304871"/>
          </a:xfrm>
          <a:prstGeom prst="roundRect">
            <a:avLst>
              <a:gd name="adj" fmla="val 5689"/>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s-ES" sz="3600" b="0" i="0" strike="noStrike" cap="none" spc="0" baseline="0">
                <a:solidFill>
                  <a:srgbClr val="FFFFFF"/>
                </a:solidFill>
                <a:effectLst/>
                <a:latin typeface="Calibri Light"/>
                <a:ea typeface="Calibri Light"/>
                <a:cs typeface="Calibri Light"/>
              </a:rPr>
              <a:t>Pensar en el cambio de comportamiento con los pacientes</a:t>
            </a:r>
            <a:endParaRPr lang="en-US" altLang="en-US">
              <a:ea typeface="HelveticaNeueLT Std Med Cn"/>
            </a:endParaRPr>
          </a:p>
        </p:txBody>
      </p:sp>
      <p:sp>
        <p:nvSpPr>
          <p:cNvPr id="41987" name="Rectangle 3"/>
          <p:cNvSpPr>
            <a:spLocks noGrp="1" noChangeArrowheads="1"/>
          </p:cNvSpPr>
          <p:nvPr>
            <p:ph idx="1"/>
          </p:nvPr>
        </p:nvSpPr>
        <p:spPr>
          <a:xfrm>
            <a:off x="838200" y="1473201"/>
            <a:ext cx="4206411" cy="4317999"/>
          </a:xfrm>
        </p:spPr>
        <p:txBody>
          <a:bodyPr/>
          <a:lstStyle/>
          <a:p>
            <a:pPr eaLnBrk="1" hangingPunct="1"/>
            <a:r>
              <a:rPr lang="es-ES" sz="2800" b="0" i="0" strike="noStrike" cap="none" spc="0" baseline="0">
                <a:solidFill>
                  <a:srgbClr val="808080"/>
                </a:solidFill>
                <a:effectLst/>
                <a:latin typeface="Calibri"/>
                <a:ea typeface="Calibri"/>
                <a:cs typeface="Calibri"/>
              </a:rPr>
              <a:t>¿Cómo debería ser?</a:t>
            </a:r>
          </a:p>
          <a:p>
            <a:pPr lvl="1" eaLnBrk="1" hangingPunct="1"/>
            <a:r>
              <a:rPr lang="es-ES" sz="2400" b="0" i="0" strike="noStrike" cap="none" spc="0" baseline="0">
                <a:solidFill>
                  <a:srgbClr val="808080"/>
                </a:solidFill>
                <a:effectLst/>
                <a:latin typeface="Calibri"/>
                <a:ea typeface="Calibri"/>
                <a:cs typeface="Calibri"/>
              </a:rPr>
              <a:t>¿como un baile?</a:t>
            </a:r>
          </a:p>
          <a:p>
            <a:pPr lvl="2" eaLnBrk="1" hangingPunct="1"/>
            <a:r>
              <a:rPr lang="es-ES" sz="2200" b="0" i="0" strike="noStrike" cap="none" spc="0" baseline="0">
                <a:solidFill>
                  <a:srgbClr val="808080"/>
                </a:solidFill>
                <a:effectLst/>
                <a:latin typeface="Calibri"/>
                <a:ea typeface="Calibri"/>
                <a:cs typeface="Calibri"/>
              </a:rPr>
              <a:t>puede que tarde algo de tiempo, pero llegará a algún sitio...</a:t>
            </a:r>
          </a:p>
        </p:txBody>
      </p:sp>
      <p:sp>
        <p:nvSpPr>
          <p:cNvPr id="3" name="Text Placeholder 2">
            <a:extLst>
              <a:ext uri="{FF2B5EF4-FFF2-40B4-BE49-F238E27FC236}">
                <a16:creationId xmlns:a16="http://schemas.microsoft.com/office/drawing/2014/main" id="{9F205A46-4772-4B7A-9A76-2EACC9AF6BBB}"/>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Pexels</a:t>
            </a:r>
            <a:endParaRPr lang="en-GB"/>
          </a:p>
        </p:txBody>
      </p:sp>
      <p:pic>
        <p:nvPicPr>
          <p:cNvPr id="4" name="Picture 3" descr="A person and person dancing&#10;&#10;Description automatically generated with low confidence">
            <a:extLst>
              <a:ext uri="{FF2B5EF4-FFF2-40B4-BE49-F238E27FC236}">
                <a16:creationId xmlns:a16="http://schemas.microsoft.com/office/drawing/2014/main" id="{8DA30736-4F3B-AE40-9D03-E98B68E18B49}"/>
              </a:ext>
            </a:extLst>
          </p:cNvPr>
          <p:cNvPicPr>
            <a:picLocks noChangeAspect="1"/>
          </p:cNvPicPr>
          <p:nvPr/>
        </p:nvPicPr>
        <p:blipFill>
          <a:blip r:embed="rId3">
            <a:extLst>
              <a:ext uri="{28A0092B-C50C-407E-A947-70E740481C1C}">
                <a14:useLocalDpi xmlns:a14="http://schemas.microsoft.com/office/drawing/2010/main"/>
              </a:ext>
            </a:extLst>
          </a:blip>
          <a:srcRect l="538" t="16007" r="21211" b="792"/>
          <a:stretch>
            <a:fillRect/>
          </a:stretch>
        </p:blipFill>
        <p:spPr>
          <a:xfrm>
            <a:off x="5198723" y="1458930"/>
            <a:ext cx="6102849" cy="4325421"/>
          </a:xfrm>
          <a:prstGeom prst="roundRect">
            <a:avLst>
              <a:gd name="adj" fmla="val 7403"/>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Pensar en el cambio</a:t>
            </a:r>
          </a:p>
        </p:txBody>
      </p:sp>
      <p:sp>
        <p:nvSpPr>
          <p:cNvPr id="43011" name="Rectangle 3"/>
          <p:cNvSpPr>
            <a:spLocks noGrp="1" noChangeArrowheads="1"/>
          </p:cNvSpPr>
          <p:nvPr>
            <p:ph idx="1"/>
          </p:nvPr>
        </p:nvSpPr>
        <p:spPr>
          <a:xfrm>
            <a:off x="838200" y="1473201"/>
            <a:ext cx="10515600" cy="4581370"/>
          </a:xfrm>
        </p:spPr>
        <p:txBody>
          <a:bodyPr>
            <a:normAutofit fontScale="92500" lnSpcReduction="10000"/>
          </a:bodyPr>
          <a:lstStyle/>
          <a:p>
            <a:pPr eaLnBrk="1" hangingPunct="1">
              <a:lnSpc>
                <a:spcPct val="90000"/>
              </a:lnSpc>
            </a:pPr>
            <a:r>
              <a:rPr lang="es-ES" sz="2800" b="0" i="0" strike="noStrike" cap="none" spc="0" baseline="0" dirty="0">
                <a:solidFill>
                  <a:srgbClr val="808080"/>
                </a:solidFill>
                <a:effectLst/>
                <a:latin typeface="Calibri"/>
                <a:ea typeface="Calibri"/>
                <a:cs typeface="Calibri"/>
              </a:rPr>
              <a:t>No es fácil: trabajar con pacientes que tienen problemas con el cambio puede ser muy frustrante</a:t>
            </a:r>
          </a:p>
          <a:p>
            <a:pPr eaLnBrk="1" hangingPunct="1">
              <a:lnSpc>
                <a:spcPct val="90000"/>
              </a:lnSpc>
            </a:pPr>
            <a:r>
              <a:rPr lang="es-ES" sz="2800" b="0" i="0" strike="noStrike" cap="none" spc="0" baseline="0" dirty="0">
                <a:solidFill>
                  <a:srgbClr val="808080"/>
                </a:solidFill>
                <a:effectLst/>
                <a:latin typeface="Calibri"/>
                <a:ea typeface="Calibri"/>
                <a:cs typeface="Calibri"/>
              </a:rPr>
              <a:t>Es fácil culpar al paciente</a:t>
            </a:r>
          </a:p>
          <a:p>
            <a:pPr lvl="1" eaLnBrk="1" hangingPunct="1">
              <a:lnSpc>
                <a:spcPct val="90000"/>
              </a:lnSpc>
            </a:pPr>
            <a:r>
              <a:rPr lang="es-ES" sz="2400" b="0" i="1" strike="noStrike" cap="none" spc="0" baseline="0" dirty="0">
                <a:solidFill>
                  <a:srgbClr val="808080"/>
                </a:solidFill>
                <a:effectLst/>
                <a:latin typeface="Calibri"/>
                <a:ea typeface="Calibri"/>
                <a:cs typeface="Calibri"/>
              </a:rPr>
              <a:t>“¿por qué no ven el riesgo que están corriendo y simplemente se toman el medicamento?”</a:t>
            </a:r>
          </a:p>
          <a:p>
            <a:pPr eaLnBrk="1" hangingPunct="1">
              <a:lnSpc>
                <a:spcPct val="90000"/>
              </a:lnSpc>
            </a:pPr>
            <a:r>
              <a:rPr lang="es-ES" sz="2800" b="0" i="0" strike="noStrike" cap="none" spc="0" baseline="0" dirty="0">
                <a:solidFill>
                  <a:srgbClr val="808080"/>
                </a:solidFill>
                <a:effectLst/>
                <a:latin typeface="Calibri"/>
                <a:ea typeface="Calibri"/>
                <a:cs typeface="Calibri"/>
              </a:rPr>
              <a:t>Especialmente cuando nosotros:</a:t>
            </a:r>
          </a:p>
          <a:p>
            <a:pPr lvl="1" eaLnBrk="1" hangingPunct="1">
              <a:lnSpc>
                <a:spcPct val="90000"/>
              </a:lnSpc>
            </a:pPr>
            <a:r>
              <a:rPr lang="es-ES" sz="2400" b="0" i="0" strike="noStrike" cap="none" spc="0" baseline="0" dirty="0">
                <a:solidFill>
                  <a:srgbClr val="808080"/>
                </a:solidFill>
                <a:effectLst/>
                <a:latin typeface="Calibri"/>
                <a:ea typeface="Calibri"/>
                <a:cs typeface="Calibri"/>
              </a:rPr>
              <a:t>nos sentimos </a:t>
            </a:r>
            <a:r>
              <a:rPr lang="es-ES" sz="2400" b="0" i="0" u="sng" strike="noStrike" cap="none" spc="0" baseline="0" dirty="0">
                <a:solidFill>
                  <a:srgbClr val="808080"/>
                </a:solidFill>
                <a:effectLst/>
                <a:uFill>
                  <a:solidFill>
                    <a:srgbClr val="808080"/>
                  </a:solidFill>
                </a:uFill>
                <a:latin typeface="Calibri"/>
                <a:ea typeface="Calibri"/>
                <a:cs typeface="Calibri"/>
              </a:rPr>
              <a:t>responsables</a:t>
            </a:r>
          </a:p>
          <a:p>
            <a:pPr lvl="1" eaLnBrk="1" hangingPunct="1">
              <a:lnSpc>
                <a:spcPct val="90000"/>
              </a:lnSpc>
            </a:pPr>
            <a:r>
              <a:rPr lang="es-ES" sz="2400" b="0" i="0" strike="noStrike" cap="none" spc="0" baseline="0" dirty="0">
                <a:solidFill>
                  <a:srgbClr val="808080"/>
                </a:solidFill>
                <a:effectLst/>
                <a:latin typeface="Calibri"/>
                <a:ea typeface="Calibri"/>
                <a:cs typeface="Calibri"/>
              </a:rPr>
              <a:t>podemos incluso ver a los pacientes como diferentes a nosotros...</a:t>
            </a:r>
          </a:p>
          <a:p>
            <a:pPr eaLnBrk="1" hangingPunct="1">
              <a:lnSpc>
                <a:spcPct val="90000"/>
              </a:lnSpc>
            </a:pPr>
            <a:r>
              <a:rPr lang="es-ES" sz="2800" b="0" i="0" strike="noStrike" cap="none" spc="0" baseline="0" dirty="0">
                <a:solidFill>
                  <a:srgbClr val="808080"/>
                </a:solidFill>
                <a:effectLst/>
                <a:latin typeface="Calibri"/>
                <a:ea typeface="Calibri"/>
                <a:cs typeface="Calibri"/>
              </a:rPr>
              <a:t>Pero esto no es cierto</a:t>
            </a:r>
          </a:p>
          <a:p>
            <a:pPr eaLnBrk="1" hangingPunct="1">
              <a:lnSpc>
                <a:spcPct val="90000"/>
              </a:lnSpc>
            </a:pPr>
            <a:r>
              <a:rPr lang="es-ES" sz="2800" b="0" i="0" strike="noStrike" cap="none" spc="0" baseline="0" dirty="0">
                <a:solidFill>
                  <a:srgbClr val="808080"/>
                </a:solidFill>
                <a:effectLst/>
                <a:latin typeface="Calibri"/>
                <a:ea typeface="Calibri"/>
                <a:cs typeface="Calibri"/>
              </a:rPr>
              <a:t>Para demostrarlo, piense en la última vez que se limpió los dientes con hilo dental..</a:t>
            </a:r>
          </a:p>
          <a:p>
            <a:pPr eaLnBrk="1" hangingPunct="1">
              <a:lnSpc>
                <a:spcPct val="90000"/>
              </a:lnSpc>
              <a:buFont typeface="Wingdings" pitchFamily="2" charset="2"/>
              <a:buNone/>
            </a:pPr>
            <a:endParaRPr lang="en-US" altLang="en-US" dirty="0">
              <a:ea typeface="HelveticaNeueLT Std Cn"/>
            </a:endParaRPr>
          </a:p>
          <a:p>
            <a:pPr eaLnBrk="1" hangingPunct="1">
              <a:lnSpc>
                <a:spcPct val="90000"/>
              </a:lnSpc>
            </a:pPr>
            <a:endParaRPr lang="en-US" altLang="en-US" u="sng" dirty="0">
              <a:ea typeface="HelveticaNeueLT Std Cn"/>
            </a:endParaRPr>
          </a:p>
          <a:p>
            <a:pPr lvl="1" eaLnBrk="1" hangingPunct="1">
              <a:lnSpc>
                <a:spcPct val="90000"/>
              </a:lnSpc>
            </a:pPr>
            <a:endParaRPr lang="en-US" altLang="en-US" i="1" dirty="0"/>
          </a:p>
        </p:txBody>
      </p:sp>
      <p:sp>
        <p:nvSpPr>
          <p:cNvPr id="3" name="Text Placeholder 2">
            <a:extLst>
              <a:ext uri="{FF2B5EF4-FFF2-40B4-BE49-F238E27FC236}">
                <a16:creationId xmlns:a16="http://schemas.microsoft.com/office/drawing/2014/main" id="{5369AACF-35B4-4C24-A68A-EE5F30A70DB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Uso de hilo dental</a:t>
            </a:r>
          </a:p>
        </p:txBody>
      </p:sp>
      <p:sp>
        <p:nvSpPr>
          <p:cNvPr id="44035" name="Rectangle 3"/>
          <p:cNvSpPr>
            <a:spLocks noGrp="1" noChangeArrowheads="1"/>
          </p:cNvSpPr>
          <p:nvPr>
            <p:ph idx="1"/>
          </p:nvPr>
        </p:nvSpPr>
        <p:spPr>
          <a:xfrm>
            <a:off x="838201" y="1473201"/>
            <a:ext cx="2511174" cy="4317999"/>
          </a:xfrm>
          <a:prstGeom prst="roundRect">
            <a:avLst>
              <a:gd name="adj" fmla="val 12343"/>
            </a:avLst>
          </a:prstGeom>
        </p:spPr>
        <p:txBody>
          <a:bodyPr/>
          <a:lstStyle/>
          <a:p>
            <a:pPr marL="0" indent="0" eaLnBrk="1" hangingPunct="1">
              <a:buNone/>
            </a:pPr>
            <a:r>
              <a:rPr lang="es-ES" sz="2800" b="0" i="0" strike="noStrike" cap="none" spc="0" baseline="0">
                <a:solidFill>
                  <a:srgbClr val="808080"/>
                </a:solidFill>
                <a:effectLst/>
                <a:latin typeface="Calibri"/>
                <a:ea typeface="Calibri"/>
                <a:cs typeface="Calibri"/>
              </a:rPr>
              <a:t>¡La prueba de que a </a:t>
            </a:r>
            <a:r>
              <a:rPr lang="es-ES" sz="2800" b="1" i="0" strike="noStrike" cap="none" spc="0" baseline="0">
                <a:solidFill>
                  <a:srgbClr val="7B2A84"/>
                </a:solidFill>
                <a:effectLst/>
                <a:latin typeface="Calibri"/>
                <a:ea typeface="Calibri"/>
                <a:cs typeface="Calibri"/>
              </a:rPr>
              <a:t>todos</a:t>
            </a:r>
            <a:r>
              <a:rPr lang="es-ES" sz="2800" b="0" i="0" strike="noStrike" cap="none" spc="0" baseline="0">
                <a:solidFill>
                  <a:srgbClr val="808080"/>
                </a:solidFill>
                <a:effectLst/>
                <a:latin typeface="Calibri"/>
                <a:ea typeface="Calibri"/>
                <a:cs typeface="Calibri"/>
              </a:rPr>
              <a:t> se nos da mal el cambio!</a:t>
            </a:r>
          </a:p>
          <a:p>
            <a:endParaRPr lang="en-US" altLang="en-US">
              <a:ea typeface="HelveticaNeueLT Std Cn"/>
            </a:endParaRPr>
          </a:p>
          <a:p>
            <a:pPr eaLnBrk="1" hangingPunct="1"/>
            <a:endParaRPr lang="en-US" altLang="en-US" u="sng">
              <a:ea typeface="HelveticaNeueLT Std Cn"/>
            </a:endParaRPr>
          </a:p>
          <a:p>
            <a:pPr lvl="1" eaLnBrk="1" hangingPunct="1"/>
            <a:endParaRPr lang="en-US" altLang="en-US" i="1"/>
          </a:p>
        </p:txBody>
      </p:sp>
      <p:sp>
        <p:nvSpPr>
          <p:cNvPr id="3" name="Text Placeholder 2">
            <a:extLst>
              <a:ext uri="{FF2B5EF4-FFF2-40B4-BE49-F238E27FC236}">
                <a16:creationId xmlns:a16="http://schemas.microsoft.com/office/drawing/2014/main" id="{0CB2EBAB-FF5D-4B26-9DC2-BF554120586F}"/>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www.pixabay.com</a:t>
            </a:r>
            <a:endParaRPr lang="en-GB" sz="1000"/>
          </a:p>
        </p:txBody>
      </p:sp>
      <p:pic>
        <p:nvPicPr>
          <p:cNvPr id="4" name="Picture 3" descr="Close-up of a person's mouth&#10;&#10;Description automatically generated with medium confidence">
            <a:extLst>
              <a:ext uri="{FF2B5EF4-FFF2-40B4-BE49-F238E27FC236}">
                <a16:creationId xmlns:a16="http://schemas.microsoft.com/office/drawing/2014/main" id="{1B314634-931A-47E4-86E3-DEF88B34506A}"/>
              </a:ext>
            </a:extLst>
          </p:cNvPr>
          <p:cNvPicPr>
            <a:picLocks noChangeAspect="1"/>
          </p:cNvPicPr>
          <p:nvPr/>
        </p:nvPicPr>
        <p:blipFill>
          <a:blip r:embed="rId2">
            <a:extLst>
              <a:ext uri="{28A0092B-C50C-407E-A947-70E740481C1C}">
                <a14:useLocalDpi xmlns:a14="http://schemas.microsoft.com/office/drawing/2010/main"/>
              </a:ext>
            </a:extLst>
          </a:blip>
          <a:srcRect t="5922" r="2700" b="14233"/>
          <a:stretch>
            <a:fillRect/>
          </a:stretch>
        </p:blipFill>
        <p:spPr>
          <a:xfrm>
            <a:off x="3493213" y="1480016"/>
            <a:ext cx="7818634" cy="4294060"/>
          </a:xfrm>
          <a:prstGeom prst="roundRect">
            <a:avLst>
              <a:gd name="adj" fmla="val 6857"/>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El proceso de cambio</a:t>
            </a:r>
          </a:p>
        </p:txBody>
      </p:sp>
      <p:sp>
        <p:nvSpPr>
          <p:cNvPr id="2" name="Content Placeholder 1">
            <a:extLst>
              <a:ext uri="{FF2B5EF4-FFF2-40B4-BE49-F238E27FC236}">
                <a16:creationId xmlns:a16="http://schemas.microsoft.com/office/drawing/2014/main" id="{3D39B969-C034-6245-B434-3945CADF9F82}"/>
              </a:ext>
            </a:extLst>
          </p:cNvPr>
          <p:cNvSpPr>
            <a:spLocks noGrp="1"/>
          </p:cNvSpPr>
          <p:nvPr>
            <p:ph idx="1"/>
          </p:nvPr>
        </p:nvSpPr>
        <p:spPr/>
        <p:txBody>
          <a:bodyPr/>
          <a:lstStyle/>
          <a:p>
            <a:pPr marL="0" indent="0">
              <a:buNone/>
            </a:pPr>
            <a:r>
              <a:rPr lang="en-GB"/>
              <a:t> </a:t>
            </a:r>
          </a:p>
        </p:txBody>
      </p:sp>
      <p:sp>
        <p:nvSpPr>
          <p:cNvPr id="5" name="Text Placeholder 4">
            <a:extLst>
              <a:ext uri="{FF2B5EF4-FFF2-40B4-BE49-F238E27FC236}">
                <a16:creationId xmlns:a16="http://schemas.microsoft.com/office/drawing/2014/main" id="{84E78EE2-08EC-405A-910C-2EDB17F0128C}"/>
              </a:ext>
            </a:extLst>
          </p:cNvPr>
          <p:cNvSpPr>
            <a:spLocks noGrp="1"/>
          </p:cNvSpPr>
          <p:nvPr>
            <p:ph type="body" sz="quarter" idx="13"/>
          </p:nvPr>
        </p:nvSpPr>
        <p:spPr/>
        <p:txBody>
          <a:bodyPr/>
          <a:lstStyle/>
          <a:p>
            <a:r>
              <a:rPr lang="es-ES" sz="1000" b="0" i="0" strike="noStrike" cap="none" spc="0" baseline="0" dirty="0" err="1">
                <a:solidFill>
                  <a:srgbClr val="898989"/>
                </a:solidFill>
                <a:effectLst/>
                <a:latin typeface="Calibri"/>
                <a:ea typeface="Calibri"/>
                <a:cs typeface="Calibri"/>
              </a:rPr>
              <a:t>Latchford</a:t>
            </a:r>
            <a:r>
              <a:rPr lang="es-ES" sz="1000" b="0" i="0" strike="noStrike" cap="none" spc="0" baseline="0" dirty="0">
                <a:solidFill>
                  <a:srgbClr val="898989"/>
                </a:solidFill>
                <a:effectLst/>
                <a:latin typeface="Calibri"/>
                <a:ea typeface="Calibri"/>
                <a:cs typeface="Calibri"/>
              </a:rPr>
              <a:t> </a:t>
            </a:r>
            <a:r>
              <a:rPr lang="es-ES" sz="1000" b="0" i="0" strike="noStrike" cap="none" spc="0" baseline="0" dirty="0" err="1">
                <a:solidFill>
                  <a:srgbClr val="898989"/>
                </a:solidFill>
                <a:effectLst/>
                <a:latin typeface="Calibri"/>
                <a:ea typeface="Calibri"/>
                <a:cs typeface="Calibri"/>
              </a:rPr>
              <a:t>GJ</a:t>
            </a:r>
            <a:r>
              <a:rPr lang="es-ES" sz="1000" b="0" i="0" strike="noStrike" cap="none" spc="0" baseline="0" dirty="0">
                <a:solidFill>
                  <a:srgbClr val="898989"/>
                </a:solidFill>
                <a:effectLst/>
                <a:latin typeface="Calibri"/>
                <a:ea typeface="Calibri"/>
                <a:cs typeface="Calibri"/>
              </a:rPr>
              <a:t>, </a:t>
            </a:r>
            <a:r>
              <a:rPr lang="es-ES" sz="1000" b="0" i="0" strike="noStrike" cap="none" spc="0" baseline="0" dirty="0" err="1">
                <a:solidFill>
                  <a:srgbClr val="898989"/>
                </a:solidFill>
                <a:effectLst/>
                <a:latin typeface="Calibri"/>
                <a:ea typeface="Calibri"/>
                <a:cs typeface="Calibri"/>
              </a:rPr>
              <a:t>Duff</a:t>
            </a:r>
            <a:r>
              <a:rPr lang="es-ES" sz="1000" b="0" i="0" strike="noStrike" cap="none" spc="0" baseline="0" dirty="0">
                <a:solidFill>
                  <a:srgbClr val="898989"/>
                </a:solidFill>
                <a:effectLst/>
                <a:latin typeface="Calibri"/>
                <a:ea typeface="Calibri"/>
                <a:cs typeface="Calibri"/>
              </a:rPr>
              <a:t> AJA. </a:t>
            </a:r>
            <a:r>
              <a:rPr lang="es-ES" sz="1000" b="0" i="1" strike="noStrike" cap="none" spc="0" baseline="0" dirty="0">
                <a:solidFill>
                  <a:srgbClr val="898989"/>
                </a:solidFill>
                <a:effectLst/>
                <a:latin typeface="Calibri"/>
                <a:ea typeface="Calibri"/>
                <a:cs typeface="Calibri"/>
              </a:rPr>
              <a:t>Comunicación personal</a:t>
            </a:r>
            <a:r>
              <a:rPr lang="es-ES" sz="1000" b="0" i="0" strike="noStrike" cap="none" spc="0" baseline="0" dirty="0">
                <a:solidFill>
                  <a:srgbClr val="898989"/>
                </a:solidFill>
                <a:effectLst/>
                <a:latin typeface="Calibri"/>
                <a:ea typeface="Calibri"/>
                <a:cs typeface="Calibri"/>
              </a:rPr>
              <a:t>. 2014.</a:t>
            </a:r>
          </a:p>
        </p:txBody>
      </p:sp>
      <p:grpSp>
        <p:nvGrpSpPr>
          <p:cNvPr id="3" name="Group 2">
            <a:extLst>
              <a:ext uri="{FF2B5EF4-FFF2-40B4-BE49-F238E27FC236}">
                <a16:creationId xmlns:a16="http://schemas.microsoft.com/office/drawing/2014/main" id="{BA62E1EF-93F7-3946-B08D-88D26F5AAB7C}"/>
              </a:ext>
            </a:extLst>
          </p:cNvPr>
          <p:cNvGrpSpPr/>
          <p:nvPr/>
        </p:nvGrpSpPr>
        <p:grpSpPr>
          <a:xfrm>
            <a:off x="1767015" y="1767017"/>
            <a:ext cx="9242856" cy="3669956"/>
            <a:chOff x="2380696" y="1615026"/>
            <a:chExt cx="8040469" cy="4343813"/>
          </a:xfrm>
        </p:grpSpPr>
        <p:cxnSp>
          <p:nvCxnSpPr>
            <p:cNvPr id="8" name="Straight Connector 7"/>
            <p:cNvCxnSpPr/>
            <p:nvPr/>
          </p:nvCxnSpPr>
          <p:spPr>
            <a:xfrm>
              <a:off x="4132959" y="2059114"/>
              <a:ext cx="1913606" cy="139275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76198" y="1989476"/>
              <a:ext cx="1760517" cy="146239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33194" y="3765101"/>
              <a:ext cx="626742" cy="31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962827" y="3765101"/>
              <a:ext cx="626742" cy="31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795351" y="4559461"/>
              <a:ext cx="1880225" cy="91853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800276" y="4712550"/>
              <a:ext cx="1880225" cy="61235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8857" name="TextBox 25"/>
            <p:cNvSpPr txBox="1">
              <a:spLocks noChangeArrowheads="1"/>
            </p:cNvSpPr>
            <p:nvPr/>
          </p:nvSpPr>
          <p:spPr bwMode="auto">
            <a:xfrm>
              <a:off x="6533354" y="3449227"/>
              <a:ext cx="1589887" cy="8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es-ES" sz="2000" b="1" i="0" strike="noStrike" cap="none" spc="0" baseline="0">
                  <a:solidFill>
                    <a:srgbClr val="D16678"/>
                  </a:solidFill>
                  <a:effectLst/>
                  <a:latin typeface="Calibri"/>
                  <a:ea typeface="Calibri"/>
                  <a:cs typeface="Calibri"/>
                </a:rPr>
                <a:t>Entrevista motivacional</a:t>
              </a:r>
            </a:p>
          </p:txBody>
        </p:sp>
        <p:sp>
          <p:nvSpPr>
            <p:cNvPr id="27" name="TextBox 26"/>
            <p:cNvSpPr txBox="1"/>
            <p:nvPr/>
          </p:nvSpPr>
          <p:spPr>
            <a:xfrm>
              <a:off x="3955775" y="3617785"/>
              <a:ext cx="1913606" cy="432919"/>
            </a:xfrm>
            <a:prstGeom prst="rect">
              <a:avLst/>
            </a:prstGeom>
            <a:noFill/>
          </p:spPr>
          <p:txBody>
            <a:bodyPr>
              <a:spAutoFit/>
            </a:bodyPr>
            <a:lstStyle/>
            <a:p>
              <a:pPr>
                <a:defRPr/>
              </a:pPr>
              <a:r>
                <a:rPr lang="es-ES" sz="1800" b="1" i="0" strike="noStrike" cap="none" spc="200" baseline="0">
                  <a:solidFill>
                    <a:srgbClr val="7B2A84"/>
                  </a:solidFill>
                  <a:effectLst/>
                  <a:latin typeface="Calibri"/>
                  <a:ea typeface="Calibri"/>
                  <a:cs typeface="Calibri"/>
                </a:rPr>
                <a:t>LA DECISIÓN</a:t>
              </a:r>
            </a:p>
          </p:txBody>
        </p:sp>
        <p:sp>
          <p:nvSpPr>
            <p:cNvPr id="78859" name="TextBox 27"/>
            <p:cNvSpPr txBox="1">
              <a:spLocks noChangeArrowheads="1"/>
            </p:cNvSpPr>
            <p:nvPr/>
          </p:nvSpPr>
          <p:spPr bwMode="auto">
            <a:xfrm>
              <a:off x="7108999" y="4718501"/>
              <a:ext cx="2364897" cy="119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es-ES" sz="2000" b="1" i="0" strike="noStrike" cap="none" spc="0" baseline="0">
                  <a:solidFill>
                    <a:srgbClr val="D16678"/>
                  </a:solidFill>
                  <a:effectLst/>
                  <a:latin typeface="Calibri"/>
                  <a:ea typeface="Calibri"/>
                  <a:cs typeface="Calibri"/>
                </a:rPr>
                <a:t>Técnicas</a:t>
              </a:r>
            </a:p>
            <a:p>
              <a:pPr eaLnBrk="1" hangingPunct="1">
                <a:spcBef>
                  <a:spcPct val="0"/>
                </a:spcBef>
                <a:buFontTx/>
                <a:buNone/>
                <a:defRPr/>
              </a:pPr>
              <a:r>
                <a:rPr lang="es-ES" sz="2000" b="1" i="0" strike="noStrike" cap="none" spc="0" baseline="0">
                  <a:solidFill>
                    <a:srgbClr val="D16678"/>
                  </a:solidFill>
                  <a:effectLst/>
                  <a:latin typeface="Calibri"/>
                  <a:ea typeface="Calibri"/>
                  <a:cs typeface="Calibri"/>
                </a:rPr>
                <a:t>de cambio</a:t>
              </a:r>
            </a:p>
            <a:p>
              <a:pPr eaLnBrk="1" hangingPunct="1">
                <a:spcBef>
                  <a:spcPct val="0"/>
                </a:spcBef>
                <a:buFontTx/>
                <a:buNone/>
                <a:defRPr/>
              </a:pPr>
              <a:r>
                <a:rPr lang="es-ES" sz="2000" b="1" i="0" strike="noStrike" cap="none" spc="0" baseline="0">
                  <a:solidFill>
                    <a:srgbClr val="D16678"/>
                  </a:solidFill>
                  <a:effectLst/>
                  <a:latin typeface="Calibri"/>
                  <a:ea typeface="Calibri"/>
                  <a:cs typeface="Calibri"/>
                </a:rPr>
                <a:t>de comportamiento</a:t>
              </a:r>
            </a:p>
          </p:txBody>
        </p:sp>
        <p:sp>
          <p:nvSpPr>
            <p:cNvPr id="30" name="Down Arrow 29"/>
            <p:cNvSpPr/>
            <p:nvPr/>
          </p:nvSpPr>
          <p:spPr>
            <a:xfrm>
              <a:off x="4668769" y="1641286"/>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1" name="Down Arrow 30"/>
            <p:cNvSpPr/>
            <p:nvPr/>
          </p:nvSpPr>
          <p:spPr>
            <a:xfrm>
              <a:off x="5204579" y="1780562"/>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2" name="Down Arrow 31"/>
            <p:cNvSpPr/>
            <p:nvPr/>
          </p:nvSpPr>
          <p:spPr>
            <a:xfrm>
              <a:off x="5510756" y="2407303"/>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3" name="Down Arrow 32"/>
            <p:cNvSpPr/>
            <p:nvPr/>
          </p:nvSpPr>
          <p:spPr>
            <a:xfrm>
              <a:off x="5816932" y="1710924"/>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4" name="Down Arrow 33"/>
            <p:cNvSpPr/>
            <p:nvPr/>
          </p:nvSpPr>
          <p:spPr>
            <a:xfrm>
              <a:off x="6199654" y="2616217"/>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5" name="Down Arrow 34"/>
            <p:cNvSpPr/>
            <p:nvPr/>
          </p:nvSpPr>
          <p:spPr>
            <a:xfrm>
              <a:off x="6888552" y="1710924"/>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6" name="Down Arrow 35"/>
            <p:cNvSpPr/>
            <p:nvPr/>
          </p:nvSpPr>
          <p:spPr>
            <a:xfrm>
              <a:off x="6505831" y="2128752"/>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7" name="Down Arrow 36"/>
            <p:cNvSpPr/>
            <p:nvPr/>
          </p:nvSpPr>
          <p:spPr>
            <a:xfrm>
              <a:off x="7424361" y="1615026"/>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8" name="Down Arrow 37"/>
            <p:cNvSpPr/>
            <p:nvPr/>
          </p:nvSpPr>
          <p:spPr>
            <a:xfrm>
              <a:off x="5893477" y="4914270"/>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39" name="Down Arrow 38"/>
            <p:cNvSpPr/>
            <p:nvPr/>
          </p:nvSpPr>
          <p:spPr>
            <a:xfrm>
              <a:off x="6199654" y="5332097"/>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40" name="Down Arrow 39"/>
            <p:cNvSpPr/>
            <p:nvPr/>
          </p:nvSpPr>
          <p:spPr>
            <a:xfrm>
              <a:off x="6276198" y="4635718"/>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lumMod val="75000"/>
                  </a:schemeClr>
                </a:solidFill>
              </a:endParaRPr>
            </a:p>
          </p:txBody>
        </p:sp>
        <p:sp>
          <p:nvSpPr>
            <p:cNvPr id="78871" name="TextBox 40"/>
            <p:cNvSpPr txBox="1">
              <a:spLocks noChangeArrowheads="1"/>
            </p:cNvSpPr>
            <p:nvPr/>
          </p:nvSpPr>
          <p:spPr bwMode="auto">
            <a:xfrm>
              <a:off x="2380696" y="4873023"/>
              <a:ext cx="2517351" cy="10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es-ES" sz="1800" b="1" i="0" strike="noStrike" cap="none" spc="0" baseline="0">
                  <a:solidFill>
                    <a:srgbClr val="808080"/>
                  </a:solidFill>
                  <a:effectLst/>
                  <a:latin typeface="Calibri"/>
                  <a:ea typeface="Calibri"/>
                  <a:cs typeface="Calibri"/>
                </a:rPr>
                <a:t>Resolución de problemas   </a:t>
              </a:r>
            </a:p>
            <a:p>
              <a:pPr eaLnBrk="1" hangingPunct="1">
                <a:spcBef>
                  <a:spcPct val="0"/>
                </a:spcBef>
                <a:buFontTx/>
                <a:buNone/>
                <a:defRPr/>
              </a:pPr>
              <a:r>
                <a:rPr lang="es-ES" sz="1800" b="1" i="0" strike="noStrike" cap="none" spc="0" baseline="0">
                  <a:solidFill>
                    <a:srgbClr val="808080"/>
                  </a:solidFill>
                  <a:effectLst/>
                  <a:latin typeface="Calibri"/>
                  <a:ea typeface="Calibri"/>
                  <a:cs typeface="Calibri"/>
                </a:rPr>
                <a:t>planes de implementación, etc. </a:t>
              </a:r>
            </a:p>
          </p:txBody>
        </p:sp>
        <p:sp>
          <p:nvSpPr>
            <p:cNvPr id="78872" name="TextBox 41"/>
            <p:cNvSpPr txBox="1">
              <a:spLocks noChangeArrowheads="1"/>
            </p:cNvSpPr>
            <p:nvPr/>
          </p:nvSpPr>
          <p:spPr bwMode="auto">
            <a:xfrm>
              <a:off x="2380696" y="1767563"/>
              <a:ext cx="2525960" cy="140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eaLnBrk="1" hangingPunct="1">
                <a:spcBef>
                  <a:spcPct val="0"/>
                </a:spcBef>
                <a:buFontTx/>
                <a:buNone/>
                <a:defRPr/>
              </a:pPr>
              <a:r>
                <a:rPr lang="es-ES" sz="1800" b="1" i="0" strike="noStrike" cap="none" spc="0" baseline="0">
                  <a:solidFill>
                    <a:srgbClr val="808080"/>
                  </a:solidFill>
                  <a:effectLst/>
                  <a:latin typeface="Calibri"/>
                  <a:ea typeface="Calibri"/>
                  <a:cs typeface="Calibri"/>
                </a:rPr>
                <a:t>Creencias</a:t>
              </a:r>
            </a:p>
            <a:p>
              <a:pPr eaLnBrk="1" hangingPunct="1">
                <a:spcBef>
                  <a:spcPct val="0"/>
                </a:spcBef>
                <a:buFontTx/>
                <a:buNone/>
                <a:defRPr/>
              </a:pPr>
              <a:r>
                <a:rPr lang="es-ES" sz="1800" b="1" i="0" strike="noStrike" cap="none" spc="0" baseline="0">
                  <a:solidFill>
                    <a:srgbClr val="808080"/>
                  </a:solidFill>
                  <a:effectLst/>
                  <a:latin typeface="Calibri"/>
                  <a:ea typeface="Calibri"/>
                  <a:cs typeface="Calibri"/>
                </a:rPr>
                <a:t>Preocupaciones</a:t>
              </a:r>
            </a:p>
            <a:p>
              <a:pPr eaLnBrk="1" hangingPunct="1">
                <a:spcBef>
                  <a:spcPct val="0"/>
                </a:spcBef>
                <a:buFontTx/>
                <a:buNone/>
                <a:defRPr/>
              </a:pPr>
              <a:r>
                <a:rPr lang="es-ES" sz="1800" b="1" i="0" strike="noStrike" cap="none" spc="0" baseline="0">
                  <a:solidFill>
                    <a:srgbClr val="808080"/>
                  </a:solidFill>
                  <a:effectLst/>
                  <a:latin typeface="Calibri"/>
                  <a:ea typeface="Calibri"/>
                  <a:cs typeface="Calibri"/>
                </a:rPr>
                <a:t>Emociones</a:t>
              </a:r>
            </a:p>
            <a:p>
              <a:pPr eaLnBrk="1" hangingPunct="1">
                <a:spcBef>
                  <a:spcPct val="0"/>
                </a:spcBef>
                <a:buFontTx/>
                <a:buNone/>
                <a:defRPr/>
              </a:pPr>
              <a:r>
                <a:rPr lang="es-ES" sz="1800" b="1" i="0" strike="noStrike" cap="none" spc="0" baseline="0">
                  <a:solidFill>
                    <a:srgbClr val="808080"/>
                  </a:solidFill>
                  <a:effectLst/>
                  <a:latin typeface="Calibri"/>
                  <a:ea typeface="Calibri"/>
                  <a:cs typeface="Calibri"/>
                </a:rPr>
                <a:t>Confianza, etc.</a:t>
              </a:r>
            </a:p>
          </p:txBody>
        </p:sp>
        <p:sp>
          <p:nvSpPr>
            <p:cNvPr id="78873" name="TextBox 42"/>
            <p:cNvSpPr txBox="1">
              <a:spLocks noChangeArrowheads="1"/>
            </p:cNvSpPr>
            <p:nvPr/>
          </p:nvSpPr>
          <p:spPr bwMode="auto">
            <a:xfrm>
              <a:off x="8266349" y="3468698"/>
              <a:ext cx="2154818" cy="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bg1"/>
                  </a:solidFill>
                  <a:latin typeface="Calibri" pitchFamily="34" charset="0"/>
                </a:defRPr>
              </a:lvl1pPr>
              <a:lvl2pPr marL="742950" indent="-285750" eaLnBrk="0" hangingPunct="0">
                <a:spcBef>
                  <a:spcPct val="20000"/>
                </a:spcBef>
                <a:buFont typeface="Arial"/>
                <a:buChar char="–"/>
                <a:defRPr sz="2800">
                  <a:solidFill>
                    <a:schemeClr val="bg1"/>
                  </a:solidFill>
                  <a:latin typeface="Calibri" pitchFamily="34" charset="0"/>
                </a:defRPr>
              </a:lvl2pPr>
              <a:lvl3pPr marL="1143000" indent="-228600" eaLnBrk="0" hangingPunct="0">
                <a:spcBef>
                  <a:spcPct val="20000"/>
                </a:spcBef>
                <a:buFont typeface="Arial"/>
                <a:buChar char="•"/>
                <a:defRPr sz="2400">
                  <a:solidFill>
                    <a:schemeClr val="bg1"/>
                  </a:solidFill>
                  <a:latin typeface="Calibri" pitchFamily="34" charset="0"/>
                </a:defRPr>
              </a:lvl3pPr>
              <a:lvl4pPr marL="1600200" indent="-228600" eaLnBrk="0" hangingPunct="0">
                <a:spcBef>
                  <a:spcPct val="20000"/>
                </a:spcBef>
                <a:buFont typeface="Arial"/>
                <a:buChar char="–"/>
                <a:defRPr sz="2000">
                  <a:solidFill>
                    <a:schemeClr val="bg1"/>
                  </a:solidFill>
                  <a:latin typeface="Calibri" pitchFamily="34" charset="0"/>
                </a:defRPr>
              </a:lvl4pPr>
              <a:lvl5pPr marL="2057400" indent="-228600" eaLnBrk="0" hangingPunct="0">
                <a:spcBef>
                  <a:spcPct val="20000"/>
                </a:spcBef>
                <a:buFont typeface="Arial"/>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a:buChar char="»"/>
                <a:defRPr sz="2000">
                  <a:solidFill>
                    <a:schemeClr val="bg1"/>
                  </a:solidFill>
                  <a:latin typeface="Calibri" pitchFamily="34" charset="0"/>
                </a:defRPr>
              </a:lvl9pPr>
            </a:lstStyle>
            <a:p>
              <a:pPr algn="ctr" eaLnBrk="1" hangingPunct="1">
                <a:spcBef>
                  <a:spcPct val="0"/>
                </a:spcBef>
                <a:buFontTx/>
                <a:buNone/>
                <a:defRPr/>
              </a:pPr>
              <a:r>
                <a:rPr lang="es-ES" sz="1800" b="1" i="0" strike="noStrike" cap="none" spc="300" baseline="0">
                  <a:solidFill>
                    <a:srgbClr val="7B2A84"/>
                  </a:solidFill>
                  <a:effectLst/>
                  <a:latin typeface="Calibri"/>
                  <a:ea typeface="Calibri"/>
                  <a:cs typeface="Calibri"/>
                </a:rPr>
                <a:t>EL CONTEXTO DEL EQUIPO</a:t>
              </a:r>
            </a:p>
          </p:txBody>
        </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Entrevista motivacional</a:t>
            </a:r>
          </a:p>
        </p:txBody>
      </p:sp>
      <p:sp>
        <p:nvSpPr>
          <p:cNvPr id="47107" name="Rectangle 3"/>
          <p:cNvSpPr>
            <a:spLocks noGrp="1" noChangeArrowheads="1"/>
          </p:cNvSpPr>
          <p:nvPr>
            <p:ph idx="1"/>
          </p:nvPr>
        </p:nvSpPr>
        <p:spPr/>
        <p:txBody>
          <a:bodyPr>
            <a:normAutofit lnSpcReduction="10000"/>
          </a:bodyPr>
          <a:lstStyle/>
          <a:p>
            <a:pPr eaLnBrk="1" hangingPunct="1"/>
            <a:r>
              <a:rPr lang="es-ES" sz="2800" b="0" i="0" strike="noStrike" cap="none" spc="0" baseline="0">
                <a:solidFill>
                  <a:srgbClr val="808080"/>
                </a:solidFill>
                <a:effectLst/>
                <a:latin typeface="Calibri"/>
                <a:ea typeface="Calibri"/>
                <a:cs typeface="Calibri"/>
              </a:rPr>
              <a:t>Originalmente una reacción a la persuasión</a:t>
            </a:r>
          </a:p>
          <a:p>
            <a:pPr eaLnBrk="1" hangingPunct="1"/>
            <a:r>
              <a:rPr lang="es-ES" sz="2800" b="0" i="0" strike="noStrike" cap="none" spc="0" baseline="0">
                <a:solidFill>
                  <a:srgbClr val="808080"/>
                </a:solidFill>
                <a:effectLst/>
                <a:latin typeface="Calibri"/>
                <a:ea typeface="Calibri"/>
                <a:cs typeface="Calibri"/>
              </a:rPr>
              <a:t>El tratamiento para los problemas de alcohol dependía de la confrontación, pero los pacientes se resistían y no mostraban motivación para cambiar</a:t>
            </a:r>
          </a:p>
          <a:p>
            <a:pPr eaLnBrk="1" hangingPunct="1"/>
            <a:r>
              <a:rPr lang="es-ES" sz="2800" b="0" i="0" strike="noStrike" cap="none" spc="0" baseline="0">
                <a:solidFill>
                  <a:srgbClr val="808080"/>
                </a:solidFill>
                <a:effectLst/>
                <a:latin typeface="Calibri"/>
                <a:ea typeface="Calibri"/>
                <a:cs typeface="Calibri"/>
              </a:rPr>
              <a:t>Una alternativa provino de Bill Miller, psicólogo clínico de Nuevo México</a:t>
            </a:r>
          </a:p>
          <a:p>
            <a:pPr lvl="1" eaLnBrk="1" hangingPunct="1"/>
            <a:r>
              <a:rPr lang="es-ES" sz="2400" b="0" i="0" strike="noStrike" cap="none" spc="0" baseline="0">
                <a:solidFill>
                  <a:srgbClr val="808080"/>
                </a:solidFill>
                <a:effectLst/>
                <a:latin typeface="Calibri"/>
                <a:ea typeface="Calibri"/>
                <a:cs typeface="Calibri"/>
              </a:rPr>
              <a:t>El hecho de que alguien se resista al cambio o se sienta más motivado depende de lo que usted diga</a:t>
            </a:r>
          </a:p>
          <a:p>
            <a:pPr lvl="1" eaLnBrk="1" hangingPunct="1"/>
            <a:r>
              <a:rPr lang="es-ES" sz="2400" b="0" i="0" strike="noStrike" cap="none" spc="0" baseline="0">
                <a:solidFill>
                  <a:srgbClr val="808080"/>
                </a:solidFill>
                <a:effectLst/>
                <a:latin typeface="Calibri"/>
                <a:ea typeface="Calibri"/>
                <a:cs typeface="Calibri"/>
              </a:rPr>
              <a:t>Por tanto, enfrentarse a alguien lo hace más rebelde</a:t>
            </a:r>
          </a:p>
          <a:p>
            <a:pPr lvl="1" eaLnBrk="1" hangingPunct="1"/>
            <a:r>
              <a:rPr lang="es-ES" sz="2400" b="0" i="0" strike="noStrike" cap="none" spc="0" baseline="0">
                <a:solidFill>
                  <a:srgbClr val="808080"/>
                </a:solidFill>
                <a:effectLst/>
                <a:latin typeface="Calibri"/>
                <a:ea typeface="Calibri"/>
                <a:cs typeface="Calibri"/>
              </a:rPr>
              <a:t>En su lugar, la entrevista motivacional está diseñada para mejorar la motivación para cambiar</a:t>
            </a:r>
          </a:p>
          <a:p>
            <a:pPr lvl="1" eaLnBrk="1" hangingPunct="1"/>
            <a:endParaRPr lang="en-US" altLang="en-US" sz="2000" i="1"/>
          </a:p>
        </p:txBody>
      </p:sp>
      <p:sp>
        <p:nvSpPr>
          <p:cNvPr id="3" name="Text Placeholder 2">
            <a:extLst>
              <a:ext uri="{FF2B5EF4-FFF2-40B4-BE49-F238E27FC236}">
                <a16:creationId xmlns:a16="http://schemas.microsoft.com/office/drawing/2014/main" id="{493D90E1-A74A-4156-8378-F68D66D9D1E9}"/>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Miller WR. </a:t>
            </a:r>
            <a:r>
              <a:rPr lang="es-ES" sz="1000" b="0" i="1" strike="noStrike" cap="none" spc="0" baseline="0">
                <a:solidFill>
                  <a:srgbClr val="898989"/>
                </a:solidFill>
                <a:effectLst/>
                <a:latin typeface="Calibri"/>
                <a:ea typeface="Calibri"/>
                <a:cs typeface="Calibri"/>
              </a:rPr>
              <a:t>Behav Psychother. </a:t>
            </a:r>
            <a:r>
              <a:rPr lang="es-ES" sz="1000" b="0" i="0" strike="noStrike" cap="none" spc="0" baseline="0">
                <a:solidFill>
                  <a:srgbClr val="898989"/>
                </a:solidFill>
                <a:effectLst/>
                <a:latin typeface="Calibri"/>
                <a:ea typeface="Calibri"/>
                <a:cs typeface="Calibri"/>
              </a:rPr>
              <a:t>1983;11:147–172.</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Una definición de entrevista motivacional</a:t>
            </a:r>
          </a:p>
        </p:txBody>
      </p:sp>
      <p:sp>
        <p:nvSpPr>
          <p:cNvPr id="188419" name="Rectangle 3"/>
          <p:cNvSpPr>
            <a:spLocks noGrp="1" noChangeArrowheads="1"/>
          </p:cNvSpPr>
          <p:nvPr>
            <p:ph idx="1"/>
          </p:nvPr>
        </p:nvSpPr>
        <p:spPr/>
        <p:txBody>
          <a:bodyPr/>
          <a:lstStyle/>
          <a:p>
            <a:pPr eaLnBrk="1" hangingPunct="1">
              <a:defRPr/>
            </a:pPr>
            <a:endParaRPr lang="en-US" altLang="en-US" i="1" dirty="0">
              <a:ea typeface="HelveticaNeueLT Std Cn"/>
            </a:endParaRPr>
          </a:p>
          <a:p>
            <a:pPr marL="0" indent="0">
              <a:buNone/>
              <a:defRPr/>
            </a:pPr>
            <a:r>
              <a:rPr lang="es-ES" sz="2800" b="0" i="1" strike="noStrike" cap="none" spc="0" baseline="0" dirty="0">
                <a:solidFill>
                  <a:srgbClr val="808080"/>
                </a:solidFill>
                <a:effectLst/>
                <a:latin typeface="Calibri"/>
                <a:ea typeface="Calibri"/>
                <a:cs typeface="Calibri"/>
              </a:rPr>
              <a:t>	“Un estilo de orientación directivo y centrado en el cliente para obtener un cambio de comportamiento ayudando a los clientes a explorar y resolver la ambivalencia”</a:t>
            </a:r>
          </a:p>
          <a:p>
            <a:pPr marL="0" indent="0">
              <a:buNone/>
              <a:defRPr/>
            </a:pPr>
            <a:r>
              <a:rPr lang="es-ES" sz="2800" b="0" i="0" strike="noStrike" cap="none" spc="0" baseline="0" dirty="0">
                <a:solidFill>
                  <a:srgbClr val="808080"/>
                </a:solidFill>
                <a:effectLst/>
                <a:latin typeface="Calibri"/>
                <a:ea typeface="Calibri"/>
                <a:cs typeface="Calibri"/>
              </a:rPr>
              <a:t>						</a:t>
            </a:r>
            <a:r>
              <a:rPr lang="es-ES" sz="2800" b="0" i="0" strike="noStrike" cap="none" spc="0" baseline="0" dirty="0" err="1">
                <a:solidFill>
                  <a:srgbClr val="808080"/>
                </a:solidFill>
                <a:effectLst/>
                <a:latin typeface="Calibri"/>
                <a:ea typeface="Calibri"/>
                <a:cs typeface="Calibri"/>
              </a:rPr>
              <a:t>Rollnick</a:t>
            </a:r>
            <a:r>
              <a:rPr lang="es-ES" sz="2800" b="0" i="0" strike="noStrike" cap="none" spc="0" baseline="0" dirty="0">
                <a:solidFill>
                  <a:srgbClr val="808080"/>
                </a:solidFill>
                <a:effectLst/>
                <a:latin typeface="Calibri"/>
                <a:ea typeface="Calibri"/>
                <a:cs typeface="Calibri"/>
              </a:rPr>
              <a:t> y </a:t>
            </a:r>
            <a:r>
              <a:rPr lang="es-ES" sz="2800" b="0" i="0" strike="noStrike" cap="none" spc="0" baseline="0" dirty="0" err="1">
                <a:solidFill>
                  <a:srgbClr val="808080"/>
                </a:solidFill>
                <a:effectLst/>
                <a:latin typeface="Calibri"/>
                <a:ea typeface="Calibri"/>
                <a:cs typeface="Calibri"/>
              </a:rPr>
              <a:t>Millner</a:t>
            </a:r>
            <a:r>
              <a:rPr lang="es-ES" sz="2800" b="0" i="0" strike="noStrike" cap="none" spc="0" baseline="0" dirty="0">
                <a:solidFill>
                  <a:srgbClr val="808080"/>
                </a:solidFill>
                <a:effectLst/>
                <a:latin typeface="Calibri"/>
                <a:ea typeface="Calibri"/>
                <a:cs typeface="Calibri"/>
              </a:rPr>
              <a:t> (1995)</a:t>
            </a:r>
          </a:p>
          <a:p>
            <a:pPr lvl="1" eaLnBrk="1" hangingPunct="1">
              <a:defRPr/>
            </a:pPr>
            <a:endParaRPr lang="en-GB" altLang="en-US" i="1" dirty="0"/>
          </a:p>
        </p:txBody>
      </p:sp>
      <p:sp>
        <p:nvSpPr>
          <p:cNvPr id="3" name="Text Placeholder 2">
            <a:extLst>
              <a:ext uri="{FF2B5EF4-FFF2-40B4-BE49-F238E27FC236}">
                <a16:creationId xmlns:a16="http://schemas.microsoft.com/office/drawing/2014/main" id="{6E0D8D70-7CA5-42F5-83FB-F14F8C8C0F9F}"/>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Perkins R, Repper J. 1998, </a:t>
            </a:r>
            <a:r>
              <a:rPr lang="es-ES" sz="1000" b="0" i="1" strike="noStrike" cap="none" spc="0" baseline="0">
                <a:solidFill>
                  <a:srgbClr val="898989"/>
                </a:solidFill>
                <a:effectLst/>
                <a:latin typeface="Calibri"/>
                <a:ea typeface="Calibri"/>
                <a:cs typeface="Calibri"/>
              </a:rPr>
              <a:t>Dilemma’s in Community Mental Health Practice. Choice or Control.</a:t>
            </a:r>
            <a:r>
              <a:rPr lang="es-ES" sz="1000" b="0" i="0" strike="noStrike" cap="none" spc="0" baseline="0">
                <a:solidFill>
                  <a:srgbClr val="898989"/>
                </a:solidFill>
                <a:effectLst/>
                <a:latin typeface="Calibri"/>
                <a:ea typeface="Calibri"/>
                <a:cs typeface="Calibri"/>
              </a:rPr>
              <a:t> Radcliffe Medical Press, Oxford.</a:t>
            </a:r>
            <a:endParaRPr lang="en-GB" sz="10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vert="horz" lIns="0" tIns="0" rIns="0" bIns="0" rtlCol="0" anchor="ctr">
            <a:normAutofit fontScale="90000"/>
          </a:bodyPr>
          <a:lstStyle/>
          <a:p>
            <a:pPr eaLnBrk="1" hangingPunct="1"/>
            <a:r>
              <a:rPr lang="es-ES" sz="6000" b="1" i="0" strike="noStrike" cap="none" spc="0" baseline="0">
                <a:solidFill>
                  <a:srgbClr val="FFFFFF"/>
                </a:solidFill>
                <a:effectLst/>
                <a:latin typeface="Calibri Light"/>
                <a:ea typeface="Calibri Light"/>
                <a:cs typeface="Calibri Light"/>
              </a:rPr>
              <a:t>La teoría tras la entrevista motivacional</a:t>
            </a:r>
          </a:p>
        </p:txBody>
      </p:sp>
      <p:sp>
        <p:nvSpPr>
          <p:cNvPr id="6" name="Text Placeholder 5">
            <a:extLst>
              <a:ext uri="{FF2B5EF4-FFF2-40B4-BE49-F238E27FC236}">
                <a16:creationId xmlns:a16="http://schemas.microsoft.com/office/drawing/2014/main" id="{2ED18450-DA12-4C8F-8B37-90D5447F5F96}"/>
              </a:ext>
            </a:extLst>
          </p:cNvPr>
          <p:cNvSpPr>
            <a:spLocks noGrp="1"/>
          </p:cNvSpPr>
          <p:nvPr>
            <p:ph type="body" idx="1"/>
          </p:nvPr>
        </p:nvSpPr>
        <p:spPr/>
        <p:txBody>
          <a:bodyPr/>
          <a:lstStyle/>
          <a:p>
            <a:endParaRPr lang="en-GB"/>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Principio 1: No decir a la gente qué hacer...</a:t>
            </a:r>
          </a:p>
        </p:txBody>
      </p:sp>
      <p:sp>
        <p:nvSpPr>
          <p:cNvPr id="50179" name="Rectangle 3"/>
          <p:cNvSpPr>
            <a:spLocks noGrp="1" noChangeArrowheads="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...porque normalmente no funciona, incluso si usted tiene razón</a:t>
            </a:r>
          </a:p>
          <a:p>
            <a:pPr eaLnBrk="1" hangingPunct="1"/>
            <a:r>
              <a:rPr lang="es-ES" sz="2800" b="0" i="0" strike="noStrike" cap="none" spc="0" baseline="0">
                <a:solidFill>
                  <a:srgbClr val="808080"/>
                </a:solidFill>
                <a:effectLst/>
                <a:latin typeface="Calibri"/>
                <a:ea typeface="Calibri"/>
                <a:cs typeface="Calibri"/>
              </a:rPr>
              <a:t>Si las personas sienten que no tienen elección, sienten una necesidad real de hacer lo que se les ha dicho que no hagan para demostrar que aún tienen libre albedrío</a:t>
            </a:r>
            <a:r>
              <a:rPr lang="es-ES" sz="2800" b="0" i="0" strike="noStrike" cap="none" spc="0" baseline="30000">
                <a:solidFill>
                  <a:srgbClr val="808080"/>
                </a:solidFill>
                <a:effectLst/>
                <a:latin typeface="Calibri"/>
                <a:ea typeface="Calibri"/>
                <a:cs typeface="Calibri"/>
              </a:rPr>
              <a:t>1</a:t>
            </a:r>
          </a:p>
          <a:p>
            <a:pPr lvl="1" eaLnBrk="1" hangingPunct="1"/>
            <a:r>
              <a:rPr lang="es-ES" sz="2400" b="0" i="1" strike="noStrike" cap="none" spc="0" baseline="0">
                <a:solidFill>
                  <a:srgbClr val="808080"/>
                </a:solidFill>
                <a:effectLst/>
                <a:latin typeface="Calibri"/>
                <a:ea typeface="Calibri"/>
                <a:cs typeface="Calibri"/>
              </a:rPr>
              <a:t>“Nadie me dice qué tengo que hacer”</a:t>
            </a:r>
            <a:endParaRPr lang="en-GB" altLang="en-US" i="1"/>
          </a:p>
        </p:txBody>
      </p:sp>
      <p:sp>
        <p:nvSpPr>
          <p:cNvPr id="3" name="Text Placeholder 2">
            <a:extLst>
              <a:ext uri="{FF2B5EF4-FFF2-40B4-BE49-F238E27FC236}">
                <a16:creationId xmlns:a16="http://schemas.microsoft.com/office/drawing/2014/main" id="{410ECE59-6A14-4625-B380-657408D8ED97}"/>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Brehm JW. </a:t>
            </a:r>
            <a:r>
              <a:rPr lang="es-ES" sz="1000" b="0" i="1" strike="noStrike" cap="none" spc="0" baseline="0">
                <a:solidFill>
                  <a:srgbClr val="898989"/>
                </a:solidFill>
                <a:effectLst/>
                <a:latin typeface="Calibri"/>
                <a:ea typeface="Calibri"/>
                <a:cs typeface="Calibri"/>
              </a:rPr>
              <a:t>A theory of psychological reactance</a:t>
            </a:r>
            <a:r>
              <a:rPr lang="es-ES" sz="1000" b="0" i="0" strike="noStrike" cap="none" spc="0" baseline="0">
                <a:solidFill>
                  <a:srgbClr val="898989"/>
                </a:solidFill>
                <a:effectLst/>
                <a:latin typeface="Calibri"/>
                <a:ea typeface="Calibri"/>
                <a:cs typeface="Calibri"/>
              </a:rPr>
              <a:t>. Academic Press; New York</a:t>
            </a:r>
            <a:r>
              <a:rPr lang="es-ES" sz="1000" b="0" i="1" strike="noStrike" cap="none" spc="0" baseline="0">
                <a:solidFill>
                  <a:srgbClr val="898989"/>
                </a:solidFill>
                <a:effectLst/>
                <a:latin typeface="Calibri"/>
                <a:ea typeface="Calibri"/>
                <a:cs typeface="Calibri"/>
              </a:rPr>
              <a:t>.</a:t>
            </a:r>
            <a:r>
              <a:rPr lang="es-ES" sz="1000" b="0" i="0" strike="noStrike" cap="none" spc="0" baseline="0">
                <a:solidFill>
                  <a:srgbClr val="898989"/>
                </a:solidFill>
                <a:effectLst/>
                <a:latin typeface="Calibri"/>
                <a:ea typeface="Calibri"/>
                <a:cs typeface="Calibri"/>
              </a:rPr>
              <a:t> 1966. </a:t>
            </a:r>
            <a:endParaRPr lang="en-GB" sz="100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Principio 2: Escuchar</a:t>
            </a:r>
          </a:p>
        </p:txBody>
      </p:sp>
      <p:sp>
        <p:nvSpPr>
          <p:cNvPr id="51203" name="Rectangle 3"/>
          <p:cNvSpPr>
            <a:spLocks noGrp="1" noChangeArrowheads="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Si no puede escuchar e involucrar a alguien en la conversación, </a:t>
            </a:r>
            <a:r>
              <a:rPr lang="es-ES" sz="2800" b="1" i="0" strike="noStrike" cap="none" spc="0" baseline="0">
                <a:solidFill>
                  <a:srgbClr val="7B2A84"/>
                </a:solidFill>
                <a:effectLst/>
                <a:latin typeface="Calibri"/>
                <a:ea typeface="Calibri"/>
                <a:cs typeface="Calibri"/>
              </a:rPr>
              <a:t>no es probable</a:t>
            </a:r>
            <a:r>
              <a:rPr lang="es-ES" sz="2800" b="0" i="0" strike="noStrike" cap="none" spc="0" baseline="0">
                <a:solidFill>
                  <a:srgbClr val="808080"/>
                </a:solidFill>
                <a:effectLst/>
                <a:latin typeface="Calibri"/>
                <a:ea typeface="Calibri"/>
                <a:cs typeface="Calibri"/>
              </a:rPr>
              <a:t> que cambie</a:t>
            </a:r>
          </a:p>
          <a:p>
            <a:pPr eaLnBrk="1" hangingPunct="1"/>
            <a:r>
              <a:rPr lang="es-ES" sz="2800" b="0" i="0" strike="noStrike" cap="none" spc="0" baseline="0">
                <a:solidFill>
                  <a:srgbClr val="808080"/>
                </a:solidFill>
                <a:effectLst/>
                <a:latin typeface="Calibri"/>
                <a:ea typeface="Calibri"/>
                <a:cs typeface="Calibri"/>
              </a:rPr>
              <a:t>El estilo de interacción no directivo de Carl Rogers enfatiza la importancia de:</a:t>
            </a:r>
            <a:r>
              <a:rPr lang="es-ES" sz="2800" b="0" i="0" strike="noStrike" cap="none" spc="0" baseline="30000">
                <a:solidFill>
                  <a:srgbClr val="808080"/>
                </a:solidFill>
                <a:effectLst/>
                <a:latin typeface="Calibri"/>
                <a:ea typeface="Calibri"/>
                <a:cs typeface="Calibri"/>
              </a:rPr>
              <a:t>1</a:t>
            </a:r>
          </a:p>
          <a:p>
            <a:pPr lvl="1" eaLnBrk="1" hangingPunct="1"/>
            <a:r>
              <a:rPr lang="es-ES" sz="2400" b="0" i="0" strike="noStrike" cap="none" spc="0" baseline="0">
                <a:solidFill>
                  <a:srgbClr val="808080"/>
                </a:solidFill>
                <a:effectLst/>
                <a:latin typeface="Calibri"/>
                <a:ea typeface="Calibri"/>
                <a:cs typeface="Calibri"/>
              </a:rPr>
              <a:t>escuchar </a:t>
            </a:r>
          </a:p>
          <a:p>
            <a:pPr lvl="1" eaLnBrk="1" hangingPunct="1"/>
            <a:r>
              <a:rPr lang="es-ES" sz="2400" b="0" i="0" strike="noStrike" cap="none" spc="0" baseline="0">
                <a:solidFill>
                  <a:srgbClr val="808080"/>
                </a:solidFill>
                <a:effectLst/>
                <a:latin typeface="Calibri"/>
                <a:ea typeface="Calibri"/>
                <a:cs typeface="Calibri"/>
              </a:rPr>
              <a:t>empatizar</a:t>
            </a:r>
          </a:p>
          <a:p>
            <a:pPr lvl="1" eaLnBrk="1" hangingPunct="1"/>
            <a:r>
              <a:rPr lang="es-ES" sz="2400" b="0" i="0" strike="noStrike" cap="none" spc="0" baseline="0">
                <a:solidFill>
                  <a:srgbClr val="808080"/>
                </a:solidFill>
                <a:effectLst/>
                <a:latin typeface="Calibri"/>
                <a:ea typeface="Calibri"/>
                <a:cs typeface="Calibri"/>
              </a:rPr>
              <a:t>comprender</a:t>
            </a:r>
          </a:p>
          <a:p>
            <a:pPr eaLnBrk="1" hangingPunct="1"/>
            <a:r>
              <a:rPr lang="es-ES" sz="2800" b="0" i="0" strike="noStrike" cap="none" spc="0" baseline="0">
                <a:solidFill>
                  <a:srgbClr val="808080"/>
                </a:solidFill>
                <a:effectLst/>
                <a:latin typeface="Calibri"/>
                <a:ea typeface="Calibri"/>
                <a:cs typeface="Calibri"/>
              </a:rPr>
              <a:t>¡Si alguien espera que le persuadan, eso es algo inesperado!</a:t>
            </a:r>
          </a:p>
          <a:p>
            <a:pPr lvl="1" eaLnBrk="1" hangingPunct="1"/>
            <a:endParaRPr lang="en-US" altLang="en-US" i="1"/>
          </a:p>
        </p:txBody>
      </p:sp>
      <p:sp>
        <p:nvSpPr>
          <p:cNvPr id="3" name="Text Placeholder 2">
            <a:extLst>
              <a:ext uri="{FF2B5EF4-FFF2-40B4-BE49-F238E27FC236}">
                <a16:creationId xmlns:a16="http://schemas.microsoft.com/office/drawing/2014/main" id="{106628F9-6071-47B4-8E3B-85D6CE8ECFEB}"/>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Rogers C. </a:t>
            </a:r>
            <a:r>
              <a:rPr lang="es-ES" sz="1000" b="0" i="1" strike="noStrike" cap="none" spc="0" baseline="0">
                <a:solidFill>
                  <a:srgbClr val="898989"/>
                </a:solidFill>
                <a:effectLst/>
                <a:latin typeface="Calibri"/>
                <a:ea typeface="Calibri"/>
                <a:cs typeface="Calibri"/>
              </a:rPr>
              <a:t>Couns Psychol</a:t>
            </a:r>
            <a:r>
              <a:rPr lang="es-ES" sz="1000" b="0" i="0" strike="noStrike" cap="none" spc="0" baseline="0">
                <a:solidFill>
                  <a:srgbClr val="898989"/>
                </a:solidFill>
                <a:effectLst/>
                <a:latin typeface="Calibri"/>
                <a:ea typeface="Calibri"/>
                <a:cs typeface="Calibri"/>
              </a:rPr>
              <a:t>. 1975;5:2–10.</a:t>
            </a:r>
            <a:endParaRPr lang="en-GB" altLang="en-US" sz="1000">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59C9-75A7-4F0F-A644-183F205CD679}"/>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Objetivos de aprendizaje</a:t>
            </a:r>
            <a:endParaRPr lang="en-GB"/>
          </a:p>
        </p:txBody>
      </p:sp>
      <p:sp>
        <p:nvSpPr>
          <p:cNvPr id="3" name="Content Placeholder 2">
            <a:extLst>
              <a:ext uri="{FF2B5EF4-FFF2-40B4-BE49-F238E27FC236}">
                <a16:creationId xmlns:a16="http://schemas.microsoft.com/office/drawing/2014/main" id="{E5E158AD-1DE1-4CC7-B35C-894C3D2630C5}"/>
              </a:ext>
            </a:extLst>
          </p:cNvPr>
          <p:cNvSpPr>
            <a:spLocks noGrp="1"/>
          </p:cNvSpPr>
          <p:nvPr>
            <p:ph idx="1"/>
          </p:nvPr>
        </p:nvSpPr>
        <p:spPr/>
        <p:txBody>
          <a:bodyPr>
            <a:normAutofit/>
          </a:bodyPr>
          <a:lstStyle/>
          <a:p>
            <a:pPr>
              <a:buFont typeface="Arial"/>
              <a:buChar char="•"/>
              <a:defRPr/>
            </a:pPr>
            <a:r>
              <a:rPr lang="es-ES" sz="2800" b="0" i="0" strike="noStrike" cap="none" spc="0" baseline="0">
                <a:solidFill>
                  <a:srgbClr val="808080"/>
                </a:solidFill>
                <a:effectLst/>
                <a:latin typeface="Calibri"/>
                <a:ea typeface="Calibri"/>
                <a:cs typeface="Calibri"/>
              </a:rPr>
              <a:t>Reconocer la importancia de la adherencia</a:t>
            </a:r>
          </a:p>
          <a:p>
            <a:pPr marL="0" indent="0">
              <a:buNone/>
              <a:defRPr/>
            </a:pPr>
            <a:endParaRPr lang="en-GB"/>
          </a:p>
          <a:p>
            <a:pPr>
              <a:buFont typeface="Arial"/>
              <a:buChar char="•"/>
              <a:defRPr/>
            </a:pPr>
            <a:r>
              <a:rPr lang="es-ES" sz="2800" b="0" i="0" strike="noStrike" cap="none" spc="0" baseline="0">
                <a:solidFill>
                  <a:srgbClr val="808080"/>
                </a:solidFill>
                <a:effectLst/>
                <a:latin typeface="Calibri"/>
                <a:ea typeface="Calibri"/>
                <a:cs typeface="Calibri"/>
              </a:rPr>
              <a:t>Revisar los factores que afectan a la adherencia</a:t>
            </a:r>
          </a:p>
          <a:p>
            <a:pPr marL="0" indent="0">
              <a:buNone/>
              <a:defRPr/>
            </a:pPr>
            <a:endParaRPr lang="en-GB"/>
          </a:p>
          <a:p>
            <a:pPr>
              <a:buFont typeface="Arial"/>
              <a:buChar char="•"/>
              <a:defRPr/>
            </a:pPr>
            <a:r>
              <a:rPr lang="es-ES" sz="2800" b="0" i="0" strike="noStrike" cap="none" spc="0" baseline="0">
                <a:solidFill>
                  <a:srgbClr val="808080"/>
                </a:solidFill>
                <a:effectLst/>
                <a:latin typeface="Calibri"/>
                <a:ea typeface="Calibri"/>
                <a:cs typeface="Calibri"/>
              </a:rPr>
              <a:t>Desarrollar una comprensión de la entrevista motivacional</a:t>
            </a:r>
          </a:p>
          <a:p>
            <a:pPr>
              <a:buFont typeface="Arial"/>
              <a:buChar char="•"/>
              <a:defRPr/>
            </a:pPr>
            <a:endParaRPr lang="en-GB"/>
          </a:p>
          <a:p>
            <a:pPr>
              <a:buFont typeface="Arial"/>
              <a:buChar char="•"/>
              <a:defRPr/>
            </a:pPr>
            <a:r>
              <a:rPr lang="es-ES" sz="2800" b="0" i="0" strike="noStrike" cap="none" spc="0" baseline="0">
                <a:solidFill>
                  <a:srgbClr val="808080"/>
                </a:solidFill>
                <a:effectLst/>
                <a:latin typeface="Calibri"/>
                <a:ea typeface="Calibri"/>
                <a:cs typeface="Calibri"/>
              </a:rPr>
              <a:t>Explorar la teoría detrás de la entrevista motivacional</a:t>
            </a:r>
          </a:p>
          <a:p>
            <a:endParaRPr lang="en-GB"/>
          </a:p>
        </p:txBody>
      </p:sp>
      <p:sp>
        <p:nvSpPr>
          <p:cNvPr id="4" name="Text Placeholder 3">
            <a:extLst>
              <a:ext uri="{FF2B5EF4-FFF2-40B4-BE49-F238E27FC236}">
                <a16:creationId xmlns:a16="http://schemas.microsoft.com/office/drawing/2014/main" id="{32F55D86-EF14-4484-B33F-B64A2868F78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4306917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eaLnBrk="1" hangingPunct="1"/>
            <a:r>
              <a:rPr lang="es-ES" sz="3600" b="0" i="0" strike="noStrike" cap="none" spc="0" baseline="0">
                <a:solidFill>
                  <a:srgbClr val="FFFFFF"/>
                </a:solidFill>
                <a:effectLst/>
                <a:latin typeface="Calibri Light"/>
                <a:ea typeface="Calibri Light"/>
                <a:cs typeface="Calibri Light"/>
              </a:rPr>
              <a:t>Principio 3: Deje que el paciente le diga a </a:t>
            </a:r>
            <a:r>
              <a:rPr lang="es-ES" sz="3600" b="1" i="0" strike="noStrike" cap="none" spc="0" baseline="0">
                <a:solidFill>
                  <a:srgbClr val="FFFFFF"/>
                </a:solidFill>
                <a:effectLst/>
                <a:latin typeface="Calibri"/>
                <a:ea typeface="Calibri"/>
                <a:cs typeface="Calibri"/>
              </a:rPr>
              <a:t>usted</a:t>
            </a:r>
            <a:r>
              <a:rPr lang="es-ES" sz="3600" b="0" i="0" strike="noStrike" cap="none" spc="0" baseline="0">
                <a:solidFill>
                  <a:srgbClr val="FFFFFF"/>
                </a:solidFill>
                <a:effectLst/>
                <a:latin typeface="Calibri Light"/>
                <a:ea typeface="Calibri Light"/>
                <a:cs typeface="Calibri Light"/>
              </a:rPr>
              <a:t> que necesita cambiar</a:t>
            </a:r>
            <a:endParaRPr lang="en-US" altLang="en-US" baseline="30000">
              <a:ea typeface="HelveticaNeueLT Std Med Cn"/>
            </a:endParaRPr>
          </a:p>
        </p:txBody>
      </p:sp>
      <p:sp>
        <p:nvSpPr>
          <p:cNvPr id="52227" name="Rectangle 3"/>
          <p:cNvSpPr>
            <a:spLocks noGrp="1" noChangeArrowheads="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Lo mejor que puede suceder es que alguien le diga a </a:t>
            </a:r>
            <a:r>
              <a:rPr lang="es-ES" sz="2800" b="1" i="0" strike="noStrike" cap="none" spc="0" baseline="0">
                <a:solidFill>
                  <a:srgbClr val="7B2A84"/>
                </a:solidFill>
                <a:effectLst/>
                <a:latin typeface="Calibri"/>
                <a:ea typeface="Calibri"/>
                <a:cs typeface="Calibri"/>
              </a:rPr>
              <a:t>usted</a:t>
            </a:r>
            <a:r>
              <a:rPr lang="es-ES" sz="2800" b="0" i="0" strike="noStrike" cap="none" spc="0" baseline="0">
                <a:solidFill>
                  <a:srgbClr val="808080"/>
                </a:solidFill>
                <a:effectLst/>
                <a:latin typeface="Calibri"/>
                <a:ea typeface="Calibri"/>
                <a:cs typeface="Calibri"/>
              </a:rPr>
              <a:t> por qué debería cambiar</a:t>
            </a:r>
            <a:endParaRPr lang="en-US" altLang="en-US" baseline="30000">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Si alguien lo dice solo sin que usted se lo diga, es </a:t>
            </a:r>
            <a:r>
              <a:rPr lang="es-ES" sz="2800" b="1" i="0" strike="noStrike" cap="none" spc="0" baseline="0">
                <a:solidFill>
                  <a:srgbClr val="7B2A84"/>
                </a:solidFill>
                <a:effectLst/>
                <a:latin typeface="Calibri"/>
                <a:ea typeface="Calibri"/>
                <a:cs typeface="Calibri"/>
              </a:rPr>
              <a:t>mucho</a:t>
            </a:r>
            <a:r>
              <a:rPr lang="es-ES" sz="2800" b="0" i="0" strike="noStrike" cap="none" spc="0" baseline="0">
                <a:solidFill>
                  <a:srgbClr val="808080"/>
                </a:solidFill>
                <a:effectLst/>
                <a:latin typeface="Calibri"/>
                <a:ea typeface="Calibri"/>
                <a:cs typeface="Calibri"/>
              </a:rPr>
              <a:t> más potente</a:t>
            </a:r>
            <a:endParaRPr lang="en-GB" altLang="en-US" baseline="30000">
              <a:ea typeface="HelveticaNeueLT Std Cn"/>
            </a:endParaRPr>
          </a:p>
          <a:p>
            <a:pPr lvl="1" eaLnBrk="1" hangingPunct="1">
              <a:lnSpc>
                <a:spcPct val="90000"/>
              </a:lnSpc>
            </a:pPr>
            <a:r>
              <a:rPr lang="es-ES" sz="2400" b="0" i="1" strike="noStrike" cap="none" spc="0" baseline="0">
                <a:solidFill>
                  <a:srgbClr val="808080"/>
                </a:solidFill>
                <a:effectLst/>
                <a:latin typeface="Calibri"/>
                <a:ea typeface="Calibri"/>
                <a:cs typeface="Calibri"/>
              </a:rPr>
              <a:t>“La gente cree que lo que se oye decir a sí misma”</a:t>
            </a:r>
          </a:p>
          <a:p>
            <a:pPr eaLnBrk="1" hangingPunct="1">
              <a:lnSpc>
                <a:spcPct val="90000"/>
              </a:lnSpc>
              <a:buFont typeface="Wingdings" pitchFamily="2" charset="2"/>
              <a:buNone/>
            </a:pPr>
            <a:endParaRPr lang="en-US" altLang="en-US" i="1">
              <a:ea typeface="HelveticaNeueLT Std Cn"/>
            </a:endParaRPr>
          </a:p>
        </p:txBody>
      </p:sp>
      <p:sp>
        <p:nvSpPr>
          <p:cNvPr id="3" name="Text Placeholder 2">
            <a:extLst>
              <a:ext uri="{FF2B5EF4-FFF2-40B4-BE49-F238E27FC236}">
                <a16:creationId xmlns:a16="http://schemas.microsoft.com/office/drawing/2014/main" id="{2FC8C99F-272E-4EAF-8AF1-F0DB7D546515}"/>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Bem, DJ. </a:t>
            </a:r>
            <a:r>
              <a:rPr lang="es-ES" sz="1000" b="0" i="1" strike="noStrike" cap="none" spc="0" baseline="0">
                <a:solidFill>
                  <a:srgbClr val="898989"/>
                </a:solidFill>
                <a:effectLst/>
                <a:latin typeface="Calibri"/>
                <a:ea typeface="Calibri"/>
                <a:cs typeface="Calibri"/>
              </a:rPr>
              <a:t>Advances in Experimental Social Psychology. </a:t>
            </a:r>
            <a:r>
              <a:rPr lang="es-ES" sz="1000" b="0" i="0" strike="noStrike" cap="none" spc="0" baseline="0">
                <a:solidFill>
                  <a:srgbClr val="898989"/>
                </a:solidFill>
                <a:effectLst/>
                <a:latin typeface="Calibri"/>
                <a:ea typeface="Calibri"/>
                <a:cs typeface="Calibri"/>
              </a:rPr>
              <a:t>Academic Press, New York. 1972.</a:t>
            </a:r>
            <a:endParaRPr lang="en-GB" sz="100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Principio 4: Disonancia cognitiva</a:t>
            </a:r>
            <a:endParaRPr lang="en-US" altLang="en-US" baseline="30000">
              <a:ea typeface="HelveticaNeueLT Std Med Cn"/>
            </a:endParaRPr>
          </a:p>
        </p:txBody>
      </p:sp>
      <p:sp>
        <p:nvSpPr>
          <p:cNvPr id="53251" name="Rectangle 3"/>
          <p:cNvSpPr>
            <a:spLocks noGrp="1" noChangeArrowheads="1"/>
          </p:cNvSpPr>
          <p:nvPr>
            <p:ph idx="1"/>
          </p:nvPr>
        </p:nvSpPr>
        <p:spPr/>
        <p:txBody>
          <a:bodyPr/>
          <a:lstStyle/>
          <a:p>
            <a:pPr eaLnBrk="1" hangingPunct="1"/>
            <a:r>
              <a:rPr lang="es-ES" sz="2800" b="0" i="0" strike="noStrike" cap="none" spc="0" baseline="0" dirty="0">
                <a:solidFill>
                  <a:srgbClr val="808080"/>
                </a:solidFill>
                <a:effectLst/>
                <a:latin typeface="Calibri"/>
                <a:ea typeface="Calibri"/>
                <a:cs typeface="Calibri"/>
              </a:rPr>
              <a:t>Las personas se sienten incómodas cuando tienen dos creencias incompatibles</a:t>
            </a:r>
          </a:p>
          <a:p>
            <a:pPr eaLnBrk="1" hangingPunct="1"/>
            <a:r>
              <a:rPr lang="es-ES" sz="2800" b="0" i="0" strike="noStrike" cap="none" spc="0" baseline="0" dirty="0">
                <a:solidFill>
                  <a:srgbClr val="808080"/>
                </a:solidFill>
                <a:effectLst/>
                <a:latin typeface="Calibri"/>
                <a:ea typeface="Calibri"/>
                <a:cs typeface="Calibri"/>
              </a:rPr>
              <a:t>Esto crea una necesidad imperiosa de hacer algo para resolverlo</a:t>
            </a:r>
          </a:p>
          <a:p>
            <a:pPr eaLnBrk="1" hangingPunct="1"/>
            <a:r>
              <a:rPr lang="es-ES" sz="2800" b="0" i="0" strike="noStrike" cap="none" spc="0" baseline="0" dirty="0">
                <a:solidFill>
                  <a:srgbClr val="808080"/>
                </a:solidFill>
                <a:effectLst/>
                <a:latin typeface="Calibri"/>
                <a:ea typeface="Calibri"/>
                <a:cs typeface="Calibri"/>
              </a:rPr>
              <a:t>Por ejemplo: </a:t>
            </a:r>
          </a:p>
          <a:p>
            <a:pPr lvl="1" eaLnBrk="1" hangingPunct="1"/>
            <a:r>
              <a:rPr lang="es-ES" sz="2400" b="0" i="1" strike="noStrike" cap="none" spc="0" baseline="0" dirty="0">
                <a:solidFill>
                  <a:srgbClr val="808080"/>
                </a:solidFill>
                <a:effectLst/>
                <a:latin typeface="Calibri"/>
                <a:ea typeface="Calibri"/>
                <a:cs typeface="Calibri"/>
              </a:rPr>
              <a:t>“fumo”</a:t>
            </a:r>
            <a:r>
              <a:rPr lang="es-ES" sz="2400" b="0" i="0" strike="noStrike" cap="none" spc="0" baseline="0" dirty="0">
                <a:solidFill>
                  <a:srgbClr val="808080"/>
                </a:solidFill>
                <a:effectLst/>
                <a:latin typeface="Calibri"/>
                <a:ea typeface="Calibri"/>
                <a:cs typeface="Calibri"/>
              </a:rPr>
              <a:t> + </a:t>
            </a:r>
            <a:r>
              <a:rPr lang="es-ES" sz="2400" b="0" i="1" strike="noStrike" cap="none" spc="0" baseline="0" dirty="0">
                <a:solidFill>
                  <a:srgbClr val="808080"/>
                </a:solidFill>
                <a:effectLst/>
                <a:latin typeface="Calibri"/>
                <a:ea typeface="Calibri"/>
                <a:cs typeface="Calibri"/>
              </a:rPr>
              <a:t>“quiero estar sano”</a:t>
            </a:r>
          </a:p>
          <a:p>
            <a:pPr eaLnBrk="1" hangingPunct="1"/>
            <a:r>
              <a:rPr lang="es-ES" sz="2800" b="0" i="0" strike="noStrike" cap="none" spc="0" baseline="0" dirty="0">
                <a:solidFill>
                  <a:srgbClr val="808080"/>
                </a:solidFill>
                <a:effectLst/>
                <a:latin typeface="Calibri"/>
                <a:ea typeface="Calibri"/>
                <a:cs typeface="Calibri"/>
              </a:rPr>
              <a:t>Solución:</a:t>
            </a:r>
          </a:p>
          <a:p>
            <a:pPr lvl="1" eaLnBrk="1" hangingPunct="1"/>
            <a:r>
              <a:rPr lang="es-ES" sz="2400" b="0" i="0" strike="noStrike" cap="none" spc="0" baseline="0" dirty="0">
                <a:solidFill>
                  <a:srgbClr val="808080"/>
                </a:solidFill>
                <a:effectLst/>
                <a:latin typeface="Calibri"/>
                <a:ea typeface="Calibri"/>
                <a:cs typeface="Calibri"/>
              </a:rPr>
              <a:t>dejar de fumar </a:t>
            </a:r>
            <a:r>
              <a:rPr lang="es-ES" sz="2400" b="1" i="0" strike="noStrike" cap="none" spc="0" baseline="0" dirty="0">
                <a:solidFill>
                  <a:srgbClr val="7B2A84"/>
                </a:solidFill>
                <a:effectLst/>
                <a:latin typeface="Calibri"/>
                <a:ea typeface="Calibri"/>
                <a:cs typeface="Calibri"/>
              </a:rPr>
              <a:t>o</a:t>
            </a:r>
            <a:r>
              <a:rPr lang="es-ES" sz="2400" b="0" i="0" strike="noStrike" cap="none" spc="0" baseline="0" dirty="0">
                <a:solidFill>
                  <a:srgbClr val="808080"/>
                </a:solidFill>
                <a:effectLst/>
                <a:latin typeface="Calibri"/>
                <a:ea typeface="Calibri"/>
                <a:cs typeface="Calibri"/>
              </a:rPr>
              <a:t> convencerse de que está BIEN fumar</a:t>
            </a:r>
          </a:p>
          <a:p>
            <a:pPr lvl="1" eaLnBrk="1" hangingPunct="1"/>
            <a:r>
              <a:rPr lang="es-ES" sz="2400" b="0" i="0" strike="noStrike" cap="none" spc="0" baseline="0" dirty="0">
                <a:solidFill>
                  <a:srgbClr val="808080"/>
                </a:solidFill>
                <a:effectLst/>
                <a:latin typeface="Calibri"/>
                <a:ea typeface="Calibri"/>
                <a:cs typeface="Calibri"/>
              </a:rPr>
              <a:t>¡es más fácil mantener el </a:t>
            </a:r>
            <a:r>
              <a:rPr lang="es-ES" sz="2400" b="0" i="1" strike="noStrike" cap="none" spc="0" baseline="0" dirty="0">
                <a:solidFill>
                  <a:srgbClr val="808080"/>
                </a:solidFill>
                <a:effectLst/>
                <a:latin typeface="Calibri"/>
                <a:ea typeface="Calibri"/>
                <a:cs typeface="Calibri"/>
              </a:rPr>
              <a:t>statu quo</a:t>
            </a:r>
            <a:r>
              <a:rPr lang="es-ES" sz="2400" b="0" i="0" strike="noStrike" cap="none" spc="0" baseline="0" dirty="0">
                <a:solidFill>
                  <a:srgbClr val="808080"/>
                </a:solidFill>
                <a:effectLst/>
                <a:latin typeface="Calibri"/>
                <a:ea typeface="Calibri"/>
                <a:cs typeface="Calibri"/>
              </a:rPr>
              <a:t>!</a:t>
            </a:r>
          </a:p>
        </p:txBody>
      </p:sp>
      <p:sp>
        <p:nvSpPr>
          <p:cNvPr id="3" name="Text Placeholder 2">
            <a:extLst>
              <a:ext uri="{FF2B5EF4-FFF2-40B4-BE49-F238E27FC236}">
                <a16:creationId xmlns:a16="http://schemas.microsoft.com/office/drawing/2014/main" id="{DFE41099-BD00-48CD-9344-BBF7D3A8438B}"/>
              </a:ext>
            </a:extLst>
          </p:cNvPr>
          <p:cNvSpPr>
            <a:spLocks noGrp="1"/>
          </p:cNvSpPr>
          <p:nvPr>
            <p:ph type="body" sz="quarter" idx="13"/>
          </p:nvPr>
        </p:nvSpPr>
        <p:spPr/>
        <p:txBody>
          <a:bodyPr/>
          <a:lstStyle/>
          <a:p>
            <a:endParaRPr lang="en-GB" sz="1000"/>
          </a:p>
          <a:p>
            <a:r>
              <a:rPr lang="es-ES" sz="1000" b="0" i="0" strike="noStrike" cap="none" spc="0" baseline="0">
                <a:solidFill>
                  <a:srgbClr val="898989"/>
                </a:solidFill>
                <a:effectLst/>
                <a:latin typeface="Calibri"/>
                <a:ea typeface="Calibri"/>
                <a:cs typeface="Calibri"/>
              </a:rPr>
              <a:t>Festinger L. </a:t>
            </a:r>
            <a:r>
              <a:rPr lang="es-ES" sz="1000" b="0" i="1" strike="noStrike" cap="none" spc="0" baseline="0">
                <a:solidFill>
                  <a:srgbClr val="898989"/>
                </a:solidFill>
                <a:effectLst/>
                <a:latin typeface="Calibri"/>
                <a:ea typeface="Calibri"/>
                <a:cs typeface="Calibri"/>
              </a:rPr>
              <a:t>A theory of cognitive dissonance. </a:t>
            </a:r>
            <a:r>
              <a:rPr lang="es-ES" sz="1000" b="0" i="0" strike="noStrike" cap="none" spc="0" baseline="0">
                <a:solidFill>
                  <a:srgbClr val="898989"/>
                </a:solidFill>
                <a:effectLst/>
                <a:latin typeface="Calibri"/>
                <a:ea typeface="Calibri"/>
                <a:cs typeface="Calibri"/>
              </a:rPr>
              <a:t>Stanford University Press, Stanford</a:t>
            </a:r>
            <a:r>
              <a:rPr lang="es-ES" sz="1000" b="0" i="1" strike="noStrike" cap="none" spc="0" baseline="0">
                <a:solidFill>
                  <a:srgbClr val="898989"/>
                </a:solidFill>
                <a:effectLst/>
                <a:latin typeface="Calibri"/>
                <a:ea typeface="Calibri"/>
                <a:cs typeface="Calibri"/>
              </a:rPr>
              <a:t>.</a:t>
            </a:r>
            <a:r>
              <a:rPr lang="es-ES" sz="1000" b="0" i="0" strike="noStrike" cap="none" spc="0" baseline="0">
                <a:solidFill>
                  <a:srgbClr val="898989"/>
                </a:solidFill>
                <a:effectLst/>
                <a:latin typeface="Calibri"/>
                <a:ea typeface="Calibri"/>
                <a:cs typeface="Calibri"/>
              </a:rPr>
              <a:t> 1957.</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pPr eaLnBrk="1" hangingPunct="1"/>
            <a:r>
              <a:rPr lang="es-ES" sz="3600" b="0" i="0" strike="noStrike" cap="none" spc="0" baseline="0">
                <a:solidFill>
                  <a:srgbClr val="FFFFFF"/>
                </a:solidFill>
                <a:effectLst/>
                <a:latin typeface="Calibri Light"/>
                <a:ea typeface="Calibri Light"/>
                <a:cs typeface="Calibri Light"/>
              </a:rPr>
              <a:t>Principio 5: Las personas deben sentirse seguras antes de intentar cambiar</a:t>
            </a:r>
          </a:p>
        </p:txBody>
      </p:sp>
      <p:sp>
        <p:nvSpPr>
          <p:cNvPr id="54275" name="Rectangle 3"/>
          <p:cNvSpPr>
            <a:spLocks noGrp="1" noChangeArrowheads="1"/>
          </p:cNvSpPr>
          <p:nvPr>
            <p:ph idx="1"/>
          </p:nvPr>
        </p:nvSpPr>
        <p:spPr>
          <a:xfrm>
            <a:off x="838200" y="1473201"/>
            <a:ext cx="5079715" cy="4317999"/>
          </a:xfrm>
        </p:spPr>
        <p:txBody>
          <a:bodyPr/>
          <a:lstStyle/>
          <a:p>
            <a:pPr eaLnBrk="1" hangingPunct="1"/>
            <a:r>
              <a:rPr lang="es-ES" sz="2800" b="0" i="0" strike="noStrike" cap="none" spc="0" baseline="0">
                <a:solidFill>
                  <a:srgbClr val="808080"/>
                </a:solidFill>
                <a:effectLst/>
                <a:latin typeface="Calibri"/>
                <a:ea typeface="Calibri"/>
                <a:cs typeface="Calibri"/>
              </a:rPr>
              <a:t>Si las personas creen que son capaces de hacer algo, es </a:t>
            </a:r>
            <a:r>
              <a:rPr lang="es-ES" sz="2800" b="1" i="0" strike="noStrike" cap="none" spc="0" baseline="0">
                <a:solidFill>
                  <a:srgbClr val="7B2A84"/>
                </a:solidFill>
                <a:effectLst/>
                <a:latin typeface="Calibri"/>
                <a:ea typeface="Calibri"/>
                <a:cs typeface="Calibri"/>
              </a:rPr>
              <a:t>mucho</a:t>
            </a:r>
            <a:r>
              <a:rPr lang="es-ES" sz="2800" b="0" i="0" strike="noStrike" cap="none" spc="0" baseline="0">
                <a:solidFill>
                  <a:srgbClr val="808080"/>
                </a:solidFill>
                <a:effectLst/>
                <a:latin typeface="Calibri"/>
                <a:ea typeface="Calibri"/>
                <a:cs typeface="Calibri"/>
              </a:rPr>
              <a:t> más probable que lo intenten</a:t>
            </a:r>
            <a:endParaRPr lang="en-US" altLang="en-US" baseline="30000">
              <a:ea typeface="HelveticaNeueLT Std Cn"/>
            </a:endParaRPr>
          </a:p>
          <a:p>
            <a:pPr eaLnBrk="1" hangingPunct="1">
              <a:buFont typeface="Wingdings" pitchFamily="2" charset="2"/>
              <a:buNone/>
            </a:pPr>
            <a:endParaRPr lang="en-GB" altLang="en-US">
              <a:ea typeface="HelveticaNeueLT Std Cn"/>
            </a:endParaRPr>
          </a:p>
          <a:p>
            <a:pPr lvl="1" eaLnBrk="1" hangingPunct="1"/>
            <a:endParaRPr lang="en-US" altLang="en-US" i="1"/>
          </a:p>
        </p:txBody>
      </p:sp>
      <p:sp>
        <p:nvSpPr>
          <p:cNvPr id="3" name="Text Placeholder 2">
            <a:extLst>
              <a:ext uri="{FF2B5EF4-FFF2-40B4-BE49-F238E27FC236}">
                <a16:creationId xmlns:a16="http://schemas.microsoft.com/office/drawing/2014/main" id="{878C89CE-A731-4C44-9C52-106C4C9574DD}"/>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Shutterstock</a:t>
            </a:r>
          </a:p>
          <a:p>
            <a:r>
              <a:rPr lang="es-ES" sz="1000" b="0" i="0" strike="noStrike" cap="none" spc="0" baseline="0">
                <a:solidFill>
                  <a:srgbClr val="898989"/>
                </a:solidFill>
                <a:effectLst/>
                <a:latin typeface="Calibri"/>
                <a:ea typeface="Calibri"/>
                <a:cs typeface="Calibri"/>
              </a:rPr>
              <a:t>Bandura A. </a:t>
            </a:r>
            <a:r>
              <a:rPr lang="es-ES" sz="1000" b="0" i="1" strike="noStrike" cap="none" spc="0" baseline="0">
                <a:solidFill>
                  <a:srgbClr val="898989"/>
                </a:solidFill>
                <a:effectLst/>
                <a:latin typeface="Calibri"/>
                <a:ea typeface="Calibri"/>
                <a:cs typeface="Calibri"/>
              </a:rPr>
              <a:t>Psychol Rev. </a:t>
            </a:r>
            <a:r>
              <a:rPr lang="es-ES" sz="1000" b="0" i="0" strike="noStrike" cap="none" spc="0" baseline="0">
                <a:solidFill>
                  <a:srgbClr val="898989"/>
                </a:solidFill>
                <a:effectLst/>
                <a:latin typeface="Calibri"/>
                <a:ea typeface="Calibri"/>
                <a:cs typeface="Calibri"/>
              </a:rPr>
              <a:t>1977;84:191–215.</a:t>
            </a:r>
          </a:p>
        </p:txBody>
      </p:sp>
      <p:pic>
        <p:nvPicPr>
          <p:cNvPr id="4" name="Picture 3" descr="A picture containing sky, outdoor, sunset, person&#10;&#10;Description automatically generated">
            <a:extLst>
              <a:ext uri="{FF2B5EF4-FFF2-40B4-BE49-F238E27FC236}">
                <a16:creationId xmlns:a16="http://schemas.microsoft.com/office/drawing/2014/main" id="{C193E7A1-CE5F-224C-B27C-2AD70464FDA5}"/>
              </a:ext>
            </a:extLst>
          </p:cNvPr>
          <p:cNvPicPr>
            <a:picLocks noChangeAspect="1"/>
          </p:cNvPicPr>
          <p:nvPr/>
        </p:nvPicPr>
        <p:blipFill>
          <a:blip r:embed="rId3">
            <a:extLst>
              <a:ext uri="{28A0092B-C50C-407E-A947-70E740481C1C}">
                <a14:useLocalDpi xmlns:a14="http://schemas.microsoft.com/office/drawing/2010/main"/>
              </a:ext>
            </a:extLst>
          </a:blip>
          <a:srcRect l="1857" t="602" r="19677" b="1858"/>
          <a:stretch>
            <a:fillRect/>
          </a:stretch>
        </p:blipFill>
        <p:spPr>
          <a:xfrm>
            <a:off x="6102849" y="1479478"/>
            <a:ext cx="5208998" cy="4315147"/>
          </a:xfrm>
          <a:prstGeom prst="roundRect">
            <a:avLst>
              <a:gd name="adj" fmla="val 5953"/>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Principio 6: La ambivalencia es normal</a:t>
            </a:r>
          </a:p>
        </p:txBody>
      </p:sp>
      <p:sp>
        <p:nvSpPr>
          <p:cNvPr id="55299" name="Content Placeholder 1"/>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Todos nos enfrentamos a grandes decisiones</a:t>
            </a:r>
          </a:p>
          <a:p>
            <a:pPr eaLnBrk="1" hangingPunct="1"/>
            <a:r>
              <a:rPr lang="es-ES" sz="2800" b="0" i="0" strike="noStrike" cap="none" spc="0" baseline="0">
                <a:solidFill>
                  <a:srgbClr val="808080"/>
                </a:solidFill>
                <a:effectLst/>
                <a:latin typeface="Calibri"/>
                <a:ea typeface="Calibri"/>
                <a:cs typeface="Calibri"/>
              </a:rPr>
              <a:t>En realidad, estar inseguro es normal para los seres humanos</a:t>
            </a:r>
          </a:p>
        </p:txBody>
      </p:sp>
      <p:sp>
        <p:nvSpPr>
          <p:cNvPr id="2" name="Text Placeholder 1">
            <a:extLst>
              <a:ext uri="{FF2B5EF4-FFF2-40B4-BE49-F238E27FC236}">
                <a16:creationId xmlns:a16="http://schemas.microsoft.com/office/drawing/2014/main" id="{C536FC31-DEF2-4F10-BA71-00965D87626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75D7-DBBC-478C-B57C-87B48BFD3E59}"/>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Resumen </a:t>
            </a:r>
          </a:p>
        </p:txBody>
      </p:sp>
      <p:sp>
        <p:nvSpPr>
          <p:cNvPr id="5" name="Content Placeholder 4">
            <a:extLst>
              <a:ext uri="{FF2B5EF4-FFF2-40B4-BE49-F238E27FC236}">
                <a16:creationId xmlns:a16="http://schemas.microsoft.com/office/drawing/2014/main" id="{1A316DE1-7CBD-491A-8167-CC0F6857B22C}"/>
              </a:ext>
            </a:extLst>
          </p:cNvPr>
          <p:cNvSpPr>
            <a:spLocks noGrp="1"/>
          </p:cNvSpPr>
          <p:nvPr>
            <p:ph idx="1"/>
          </p:nvPr>
        </p:nvSpPr>
        <p:spPr/>
        <p:txBody>
          <a:bodyPr>
            <a:normAutofit fontScale="97500" lnSpcReduction="10000"/>
          </a:bodyPr>
          <a:lstStyle/>
          <a:p>
            <a:r>
              <a:rPr lang="es-ES" sz="2800" b="0" i="0" strike="noStrike" cap="none" spc="0" baseline="0">
                <a:solidFill>
                  <a:srgbClr val="808080"/>
                </a:solidFill>
                <a:effectLst/>
                <a:latin typeface="Calibri"/>
                <a:ea typeface="Calibri"/>
                <a:cs typeface="Calibri"/>
              </a:rPr>
              <a:t>La adherencia al tratamiento es necesaria para lograr resultados óptimos en la FQ; sin embargo, la mala adherencia al tratamiento se reconoce como un problema significativo entre los pacientes con FQ</a:t>
            </a:r>
          </a:p>
          <a:p>
            <a:r>
              <a:rPr lang="es-ES" sz="2800" b="0" i="0" strike="noStrike" cap="none" spc="0" baseline="0">
                <a:solidFill>
                  <a:srgbClr val="808080"/>
                </a:solidFill>
                <a:effectLst/>
                <a:latin typeface="Calibri"/>
                <a:ea typeface="Calibri"/>
                <a:cs typeface="Calibri"/>
              </a:rPr>
              <a:t>La adherencia se ve influida por una serie de factores, como el entorno del paciente, las características individuales, el comportamiento, así como la comprensión del tratamiento y la enfermedad </a:t>
            </a:r>
          </a:p>
          <a:p>
            <a:r>
              <a:rPr lang="es-ES" sz="2800" b="0" i="0" strike="noStrike" cap="none" spc="0" baseline="0">
                <a:solidFill>
                  <a:srgbClr val="808080"/>
                </a:solidFill>
                <a:effectLst/>
                <a:latin typeface="Calibri"/>
                <a:ea typeface="Calibri"/>
                <a:cs typeface="Calibri"/>
              </a:rPr>
              <a:t>La entrevista motivacional se puede utilizar para facilitar el cambio conductual en pacientes que muestran resistencia</a:t>
            </a:r>
          </a:p>
          <a:p>
            <a:r>
              <a:rPr lang="es-ES" sz="2800" b="0" i="0" strike="noStrike" cap="none" spc="0" baseline="0">
                <a:solidFill>
                  <a:srgbClr val="808080"/>
                </a:solidFill>
                <a:effectLst/>
                <a:latin typeface="Calibri"/>
                <a:ea typeface="Calibri"/>
                <a:cs typeface="Calibri"/>
              </a:rPr>
              <a:t>Los profesionales sanitarios y los equipos de FQ pueden utilizar las técnicas de entrevista motivacional para explorar las creencias de un paciente y mejorar su motivación para cambiar</a:t>
            </a:r>
          </a:p>
          <a:p>
            <a:endParaRPr lang="en-GB"/>
          </a:p>
        </p:txBody>
      </p:sp>
      <p:sp>
        <p:nvSpPr>
          <p:cNvPr id="3" name="Text Placeholder 2">
            <a:extLst>
              <a:ext uri="{FF2B5EF4-FFF2-40B4-BE49-F238E27FC236}">
                <a16:creationId xmlns:a16="http://schemas.microsoft.com/office/drawing/2014/main" id="{43599094-0AC4-4652-80F4-707E635AFCFF}"/>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PS, profesional sanitario</a:t>
            </a:r>
          </a:p>
        </p:txBody>
      </p:sp>
    </p:spTree>
    <p:extLst>
      <p:ext uri="{BB962C8B-B14F-4D97-AF65-F5344CB8AC3E}">
        <p14:creationId xmlns:p14="http://schemas.microsoft.com/office/powerpoint/2010/main" val="31699649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Referencias bibliográficas</a:t>
            </a:r>
          </a:p>
        </p:txBody>
      </p:sp>
      <p:sp>
        <p:nvSpPr>
          <p:cNvPr id="56323" name="Rectangle 3"/>
          <p:cNvSpPr>
            <a:spLocks noGrp="1"/>
          </p:cNvSpPr>
          <p:nvPr>
            <p:ph idx="1"/>
          </p:nvPr>
        </p:nvSpPr>
        <p:spPr>
          <a:xfrm>
            <a:off x="838200" y="1473201"/>
            <a:ext cx="10515600" cy="4533102"/>
          </a:xfrm>
        </p:spPr>
        <p:txBody>
          <a:bodyPr wrap="square">
            <a:spAutoFit/>
          </a:bodyPr>
          <a:lstStyle/>
          <a:p>
            <a:pPr eaLnBrk="1" hangingPunct="1"/>
            <a:r>
              <a:rPr lang="es-ES" sz="1200" b="0" i="0" strike="noStrike" cap="none" spc="0" baseline="0" dirty="0" err="1">
                <a:solidFill>
                  <a:srgbClr val="808080"/>
                </a:solidFill>
                <a:effectLst/>
                <a:latin typeface="Calibri"/>
                <a:ea typeface="Calibri"/>
                <a:cs typeface="Calibri"/>
              </a:rPr>
              <a:t>Anghel</a:t>
            </a:r>
            <a:r>
              <a:rPr lang="es-ES" sz="1200" b="0" i="0" strike="noStrike" cap="none" spc="0" baseline="0" dirty="0">
                <a:solidFill>
                  <a:srgbClr val="808080"/>
                </a:solidFill>
                <a:effectLst/>
                <a:latin typeface="Calibri"/>
                <a:ea typeface="Calibri"/>
                <a:cs typeface="Calibri"/>
              </a:rPr>
              <a:t> LA, </a:t>
            </a:r>
            <a:r>
              <a:rPr lang="es-ES" sz="1200" b="0" i="0" strike="noStrike" cap="none" spc="0" baseline="0" dirty="0" err="1">
                <a:solidFill>
                  <a:srgbClr val="808080"/>
                </a:solidFill>
                <a:effectLst/>
                <a:latin typeface="Calibri"/>
                <a:ea typeface="Calibri"/>
                <a:cs typeface="Calibri"/>
              </a:rPr>
              <a:t>Farcas</a:t>
            </a:r>
            <a:r>
              <a:rPr lang="es-ES" sz="1200" b="0" i="0" strike="noStrike" cap="none" spc="0" baseline="0" dirty="0">
                <a:solidFill>
                  <a:srgbClr val="808080"/>
                </a:solidFill>
                <a:effectLst/>
                <a:latin typeface="Calibri"/>
                <a:ea typeface="Calibri"/>
                <a:cs typeface="Calibri"/>
              </a:rPr>
              <a:t> AM, </a:t>
            </a:r>
            <a:r>
              <a:rPr lang="es-ES" sz="1200" b="0" i="0" strike="noStrike" cap="none" spc="0" baseline="0" dirty="0" err="1">
                <a:solidFill>
                  <a:srgbClr val="808080"/>
                </a:solidFill>
                <a:effectLst/>
                <a:latin typeface="Calibri"/>
                <a:ea typeface="Calibri"/>
                <a:cs typeface="Calibri"/>
              </a:rPr>
              <a:t>Oprean</a:t>
            </a:r>
            <a:r>
              <a:rPr lang="es-ES" sz="1200" b="0" i="0" strike="noStrike" cap="none" spc="0" baseline="0" dirty="0">
                <a:solidFill>
                  <a:srgbClr val="808080"/>
                </a:solidFill>
                <a:effectLst/>
                <a:latin typeface="Calibri"/>
                <a:ea typeface="Calibri"/>
                <a:cs typeface="Calibri"/>
              </a:rPr>
              <a:t> RN. </a:t>
            </a:r>
            <a:r>
              <a:rPr lang="es-ES" sz="1200" b="0" i="0" strike="noStrike" cap="none" spc="0" baseline="0" dirty="0" err="1">
                <a:solidFill>
                  <a:srgbClr val="808080"/>
                </a:solidFill>
                <a:effectLst/>
                <a:latin typeface="Calibri"/>
                <a:ea typeface="Calibri"/>
                <a:cs typeface="Calibri"/>
              </a:rPr>
              <a:t>An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overview</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the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common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methods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used</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measure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treatment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Med</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Pharm</a:t>
            </a:r>
            <a:r>
              <a:rPr lang="es-ES" sz="1200" b="0" i="1" strike="noStrike" cap="none" spc="0" baseline="0" dirty="0">
                <a:solidFill>
                  <a:srgbClr val="808080"/>
                </a:solidFill>
                <a:effectLst/>
                <a:latin typeface="Calibri"/>
                <a:ea typeface="Calibri"/>
                <a:cs typeface="Calibri"/>
              </a:rPr>
              <a:t> Rep. </a:t>
            </a:r>
            <a:r>
              <a:rPr lang="es-ES" sz="1200" b="0" i="0" strike="noStrike" cap="none" spc="0" baseline="0" dirty="0">
                <a:solidFill>
                  <a:srgbClr val="808080"/>
                </a:solidFill>
                <a:effectLst/>
                <a:latin typeface="Calibri"/>
                <a:ea typeface="Calibri"/>
                <a:cs typeface="Calibri"/>
              </a:rPr>
              <a:t>2019;92:117–122. </a:t>
            </a:r>
          </a:p>
          <a:p>
            <a:pPr eaLnBrk="1" hangingPunct="1"/>
            <a:r>
              <a:rPr lang="es-ES" sz="1200" b="0" i="0" strike="noStrike" cap="none" spc="0" baseline="0" dirty="0">
                <a:solidFill>
                  <a:srgbClr val="808080"/>
                </a:solidFill>
                <a:effectLst/>
                <a:latin typeface="Calibri"/>
                <a:ea typeface="Calibri"/>
                <a:cs typeface="Calibri"/>
              </a:rPr>
              <a:t>Bandura A. </a:t>
            </a:r>
            <a:r>
              <a:rPr lang="es-ES" sz="1200" b="0" i="0" strike="noStrike" cap="none" spc="0" baseline="0" dirty="0" err="1">
                <a:solidFill>
                  <a:srgbClr val="808080"/>
                </a:solidFill>
                <a:effectLst/>
                <a:latin typeface="Calibri"/>
                <a:ea typeface="Calibri"/>
                <a:cs typeface="Calibri"/>
              </a:rPr>
              <a:t>Self-efficacy</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toward</a:t>
            </a:r>
            <a:r>
              <a:rPr lang="es-ES" sz="1200" b="0" i="0" strike="noStrike" cap="none" spc="0" baseline="0" dirty="0">
                <a:solidFill>
                  <a:srgbClr val="808080"/>
                </a:solidFill>
                <a:effectLst/>
                <a:latin typeface="Calibri"/>
                <a:ea typeface="Calibri"/>
                <a:cs typeface="Calibri"/>
              </a:rPr>
              <a:t> a </a:t>
            </a:r>
            <a:r>
              <a:rPr lang="es-ES" sz="1200" b="0" i="0" strike="noStrike" cap="none" spc="0" baseline="0" dirty="0" err="1">
                <a:solidFill>
                  <a:srgbClr val="808080"/>
                </a:solidFill>
                <a:effectLst/>
                <a:latin typeface="Calibri"/>
                <a:ea typeface="Calibri"/>
                <a:cs typeface="Calibri"/>
              </a:rPr>
              <a:t>unifying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theory</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behavioral</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change</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Psychol</a:t>
            </a:r>
            <a:r>
              <a:rPr lang="es-ES" sz="1200" b="0" i="1" strike="noStrike" cap="none" spc="0" baseline="0" dirty="0">
                <a:solidFill>
                  <a:srgbClr val="808080"/>
                </a:solidFill>
                <a:effectLst/>
                <a:latin typeface="Calibri"/>
                <a:ea typeface="Calibri"/>
                <a:cs typeface="Calibri"/>
              </a:rPr>
              <a:t> Rev. </a:t>
            </a:r>
            <a:r>
              <a:rPr lang="es-ES" sz="1200" b="0" i="0" strike="noStrike" cap="none" spc="0" baseline="0" dirty="0">
                <a:solidFill>
                  <a:srgbClr val="808080"/>
                </a:solidFill>
                <a:effectLst/>
                <a:latin typeface="Calibri"/>
                <a:ea typeface="Calibri"/>
                <a:cs typeface="Calibri"/>
              </a:rPr>
              <a:t>1977;84:191–215.</a:t>
            </a:r>
          </a:p>
          <a:p>
            <a:pPr eaLnBrk="1" hangingPunct="1"/>
            <a:r>
              <a:rPr lang="es-ES" sz="1200" b="0" i="0" strike="noStrike" cap="none" spc="0" baseline="0" dirty="0">
                <a:solidFill>
                  <a:srgbClr val="808080"/>
                </a:solidFill>
                <a:effectLst/>
                <a:latin typeface="Calibri"/>
                <a:ea typeface="Calibri"/>
                <a:cs typeface="Calibri"/>
              </a:rPr>
              <a:t>Balfour-Lynn IM, King JA. CFTR </a:t>
            </a:r>
            <a:r>
              <a:rPr lang="es-ES" sz="1200" b="0" i="0" strike="noStrike" cap="none" spc="0" baseline="0" dirty="0" err="1">
                <a:solidFill>
                  <a:srgbClr val="808080"/>
                </a:solidFill>
                <a:effectLst/>
                <a:latin typeface="Calibri"/>
                <a:ea typeface="Calibri"/>
                <a:cs typeface="Calibri"/>
              </a:rPr>
              <a:t>modulator</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therapies</a:t>
            </a:r>
            <a:r>
              <a:rPr lang="es-ES" sz="1200" b="0" i="0" strike="noStrike" cap="none" spc="0" baseline="0" dirty="0">
                <a:solidFill>
                  <a:srgbClr val="808080"/>
                </a:solidFill>
                <a:effectLst/>
                <a:latin typeface="Calibri"/>
                <a:ea typeface="Calibri"/>
                <a:cs typeface="Calibri"/>
              </a:rPr>
              <a:t> - </a:t>
            </a:r>
            <a:r>
              <a:rPr lang="es-ES" sz="1200" b="0" i="0" strike="noStrike" cap="none" spc="0" baseline="0" dirty="0" err="1">
                <a:solidFill>
                  <a:srgbClr val="808080"/>
                </a:solidFill>
                <a:effectLst/>
                <a:latin typeface="Calibri"/>
                <a:ea typeface="Calibri"/>
                <a:cs typeface="Calibri"/>
              </a:rPr>
              <a:t>Effect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life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expectancy</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people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0" strike="noStrike" cap="none" spc="0" baseline="0" dirty="0" err="1">
                <a:solidFill>
                  <a:srgbClr val="808080"/>
                </a:solidFill>
                <a:effectLst/>
                <a:latin typeface="Calibri"/>
                <a:ea typeface="Calibri"/>
                <a:cs typeface="Calibri"/>
              </a:rPr>
              <a:t>published</a:t>
            </a:r>
            <a:r>
              <a:rPr lang="es-ES" sz="1200" b="0" i="0" strike="noStrike" cap="none" spc="0" baseline="0" dirty="0">
                <a:solidFill>
                  <a:srgbClr val="808080"/>
                </a:solidFill>
                <a:effectLst/>
                <a:latin typeface="Calibri"/>
                <a:ea typeface="Calibri"/>
                <a:cs typeface="Calibri"/>
              </a:rPr>
              <a:t> online </a:t>
            </a:r>
            <a:r>
              <a:rPr lang="es-ES" sz="1200" b="0" i="0" strike="noStrike" cap="none" spc="0" baseline="0" dirty="0" err="1">
                <a:solidFill>
                  <a:srgbClr val="808080"/>
                </a:solidFill>
                <a:effectLst/>
                <a:latin typeface="Calibri"/>
                <a:ea typeface="Calibri"/>
                <a:cs typeface="Calibri"/>
              </a:rPr>
              <a:t>ahead</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print</a:t>
            </a:r>
            <a:r>
              <a:rPr lang="es-ES" sz="1200" b="0" i="0" strike="noStrike" cap="none" spc="0" baseline="0" dirty="0">
                <a:solidFill>
                  <a:srgbClr val="808080"/>
                </a:solidFill>
                <a:effectLst/>
                <a:latin typeface="Calibri"/>
                <a:ea typeface="Calibri"/>
                <a:cs typeface="Calibri"/>
              </a:rPr>
              <a:t>, 2020 May 26]. </a:t>
            </a:r>
            <a:r>
              <a:rPr lang="es-ES" sz="1200" b="0" i="1" strike="noStrike" cap="none" spc="0" baseline="0" dirty="0" err="1">
                <a:solidFill>
                  <a:srgbClr val="808080"/>
                </a:solidFill>
                <a:effectLst/>
                <a:latin typeface="Calibri"/>
                <a:ea typeface="Calibri"/>
                <a:cs typeface="Calibri"/>
              </a:rPr>
              <a:t>Paediatr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Respir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Rev</a:t>
            </a:r>
            <a:r>
              <a:rPr lang="es-ES" sz="1200" b="0" i="0" strike="noStrike" cap="none" spc="0" baseline="0" dirty="0">
                <a:solidFill>
                  <a:srgbClr val="808080"/>
                </a:solidFill>
                <a:effectLst/>
                <a:latin typeface="Calibri"/>
                <a:ea typeface="Calibri"/>
                <a:cs typeface="Calibri"/>
              </a:rPr>
              <a:t> 2020;S1526-0542(20)30081-6.</a:t>
            </a:r>
          </a:p>
          <a:p>
            <a:pPr eaLnBrk="1" hangingPunct="1"/>
            <a:r>
              <a:rPr lang="es-ES" sz="1200" b="0" i="0" strike="noStrike" cap="none" spc="0" baseline="0" dirty="0" err="1">
                <a:solidFill>
                  <a:srgbClr val="808080"/>
                </a:solidFill>
                <a:effectLst/>
                <a:latin typeface="Calibri"/>
                <a:ea typeface="Calibri"/>
                <a:cs typeface="Calibri"/>
              </a:rPr>
              <a:t>Bem</a:t>
            </a:r>
            <a:r>
              <a:rPr lang="es-ES" sz="1200" b="0" i="0" strike="noStrike" cap="none" spc="0" baseline="0" dirty="0">
                <a:solidFill>
                  <a:srgbClr val="808080"/>
                </a:solidFill>
                <a:effectLst/>
                <a:latin typeface="Calibri"/>
                <a:ea typeface="Calibri"/>
                <a:cs typeface="Calibri"/>
              </a:rPr>
              <a:t>, DJ. ‘</a:t>
            </a:r>
            <a:r>
              <a:rPr lang="es-ES" sz="1200" b="0" i="0" strike="noStrike" cap="none" spc="0" baseline="0" dirty="0" err="1">
                <a:solidFill>
                  <a:srgbClr val="808080"/>
                </a:solidFill>
                <a:effectLst/>
                <a:latin typeface="Calibri"/>
                <a:ea typeface="Calibri"/>
                <a:cs typeface="Calibri"/>
              </a:rPr>
              <a:t>Self-perception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theory</a:t>
            </a:r>
            <a:r>
              <a:rPr lang="es-ES" sz="1200" b="0" i="0" strike="noStrike" cap="none" spc="0" baseline="0" dirty="0">
                <a:solidFill>
                  <a:srgbClr val="808080"/>
                </a:solidFill>
                <a:effectLst/>
                <a:latin typeface="Calibri"/>
                <a:ea typeface="Calibri"/>
                <a:cs typeface="Calibri"/>
              </a:rPr>
              <a:t>’, in: Berkowitz L, </a:t>
            </a:r>
            <a:r>
              <a:rPr lang="es-ES" sz="1200" b="0" i="1" strike="noStrike" cap="none" spc="0" baseline="0" dirty="0" err="1">
                <a:solidFill>
                  <a:srgbClr val="808080"/>
                </a:solidFill>
                <a:effectLst/>
                <a:latin typeface="Calibri"/>
                <a:ea typeface="Calibri"/>
                <a:cs typeface="Calibri"/>
              </a:rPr>
              <a:t>Advances</a:t>
            </a:r>
            <a:r>
              <a:rPr lang="es-ES" sz="1200" b="0" i="1" strike="noStrike" cap="none" spc="0" baseline="0" dirty="0">
                <a:solidFill>
                  <a:srgbClr val="808080"/>
                </a:solidFill>
                <a:effectLst/>
                <a:latin typeface="Calibri"/>
                <a:ea typeface="Calibri"/>
                <a:cs typeface="Calibri"/>
              </a:rPr>
              <a:t> in experimental social </a:t>
            </a:r>
            <a:r>
              <a:rPr lang="es-ES" sz="1200" b="0" i="1" strike="noStrike" cap="none" spc="0" baseline="0" dirty="0" err="1">
                <a:solidFill>
                  <a:srgbClr val="808080"/>
                </a:solidFill>
                <a:effectLst/>
                <a:latin typeface="Calibri"/>
                <a:ea typeface="Calibri"/>
                <a:cs typeface="Calibri"/>
              </a:rPr>
              <a:t>psychology</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Academic</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Press</a:t>
            </a:r>
            <a:r>
              <a:rPr lang="es-ES" sz="1200" b="0" i="0" strike="noStrike" cap="none" spc="0" baseline="0" dirty="0">
                <a:solidFill>
                  <a:srgbClr val="808080"/>
                </a:solidFill>
                <a:effectLst/>
                <a:latin typeface="Calibri"/>
                <a:ea typeface="Calibri"/>
                <a:cs typeface="Calibri"/>
              </a:rPr>
              <a:t>, New York. 1972</a:t>
            </a:r>
          </a:p>
          <a:p>
            <a:pPr eaLnBrk="1" hangingPunct="1"/>
            <a:r>
              <a:rPr lang="es-ES" sz="1200" b="0" i="0" strike="noStrike" cap="none" spc="0" baseline="0" dirty="0" err="1">
                <a:solidFill>
                  <a:srgbClr val="808080"/>
                </a:solidFill>
                <a:effectLst/>
                <a:latin typeface="Calibri"/>
                <a:ea typeface="Calibri"/>
                <a:cs typeface="Calibri"/>
              </a:rPr>
              <a:t>Bishay</a:t>
            </a:r>
            <a:r>
              <a:rPr lang="es-ES" sz="1200" b="0" i="0" strike="noStrike" cap="none" spc="0" baseline="0" dirty="0">
                <a:solidFill>
                  <a:srgbClr val="808080"/>
                </a:solidFill>
                <a:effectLst/>
                <a:latin typeface="Calibri"/>
                <a:ea typeface="Calibri"/>
                <a:cs typeface="Calibri"/>
              </a:rPr>
              <a:t> LC, </a:t>
            </a:r>
            <a:r>
              <a:rPr lang="es-ES" sz="1200" b="0" i="0" strike="noStrike" cap="none" spc="0" baseline="0" dirty="0" err="1">
                <a:solidFill>
                  <a:srgbClr val="808080"/>
                </a:solidFill>
                <a:effectLst/>
                <a:latin typeface="Calibri"/>
                <a:ea typeface="Calibri"/>
                <a:cs typeface="Calibri"/>
              </a:rPr>
              <a:t>Sawicki</a:t>
            </a:r>
            <a:r>
              <a:rPr lang="es-ES" sz="1200" b="0" i="0" strike="noStrike" cap="none" spc="0" baseline="0" dirty="0">
                <a:solidFill>
                  <a:srgbClr val="808080"/>
                </a:solidFill>
                <a:effectLst/>
                <a:latin typeface="Calibri"/>
                <a:ea typeface="Calibri"/>
                <a:cs typeface="Calibri"/>
              </a:rPr>
              <a:t> GS. </a:t>
            </a:r>
            <a:r>
              <a:rPr lang="es-ES" sz="1200" b="0" i="0" strike="noStrike" cap="none" spc="0" baseline="0" dirty="0" err="1">
                <a:solidFill>
                  <a:srgbClr val="808080"/>
                </a:solidFill>
                <a:effectLst/>
                <a:latin typeface="Calibri"/>
                <a:ea typeface="Calibri"/>
                <a:cs typeface="Calibri"/>
              </a:rPr>
              <a:t>Strategies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optimize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treatment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adolescent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patients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1" strike="noStrike" cap="none" spc="0" baseline="0" dirty="0" err="1">
                <a:solidFill>
                  <a:srgbClr val="808080"/>
                </a:solidFill>
                <a:effectLst/>
                <a:latin typeface="Calibri"/>
                <a:ea typeface="Calibri"/>
                <a:cs typeface="Calibri"/>
              </a:rPr>
              <a:t>Adolesc</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Health</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Med</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Ther</a:t>
            </a:r>
            <a:r>
              <a:rPr lang="es-ES" sz="1200" b="0" i="1" strike="noStrike" cap="none" spc="0" baseline="0" dirty="0">
                <a:solidFill>
                  <a:srgbClr val="808080"/>
                </a:solidFill>
                <a:effectLst/>
                <a:latin typeface="Calibri"/>
                <a:ea typeface="Calibri"/>
                <a:cs typeface="Calibri"/>
              </a:rPr>
              <a:t>.</a:t>
            </a:r>
            <a:r>
              <a:rPr lang="es-ES" sz="1200" b="0" i="0" strike="noStrike" cap="none" spc="0" baseline="0" dirty="0">
                <a:solidFill>
                  <a:srgbClr val="808080"/>
                </a:solidFill>
                <a:effectLst/>
                <a:latin typeface="Calibri"/>
                <a:ea typeface="Calibri"/>
                <a:cs typeface="Calibri"/>
              </a:rPr>
              <a:t> 2016;7:117–124.</a:t>
            </a:r>
          </a:p>
          <a:p>
            <a:pPr eaLnBrk="1" hangingPunct="1"/>
            <a:r>
              <a:rPr lang="es-ES" sz="1200" b="0" i="0" strike="noStrike" cap="none" spc="0" baseline="0" dirty="0" err="1">
                <a:solidFill>
                  <a:srgbClr val="808080"/>
                </a:solidFill>
                <a:effectLst/>
                <a:latin typeface="Calibri"/>
                <a:ea typeface="Calibri"/>
                <a:cs typeface="Calibri"/>
              </a:rPr>
              <a:t>Brehm</a:t>
            </a:r>
            <a:r>
              <a:rPr lang="es-ES" sz="1200" b="0" i="0" strike="noStrike" cap="none" spc="0" baseline="0" dirty="0">
                <a:solidFill>
                  <a:srgbClr val="808080"/>
                </a:solidFill>
                <a:effectLst/>
                <a:latin typeface="Calibri"/>
                <a:ea typeface="Calibri"/>
                <a:cs typeface="Calibri"/>
              </a:rPr>
              <a:t> JW. </a:t>
            </a:r>
            <a:r>
              <a:rPr lang="es-ES" sz="1200" b="0" i="1" strike="noStrike" cap="none" spc="0" baseline="0" dirty="0">
                <a:solidFill>
                  <a:srgbClr val="808080"/>
                </a:solidFill>
                <a:effectLst/>
                <a:latin typeface="Calibri"/>
                <a:ea typeface="Calibri"/>
                <a:cs typeface="Calibri"/>
              </a:rPr>
              <a:t>A </a:t>
            </a:r>
            <a:r>
              <a:rPr lang="es-ES" sz="1200" b="0" i="1" strike="noStrike" cap="none" spc="0" baseline="0" dirty="0" err="1">
                <a:solidFill>
                  <a:srgbClr val="808080"/>
                </a:solidFill>
                <a:effectLst/>
                <a:latin typeface="Calibri"/>
                <a:ea typeface="Calibri"/>
                <a:cs typeface="Calibri"/>
              </a:rPr>
              <a:t>theory</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of</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psychological</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reactance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Academic</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Press</a:t>
            </a:r>
            <a:r>
              <a:rPr lang="es-ES" sz="1200" b="0" i="0" strike="noStrike" cap="none" spc="0" baseline="0" dirty="0">
                <a:solidFill>
                  <a:srgbClr val="808080"/>
                </a:solidFill>
                <a:effectLst/>
                <a:latin typeface="Calibri"/>
                <a:ea typeface="Calibri"/>
                <a:cs typeface="Calibri"/>
              </a:rPr>
              <a:t>, New York. 1966.</a:t>
            </a:r>
          </a:p>
          <a:p>
            <a:pPr eaLnBrk="1" hangingPunct="1"/>
            <a:r>
              <a:rPr lang="es-ES" sz="1200" b="0" i="0" strike="noStrike" cap="none" spc="0" baseline="0" dirty="0" err="1">
                <a:solidFill>
                  <a:srgbClr val="808080"/>
                </a:solidFill>
                <a:effectLst/>
                <a:latin typeface="Calibri"/>
                <a:ea typeface="Calibri"/>
                <a:cs typeface="Calibri"/>
              </a:rPr>
              <a:t>Burgel</a:t>
            </a:r>
            <a:r>
              <a:rPr lang="es-ES" sz="1200" b="0" i="0" strike="noStrike" cap="none" spc="0" baseline="0" dirty="0">
                <a:solidFill>
                  <a:srgbClr val="808080"/>
                </a:solidFill>
                <a:effectLst/>
                <a:latin typeface="Calibri"/>
                <a:ea typeface="Calibri"/>
                <a:cs typeface="Calibri"/>
              </a:rPr>
              <a:t> PR, </a:t>
            </a:r>
            <a:r>
              <a:rPr lang="es-ES" sz="1200" b="0" i="0" strike="noStrike" cap="none" spc="0" baseline="0" dirty="0" err="1">
                <a:solidFill>
                  <a:srgbClr val="808080"/>
                </a:solidFill>
                <a:effectLst/>
                <a:latin typeface="Calibri"/>
                <a:ea typeface="Calibri"/>
                <a:cs typeface="Calibri"/>
              </a:rPr>
              <a:t>Munck</a:t>
            </a:r>
            <a:r>
              <a:rPr lang="es-ES" sz="1200" b="0" i="0" strike="noStrike" cap="none" spc="0" baseline="0" dirty="0">
                <a:solidFill>
                  <a:srgbClr val="808080"/>
                </a:solidFill>
                <a:effectLst/>
                <a:latin typeface="Calibri"/>
                <a:ea typeface="Calibri"/>
                <a:cs typeface="Calibri"/>
              </a:rPr>
              <a:t> A, </a:t>
            </a:r>
            <a:r>
              <a:rPr lang="es-ES" sz="1200" b="0" i="0" strike="noStrike" cap="none" spc="0" baseline="0" dirty="0" err="1">
                <a:solidFill>
                  <a:srgbClr val="808080"/>
                </a:solidFill>
                <a:effectLst/>
                <a:latin typeface="Calibri"/>
                <a:ea typeface="Calibri"/>
                <a:cs typeface="Calibri"/>
              </a:rPr>
              <a:t>Durieu</a:t>
            </a:r>
            <a:r>
              <a:rPr lang="es-ES" sz="1200" b="0" i="0" strike="noStrike" cap="none" spc="0" baseline="0" dirty="0">
                <a:solidFill>
                  <a:srgbClr val="808080"/>
                </a:solidFill>
                <a:effectLst/>
                <a:latin typeface="Calibri"/>
                <a:ea typeface="Calibri"/>
                <a:cs typeface="Calibri"/>
              </a:rPr>
              <a:t> I, et al. Real-</a:t>
            </a:r>
            <a:r>
              <a:rPr lang="es-ES" sz="1200" b="0" i="0" strike="noStrike" cap="none" spc="0" baseline="0" dirty="0" err="1">
                <a:solidFill>
                  <a:srgbClr val="808080"/>
                </a:solidFill>
                <a:effectLst/>
                <a:latin typeface="Calibri"/>
                <a:ea typeface="Calibri"/>
                <a:cs typeface="Calibri"/>
              </a:rPr>
              <a:t>Life</a:t>
            </a:r>
            <a:r>
              <a:rPr lang="es-ES" sz="1200" b="0" i="0" strike="noStrike" cap="none" spc="0" baseline="0" dirty="0">
                <a:solidFill>
                  <a:srgbClr val="808080"/>
                </a:solidFill>
                <a:effectLst/>
                <a:latin typeface="Calibri"/>
                <a:ea typeface="Calibri"/>
                <a:cs typeface="Calibri"/>
              </a:rPr>
              <a:t> Safety and </a:t>
            </a:r>
            <a:r>
              <a:rPr lang="es-ES" sz="1200" b="0" i="0" strike="noStrike" cap="none" spc="0" baseline="0" dirty="0" err="1">
                <a:solidFill>
                  <a:srgbClr val="808080"/>
                </a:solidFill>
                <a:effectLst/>
                <a:latin typeface="Calibri"/>
                <a:ea typeface="Calibri"/>
                <a:cs typeface="Calibri"/>
              </a:rPr>
              <a:t>Effectiveness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Lumacaftor-Ivacaftor</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Patients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1" strike="noStrike" cap="none" spc="0" baseline="0" dirty="0">
                <a:solidFill>
                  <a:srgbClr val="808080"/>
                </a:solidFill>
                <a:effectLst/>
                <a:latin typeface="Calibri"/>
                <a:ea typeface="Calibri"/>
                <a:cs typeface="Calibri"/>
              </a:rPr>
              <a:t>Am J </a:t>
            </a:r>
            <a:r>
              <a:rPr lang="es-ES" sz="1200" b="0" i="1" strike="noStrike" cap="none" spc="0" baseline="0" dirty="0" err="1">
                <a:solidFill>
                  <a:srgbClr val="808080"/>
                </a:solidFill>
                <a:effectLst/>
                <a:latin typeface="Calibri"/>
                <a:ea typeface="Calibri"/>
                <a:cs typeface="Calibri"/>
              </a:rPr>
              <a:t>Respir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Crit</a:t>
            </a:r>
            <a:r>
              <a:rPr lang="es-ES" sz="1200" b="0" i="1" strike="noStrike" cap="none" spc="0" baseline="0" dirty="0">
                <a:solidFill>
                  <a:srgbClr val="808080"/>
                </a:solidFill>
                <a:effectLst/>
                <a:latin typeface="Calibri"/>
                <a:ea typeface="Calibri"/>
                <a:cs typeface="Calibri"/>
              </a:rPr>
              <a:t> Care </a:t>
            </a:r>
            <a:r>
              <a:rPr lang="es-ES" sz="1200" b="0" i="1" strike="noStrike" cap="none" spc="0" baseline="0" dirty="0" err="1">
                <a:solidFill>
                  <a:srgbClr val="808080"/>
                </a:solidFill>
                <a:effectLst/>
                <a:latin typeface="Calibri"/>
                <a:ea typeface="Calibri"/>
                <a:cs typeface="Calibri"/>
              </a:rPr>
              <a:t>Med</a:t>
            </a:r>
            <a:r>
              <a:rPr lang="es-ES" sz="1200" b="0" i="1" strike="noStrike" cap="none" spc="0" baseline="0" dirty="0">
                <a:solidFill>
                  <a:srgbClr val="808080"/>
                </a:solidFill>
                <a:effectLst/>
                <a:latin typeface="Calibri"/>
                <a:ea typeface="Calibri"/>
                <a:cs typeface="Calibri"/>
              </a:rPr>
              <a:t>.</a:t>
            </a:r>
            <a:r>
              <a:rPr lang="es-ES" sz="1200" b="0" i="0" strike="noStrike" cap="none" spc="0" baseline="0" dirty="0">
                <a:solidFill>
                  <a:srgbClr val="808080"/>
                </a:solidFill>
                <a:effectLst/>
                <a:latin typeface="Calibri"/>
                <a:ea typeface="Calibri"/>
                <a:cs typeface="Calibri"/>
              </a:rPr>
              <a:t> 2020;201:188–197.</a:t>
            </a:r>
          </a:p>
          <a:p>
            <a:pPr eaLnBrk="1" hangingPunct="1"/>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0" strike="noStrike" cap="none" spc="0" baseline="0" dirty="0" err="1">
                <a:solidFill>
                  <a:srgbClr val="808080"/>
                </a:solidFill>
                <a:effectLst/>
                <a:latin typeface="Calibri"/>
                <a:ea typeface="Calibri"/>
                <a:cs typeface="Calibri"/>
              </a:rPr>
              <a:t>Foundation</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Patient</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Registry</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Annual</a:t>
            </a:r>
            <a:r>
              <a:rPr lang="es-ES" sz="1200" b="0" i="1" strike="noStrike" cap="none" spc="0" baseline="0" dirty="0">
                <a:solidFill>
                  <a:srgbClr val="808080"/>
                </a:solidFill>
                <a:effectLst/>
                <a:latin typeface="Calibri"/>
                <a:ea typeface="Calibri"/>
                <a:cs typeface="Calibri"/>
              </a:rPr>
              <a:t> Data </a:t>
            </a:r>
            <a:r>
              <a:rPr lang="es-ES" sz="1200" b="0" i="1" strike="noStrike" cap="none" spc="0" baseline="0" dirty="0" err="1">
                <a:solidFill>
                  <a:srgbClr val="808080"/>
                </a:solidFill>
                <a:effectLst/>
                <a:latin typeface="Calibri"/>
                <a:ea typeface="Calibri"/>
                <a:cs typeface="Calibri"/>
              </a:rPr>
              <a:t>Report</a:t>
            </a:r>
            <a:r>
              <a:rPr lang="es-ES" sz="1200" b="0" i="0" strike="noStrike" cap="none" spc="0" baseline="0" dirty="0">
                <a:solidFill>
                  <a:srgbClr val="808080"/>
                </a:solidFill>
                <a:effectLst/>
                <a:latin typeface="Calibri"/>
                <a:ea typeface="Calibri"/>
                <a:cs typeface="Calibri"/>
              </a:rPr>
              <a:t>. 2019. https://www.cff.org/Research/Researcher-Resources/Patient-Registry/2019-Patient-Registry-Annual-Data-Report.pdf. Consultado en febrero 2022.</a:t>
            </a:r>
          </a:p>
          <a:p>
            <a:pPr eaLnBrk="1" hangingPunct="1"/>
            <a:r>
              <a:rPr lang="es-ES" sz="1200" b="0" i="0" strike="noStrike" cap="none" spc="0" baseline="0" dirty="0" err="1">
                <a:solidFill>
                  <a:srgbClr val="808080"/>
                </a:solidFill>
                <a:effectLst/>
                <a:latin typeface="Calibri"/>
                <a:ea typeface="Calibri"/>
                <a:cs typeface="Calibri"/>
              </a:rPr>
              <a:t>Duff</a:t>
            </a:r>
            <a:r>
              <a:rPr lang="es-ES" sz="1200" b="0" i="0" strike="noStrike" cap="none" spc="0" baseline="0" dirty="0">
                <a:solidFill>
                  <a:srgbClr val="808080"/>
                </a:solidFill>
                <a:effectLst/>
                <a:latin typeface="Calibri"/>
                <a:ea typeface="Calibri"/>
                <a:cs typeface="Calibri"/>
              </a:rPr>
              <a:t> AJA, </a:t>
            </a:r>
            <a:r>
              <a:rPr lang="es-ES" sz="1200" b="0" i="0" strike="noStrike" cap="none" spc="0" baseline="0" dirty="0" err="1">
                <a:solidFill>
                  <a:srgbClr val="808080"/>
                </a:solidFill>
                <a:effectLst/>
                <a:latin typeface="Calibri"/>
                <a:ea typeface="Calibri"/>
                <a:cs typeface="Calibri"/>
              </a:rPr>
              <a:t>Latchford</a:t>
            </a:r>
            <a:r>
              <a:rPr lang="es-ES" sz="1200" b="0" i="0" strike="noStrike" cap="none" spc="0" baseline="0" dirty="0">
                <a:solidFill>
                  <a:srgbClr val="808080"/>
                </a:solidFill>
                <a:effectLst/>
                <a:latin typeface="Calibri"/>
                <a:ea typeface="Calibri"/>
                <a:cs typeface="Calibri"/>
              </a:rPr>
              <a:t> GJ. </a:t>
            </a:r>
            <a:r>
              <a:rPr lang="es-ES" sz="1200" b="0" i="1" strike="noStrike" cap="none" spc="0" baseline="0" dirty="0" err="1">
                <a:solidFill>
                  <a:srgbClr val="808080"/>
                </a:solidFill>
                <a:effectLst/>
                <a:latin typeface="Calibri"/>
                <a:ea typeface="Calibri"/>
                <a:cs typeface="Calibri"/>
              </a:rPr>
              <a:t>Motivational</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interviewing</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for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adherence</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problems</a:t>
            </a:r>
            <a:r>
              <a:rPr lang="es-ES" sz="1200" b="0" i="1" strike="noStrike" cap="none" spc="0" baseline="0" dirty="0">
                <a:solidFill>
                  <a:srgbClr val="808080"/>
                </a:solidFill>
                <a:effectLst/>
                <a:latin typeface="Calibri"/>
                <a:ea typeface="Calibri"/>
                <a:cs typeface="Calibri"/>
              </a:rPr>
              <a:t> in </a:t>
            </a:r>
            <a:r>
              <a:rPr lang="es-ES" sz="1200" b="0" i="1" strike="noStrike" cap="none" spc="0" baseline="0" dirty="0" err="1">
                <a:solidFill>
                  <a:srgbClr val="808080"/>
                </a:solidFill>
                <a:effectLst/>
                <a:latin typeface="Calibri"/>
                <a:ea typeface="Calibri"/>
                <a:cs typeface="Calibri"/>
              </a:rPr>
              <a:t>cystic</a:t>
            </a:r>
            <a:r>
              <a:rPr lang="es-ES" sz="1200" b="0" i="1" strike="noStrike" cap="none" spc="0" baseline="0" dirty="0">
                <a:solidFill>
                  <a:srgbClr val="808080"/>
                </a:solidFill>
                <a:effectLst/>
                <a:latin typeface="Calibri"/>
                <a:ea typeface="Calibri"/>
                <a:cs typeface="Calibri"/>
              </a:rPr>
              <a:t> fibrosis</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Pediatr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Pulmonol</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2010;45:211–220.</a:t>
            </a:r>
          </a:p>
          <a:p>
            <a:r>
              <a:rPr lang="es-ES" sz="1200" b="0" i="0" strike="noStrike" cap="none" spc="0" baseline="0" dirty="0" err="1">
                <a:solidFill>
                  <a:srgbClr val="808080"/>
                </a:solidFill>
                <a:effectLst/>
                <a:latin typeface="Calibri"/>
                <a:ea typeface="Calibri"/>
                <a:cs typeface="Calibri"/>
              </a:rPr>
              <a:t>Duff</a:t>
            </a:r>
            <a:r>
              <a:rPr lang="es-ES" sz="1200" b="0" i="0" strike="noStrike" cap="none" spc="0" baseline="0" dirty="0">
                <a:solidFill>
                  <a:srgbClr val="808080"/>
                </a:solidFill>
                <a:effectLst/>
                <a:latin typeface="Calibri"/>
                <a:ea typeface="Calibri"/>
                <a:cs typeface="Calibri"/>
              </a:rPr>
              <a:t> AJA, Oxley H. ‘</a:t>
            </a:r>
            <a:r>
              <a:rPr lang="es-ES" sz="1200" b="0" i="0" strike="noStrike" cap="none" spc="0" baseline="0" dirty="0" err="1">
                <a:solidFill>
                  <a:srgbClr val="808080"/>
                </a:solidFill>
                <a:effectLst/>
                <a:latin typeface="Calibri"/>
                <a:ea typeface="Calibri"/>
                <a:cs typeface="Calibri"/>
              </a:rPr>
              <a:t>Psychology</a:t>
            </a:r>
            <a:r>
              <a:rPr lang="es-ES" sz="1200" b="0" i="0" strike="noStrike" cap="none" spc="0" baseline="0" dirty="0">
                <a:solidFill>
                  <a:srgbClr val="808080"/>
                </a:solidFill>
                <a:effectLst/>
                <a:latin typeface="Calibri"/>
                <a:ea typeface="Calibri"/>
                <a:cs typeface="Calibri"/>
              </a:rPr>
              <a:t>’, in Bush A, </a:t>
            </a:r>
            <a:r>
              <a:rPr lang="es-ES" sz="1200" b="0" i="0" strike="noStrike" cap="none" spc="0" baseline="0" dirty="0" err="1">
                <a:solidFill>
                  <a:srgbClr val="808080"/>
                </a:solidFill>
                <a:effectLst/>
                <a:latin typeface="Calibri"/>
                <a:ea typeface="Calibri"/>
                <a:cs typeface="Calibri"/>
              </a:rPr>
              <a:t>Bilton</a:t>
            </a:r>
            <a:r>
              <a:rPr lang="es-ES" sz="1200" b="0" i="0" strike="noStrike" cap="none" spc="0" baseline="0" dirty="0">
                <a:solidFill>
                  <a:srgbClr val="808080"/>
                </a:solidFill>
                <a:effectLst/>
                <a:latin typeface="Calibri"/>
                <a:ea typeface="Calibri"/>
                <a:cs typeface="Calibri"/>
              </a:rPr>
              <a:t> D &amp; </a:t>
            </a:r>
            <a:r>
              <a:rPr lang="es-ES" sz="1200" b="0" i="0" strike="noStrike" cap="none" spc="0" baseline="0" dirty="0" err="1">
                <a:solidFill>
                  <a:srgbClr val="808080"/>
                </a:solidFill>
                <a:effectLst/>
                <a:latin typeface="Calibri"/>
                <a:ea typeface="Calibri"/>
                <a:cs typeface="Calibri"/>
              </a:rPr>
              <a:t>Hodson</a:t>
            </a:r>
            <a:r>
              <a:rPr lang="es-ES" sz="1200" b="0" i="0" strike="noStrike" cap="none" spc="0" baseline="0" dirty="0">
                <a:solidFill>
                  <a:srgbClr val="808080"/>
                </a:solidFill>
                <a:effectLst/>
                <a:latin typeface="Calibri"/>
                <a:ea typeface="Calibri"/>
                <a:cs typeface="Calibri"/>
              </a:rPr>
              <a:t> M, (4</a:t>
            </a:r>
            <a:r>
              <a:rPr lang="es-ES" sz="1200" b="0" i="0" strike="noStrike" cap="none" spc="0" baseline="30000" dirty="0">
                <a:solidFill>
                  <a:srgbClr val="808080"/>
                </a:solidFill>
                <a:effectLst/>
                <a:latin typeface="Calibri"/>
                <a:ea typeface="Calibri"/>
                <a:cs typeface="Calibri"/>
              </a:rPr>
              <a:t>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edn</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Hodson</a:t>
            </a:r>
            <a:r>
              <a:rPr lang="es-ES" sz="1200" b="0" i="1" strike="noStrike" cap="none" spc="0" baseline="0" dirty="0">
                <a:solidFill>
                  <a:srgbClr val="808080"/>
                </a:solidFill>
                <a:effectLst/>
                <a:latin typeface="Calibri"/>
                <a:ea typeface="Calibri"/>
                <a:cs typeface="Calibri"/>
              </a:rPr>
              <a:t> and </a:t>
            </a:r>
            <a:r>
              <a:rPr lang="es-ES" sz="1200" b="0" i="1" strike="noStrike" cap="none" spc="0" baseline="0" dirty="0" err="1">
                <a:solidFill>
                  <a:srgbClr val="808080"/>
                </a:solidFill>
                <a:effectLst/>
                <a:latin typeface="Calibri"/>
                <a:ea typeface="Calibri"/>
                <a:cs typeface="Calibri"/>
              </a:rPr>
              <a:t>Geddes</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Cystic</a:t>
            </a:r>
            <a:r>
              <a:rPr lang="es-ES" sz="1200" b="0" i="1" strike="noStrike" cap="none" spc="0" baseline="0" dirty="0">
                <a:solidFill>
                  <a:srgbClr val="808080"/>
                </a:solidFill>
                <a:effectLst/>
                <a:latin typeface="Calibri"/>
                <a:ea typeface="Calibri"/>
                <a:cs typeface="Calibri"/>
              </a:rPr>
              <a:t> Fibrosis</a:t>
            </a:r>
            <a:r>
              <a:rPr lang="es-ES" sz="1200" b="0" i="0" strike="noStrike" cap="none" spc="0" baseline="0" dirty="0">
                <a:solidFill>
                  <a:srgbClr val="808080"/>
                </a:solidFill>
                <a:effectLst/>
                <a:latin typeface="Calibri"/>
                <a:ea typeface="Calibri"/>
                <a:cs typeface="Calibri"/>
              </a:rPr>
              <a:t>. Taylor &amp; Francis, London. 2016.</a:t>
            </a:r>
          </a:p>
          <a:p>
            <a:r>
              <a:rPr lang="es-ES" sz="1200" b="0" i="0" strike="noStrike" cap="none" spc="0" baseline="0" dirty="0" err="1">
                <a:solidFill>
                  <a:srgbClr val="808080"/>
                </a:solidFill>
                <a:effectLst/>
                <a:latin typeface="Calibri"/>
                <a:ea typeface="Calibri"/>
                <a:cs typeface="Calibri"/>
              </a:rPr>
              <a:t>Eakin</a:t>
            </a:r>
            <a:r>
              <a:rPr lang="es-ES" sz="1200" b="0" i="0" strike="noStrike" cap="none" spc="0" baseline="0" dirty="0">
                <a:solidFill>
                  <a:srgbClr val="808080"/>
                </a:solidFill>
                <a:effectLst/>
                <a:latin typeface="Calibri"/>
                <a:ea typeface="Calibri"/>
                <a:cs typeface="Calibri"/>
              </a:rPr>
              <a:t> MN, </a:t>
            </a:r>
            <a:r>
              <a:rPr lang="es-ES" sz="1200" b="0" i="0" strike="noStrike" cap="none" spc="0" baseline="0" dirty="0" err="1">
                <a:solidFill>
                  <a:srgbClr val="808080"/>
                </a:solidFill>
                <a:effectLst/>
                <a:latin typeface="Calibri"/>
                <a:ea typeface="Calibri"/>
                <a:cs typeface="Calibri"/>
              </a:rPr>
              <a:t>Riekert</a:t>
            </a:r>
            <a:r>
              <a:rPr lang="es-ES" sz="1200" b="0" i="0" strike="noStrike" cap="none" spc="0" baseline="0" dirty="0">
                <a:solidFill>
                  <a:srgbClr val="808080"/>
                </a:solidFill>
                <a:effectLst/>
                <a:latin typeface="Calibri"/>
                <a:ea typeface="Calibri"/>
                <a:cs typeface="Calibri"/>
              </a:rPr>
              <a:t> KA. </a:t>
            </a:r>
            <a:r>
              <a:rPr lang="es-ES" sz="1200" b="0" i="0" strike="noStrike" cap="none" spc="0" baseline="0" dirty="0" err="1">
                <a:solidFill>
                  <a:srgbClr val="808080"/>
                </a:solidFill>
                <a:effectLst/>
                <a:latin typeface="Calibri"/>
                <a:ea typeface="Calibri"/>
                <a:cs typeface="Calibri"/>
              </a:rPr>
              <a:t>The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impact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medication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lung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health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outcomes</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1" strike="noStrike" cap="none" spc="0" baseline="0" dirty="0" err="1">
                <a:solidFill>
                  <a:srgbClr val="808080"/>
                </a:solidFill>
                <a:effectLst/>
                <a:latin typeface="Calibri"/>
                <a:ea typeface="Calibri"/>
                <a:cs typeface="Calibri"/>
              </a:rPr>
              <a:t>Curr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Opin</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Pulm</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Med</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2013;19:687–691.</a:t>
            </a:r>
          </a:p>
          <a:p>
            <a:r>
              <a:rPr lang="es-ES" sz="1200" b="0" i="0" strike="noStrike" cap="none" spc="0" baseline="0" dirty="0">
                <a:solidFill>
                  <a:srgbClr val="808080"/>
                </a:solidFill>
                <a:effectLst/>
                <a:latin typeface="Calibri"/>
                <a:ea typeface="Calibri"/>
                <a:cs typeface="Calibri"/>
              </a:rPr>
              <a:t>Festinger L. </a:t>
            </a:r>
            <a:r>
              <a:rPr lang="es-ES" sz="1200" b="0" i="1" strike="noStrike" cap="none" spc="0" baseline="0" dirty="0">
                <a:solidFill>
                  <a:srgbClr val="808080"/>
                </a:solidFill>
                <a:effectLst/>
                <a:latin typeface="Calibri"/>
                <a:ea typeface="Calibri"/>
                <a:cs typeface="Calibri"/>
              </a:rPr>
              <a:t>A </a:t>
            </a:r>
            <a:r>
              <a:rPr lang="es-ES" sz="1200" b="0" i="1" strike="noStrike" cap="none" spc="0" baseline="0" dirty="0" err="1">
                <a:solidFill>
                  <a:srgbClr val="808080"/>
                </a:solidFill>
                <a:effectLst/>
                <a:latin typeface="Calibri"/>
                <a:ea typeface="Calibri"/>
                <a:cs typeface="Calibri"/>
              </a:rPr>
              <a:t>theory</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of</a:t>
            </a:r>
            <a:r>
              <a:rPr lang="es-ES" sz="1200" b="0" i="1" strike="noStrike" cap="none" spc="0" baseline="0" dirty="0">
                <a:solidFill>
                  <a:srgbClr val="808080"/>
                </a:solidFill>
                <a:effectLst/>
                <a:latin typeface="Calibri"/>
                <a:ea typeface="Calibri"/>
                <a:cs typeface="Calibri"/>
              </a:rPr>
              <a:t> cognitive </a:t>
            </a:r>
            <a:r>
              <a:rPr lang="es-ES" sz="1200" b="0" i="1" strike="noStrike" cap="none" spc="0" baseline="0" dirty="0" err="1">
                <a:solidFill>
                  <a:srgbClr val="808080"/>
                </a:solidFill>
                <a:effectLst/>
                <a:latin typeface="Calibri"/>
                <a:ea typeface="Calibri"/>
                <a:cs typeface="Calibri"/>
              </a:rPr>
              <a:t>dissonance</a:t>
            </a:r>
            <a:r>
              <a:rPr lang="es-ES" sz="1200" b="0" i="0" strike="noStrike" cap="none" spc="0" baseline="0" dirty="0">
                <a:solidFill>
                  <a:srgbClr val="808080"/>
                </a:solidFill>
                <a:effectLst/>
                <a:latin typeface="Calibri"/>
                <a:ea typeface="Calibri"/>
                <a:cs typeface="Calibri"/>
              </a:rPr>
              <a:t>. Stanford </a:t>
            </a:r>
            <a:r>
              <a:rPr lang="es-ES" sz="1200" b="0" i="0" strike="noStrike" cap="none" spc="0" baseline="0" dirty="0" err="1">
                <a:solidFill>
                  <a:srgbClr val="808080"/>
                </a:solidFill>
                <a:effectLst/>
                <a:latin typeface="Calibri"/>
                <a:ea typeface="Calibri"/>
                <a:cs typeface="Calibri"/>
              </a:rPr>
              <a:t>University</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Press</a:t>
            </a:r>
            <a:r>
              <a:rPr lang="es-ES" sz="1200" b="0" i="0" strike="noStrike" cap="none" spc="0" baseline="0" dirty="0">
                <a:solidFill>
                  <a:srgbClr val="808080"/>
                </a:solidFill>
                <a:effectLst/>
                <a:latin typeface="Calibri"/>
                <a:ea typeface="Calibri"/>
                <a:cs typeface="Calibri"/>
              </a:rPr>
              <a:t>, Stanford. 1957.</a:t>
            </a:r>
          </a:p>
          <a:p>
            <a:r>
              <a:rPr lang="es-ES" sz="1200" b="0" i="0" strike="noStrike" cap="none" spc="0" baseline="0" dirty="0" err="1">
                <a:solidFill>
                  <a:srgbClr val="808080"/>
                </a:solidFill>
                <a:effectLst/>
                <a:latin typeface="Calibri"/>
                <a:ea typeface="Calibri"/>
                <a:cs typeface="Calibri"/>
              </a:rPr>
              <a:t>Horne</a:t>
            </a:r>
            <a:r>
              <a:rPr lang="es-ES" sz="1200" b="0" i="0" strike="noStrike" cap="none" spc="0" baseline="0" dirty="0">
                <a:solidFill>
                  <a:srgbClr val="808080"/>
                </a:solidFill>
                <a:effectLst/>
                <a:latin typeface="Calibri"/>
                <a:ea typeface="Calibri"/>
                <a:cs typeface="Calibri"/>
              </a:rPr>
              <a:t> R, </a:t>
            </a:r>
            <a:r>
              <a:rPr lang="es-ES" sz="1200" b="0" i="0" strike="noStrike" cap="none" spc="0" baseline="0" dirty="0" err="1">
                <a:solidFill>
                  <a:srgbClr val="808080"/>
                </a:solidFill>
                <a:effectLst/>
                <a:latin typeface="Calibri"/>
                <a:ea typeface="Calibri"/>
                <a:cs typeface="Calibri"/>
              </a:rPr>
              <a:t>Weinman</a:t>
            </a:r>
            <a:r>
              <a:rPr lang="es-ES" sz="1200" b="0" i="0" strike="noStrike" cap="none" spc="0" baseline="0" dirty="0">
                <a:solidFill>
                  <a:srgbClr val="808080"/>
                </a:solidFill>
                <a:effectLst/>
                <a:latin typeface="Calibri"/>
                <a:ea typeface="Calibri"/>
                <a:cs typeface="Calibri"/>
              </a:rPr>
              <a:t> J. </a:t>
            </a:r>
            <a:r>
              <a:rPr lang="es-ES" sz="1200" b="0" i="0" strike="noStrike" cap="none" spc="0" baseline="0" dirty="0" err="1">
                <a:solidFill>
                  <a:srgbClr val="808080"/>
                </a:solidFill>
                <a:effectLst/>
                <a:latin typeface="Calibri"/>
                <a:ea typeface="Calibri"/>
                <a:cs typeface="Calibri"/>
              </a:rPr>
              <a:t>Patients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beliefs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about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prescribed</a:t>
            </a:r>
            <a:r>
              <a:rPr lang="es-ES" sz="1200" b="0" i="0" strike="noStrike" cap="none" spc="0" baseline="0" dirty="0">
                <a:solidFill>
                  <a:srgbClr val="808080"/>
                </a:solidFill>
                <a:effectLst/>
                <a:latin typeface="Calibri"/>
                <a:ea typeface="Calibri"/>
                <a:cs typeface="Calibri"/>
              </a:rPr>
              <a:t> medicines and </a:t>
            </a:r>
            <a:r>
              <a:rPr lang="es-ES" sz="1200" b="0" i="0" strike="noStrike" cap="none" spc="0" baseline="0" dirty="0" err="1">
                <a:solidFill>
                  <a:srgbClr val="808080"/>
                </a:solidFill>
                <a:effectLst/>
                <a:latin typeface="Calibri"/>
                <a:ea typeface="Calibri"/>
                <a:cs typeface="Calibri"/>
              </a:rPr>
              <a:t>their</a:t>
            </a:r>
            <a:r>
              <a:rPr lang="es-ES" sz="1200" b="0" i="0" strike="noStrike" cap="none" spc="0" baseline="0" dirty="0">
                <a:solidFill>
                  <a:srgbClr val="808080"/>
                </a:solidFill>
                <a:effectLst/>
                <a:latin typeface="Calibri"/>
                <a:ea typeface="Calibri"/>
                <a:cs typeface="Calibri"/>
              </a:rPr>
              <a:t> role in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treatment</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chronic</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physical</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illness</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a:solidFill>
                  <a:srgbClr val="808080"/>
                </a:solidFill>
                <a:effectLst/>
                <a:latin typeface="Calibri"/>
                <a:ea typeface="Calibri"/>
                <a:cs typeface="Calibri"/>
              </a:rPr>
              <a:t>J </a:t>
            </a:r>
            <a:r>
              <a:rPr lang="es-ES" sz="1200" b="0" i="1" strike="noStrike" cap="none" spc="0" baseline="0" dirty="0" err="1">
                <a:solidFill>
                  <a:srgbClr val="808080"/>
                </a:solidFill>
                <a:effectLst/>
                <a:latin typeface="Calibri"/>
                <a:ea typeface="Calibri"/>
                <a:cs typeface="Calibri"/>
              </a:rPr>
              <a:t>Psychosom</a:t>
            </a:r>
            <a:r>
              <a:rPr lang="es-ES" sz="1200" b="0" i="1" strike="noStrike" cap="none" spc="0" baseline="0" dirty="0">
                <a:solidFill>
                  <a:srgbClr val="808080"/>
                </a:solidFill>
                <a:effectLst/>
                <a:latin typeface="Calibri"/>
                <a:ea typeface="Calibri"/>
                <a:cs typeface="Calibri"/>
              </a:rPr>
              <a:t> Res. </a:t>
            </a:r>
            <a:r>
              <a:rPr lang="es-ES" sz="1200" b="0" i="0" strike="noStrike" cap="none" spc="0" baseline="0" dirty="0">
                <a:solidFill>
                  <a:srgbClr val="808080"/>
                </a:solidFill>
                <a:effectLst/>
                <a:latin typeface="Calibri"/>
                <a:ea typeface="Calibri"/>
                <a:cs typeface="Calibri"/>
              </a:rPr>
              <a:t>1999;47:555–567.</a:t>
            </a:r>
          </a:p>
        </p:txBody>
      </p:sp>
      <p:sp>
        <p:nvSpPr>
          <p:cNvPr id="3" name="Text Placeholder 2">
            <a:extLst>
              <a:ext uri="{FF2B5EF4-FFF2-40B4-BE49-F238E27FC236}">
                <a16:creationId xmlns:a16="http://schemas.microsoft.com/office/drawing/2014/main" id="{C8E0BD46-FE1F-4C69-9C59-15AD0FC6F690}"/>
              </a:ext>
            </a:extLst>
          </p:cNvPr>
          <p:cNvSpPr>
            <a:spLocks noGrp="1"/>
          </p:cNvSpPr>
          <p:nvPr>
            <p:ph type="body" sz="quarter" idx="13"/>
          </p:nvPr>
        </p:nvSpPr>
        <p:spPr/>
        <p:txBody>
          <a:bodyPr/>
          <a:lstStyle/>
          <a:p>
            <a:endParaRPr lang="en-GB"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Referencias bibliográficas</a:t>
            </a:r>
          </a:p>
        </p:txBody>
      </p:sp>
      <p:sp>
        <p:nvSpPr>
          <p:cNvPr id="57347" name="Rectangle 3"/>
          <p:cNvSpPr>
            <a:spLocks noGrp="1"/>
          </p:cNvSpPr>
          <p:nvPr>
            <p:ph idx="1"/>
          </p:nvPr>
        </p:nvSpPr>
        <p:spPr>
          <a:xfrm>
            <a:off x="838200" y="1473201"/>
            <a:ext cx="10445318" cy="4227272"/>
          </a:xfrm>
        </p:spPr>
        <p:txBody>
          <a:bodyPr wrap="square">
            <a:spAutoFit/>
          </a:bodyPr>
          <a:lstStyle/>
          <a:p>
            <a:r>
              <a:rPr lang="es-ES" sz="1200" b="0" i="0" strike="noStrike" cap="none" spc="0" baseline="0" dirty="0">
                <a:solidFill>
                  <a:srgbClr val="808080"/>
                </a:solidFill>
                <a:effectLst/>
                <a:latin typeface="Calibri"/>
                <a:ea typeface="Calibri"/>
                <a:cs typeface="Calibri"/>
              </a:rPr>
              <a:t>Jones S, </a:t>
            </a:r>
            <a:r>
              <a:rPr lang="es-ES" sz="1200" b="0" i="0" strike="noStrike" cap="none" spc="0" baseline="0" dirty="0" err="1">
                <a:solidFill>
                  <a:srgbClr val="808080"/>
                </a:solidFill>
                <a:effectLst/>
                <a:latin typeface="Calibri"/>
                <a:ea typeface="Calibri"/>
                <a:cs typeface="Calibri"/>
              </a:rPr>
              <a:t>Curley</a:t>
            </a:r>
            <a:r>
              <a:rPr lang="es-ES" sz="1200" b="0" i="0" strike="noStrike" cap="none" spc="0" baseline="0" dirty="0">
                <a:solidFill>
                  <a:srgbClr val="808080"/>
                </a:solidFill>
                <a:effectLst/>
                <a:latin typeface="Calibri"/>
                <a:ea typeface="Calibri"/>
                <a:cs typeface="Calibri"/>
              </a:rPr>
              <a:t> R, </a:t>
            </a:r>
            <a:r>
              <a:rPr lang="es-ES" sz="1200" b="0" i="0" strike="noStrike" cap="none" spc="0" baseline="0" dirty="0" err="1">
                <a:solidFill>
                  <a:srgbClr val="808080"/>
                </a:solidFill>
                <a:effectLst/>
                <a:latin typeface="Calibri"/>
                <a:ea typeface="Calibri"/>
                <a:cs typeface="Calibri"/>
              </a:rPr>
              <a:t>Wildman</a:t>
            </a:r>
            <a:r>
              <a:rPr lang="es-ES" sz="1200" b="0" i="0" strike="noStrike" cap="none" spc="0" baseline="0" dirty="0">
                <a:solidFill>
                  <a:srgbClr val="808080"/>
                </a:solidFill>
                <a:effectLst/>
                <a:latin typeface="Calibri"/>
                <a:ea typeface="Calibri"/>
                <a:cs typeface="Calibri"/>
              </a:rPr>
              <a:t> M, et al. </a:t>
            </a:r>
            <a:r>
              <a:rPr lang="es-ES" sz="1200" b="0" i="0" strike="noStrike" cap="none" spc="0" baseline="0" dirty="0" err="1">
                <a:solidFill>
                  <a:srgbClr val="808080"/>
                </a:solidFill>
                <a:effectLst/>
                <a:latin typeface="Calibri"/>
                <a:ea typeface="Calibri"/>
                <a:cs typeface="Calibri"/>
              </a:rPr>
              <a:t>Interventions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for</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improving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treatment</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1" strike="noStrike" cap="none" spc="0" baseline="0" dirty="0">
                <a:solidFill>
                  <a:srgbClr val="808080"/>
                </a:solidFill>
                <a:effectLst/>
                <a:latin typeface="Calibri"/>
                <a:ea typeface="Calibri"/>
                <a:cs typeface="Calibri"/>
              </a:rPr>
              <a:t>Cochrane </a:t>
            </a:r>
            <a:r>
              <a:rPr lang="es-ES" sz="1200" b="0" i="1" strike="noStrike" cap="none" spc="0" baseline="0" dirty="0" err="1">
                <a:solidFill>
                  <a:srgbClr val="808080"/>
                </a:solidFill>
                <a:effectLst/>
                <a:latin typeface="Calibri"/>
                <a:ea typeface="Calibri"/>
                <a:cs typeface="Calibri"/>
              </a:rPr>
              <a:t>Database</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Syst</a:t>
            </a:r>
            <a:r>
              <a:rPr lang="es-ES" sz="1200" b="0" i="1" strike="noStrike" cap="none" spc="0" baseline="0" dirty="0">
                <a:solidFill>
                  <a:srgbClr val="808080"/>
                </a:solidFill>
                <a:effectLst/>
                <a:latin typeface="Calibri"/>
                <a:ea typeface="Calibri"/>
                <a:cs typeface="Calibri"/>
              </a:rPr>
              <a:t> Rev. </a:t>
            </a:r>
            <a:r>
              <a:rPr lang="es-ES" sz="1200" b="0" i="0" strike="noStrike" cap="none" spc="0" baseline="0" dirty="0">
                <a:solidFill>
                  <a:srgbClr val="808080"/>
                </a:solidFill>
                <a:effectLst/>
                <a:latin typeface="Calibri"/>
                <a:ea typeface="Calibri"/>
                <a:cs typeface="Calibri"/>
              </a:rPr>
              <a:t>2018;2018:CD011665. </a:t>
            </a:r>
            <a:endParaRPr lang="en-GB" altLang="en-US" sz="1200" dirty="0">
              <a:ea typeface="HelveticaNeueLT Std Cn"/>
            </a:endParaRPr>
          </a:p>
          <a:p>
            <a:pPr eaLnBrk="1" hangingPunct="1"/>
            <a:r>
              <a:rPr lang="es-ES" sz="1200" b="0" i="0" strike="noStrike" cap="none" spc="0" baseline="0" dirty="0" err="1">
                <a:solidFill>
                  <a:srgbClr val="808080"/>
                </a:solidFill>
                <a:effectLst/>
                <a:latin typeface="Calibri"/>
                <a:ea typeface="Calibri"/>
                <a:cs typeface="Calibri"/>
              </a:rPr>
              <a:t>Lopes</a:t>
            </a:r>
            <a:r>
              <a:rPr lang="es-ES" sz="1200" b="0" i="0" strike="noStrike" cap="none" spc="0" baseline="0" dirty="0">
                <a:solidFill>
                  <a:srgbClr val="808080"/>
                </a:solidFill>
                <a:effectLst/>
                <a:latin typeface="Calibri"/>
                <a:ea typeface="Calibri"/>
                <a:cs typeface="Calibri"/>
              </a:rPr>
              <a:t>-Pacheco M. CFTR </a:t>
            </a:r>
            <a:r>
              <a:rPr lang="es-ES" sz="1200" b="0" i="0" strike="noStrike" cap="none" spc="0" baseline="0" dirty="0" err="1">
                <a:solidFill>
                  <a:srgbClr val="808080"/>
                </a:solidFill>
                <a:effectLst/>
                <a:latin typeface="Calibri"/>
                <a:ea typeface="Calibri"/>
                <a:cs typeface="Calibri"/>
              </a:rPr>
              <a:t>Modulators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The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Changing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Face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in </a:t>
            </a:r>
            <a:r>
              <a:rPr lang="es-ES" sz="1200" b="0" i="0" strike="noStrike" cap="none" spc="0" baseline="0" dirty="0" err="1">
                <a:solidFill>
                  <a:srgbClr val="808080"/>
                </a:solidFill>
                <a:effectLst/>
                <a:latin typeface="Calibri"/>
                <a:ea typeface="Calibri"/>
                <a:cs typeface="Calibri"/>
              </a:rPr>
              <a:t>the</a:t>
            </a:r>
            <a:r>
              <a:rPr lang="es-ES" sz="1200" b="0" i="0" strike="noStrike" cap="none" spc="0" baseline="0" dirty="0">
                <a:solidFill>
                  <a:srgbClr val="808080"/>
                </a:solidFill>
                <a:effectLst/>
                <a:latin typeface="Calibri"/>
                <a:ea typeface="Calibri"/>
                <a:cs typeface="Calibri"/>
              </a:rPr>
              <a:t> Era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Precision</a:t>
            </a:r>
            <a:r>
              <a:rPr lang="es-ES" sz="1200" b="0" i="0" strike="noStrike" cap="none" spc="0" baseline="0" dirty="0">
                <a:solidFill>
                  <a:srgbClr val="808080"/>
                </a:solidFill>
                <a:effectLst/>
                <a:latin typeface="Calibri"/>
                <a:ea typeface="Calibri"/>
                <a:cs typeface="Calibri"/>
              </a:rPr>
              <a:t> Medicine. </a:t>
            </a:r>
            <a:r>
              <a:rPr lang="es-ES" sz="1200" b="0" i="1" strike="noStrike" cap="none" spc="0" baseline="0" dirty="0">
                <a:solidFill>
                  <a:srgbClr val="808080"/>
                </a:solidFill>
                <a:effectLst/>
                <a:latin typeface="Calibri"/>
                <a:ea typeface="Calibri"/>
                <a:cs typeface="Calibri"/>
              </a:rPr>
              <a:t>Front </a:t>
            </a:r>
            <a:r>
              <a:rPr lang="es-ES" sz="1200" b="0" i="1" strike="noStrike" cap="none" spc="0" baseline="0" dirty="0" err="1">
                <a:solidFill>
                  <a:srgbClr val="808080"/>
                </a:solidFill>
                <a:effectLst/>
                <a:latin typeface="Calibri"/>
                <a:ea typeface="Calibri"/>
                <a:cs typeface="Calibri"/>
              </a:rPr>
              <a:t>Pharmacol</a:t>
            </a:r>
            <a:r>
              <a:rPr lang="es-ES" sz="1200" b="0" i="1" strike="noStrike" cap="none" spc="0" baseline="0" dirty="0">
                <a:solidFill>
                  <a:srgbClr val="808080"/>
                </a:solidFill>
                <a:effectLst/>
                <a:latin typeface="Calibri"/>
                <a:ea typeface="Calibri"/>
                <a:cs typeface="Calibri"/>
              </a:rPr>
              <a:t>.</a:t>
            </a:r>
            <a:r>
              <a:rPr lang="es-ES" sz="1200" b="0" i="0" strike="noStrike" cap="none" spc="0" baseline="0" dirty="0">
                <a:solidFill>
                  <a:srgbClr val="808080"/>
                </a:solidFill>
                <a:effectLst/>
                <a:latin typeface="Calibri"/>
                <a:ea typeface="Calibri"/>
                <a:cs typeface="Calibri"/>
              </a:rPr>
              <a:t> 2020;10:1662. </a:t>
            </a:r>
          </a:p>
          <a:p>
            <a:pPr eaLnBrk="1" hangingPunct="1"/>
            <a:r>
              <a:rPr lang="es-ES" sz="1200" b="0" i="0" strike="noStrike" cap="none" spc="0" baseline="0" dirty="0">
                <a:solidFill>
                  <a:srgbClr val="808080"/>
                </a:solidFill>
                <a:effectLst/>
                <a:latin typeface="Calibri"/>
                <a:ea typeface="Calibri"/>
                <a:cs typeface="Calibri"/>
              </a:rPr>
              <a:t>Miller WR. </a:t>
            </a:r>
            <a:r>
              <a:rPr lang="es-ES" sz="1200" b="0" i="0" strike="noStrike" cap="none" spc="0" baseline="0" dirty="0" err="1">
                <a:solidFill>
                  <a:srgbClr val="808080"/>
                </a:solidFill>
                <a:effectLst/>
                <a:latin typeface="Calibri"/>
                <a:ea typeface="Calibri"/>
                <a:cs typeface="Calibri"/>
              </a:rPr>
              <a:t>Motivational</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interviewing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problem</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drinkers</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Behav</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Psychother</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1983;11:147–172.</a:t>
            </a:r>
          </a:p>
          <a:p>
            <a:pPr eaLnBrk="1" hangingPunct="1"/>
            <a:r>
              <a:rPr lang="es-ES" sz="1200" b="0" i="0" strike="noStrike" cap="none" spc="0" baseline="0" dirty="0" err="1">
                <a:solidFill>
                  <a:srgbClr val="808080"/>
                </a:solidFill>
                <a:effectLst/>
                <a:latin typeface="Calibri"/>
                <a:ea typeface="Calibri"/>
                <a:cs typeface="Calibri"/>
              </a:rPr>
              <a:t>Ohn</a:t>
            </a:r>
            <a:r>
              <a:rPr lang="es-ES" sz="1200" b="0" i="0" strike="noStrike" cap="none" spc="0" baseline="0" dirty="0">
                <a:solidFill>
                  <a:srgbClr val="808080"/>
                </a:solidFill>
                <a:effectLst/>
                <a:latin typeface="Calibri"/>
                <a:ea typeface="Calibri"/>
                <a:cs typeface="Calibri"/>
              </a:rPr>
              <a:t> M, Fitzgerald DA. </a:t>
            </a:r>
            <a:r>
              <a:rPr lang="es-ES" sz="1200" b="0" i="0" strike="noStrike" cap="none" spc="0" baseline="0" dirty="0" err="1">
                <a:solidFill>
                  <a:srgbClr val="808080"/>
                </a:solidFill>
                <a:effectLst/>
                <a:latin typeface="Calibri"/>
                <a:ea typeface="Calibri"/>
                <a:cs typeface="Calibri"/>
              </a:rPr>
              <a:t>Question</a:t>
            </a:r>
            <a:r>
              <a:rPr lang="es-ES" sz="1200" b="0" i="0" strike="noStrike" cap="none" spc="0" baseline="0" dirty="0">
                <a:solidFill>
                  <a:srgbClr val="808080"/>
                </a:solidFill>
                <a:effectLst/>
                <a:latin typeface="Calibri"/>
                <a:ea typeface="Calibri"/>
                <a:cs typeface="Calibri"/>
              </a:rPr>
              <a:t> 12: </a:t>
            </a:r>
            <a:r>
              <a:rPr lang="es-ES" sz="1200" b="0" i="0" strike="noStrike" cap="none" spc="0" baseline="0" dirty="0" err="1">
                <a:solidFill>
                  <a:srgbClr val="808080"/>
                </a:solidFill>
                <a:effectLst/>
                <a:latin typeface="Calibri"/>
                <a:ea typeface="Calibri"/>
                <a:cs typeface="Calibri"/>
              </a:rPr>
              <a:t>What</a:t>
            </a:r>
            <a:r>
              <a:rPr lang="es-ES" sz="1200" b="0" i="0" strike="noStrike" cap="none" spc="0" baseline="0" dirty="0">
                <a:solidFill>
                  <a:srgbClr val="808080"/>
                </a:solidFill>
                <a:effectLst/>
                <a:latin typeface="Calibri"/>
                <a:ea typeface="Calibri"/>
                <a:cs typeface="Calibri"/>
              </a:rPr>
              <a:t> do </a:t>
            </a:r>
            <a:r>
              <a:rPr lang="es-ES" sz="1200" b="0" i="0" strike="noStrike" cap="none" spc="0" baseline="0" dirty="0" err="1">
                <a:solidFill>
                  <a:srgbClr val="808080"/>
                </a:solidFill>
                <a:effectLst/>
                <a:latin typeface="Calibri"/>
                <a:ea typeface="Calibri"/>
                <a:cs typeface="Calibri"/>
              </a:rPr>
              <a:t>you</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consider</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when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discussing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treatment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patients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1" strike="noStrike" cap="none" spc="0" baseline="0" dirty="0" err="1">
                <a:solidFill>
                  <a:srgbClr val="808080"/>
                </a:solidFill>
                <a:effectLst/>
                <a:latin typeface="Calibri"/>
                <a:ea typeface="Calibri"/>
                <a:cs typeface="Calibri"/>
              </a:rPr>
              <a:t>Paediatr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Respir</a:t>
            </a:r>
            <a:r>
              <a:rPr lang="es-ES" sz="1200" b="0" i="1" strike="noStrike" cap="none" spc="0" baseline="0" dirty="0">
                <a:solidFill>
                  <a:srgbClr val="808080"/>
                </a:solidFill>
                <a:effectLst/>
                <a:latin typeface="Calibri"/>
                <a:ea typeface="Calibri"/>
                <a:cs typeface="Calibri"/>
              </a:rPr>
              <a:t> Rev</a:t>
            </a:r>
            <a:r>
              <a:rPr lang="es-ES" sz="1200" b="0" i="0" strike="noStrike" cap="none" spc="0" baseline="0" dirty="0">
                <a:solidFill>
                  <a:srgbClr val="808080"/>
                </a:solidFill>
                <a:effectLst/>
                <a:latin typeface="Calibri"/>
                <a:ea typeface="Calibri"/>
                <a:cs typeface="Calibri"/>
              </a:rPr>
              <a:t>. 2018;25:33–36.</a:t>
            </a:r>
          </a:p>
          <a:p>
            <a:r>
              <a:rPr lang="es-ES" sz="1200" b="0" i="0" strike="noStrike" cap="none" spc="0" baseline="0" dirty="0" err="1">
                <a:solidFill>
                  <a:srgbClr val="808080"/>
                </a:solidFill>
                <a:effectLst/>
                <a:latin typeface="Calibri"/>
                <a:ea typeface="Calibri"/>
                <a:cs typeface="Calibri"/>
              </a:rPr>
              <a:t>O'Toole</a:t>
            </a:r>
            <a:r>
              <a:rPr lang="es-ES" sz="1200" b="0" i="0" strike="noStrike" cap="none" spc="0" baseline="0" dirty="0">
                <a:solidFill>
                  <a:srgbClr val="808080"/>
                </a:solidFill>
                <a:effectLst/>
                <a:latin typeface="Calibri"/>
                <a:ea typeface="Calibri"/>
                <a:cs typeface="Calibri"/>
              </a:rPr>
              <a:t> DPH, et al.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Aerosol </a:t>
            </a:r>
            <a:r>
              <a:rPr lang="es-ES" sz="1200" b="0" i="0" strike="noStrike" cap="none" spc="0" baseline="0" dirty="0" err="1">
                <a:solidFill>
                  <a:srgbClr val="808080"/>
                </a:solidFill>
                <a:effectLst/>
                <a:latin typeface="Calibri"/>
                <a:ea typeface="Calibri"/>
                <a:cs typeface="Calibri"/>
              </a:rPr>
              <a:t>Therapy</a:t>
            </a:r>
            <a:r>
              <a:rPr lang="es-ES" sz="1200" b="0" i="0" strike="noStrike" cap="none" spc="0" baseline="0" dirty="0">
                <a:solidFill>
                  <a:srgbClr val="808080"/>
                </a:solidFill>
                <a:effectLst/>
                <a:latin typeface="Calibri"/>
                <a:ea typeface="Calibri"/>
                <a:cs typeface="Calibri"/>
              </a:rPr>
              <a:t> in Young People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0" strike="noStrike" cap="none" spc="0" baseline="0" dirty="0" err="1">
                <a:solidFill>
                  <a:srgbClr val="808080"/>
                </a:solidFill>
                <a:effectLst/>
                <a:latin typeface="Calibri"/>
                <a:ea typeface="Calibri"/>
                <a:cs typeface="Calibri"/>
              </a:rPr>
              <a:t>Patient</a:t>
            </a:r>
            <a:r>
              <a:rPr lang="es-ES" sz="1200" b="0" i="0" strike="noStrike" cap="none" spc="0" baseline="0" dirty="0">
                <a:solidFill>
                  <a:srgbClr val="808080"/>
                </a:solidFill>
                <a:effectLst/>
                <a:latin typeface="Calibri"/>
                <a:ea typeface="Calibri"/>
                <a:cs typeface="Calibri"/>
              </a:rPr>
              <a:t> and </a:t>
            </a:r>
            <a:r>
              <a:rPr lang="es-ES" sz="1200" b="0" i="0" strike="noStrike" cap="none" spc="0" baseline="0" dirty="0" err="1">
                <a:solidFill>
                  <a:srgbClr val="808080"/>
                </a:solidFill>
                <a:effectLst/>
                <a:latin typeface="Calibri"/>
                <a:ea typeface="Calibri"/>
                <a:cs typeface="Calibri"/>
              </a:rPr>
              <a:t>Parent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Perspectives</a:t>
            </a:r>
            <a:r>
              <a:rPr lang="es-ES" sz="1200" b="0" i="0" strike="noStrike" cap="none" spc="0" baseline="0" dirty="0">
                <a:solidFill>
                  <a:srgbClr val="808080"/>
                </a:solidFill>
                <a:effectLst/>
                <a:latin typeface="Calibri"/>
                <a:ea typeface="Calibri"/>
                <a:cs typeface="Calibri"/>
              </a:rPr>
              <a:t> Following Electronic Data Capture. </a:t>
            </a:r>
            <a:r>
              <a:rPr lang="es-ES" sz="1200" b="0" i="1" strike="noStrike" cap="none" spc="0" baseline="0" dirty="0" err="1">
                <a:solidFill>
                  <a:srgbClr val="808080"/>
                </a:solidFill>
                <a:effectLst/>
                <a:latin typeface="Calibri"/>
                <a:ea typeface="Calibri"/>
                <a:cs typeface="Calibri"/>
              </a:rPr>
              <a:t>Qual</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Health</a:t>
            </a:r>
            <a:r>
              <a:rPr lang="es-ES" sz="1200" b="0" i="1" strike="noStrike" cap="none" spc="0" baseline="0" dirty="0">
                <a:solidFill>
                  <a:srgbClr val="808080"/>
                </a:solidFill>
                <a:effectLst/>
                <a:latin typeface="Calibri"/>
                <a:ea typeface="Calibri"/>
                <a:cs typeface="Calibri"/>
              </a:rPr>
              <a:t> Res. </a:t>
            </a:r>
            <a:r>
              <a:rPr lang="es-ES" sz="1200" b="0" i="0" strike="noStrike" cap="none" spc="0" baseline="0" dirty="0">
                <a:solidFill>
                  <a:srgbClr val="808080"/>
                </a:solidFill>
                <a:effectLst/>
                <a:latin typeface="Calibri"/>
                <a:ea typeface="Calibri"/>
                <a:cs typeface="Calibri"/>
              </a:rPr>
              <a:t>2019;29:846–856.</a:t>
            </a:r>
          </a:p>
          <a:p>
            <a:pPr eaLnBrk="1" hangingPunct="1"/>
            <a:r>
              <a:rPr lang="es-ES" sz="1200" b="0" i="0" strike="noStrike" cap="none" spc="0" baseline="0" dirty="0">
                <a:solidFill>
                  <a:srgbClr val="808080"/>
                </a:solidFill>
                <a:effectLst/>
                <a:latin typeface="Calibri"/>
                <a:ea typeface="Calibri"/>
                <a:cs typeface="Calibri"/>
              </a:rPr>
              <a:t>Patterson JM, Wall M, </a:t>
            </a:r>
            <a:r>
              <a:rPr lang="es-ES" sz="1200" b="0" i="0" strike="noStrike" cap="none" spc="0" baseline="0" dirty="0" err="1">
                <a:solidFill>
                  <a:srgbClr val="808080"/>
                </a:solidFill>
                <a:effectLst/>
                <a:latin typeface="Calibri"/>
                <a:ea typeface="Calibri"/>
                <a:cs typeface="Calibri"/>
              </a:rPr>
              <a:t>Berge</a:t>
            </a:r>
            <a:r>
              <a:rPr lang="es-ES" sz="1200" b="0" i="0" strike="noStrike" cap="none" spc="0" baseline="0" dirty="0">
                <a:solidFill>
                  <a:srgbClr val="808080"/>
                </a:solidFill>
                <a:effectLst/>
                <a:latin typeface="Calibri"/>
                <a:ea typeface="Calibri"/>
                <a:cs typeface="Calibri"/>
              </a:rPr>
              <a:t> J, et al. </a:t>
            </a:r>
            <a:r>
              <a:rPr lang="es-ES" sz="1200" b="0" i="0" strike="noStrike" cap="none" spc="0" baseline="0" dirty="0" err="1">
                <a:solidFill>
                  <a:srgbClr val="808080"/>
                </a:solidFill>
                <a:effectLst/>
                <a:latin typeface="Calibri"/>
                <a:ea typeface="Calibri"/>
                <a:cs typeface="Calibri"/>
              </a:rPr>
              <a:t>Gender</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differences</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treatment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among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youth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with</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0" strike="noStrike" cap="none" spc="0" baseline="0" dirty="0" err="1">
                <a:solidFill>
                  <a:srgbClr val="808080"/>
                </a:solidFill>
                <a:effectLst/>
                <a:latin typeface="Calibri"/>
                <a:ea typeface="Calibri"/>
                <a:cs typeface="Calibri"/>
              </a:rPr>
              <a:t>Development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 new </a:t>
            </a:r>
            <a:r>
              <a:rPr lang="es-ES" sz="1200" b="0" i="0" strike="noStrike" cap="none" spc="0" baseline="0" dirty="0" err="1">
                <a:solidFill>
                  <a:srgbClr val="808080"/>
                </a:solidFill>
                <a:effectLst/>
                <a:latin typeface="Calibri"/>
                <a:ea typeface="Calibri"/>
                <a:cs typeface="Calibri"/>
              </a:rPr>
              <a:t>questionnaire</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a:solidFill>
                  <a:srgbClr val="808080"/>
                </a:solidFill>
                <a:effectLst/>
                <a:latin typeface="Calibri"/>
                <a:ea typeface="Calibri"/>
                <a:cs typeface="Calibri"/>
              </a:rPr>
              <a:t>J </a:t>
            </a:r>
            <a:r>
              <a:rPr lang="es-ES" sz="1200" b="0" i="1" strike="noStrike" cap="none" spc="0" baseline="0" dirty="0" err="1">
                <a:solidFill>
                  <a:srgbClr val="808080"/>
                </a:solidFill>
                <a:effectLst/>
                <a:latin typeface="Calibri"/>
                <a:ea typeface="Calibri"/>
                <a:cs typeface="Calibri"/>
              </a:rPr>
              <a:t>Cyst</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Fibros</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2008;7:154–164.</a:t>
            </a:r>
          </a:p>
          <a:p>
            <a:r>
              <a:rPr lang="es-ES" sz="1200" b="0" i="0" strike="noStrike" cap="none" spc="0" baseline="0" dirty="0">
                <a:solidFill>
                  <a:srgbClr val="808080"/>
                </a:solidFill>
                <a:effectLst/>
                <a:latin typeface="Calibri"/>
                <a:ea typeface="Calibri"/>
                <a:cs typeface="Calibri"/>
              </a:rPr>
              <a:t>Perkins R, </a:t>
            </a:r>
            <a:r>
              <a:rPr lang="es-ES" sz="1200" b="0" i="0" strike="noStrike" cap="none" spc="0" baseline="0" dirty="0" err="1">
                <a:solidFill>
                  <a:srgbClr val="808080"/>
                </a:solidFill>
                <a:effectLst/>
                <a:latin typeface="Calibri"/>
                <a:ea typeface="Calibri"/>
                <a:cs typeface="Calibri"/>
              </a:rPr>
              <a:t>Repper</a:t>
            </a:r>
            <a:r>
              <a:rPr lang="es-ES" sz="1200" b="0" i="0" strike="noStrike" cap="none" spc="0" baseline="0" dirty="0">
                <a:solidFill>
                  <a:srgbClr val="808080"/>
                </a:solidFill>
                <a:effectLst/>
                <a:latin typeface="Calibri"/>
                <a:ea typeface="Calibri"/>
                <a:cs typeface="Calibri"/>
              </a:rPr>
              <a:t>, J. </a:t>
            </a:r>
            <a:r>
              <a:rPr lang="es-ES" sz="1200" b="0" i="1" strike="noStrike" cap="none" spc="0" baseline="0" dirty="0" err="1">
                <a:solidFill>
                  <a:srgbClr val="808080"/>
                </a:solidFill>
                <a:effectLst/>
                <a:latin typeface="Calibri"/>
                <a:ea typeface="Calibri"/>
                <a:cs typeface="Calibri"/>
              </a:rPr>
              <a:t>Dilemmas</a:t>
            </a:r>
            <a:r>
              <a:rPr lang="es-ES" sz="1200" b="0" i="1" strike="noStrike" cap="none" spc="0" baseline="0" dirty="0">
                <a:solidFill>
                  <a:srgbClr val="808080"/>
                </a:solidFill>
                <a:effectLst/>
                <a:latin typeface="Calibri"/>
                <a:ea typeface="Calibri"/>
                <a:cs typeface="Calibri"/>
              </a:rPr>
              <a:t> in </a:t>
            </a:r>
            <a:r>
              <a:rPr lang="es-ES" sz="1200" b="0" i="1" strike="noStrike" cap="none" spc="0" baseline="0" dirty="0" err="1">
                <a:solidFill>
                  <a:srgbClr val="808080"/>
                </a:solidFill>
                <a:effectLst/>
                <a:latin typeface="Calibri"/>
                <a:ea typeface="Calibri"/>
                <a:cs typeface="Calibri"/>
              </a:rPr>
              <a:t>community</a:t>
            </a:r>
            <a:r>
              <a:rPr lang="es-ES" sz="1200" b="0" i="1" strike="noStrike" cap="none" spc="0" baseline="0" dirty="0">
                <a:solidFill>
                  <a:srgbClr val="808080"/>
                </a:solidFill>
                <a:effectLst/>
                <a:latin typeface="Calibri"/>
                <a:ea typeface="Calibri"/>
                <a:cs typeface="Calibri"/>
              </a:rPr>
              <a:t> mental </a:t>
            </a:r>
            <a:r>
              <a:rPr lang="es-ES" sz="1200" b="0" i="1" strike="noStrike" cap="none" spc="0" baseline="0" dirty="0" err="1">
                <a:solidFill>
                  <a:srgbClr val="808080"/>
                </a:solidFill>
                <a:effectLst/>
                <a:latin typeface="Calibri"/>
                <a:ea typeface="Calibri"/>
                <a:cs typeface="Calibri"/>
              </a:rPr>
              <a:t>health</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practice</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Choice</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or</a:t>
            </a:r>
            <a:r>
              <a:rPr lang="es-ES" sz="1200" b="0" i="1" strike="noStrike" cap="none" spc="0" baseline="0" dirty="0">
                <a:solidFill>
                  <a:srgbClr val="808080"/>
                </a:solidFill>
                <a:effectLst/>
                <a:latin typeface="Calibri"/>
                <a:ea typeface="Calibri"/>
                <a:cs typeface="Calibri"/>
              </a:rPr>
              <a:t> control</a:t>
            </a:r>
            <a:r>
              <a:rPr lang="es-ES" sz="1200" b="0" i="0" strike="noStrike" cap="none" spc="0" baseline="0" dirty="0">
                <a:solidFill>
                  <a:srgbClr val="808080"/>
                </a:solidFill>
                <a:effectLst/>
                <a:latin typeface="Calibri"/>
                <a:ea typeface="Calibri"/>
                <a:cs typeface="Calibri"/>
              </a:rPr>
              <a:t>. Abingdon, UK: Radcliffe Medical </a:t>
            </a:r>
            <a:r>
              <a:rPr lang="es-ES" sz="1200" b="0" i="0" strike="noStrike" cap="none" spc="0" baseline="0" dirty="0" err="1">
                <a:solidFill>
                  <a:srgbClr val="808080"/>
                </a:solidFill>
                <a:effectLst/>
                <a:latin typeface="Calibri"/>
                <a:ea typeface="Calibri"/>
                <a:cs typeface="Calibri"/>
              </a:rPr>
              <a:t>Press</a:t>
            </a:r>
            <a:r>
              <a:rPr lang="es-ES" sz="1200" b="0" i="0" strike="noStrike" cap="none" spc="0" baseline="0" dirty="0">
                <a:solidFill>
                  <a:srgbClr val="808080"/>
                </a:solidFill>
                <a:effectLst/>
                <a:latin typeface="Calibri"/>
                <a:ea typeface="Calibri"/>
                <a:cs typeface="Calibri"/>
              </a:rPr>
              <a:t> Ltd. 1998.</a:t>
            </a:r>
          </a:p>
          <a:p>
            <a:r>
              <a:rPr lang="es-ES" sz="1200" b="0" i="0" strike="noStrike" cap="none" spc="0" baseline="0" dirty="0" err="1">
                <a:solidFill>
                  <a:srgbClr val="808080"/>
                </a:solidFill>
                <a:effectLst/>
                <a:latin typeface="Calibri"/>
                <a:ea typeface="Calibri"/>
                <a:cs typeface="Calibri"/>
              </a:rPr>
              <a:t>Riekert</a:t>
            </a:r>
            <a:r>
              <a:rPr lang="es-ES" sz="1200" b="0" i="0" strike="noStrike" cap="none" spc="0" baseline="0" dirty="0">
                <a:solidFill>
                  <a:srgbClr val="808080"/>
                </a:solidFill>
                <a:effectLst/>
                <a:latin typeface="Calibri"/>
                <a:ea typeface="Calibri"/>
                <a:cs typeface="Calibri"/>
              </a:rPr>
              <a:t> K. </a:t>
            </a:r>
            <a:r>
              <a:rPr lang="es-ES" sz="1200" b="0" i="0" strike="noStrike" cap="none" spc="0" baseline="0" dirty="0" err="1">
                <a:solidFill>
                  <a:srgbClr val="808080"/>
                </a:solidFill>
                <a:effectLst/>
                <a:latin typeface="Calibri"/>
                <a:ea typeface="Calibri"/>
                <a:cs typeface="Calibri"/>
              </a:rPr>
              <a:t>Promoting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and </a:t>
            </a:r>
            <a:r>
              <a:rPr lang="es-ES" sz="1200" b="0" i="0" strike="noStrike" cap="none" spc="0" baseline="0" dirty="0" err="1">
                <a:solidFill>
                  <a:srgbClr val="808080"/>
                </a:solidFill>
                <a:effectLst/>
                <a:latin typeface="Calibri"/>
                <a:ea typeface="Calibri"/>
                <a:cs typeface="Calibri"/>
              </a:rPr>
              <a:t>increasing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life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span</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a:solidFill>
                  <a:srgbClr val="808080"/>
                </a:solidFill>
                <a:effectLst/>
                <a:latin typeface="Calibri"/>
                <a:ea typeface="Calibri"/>
                <a:cs typeface="Calibri"/>
              </a:rPr>
              <a:t>J Hopkins </a:t>
            </a:r>
            <a:r>
              <a:rPr lang="es-ES" sz="1200" b="0" i="1" strike="noStrike" cap="none" spc="0" baseline="0" dirty="0" err="1">
                <a:solidFill>
                  <a:srgbClr val="808080"/>
                </a:solidFill>
                <a:effectLst/>
                <a:latin typeface="Calibri"/>
                <a:ea typeface="Calibri"/>
                <a:cs typeface="Calibri"/>
              </a:rPr>
              <a:t>Adv</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Stud</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Med</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2009;9:14–19.</a:t>
            </a:r>
            <a:endParaRPr lang="en-GB" altLang="en-US" sz="1200" dirty="0">
              <a:ea typeface="HelveticaNeueLT Std Cn"/>
            </a:endParaRPr>
          </a:p>
          <a:p>
            <a:r>
              <a:rPr lang="es-ES" sz="1200" b="0" i="0" strike="noStrike" cap="none" spc="0" baseline="0" dirty="0">
                <a:solidFill>
                  <a:srgbClr val="808080"/>
                </a:solidFill>
                <a:effectLst/>
                <a:latin typeface="Calibri"/>
                <a:ea typeface="Calibri"/>
                <a:cs typeface="Calibri"/>
              </a:rPr>
              <a:t>Rogers C. </a:t>
            </a:r>
            <a:r>
              <a:rPr lang="es-ES" sz="1200" b="0" i="0" strike="noStrike" cap="none" spc="0" baseline="0" dirty="0" err="1">
                <a:solidFill>
                  <a:srgbClr val="808080"/>
                </a:solidFill>
                <a:effectLst/>
                <a:latin typeface="Calibri"/>
                <a:ea typeface="Calibri"/>
                <a:cs typeface="Calibri"/>
              </a:rPr>
              <a:t>Empathic</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An</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unappreciated</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way</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being</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Couns</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Psychol</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1975;5:2–10.</a:t>
            </a:r>
          </a:p>
          <a:p>
            <a:r>
              <a:rPr lang="es-ES" sz="1200" b="0" i="0" strike="noStrike" cap="none" spc="0" baseline="0" dirty="0" err="1">
                <a:solidFill>
                  <a:srgbClr val="808080"/>
                </a:solidFill>
                <a:effectLst/>
                <a:latin typeface="Calibri"/>
                <a:ea typeface="Calibri"/>
                <a:cs typeface="Calibri"/>
              </a:rPr>
              <a:t>Rouzé</a:t>
            </a:r>
            <a:r>
              <a:rPr lang="es-ES" sz="1200" b="0" i="0" strike="noStrike" cap="none" spc="0" baseline="0" dirty="0">
                <a:solidFill>
                  <a:srgbClr val="808080"/>
                </a:solidFill>
                <a:effectLst/>
                <a:latin typeface="Calibri"/>
                <a:ea typeface="Calibri"/>
                <a:cs typeface="Calibri"/>
              </a:rPr>
              <a:t> H, </a:t>
            </a:r>
            <a:r>
              <a:rPr lang="es-ES" sz="1200" b="0" i="0" strike="noStrike" cap="none" spc="0" baseline="0" dirty="0" err="1">
                <a:solidFill>
                  <a:srgbClr val="808080"/>
                </a:solidFill>
                <a:effectLst/>
                <a:latin typeface="Calibri"/>
                <a:ea typeface="Calibri"/>
                <a:cs typeface="Calibri"/>
              </a:rPr>
              <a:t>Viprey</a:t>
            </a:r>
            <a:r>
              <a:rPr lang="es-ES" sz="1200" b="0" i="0" strike="noStrike" cap="none" spc="0" baseline="0" dirty="0">
                <a:solidFill>
                  <a:srgbClr val="808080"/>
                </a:solidFill>
                <a:effectLst/>
                <a:latin typeface="Calibri"/>
                <a:ea typeface="Calibri"/>
                <a:cs typeface="Calibri"/>
              </a:rPr>
              <a:t> M, </a:t>
            </a:r>
            <a:r>
              <a:rPr lang="es-ES" sz="1200" b="0" i="0" strike="noStrike" cap="none" spc="0" baseline="0" dirty="0" err="1">
                <a:solidFill>
                  <a:srgbClr val="808080"/>
                </a:solidFill>
                <a:effectLst/>
                <a:latin typeface="Calibri"/>
                <a:ea typeface="Calibri"/>
                <a:cs typeface="Calibri"/>
              </a:rPr>
              <a:t>Allemann</a:t>
            </a:r>
            <a:r>
              <a:rPr lang="es-ES" sz="1200" b="0" i="0" strike="noStrike" cap="none" spc="0" baseline="0" dirty="0">
                <a:solidFill>
                  <a:srgbClr val="808080"/>
                </a:solidFill>
                <a:effectLst/>
                <a:latin typeface="Calibri"/>
                <a:ea typeface="Calibri"/>
                <a:cs typeface="Calibri"/>
              </a:rPr>
              <a:t> S, et al.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long-term</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therapies</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 French </a:t>
            </a:r>
            <a:r>
              <a:rPr lang="es-ES" sz="1200" b="0" i="0" strike="noStrike" cap="none" spc="0" baseline="0" dirty="0" err="1">
                <a:solidFill>
                  <a:srgbClr val="808080"/>
                </a:solidFill>
                <a:effectLst/>
                <a:latin typeface="Calibri"/>
                <a:ea typeface="Calibri"/>
                <a:cs typeface="Calibri"/>
              </a:rPr>
              <a:t>cross-sectional</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study</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linking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prescribing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dispensing</a:t>
            </a:r>
            <a:r>
              <a:rPr lang="es-ES" sz="1200" b="0" i="0" strike="noStrike" cap="none" spc="0" baseline="0" dirty="0">
                <a:solidFill>
                  <a:srgbClr val="808080"/>
                </a:solidFill>
                <a:effectLst/>
                <a:latin typeface="Calibri"/>
                <a:ea typeface="Calibri"/>
                <a:cs typeface="Calibri"/>
              </a:rPr>
              <a:t>, and </a:t>
            </a:r>
            <a:r>
              <a:rPr lang="es-ES" sz="1200" b="0" i="0" strike="noStrike" cap="none" spc="0" baseline="0" dirty="0" err="1">
                <a:solidFill>
                  <a:srgbClr val="808080"/>
                </a:solidFill>
                <a:effectLst/>
                <a:latin typeface="Calibri"/>
                <a:ea typeface="Calibri"/>
                <a:cs typeface="Calibri"/>
              </a:rPr>
              <a:t>hospitalization</a:t>
            </a:r>
            <a:r>
              <a:rPr lang="es-ES" sz="1200" b="0" i="0" strike="noStrike" cap="none" spc="0" baseline="0" dirty="0">
                <a:solidFill>
                  <a:srgbClr val="808080"/>
                </a:solidFill>
                <a:effectLst/>
                <a:latin typeface="Calibri"/>
                <a:ea typeface="Calibri"/>
                <a:cs typeface="Calibri"/>
              </a:rPr>
              <a:t> data. </a:t>
            </a:r>
            <a:r>
              <a:rPr lang="es-ES" sz="1200" b="0" i="1" strike="noStrike" cap="none" spc="0" baseline="0" dirty="0" err="1">
                <a:solidFill>
                  <a:srgbClr val="808080"/>
                </a:solidFill>
                <a:effectLst/>
                <a:latin typeface="Calibri"/>
                <a:ea typeface="Calibri"/>
                <a:cs typeface="Calibri"/>
              </a:rPr>
              <a:t>Patient</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Prefer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Adherence</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2019;13:1497–1510.</a:t>
            </a:r>
          </a:p>
          <a:p>
            <a:r>
              <a:rPr lang="es-ES" sz="1200" b="0" i="0" strike="noStrike" cap="none" spc="0" baseline="0" dirty="0" err="1">
                <a:solidFill>
                  <a:srgbClr val="808080"/>
                </a:solidFill>
                <a:effectLst/>
                <a:latin typeface="Calibri"/>
                <a:ea typeface="Calibri"/>
                <a:cs typeface="Calibri"/>
              </a:rPr>
              <a:t>Wasserstein</a:t>
            </a:r>
            <a:r>
              <a:rPr lang="es-ES" sz="1200" b="0" i="0" strike="noStrike" cap="none" spc="0" baseline="0" dirty="0">
                <a:solidFill>
                  <a:srgbClr val="808080"/>
                </a:solidFill>
                <a:effectLst/>
                <a:latin typeface="Calibri"/>
                <a:ea typeface="Calibri"/>
                <a:cs typeface="Calibri"/>
              </a:rPr>
              <a:t> SB, La Greca AM. Can peer </a:t>
            </a:r>
            <a:r>
              <a:rPr lang="es-ES" sz="1200" b="0" i="0" strike="noStrike" cap="none" spc="0" baseline="0" dirty="0" err="1">
                <a:solidFill>
                  <a:srgbClr val="808080"/>
                </a:solidFill>
                <a:effectLst/>
                <a:latin typeface="Calibri"/>
                <a:ea typeface="Calibri"/>
                <a:cs typeface="Calibri"/>
              </a:rPr>
              <a:t>support</a:t>
            </a:r>
            <a:r>
              <a:rPr lang="es-ES" sz="1200" b="0" i="0" strike="noStrike" cap="none" spc="0" baseline="0" dirty="0">
                <a:solidFill>
                  <a:srgbClr val="808080"/>
                </a:solidFill>
                <a:effectLst/>
                <a:latin typeface="Calibri"/>
                <a:ea typeface="Calibri"/>
                <a:cs typeface="Calibri"/>
              </a:rPr>
              <a:t> buffer </a:t>
            </a:r>
            <a:r>
              <a:rPr lang="es-ES" sz="1200" b="0" i="0" strike="noStrike" cap="none" spc="0" baseline="0" dirty="0" err="1">
                <a:solidFill>
                  <a:srgbClr val="808080"/>
                </a:solidFill>
                <a:effectLst/>
                <a:latin typeface="Calibri"/>
                <a:ea typeface="Calibri"/>
                <a:cs typeface="Calibri"/>
              </a:rPr>
              <a:t>against</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behavioral</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consequences</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parental </a:t>
            </a:r>
            <a:r>
              <a:rPr lang="es-ES" sz="1200" b="0" i="0" strike="noStrike" cap="none" spc="0" baseline="0" dirty="0" err="1">
                <a:solidFill>
                  <a:srgbClr val="808080"/>
                </a:solidFill>
                <a:effectLst/>
                <a:latin typeface="Calibri"/>
                <a:ea typeface="Calibri"/>
                <a:cs typeface="Calibri"/>
              </a:rPr>
              <a:t>discord</a:t>
            </a:r>
            <a:r>
              <a:rPr lang="es-ES" sz="1200" b="0" i="0" strike="noStrike" cap="none" spc="0" baseline="0" dirty="0">
                <a:solidFill>
                  <a:srgbClr val="808080"/>
                </a:solidFill>
                <a:effectLst/>
                <a:latin typeface="Calibri"/>
                <a:ea typeface="Calibri"/>
                <a:cs typeface="Calibri"/>
              </a:rPr>
              <a:t>? </a:t>
            </a:r>
            <a:r>
              <a:rPr lang="es-ES" sz="1200" b="0" i="1" strike="noStrike" cap="none" spc="0" baseline="0" dirty="0">
                <a:solidFill>
                  <a:srgbClr val="808080"/>
                </a:solidFill>
                <a:effectLst/>
                <a:latin typeface="Calibri"/>
                <a:ea typeface="Calibri"/>
                <a:cs typeface="Calibri"/>
              </a:rPr>
              <a:t>J Clin Child </a:t>
            </a:r>
            <a:r>
              <a:rPr lang="es-ES" sz="1200" b="0" i="1" strike="noStrike" cap="none" spc="0" baseline="0" dirty="0" err="1">
                <a:solidFill>
                  <a:srgbClr val="808080"/>
                </a:solidFill>
                <a:effectLst/>
                <a:latin typeface="Calibri"/>
                <a:ea typeface="Calibri"/>
                <a:cs typeface="Calibri"/>
              </a:rPr>
              <a:t>Psychol</a:t>
            </a:r>
            <a:r>
              <a:rPr lang="es-ES" sz="1200" b="0" i="1" strike="noStrike" cap="none" spc="0" baseline="0" dirty="0">
                <a:solidFill>
                  <a:srgbClr val="808080"/>
                </a:solidFill>
                <a:effectLst/>
                <a:latin typeface="Calibri"/>
                <a:ea typeface="Calibri"/>
                <a:cs typeface="Calibri"/>
              </a:rPr>
              <a:t>. </a:t>
            </a:r>
            <a:r>
              <a:rPr lang="es-ES" sz="1200" b="0" i="0" strike="noStrike" cap="none" spc="0" baseline="0" dirty="0">
                <a:solidFill>
                  <a:srgbClr val="808080"/>
                </a:solidFill>
                <a:effectLst/>
                <a:latin typeface="Calibri"/>
                <a:ea typeface="Calibri"/>
                <a:cs typeface="Calibri"/>
              </a:rPr>
              <a:t>1996;25:177–182.</a:t>
            </a:r>
          </a:p>
          <a:p>
            <a:r>
              <a:rPr lang="es-ES" sz="1200" b="0" i="0" strike="noStrike" cap="none" spc="0" baseline="0" dirty="0">
                <a:solidFill>
                  <a:srgbClr val="808080"/>
                </a:solidFill>
                <a:effectLst/>
                <a:latin typeface="Calibri"/>
                <a:ea typeface="Calibri"/>
                <a:cs typeface="Calibri"/>
              </a:rPr>
              <a:t>White H, et al. </a:t>
            </a:r>
            <a:r>
              <a:rPr lang="es-ES" sz="1200" b="0" i="0" strike="noStrike" cap="none" spc="0" baseline="0" dirty="0" err="1">
                <a:solidFill>
                  <a:srgbClr val="808080"/>
                </a:solidFill>
                <a:effectLst/>
                <a:latin typeface="Calibri"/>
                <a:ea typeface="Calibri"/>
                <a:cs typeface="Calibri"/>
              </a:rPr>
              <a:t>Variation</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lung</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function</a:t>
            </a:r>
            <a:r>
              <a:rPr lang="es-ES" sz="1200" b="0" i="0" strike="noStrike" cap="none" spc="0" baseline="0" dirty="0">
                <a:solidFill>
                  <a:srgbClr val="808080"/>
                </a:solidFill>
                <a:effectLst/>
                <a:latin typeface="Calibri"/>
                <a:ea typeface="Calibri"/>
                <a:cs typeface="Calibri"/>
              </a:rPr>
              <a:t> as a </a:t>
            </a:r>
            <a:r>
              <a:rPr lang="es-ES" sz="1200" b="0" i="0" strike="noStrike" cap="none" spc="0" baseline="0" dirty="0" err="1">
                <a:solidFill>
                  <a:srgbClr val="808080"/>
                </a:solidFill>
                <a:effectLst/>
                <a:latin typeface="Calibri"/>
                <a:ea typeface="Calibri"/>
                <a:cs typeface="Calibri"/>
              </a:rPr>
              <a:t>marker</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of</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adherence</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to</a:t>
            </a:r>
            <a:r>
              <a:rPr lang="es-ES" sz="1200" b="0" i="0" strike="noStrike" cap="none" spc="0" baseline="0" dirty="0">
                <a:solidFill>
                  <a:srgbClr val="808080"/>
                </a:solidFill>
                <a:effectLst/>
                <a:latin typeface="Calibri"/>
                <a:ea typeface="Calibri"/>
                <a:cs typeface="Calibri"/>
              </a:rPr>
              <a:t> oral and </a:t>
            </a:r>
            <a:r>
              <a:rPr lang="es-ES" sz="1200" b="0" i="0" strike="noStrike" cap="none" spc="0" baseline="0" dirty="0" err="1">
                <a:solidFill>
                  <a:srgbClr val="808080"/>
                </a:solidFill>
                <a:effectLst/>
                <a:latin typeface="Calibri"/>
                <a:ea typeface="Calibri"/>
                <a:cs typeface="Calibri"/>
              </a:rPr>
              <a:t>inhaled</a:t>
            </a:r>
            <a:r>
              <a:rPr lang="es-ES" sz="1200" b="0" i="0" strike="noStrike" cap="none" spc="0" baseline="0" dirty="0">
                <a:solidFill>
                  <a:srgbClr val="808080"/>
                </a:solidFill>
                <a:effectLst/>
                <a:latin typeface="Calibri"/>
                <a:ea typeface="Calibri"/>
                <a:cs typeface="Calibri"/>
              </a:rPr>
              <a:t> </a:t>
            </a:r>
            <a:r>
              <a:rPr lang="es-ES" sz="1200" b="0" i="0" strike="noStrike" cap="none" spc="0" baseline="0" dirty="0" err="1">
                <a:solidFill>
                  <a:srgbClr val="808080"/>
                </a:solidFill>
                <a:effectLst/>
                <a:latin typeface="Calibri"/>
                <a:ea typeface="Calibri"/>
                <a:cs typeface="Calibri"/>
              </a:rPr>
              <a:t>medication</a:t>
            </a:r>
            <a:r>
              <a:rPr lang="es-ES" sz="1200" b="0" i="0" strike="noStrike" cap="none" spc="0" baseline="0" dirty="0">
                <a:solidFill>
                  <a:srgbClr val="808080"/>
                </a:solidFill>
                <a:effectLst/>
                <a:latin typeface="Calibri"/>
                <a:ea typeface="Calibri"/>
                <a:cs typeface="Calibri"/>
              </a:rPr>
              <a:t> in </a:t>
            </a:r>
            <a:r>
              <a:rPr lang="es-ES" sz="1200" b="0" i="0" strike="noStrike" cap="none" spc="0" baseline="0" dirty="0" err="1">
                <a:solidFill>
                  <a:srgbClr val="808080"/>
                </a:solidFill>
                <a:effectLst/>
                <a:latin typeface="Calibri"/>
                <a:ea typeface="Calibri"/>
                <a:cs typeface="Calibri"/>
              </a:rPr>
              <a:t>cystic</a:t>
            </a:r>
            <a:r>
              <a:rPr lang="es-ES" sz="1200" b="0" i="0" strike="noStrike" cap="none" spc="0" baseline="0" dirty="0">
                <a:solidFill>
                  <a:srgbClr val="808080"/>
                </a:solidFill>
                <a:effectLst/>
                <a:latin typeface="Calibri"/>
                <a:ea typeface="Calibri"/>
                <a:cs typeface="Calibri"/>
              </a:rPr>
              <a:t> fibrosis. </a:t>
            </a:r>
            <a:r>
              <a:rPr lang="es-ES" sz="1200" b="0" i="1" strike="noStrike" cap="none" spc="0" baseline="0" dirty="0" err="1">
                <a:solidFill>
                  <a:srgbClr val="808080"/>
                </a:solidFill>
                <a:effectLst/>
                <a:latin typeface="Calibri"/>
                <a:ea typeface="Calibri"/>
                <a:cs typeface="Calibri"/>
              </a:rPr>
              <a:t>Eur</a:t>
            </a:r>
            <a:r>
              <a:rPr lang="es-ES" sz="1200" b="0" i="1" strike="noStrike" cap="none" spc="0" baseline="0" dirty="0">
                <a:solidFill>
                  <a:srgbClr val="808080"/>
                </a:solidFill>
                <a:effectLst/>
                <a:latin typeface="Calibri"/>
                <a:ea typeface="Calibri"/>
                <a:cs typeface="Calibri"/>
              </a:rPr>
              <a:t> </a:t>
            </a:r>
            <a:r>
              <a:rPr lang="es-ES" sz="1200" b="0" i="1" strike="noStrike" cap="none" spc="0" baseline="0" dirty="0" err="1">
                <a:solidFill>
                  <a:srgbClr val="808080"/>
                </a:solidFill>
                <a:effectLst/>
                <a:latin typeface="Calibri"/>
                <a:ea typeface="Calibri"/>
                <a:cs typeface="Calibri"/>
              </a:rPr>
              <a:t>Respir</a:t>
            </a:r>
            <a:r>
              <a:rPr lang="es-ES" sz="1200" b="0" i="1" strike="noStrike" cap="none" spc="0" baseline="0" dirty="0">
                <a:solidFill>
                  <a:srgbClr val="808080"/>
                </a:solidFill>
                <a:effectLst/>
                <a:latin typeface="Calibri"/>
                <a:ea typeface="Calibri"/>
                <a:cs typeface="Calibri"/>
              </a:rPr>
              <a:t> J</a:t>
            </a:r>
            <a:r>
              <a:rPr lang="es-ES" sz="1200" b="0" i="0" strike="noStrike" cap="none" spc="0" baseline="0" dirty="0">
                <a:solidFill>
                  <a:srgbClr val="808080"/>
                </a:solidFill>
                <a:effectLst/>
                <a:latin typeface="Calibri"/>
                <a:ea typeface="Calibri"/>
                <a:cs typeface="Calibri"/>
              </a:rPr>
              <a:t> 2017;49:1600987. </a:t>
            </a:r>
          </a:p>
        </p:txBody>
      </p:sp>
      <p:sp>
        <p:nvSpPr>
          <p:cNvPr id="2" name="Text Placeholder 1">
            <a:extLst>
              <a:ext uri="{FF2B5EF4-FFF2-40B4-BE49-F238E27FC236}">
                <a16:creationId xmlns:a16="http://schemas.microsoft.com/office/drawing/2014/main" id="{000DAF4E-9F9B-4BA1-BCA9-6A7CFCDD170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EED49-805C-4EC3-928F-8F70AB324FB6}"/>
              </a:ext>
            </a:extLst>
          </p:cNvPr>
          <p:cNvSpPr>
            <a:spLocks noGrp="1"/>
          </p:cNvSpPr>
          <p:nvPr>
            <p:ph type="title"/>
          </p:nvPr>
        </p:nvSpPr>
        <p:spPr/>
        <p:txBody>
          <a:bodyPr/>
          <a:lstStyle/>
          <a:p>
            <a:r>
              <a:rPr lang="es-ES" sz="6000" b="1" i="0" strike="noStrike" cap="none" spc="0" baseline="0">
                <a:solidFill>
                  <a:srgbClr val="FFFFFF"/>
                </a:solidFill>
                <a:effectLst/>
                <a:latin typeface="Calibri Light"/>
                <a:ea typeface="Calibri Light"/>
                <a:cs typeface="Calibri Light"/>
              </a:rPr>
              <a:t>La importancia de la adherencia</a:t>
            </a:r>
            <a:endParaRPr lang="en-GB" b="1"/>
          </a:p>
        </p:txBody>
      </p:sp>
      <p:sp>
        <p:nvSpPr>
          <p:cNvPr id="2" name="Text Placeholder 1">
            <a:extLst>
              <a:ext uri="{FF2B5EF4-FFF2-40B4-BE49-F238E27FC236}">
                <a16:creationId xmlns:a16="http://schemas.microsoft.com/office/drawing/2014/main" id="{A39F3CC9-DDB3-4A8E-BD10-149761F8E6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192853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91319-5388-4037-A22A-70A5637CB0B6}"/>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La importancia de una adherencia óptima en la FQ</a:t>
            </a:r>
            <a:endParaRPr lang="en-GB"/>
          </a:p>
        </p:txBody>
      </p:sp>
      <p:sp>
        <p:nvSpPr>
          <p:cNvPr id="5" name="Content Placeholder 4">
            <a:extLst>
              <a:ext uri="{FF2B5EF4-FFF2-40B4-BE49-F238E27FC236}">
                <a16:creationId xmlns:a16="http://schemas.microsoft.com/office/drawing/2014/main" id="{5ACF1C89-2F70-45AB-9CC9-A2D3F6332155}"/>
              </a:ext>
            </a:extLst>
          </p:cNvPr>
          <p:cNvSpPr>
            <a:spLocks noGrp="1"/>
          </p:cNvSpPr>
          <p:nvPr>
            <p:ph idx="1"/>
          </p:nvPr>
        </p:nvSpPr>
        <p:spPr/>
        <p:txBody>
          <a:bodyPr>
            <a:normAutofit lnSpcReduction="10000"/>
          </a:bodyPr>
          <a:lstStyle/>
          <a:p>
            <a:pPr marL="609600" indent="-609600">
              <a:buFontTx/>
              <a:buChar char="•"/>
            </a:pPr>
            <a:r>
              <a:rPr lang="es-ES" sz="2800" b="0" i="0" strike="noStrike" cap="none" spc="0" baseline="0">
                <a:solidFill>
                  <a:srgbClr val="808080"/>
                </a:solidFill>
                <a:effectLst/>
                <a:latin typeface="Calibri"/>
                <a:ea typeface="Calibri"/>
                <a:cs typeface="Calibri"/>
              </a:rPr>
              <a:t>Reduce la morbilidad</a:t>
            </a:r>
            <a:r>
              <a:rPr lang="es-ES" sz="2800" b="0" i="0" strike="noStrike" cap="none" spc="0" baseline="30000">
                <a:solidFill>
                  <a:srgbClr val="808080"/>
                </a:solidFill>
                <a:effectLst/>
                <a:latin typeface="Calibri"/>
                <a:ea typeface="Calibri"/>
                <a:cs typeface="Calibri"/>
              </a:rPr>
              <a:t>1</a:t>
            </a:r>
          </a:p>
          <a:p>
            <a:pPr marL="609600" indent="-609600">
              <a:buFontTx/>
              <a:buChar char="•"/>
            </a:pPr>
            <a:r>
              <a:rPr lang="es-ES" sz="2800" b="0" i="0" strike="noStrike" cap="none" spc="0" baseline="0">
                <a:solidFill>
                  <a:srgbClr val="808080"/>
                </a:solidFill>
                <a:effectLst/>
                <a:latin typeface="Calibri"/>
                <a:ea typeface="Calibri"/>
                <a:cs typeface="Calibri"/>
              </a:rPr>
              <a:t>Mejora la calidad de vida</a:t>
            </a:r>
            <a:r>
              <a:rPr lang="es-ES" sz="2800" b="0" i="0" strike="noStrike" cap="none" spc="0" baseline="30000">
                <a:solidFill>
                  <a:srgbClr val="808080"/>
                </a:solidFill>
                <a:effectLst/>
                <a:latin typeface="Calibri"/>
                <a:ea typeface="Calibri"/>
                <a:cs typeface="Calibri"/>
              </a:rPr>
              <a:t>2</a:t>
            </a:r>
          </a:p>
          <a:p>
            <a:pPr marL="609600" indent="-609600">
              <a:buFontTx/>
              <a:buChar char="•"/>
            </a:pPr>
            <a:r>
              <a:rPr lang="es-ES" sz="2800" b="0" i="0" strike="noStrike" cap="none" spc="0" baseline="0">
                <a:solidFill>
                  <a:srgbClr val="808080"/>
                </a:solidFill>
                <a:effectLst/>
                <a:latin typeface="Calibri"/>
                <a:ea typeface="Calibri"/>
                <a:cs typeface="Calibri"/>
              </a:rPr>
              <a:t>Reduce la prevalencia de exacerbaciones pulmonares</a:t>
            </a:r>
            <a:r>
              <a:rPr lang="es-ES" sz="2800" b="0" i="0" strike="noStrike" cap="none" spc="0" baseline="30000">
                <a:solidFill>
                  <a:srgbClr val="808080"/>
                </a:solidFill>
                <a:effectLst/>
                <a:latin typeface="Calibri"/>
                <a:ea typeface="Calibri"/>
                <a:cs typeface="Calibri"/>
              </a:rPr>
              <a:t>2</a:t>
            </a:r>
          </a:p>
          <a:p>
            <a:pPr marL="609600" indent="-609600">
              <a:buFontTx/>
              <a:buChar char="•"/>
            </a:pPr>
            <a:r>
              <a:rPr lang="es-ES" sz="2800" b="0" i="0" strike="noStrike" cap="none" spc="0" baseline="0">
                <a:solidFill>
                  <a:srgbClr val="808080"/>
                </a:solidFill>
                <a:effectLst/>
                <a:latin typeface="Calibri"/>
                <a:ea typeface="Calibri"/>
                <a:cs typeface="Calibri"/>
              </a:rPr>
              <a:t>Reduce la frecuencia de hospitalizaciones</a:t>
            </a:r>
            <a:r>
              <a:rPr lang="es-ES" sz="2800" b="0" i="0" strike="noStrike" cap="none" spc="0" baseline="30000">
                <a:solidFill>
                  <a:srgbClr val="808080"/>
                </a:solidFill>
                <a:effectLst/>
                <a:latin typeface="Calibri"/>
                <a:ea typeface="Calibri"/>
                <a:cs typeface="Calibri"/>
              </a:rPr>
              <a:t>2</a:t>
            </a:r>
            <a:endParaRPr lang="en-GB" altLang="en-US">
              <a:ea typeface="HelveticaNeueLT Std Cn"/>
            </a:endParaRPr>
          </a:p>
          <a:p>
            <a:pPr marL="609600" indent="-609600">
              <a:buFontTx/>
              <a:buChar char="•"/>
            </a:pPr>
            <a:r>
              <a:rPr lang="es-ES" sz="2800" b="0" i="0" strike="noStrike" cap="none" spc="0" baseline="0">
                <a:solidFill>
                  <a:srgbClr val="808080"/>
                </a:solidFill>
                <a:effectLst/>
                <a:latin typeface="Calibri"/>
                <a:ea typeface="Calibri"/>
                <a:cs typeface="Calibri"/>
              </a:rPr>
              <a:t>Mejora los resultados de salud</a:t>
            </a:r>
            <a:r>
              <a:rPr lang="es-ES" sz="2800" b="0" i="0" strike="noStrike" cap="none" spc="0" baseline="30000">
                <a:solidFill>
                  <a:srgbClr val="808080"/>
                </a:solidFill>
                <a:effectLst/>
                <a:latin typeface="Calibri"/>
                <a:ea typeface="Calibri"/>
                <a:cs typeface="Calibri"/>
              </a:rPr>
              <a:t>3</a:t>
            </a:r>
          </a:p>
          <a:p>
            <a:pPr marL="609600" indent="-609600">
              <a:buFontTx/>
              <a:buChar char="•"/>
            </a:pPr>
            <a:r>
              <a:rPr lang="es-ES" sz="2800" b="0" i="0" strike="noStrike" cap="none" spc="0" baseline="0">
                <a:solidFill>
                  <a:srgbClr val="808080"/>
                </a:solidFill>
                <a:effectLst/>
                <a:latin typeface="Calibri"/>
                <a:ea typeface="Calibri"/>
                <a:cs typeface="Calibri"/>
              </a:rPr>
              <a:t>Mejora la función pulmonar, lo que da lugar a una mayor supervivencia</a:t>
            </a:r>
            <a:r>
              <a:rPr lang="es-ES" sz="2800" b="0" i="0" strike="noStrike" cap="none" spc="0" baseline="30000">
                <a:solidFill>
                  <a:srgbClr val="808080"/>
                </a:solidFill>
                <a:effectLst/>
                <a:latin typeface="Calibri"/>
                <a:ea typeface="Calibri"/>
                <a:cs typeface="Calibri"/>
              </a:rPr>
              <a:t>1</a:t>
            </a:r>
            <a:endParaRPr lang="en-US" altLang="en-US">
              <a:ea typeface="HelveticaNeueLT Std Cn"/>
            </a:endParaRPr>
          </a:p>
          <a:p>
            <a:pPr marL="609600" indent="-609600">
              <a:buFontTx/>
              <a:buChar char="•"/>
            </a:pPr>
            <a:r>
              <a:rPr lang="es-ES" sz="2800" b="0" i="0" strike="noStrike" cap="none" spc="0" baseline="0">
                <a:solidFill>
                  <a:srgbClr val="808080"/>
                </a:solidFill>
                <a:effectLst/>
                <a:latin typeface="Calibri"/>
                <a:ea typeface="Calibri"/>
                <a:cs typeface="Calibri"/>
              </a:rPr>
              <a:t>Reduce el riesgo de empeoramiento de las manifestaciones clínicas cuando se combina con el tratamiento continuado</a:t>
            </a:r>
            <a:r>
              <a:rPr lang="es-ES" sz="2800" b="0" i="0" strike="noStrike" cap="none" spc="0" baseline="30000">
                <a:solidFill>
                  <a:srgbClr val="808080"/>
                </a:solidFill>
                <a:effectLst/>
                <a:latin typeface="Calibri"/>
                <a:ea typeface="Calibri"/>
                <a:cs typeface="Calibri"/>
              </a:rPr>
              <a:t>3</a:t>
            </a:r>
          </a:p>
          <a:p>
            <a:endParaRPr lang="en-GB"/>
          </a:p>
        </p:txBody>
      </p:sp>
      <p:sp>
        <p:nvSpPr>
          <p:cNvPr id="2" name="Text Placeholder 1">
            <a:extLst>
              <a:ext uri="{FF2B5EF4-FFF2-40B4-BE49-F238E27FC236}">
                <a16:creationId xmlns:a16="http://schemas.microsoft.com/office/drawing/2014/main" id="{D0F045FF-94F2-4BA8-A28B-7E23E7B9382F}"/>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Bishay LC, Sawicki GS. </a:t>
            </a:r>
            <a:r>
              <a:rPr lang="es-ES" sz="1000" b="0" i="1" strike="noStrike" cap="none" spc="0" baseline="0">
                <a:solidFill>
                  <a:srgbClr val="898989"/>
                </a:solidFill>
                <a:effectLst/>
                <a:latin typeface="Calibri"/>
                <a:ea typeface="Calibri"/>
                <a:cs typeface="Calibri"/>
              </a:rPr>
              <a:t>Adolesc Health Med Ther. </a:t>
            </a:r>
            <a:r>
              <a:rPr lang="es-ES" sz="1000" b="0" i="0" strike="noStrike" cap="none" spc="0" baseline="0">
                <a:solidFill>
                  <a:srgbClr val="898989"/>
                </a:solidFill>
                <a:effectLst/>
                <a:latin typeface="Calibri"/>
                <a:ea typeface="Calibri"/>
                <a:cs typeface="Calibri"/>
              </a:rPr>
              <a:t>2016;7:117–124; 2. Lopes-Pacheco M. </a:t>
            </a:r>
            <a:r>
              <a:rPr lang="es-ES" sz="1000" b="0" i="1" strike="noStrike" cap="none" spc="0" baseline="0">
                <a:solidFill>
                  <a:srgbClr val="898989"/>
                </a:solidFill>
                <a:effectLst/>
                <a:latin typeface="Calibri"/>
                <a:ea typeface="Calibri"/>
                <a:cs typeface="Calibri"/>
              </a:rPr>
              <a:t>Front Pharmacol</a:t>
            </a:r>
            <a:r>
              <a:rPr lang="es-ES" sz="1000" b="0" i="0" strike="noStrike" cap="none" spc="0" baseline="0">
                <a:solidFill>
                  <a:srgbClr val="898989"/>
                </a:solidFill>
                <a:effectLst/>
                <a:latin typeface="Calibri"/>
                <a:ea typeface="Calibri"/>
                <a:cs typeface="Calibri"/>
              </a:rPr>
              <a:t>. 2020;10:1662; </a:t>
            </a:r>
            <a:br>
              <a:rPr sz="1000"/>
            </a:br>
            <a:r>
              <a:rPr lang="es-ES" sz="1000" b="0" i="0" strike="noStrike" cap="none" spc="0" baseline="0">
                <a:solidFill>
                  <a:srgbClr val="898989"/>
                </a:solidFill>
                <a:effectLst/>
                <a:latin typeface="Calibri"/>
                <a:ea typeface="Calibri"/>
                <a:cs typeface="Calibri"/>
              </a:rPr>
              <a:t>3. Burgel PR, et al. </a:t>
            </a:r>
            <a:r>
              <a:rPr lang="es-ES" sz="1000" b="0" i="1" strike="noStrike" cap="none" spc="0" baseline="0">
                <a:solidFill>
                  <a:srgbClr val="898989"/>
                </a:solidFill>
                <a:effectLst/>
                <a:latin typeface="Calibri"/>
                <a:ea typeface="Calibri"/>
                <a:cs typeface="Calibri"/>
              </a:rPr>
              <a:t>Am J Respir Crit Care Med. </a:t>
            </a:r>
            <a:r>
              <a:rPr lang="es-ES" sz="1000" b="0" i="0" strike="noStrike" cap="none" spc="0" baseline="0">
                <a:solidFill>
                  <a:srgbClr val="898989"/>
                </a:solidFill>
                <a:effectLst/>
                <a:latin typeface="Calibri"/>
                <a:ea typeface="Calibri"/>
                <a:cs typeface="Calibri"/>
              </a:rPr>
              <a:t>2020;201;2:188–197.</a:t>
            </a:r>
          </a:p>
        </p:txBody>
      </p:sp>
    </p:spTree>
    <p:extLst>
      <p:ext uri="{BB962C8B-B14F-4D97-AF65-F5344CB8AC3E}">
        <p14:creationId xmlns:p14="http://schemas.microsoft.com/office/powerpoint/2010/main" val="32141232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DCE5-E639-4BDF-8EAD-614303919CCC}"/>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Adherencia en la FQ</a:t>
            </a:r>
            <a:endParaRPr lang="en-GB"/>
          </a:p>
        </p:txBody>
      </p:sp>
      <p:sp>
        <p:nvSpPr>
          <p:cNvPr id="3" name="Content Placeholder 2">
            <a:extLst>
              <a:ext uri="{FF2B5EF4-FFF2-40B4-BE49-F238E27FC236}">
                <a16:creationId xmlns:a16="http://schemas.microsoft.com/office/drawing/2014/main" id="{74F0F590-59DF-41CA-8C5F-9526E6769513}"/>
              </a:ext>
            </a:extLst>
          </p:cNvPr>
          <p:cNvSpPr>
            <a:spLocks noGrp="1"/>
          </p:cNvSpPr>
          <p:nvPr>
            <p:ph idx="1"/>
          </p:nvPr>
        </p:nvSpPr>
        <p:spPr/>
        <p:txBody>
          <a:bodyPr/>
          <a:lstStyle/>
          <a:p>
            <a:r>
              <a:rPr lang="es-ES" sz="2800" b="0" i="0" strike="noStrike" cap="none" spc="0" baseline="0">
                <a:solidFill>
                  <a:srgbClr val="808080"/>
                </a:solidFill>
                <a:effectLst/>
                <a:latin typeface="Calibri"/>
                <a:ea typeface="Calibri"/>
                <a:cs typeface="Calibri"/>
              </a:rPr>
              <a:t>Ha habido una mejora significativa en la edad de supervivencia de las personas con FQ, desde que la FQ se reconoció por primera vez hace más de 80 años, en parte debido a los avances en los tratamientos</a:t>
            </a:r>
            <a:r>
              <a:rPr lang="es-ES" sz="2800" b="0" i="0" strike="noStrike" cap="none" spc="0" baseline="30000">
                <a:solidFill>
                  <a:srgbClr val="808080"/>
                </a:solidFill>
                <a:effectLst/>
                <a:latin typeface="Calibri"/>
                <a:ea typeface="Calibri"/>
                <a:cs typeface="Calibri"/>
              </a:rPr>
              <a:t>1,2</a:t>
            </a:r>
          </a:p>
          <a:p>
            <a:endParaRPr lang="en-GB" altLang="en-US"/>
          </a:p>
          <a:p>
            <a:r>
              <a:rPr lang="es-ES" sz="2800" b="0" i="0" strike="noStrike" cap="none" spc="0" baseline="0">
                <a:solidFill>
                  <a:srgbClr val="808080"/>
                </a:solidFill>
                <a:effectLst/>
                <a:latin typeface="Calibri"/>
                <a:ea typeface="Calibri"/>
                <a:cs typeface="Calibri"/>
              </a:rPr>
              <a:t>Todavía estamos muy lejos de una adherencia óptima</a:t>
            </a:r>
          </a:p>
          <a:p>
            <a:pPr lvl="1"/>
            <a:r>
              <a:rPr lang="es-ES" sz="2400" b="0" i="0" strike="noStrike" cap="none" spc="0" baseline="0">
                <a:solidFill>
                  <a:srgbClr val="808080"/>
                </a:solidFill>
                <a:effectLst/>
                <a:latin typeface="Calibri"/>
                <a:ea typeface="Calibri"/>
                <a:cs typeface="Calibri"/>
              </a:rPr>
              <a:t>Para mantener nuestro progreso, necesitamos mejorar en el fomento una buena adherencia terapéutica</a:t>
            </a:r>
          </a:p>
          <a:p>
            <a:endParaRPr lang="en-GB"/>
          </a:p>
        </p:txBody>
      </p:sp>
      <p:sp>
        <p:nvSpPr>
          <p:cNvPr id="12" name="Text Placeholder 11">
            <a:extLst>
              <a:ext uri="{FF2B5EF4-FFF2-40B4-BE49-F238E27FC236}">
                <a16:creationId xmlns:a16="http://schemas.microsoft.com/office/drawing/2014/main" id="{CB707DB0-67F9-4A47-BBCD-CBF0EA3A0BA6}"/>
              </a:ext>
            </a:extLst>
          </p:cNvPr>
          <p:cNvSpPr>
            <a:spLocks noGrp="1"/>
          </p:cNvSpPr>
          <p:nvPr>
            <p:ph type="body" sz="quarter" idx="13"/>
          </p:nvPr>
        </p:nvSpPr>
        <p:spPr/>
        <p:txBody>
          <a:bodyPr/>
          <a:lstStyle/>
          <a:p>
            <a:r>
              <a:rPr lang="es-ES" sz="1000" b="0" i="0" strike="noStrike" cap="none" spc="0" baseline="0" dirty="0">
                <a:solidFill>
                  <a:srgbClr val="898989"/>
                </a:solidFill>
                <a:effectLst/>
                <a:latin typeface="Calibri"/>
                <a:ea typeface="Calibri"/>
                <a:cs typeface="Calibri"/>
              </a:rPr>
              <a:t>FQ, fibrosis quística</a:t>
            </a:r>
            <a:br>
              <a:rPr sz="1000" dirty="0"/>
            </a:br>
            <a:r>
              <a:rPr lang="es-ES" sz="1000" b="0" i="0" strike="noStrike" cap="none" spc="0" baseline="0" dirty="0">
                <a:solidFill>
                  <a:srgbClr val="898989"/>
                </a:solidFill>
                <a:effectLst/>
                <a:latin typeface="Calibri"/>
                <a:ea typeface="Calibri"/>
                <a:cs typeface="Calibri"/>
              </a:rPr>
              <a:t>1. Balfour-Lynn IM, King JA. </a:t>
            </a:r>
            <a:r>
              <a:rPr lang="es-ES" sz="1000" b="0" i="1" strike="noStrike" cap="none" spc="0" baseline="0" dirty="0" err="1">
                <a:solidFill>
                  <a:srgbClr val="898989"/>
                </a:solidFill>
                <a:effectLst/>
                <a:latin typeface="Calibri"/>
                <a:ea typeface="Calibri"/>
                <a:cs typeface="Calibri"/>
              </a:rPr>
              <a:t>Paediatr</a:t>
            </a:r>
            <a:r>
              <a:rPr lang="es-ES" sz="1000" b="0" i="1" strike="noStrike" cap="none" spc="0" baseline="0" dirty="0">
                <a:solidFill>
                  <a:srgbClr val="898989"/>
                </a:solidFill>
                <a:effectLst/>
                <a:latin typeface="Calibri"/>
                <a:ea typeface="Calibri"/>
                <a:cs typeface="Calibri"/>
              </a:rPr>
              <a:t> </a:t>
            </a:r>
            <a:r>
              <a:rPr lang="es-ES" sz="1000" b="0" i="1" strike="noStrike" cap="none" spc="0" baseline="0" dirty="0" err="1">
                <a:solidFill>
                  <a:srgbClr val="898989"/>
                </a:solidFill>
                <a:effectLst/>
                <a:latin typeface="Calibri"/>
                <a:ea typeface="Calibri"/>
                <a:cs typeface="Calibri"/>
              </a:rPr>
              <a:t>Respir</a:t>
            </a:r>
            <a:r>
              <a:rPr lang="es-ES" sz="1000" b="0" i="1" strike="noStrike" cap="none" spc="0" baseline="0" dirty="0">
                <a:solidFill>
                  <a:srgbClr val="898989"/>
                </a:solidFill>
                <a:effectLst/>
                <a:latin typeface="Calibri"/>
                <a:ea typeface="Calibri"/>
                <a:cs typeface="Calibri"/>
              </a:rPr>
              <a:t> Rev. </a:t>
            </a:r>
            <a:r>
              <a:rPr lang="es-ES" sz="1000" b="0" i="0" strike="noStrike" cap="none" spc="0" baseline="0" dirty="0">
                <a:solidFill>
                  <a:srgbClr val="898989"/>
                </a:solidFill>
                <a:effectLst/>
                <a:latin typeface="Calibri"/>
                <a:ea typeface="Calibri"/>
                <a:cs typeface="Calibri"/>
              </a:rPr>
              <a:t>2020;S1526-0542(20)30081-6; 2. </a:t>
            </a:r>
            <a:r>
              <a:rPr lang="es-ES" sz="1000" b="0" i="0" strike="noStrike" cap="none" spc="0" baseline="0" dirty="0" err="1">
                <a:solidFill>
                  <a:srgbClr val="898989"/>
                </a:solidFill>
                <a:effectLst/>
                <a:latin typeface="Calibri"/>
                <a:ea typeface="Calibri"/>
                <a:cs typeface="Calibri"/>
              </a:rPr>
              <a:t>Cystic</a:t>
            </a:r>
            <a:r>
              <a:rPr lang="es-ES" sz="1000" b="0" i="0" strike="noStrike" cap="none" spc="0" baseline="0" dirty="0">
                <a:solidFill>
                  <a:srgbClr val="898989"/>
                </a:solidFill>
                <a:effectLst/>
                <a:latin typeface="Calibri"/>
                <a:ea typeface="Calibri"/>
                <a:cs typeface="Calibri"/>
              </a:rPr>
              <a:t> Fibrosis </a:t>
            </a:r>
            <a:r>
              <a:rPr lang="es-ES" sz="1000" b="0" i="0" strike="noStrike" cap="none" spc="0" baseline="0" dirty="0" err="1">
                <a:solidFill>
                  <a:srgbClr val="898989"/>
                </a:solidFill>
                <a:effectLst/>
                <a:latin typeface="Calibri"/>
                <a:ea typeface="Calibri"/>
                <a:cs typeface="Calibri"/>
              </a:rPr>
              <a:t>Foundation</a:t>
            </a:r>
            <a:r>
              <a:rPr lang="es-ES" sz="1000" b="0" i="0" strike="noStrike" cap="none" spc="0" baseline="0" dirty="0">
                <a:solidFill>
                  <a:srgbClr val="898989"/>
                </a:solidFill>
                <a:effectLst/>
                <a:latin typeface="Calibri"/>
                <a:ea typeface="Calibri"/>
                <a:cs typeface="Calibri"/>
              </a:rPr>
              <a:t>. 2019.</a:t>
            </a:r>
            <a:br>
              <a:rPr sz="1000" dirty="0"/>
            </a:br>
            <a:r>
              <a:rPr lang="es-ES" sz="1000" b="0" i="0" strike="noStrike" cap="none" spc="0" baseline="0" dirty="0">
                <a:solidFill>
                  <a:srgbClr val="898989"/>
                </a:solidFill>
                <a:effectLst/>
                <a:latin typeface="Calibri"/>
                <a:ea typeface="Calibri"/>
                <a:cs typeface="Calibri"/>
              </a:rPr>
              <a:t>https://www.cff.org/Research/Researcher-Resources/Patient-Registry/2019-Patient-Registry-Annual-Data-Report.pdf. Consultado en febrero 2022.</a:t>
            </a:r>
          </a:p>
        </p:txBody>
      </p:sp>
    </p:spTree>
    <p:extLst>
      <p:ext uri="{BB962C8B-B14F-4D97-AF65-F5344CB8AC3E}">
        <p14:creationId xmlns:p14="http://schemas.microsoft.com/office/powerpoint/2010/main" val="41173106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EB64-2B63-4ED4-AE29-40F13639790B}"/>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Adherencia en la FQ: la realidad</a:t>
            </a:r>
            <a:endParaRPr lang="en-GB"/>
          </a:p>
        </p:txBody>
      </p:sp>
      <p:sp>
        <p:nvSpPr>
          <p:cNvPr id="3" name="Content Placeholder 2">
            <a:extLst>
              <a:ext uri="{FF2B5EF4-FFF2-40B4-BE49-F238E27FC236}">
                <a16:creationId xmlns:a16="http://schemas.microsoft.com/office/drawing/2014/main" id="{FC6F65B8-A913-492B-A322-A8BB8310F95A}"/>
              </a:ext>
            </a:extLst>
          </p:cNvPr>
          <p:cNvSpPr>
            <a:spLocks noGrp="1"/>
          </p:cNvSpPr>
          <p:nvPr>
            <p:ph idx="1"/>
          </p:nvPr>
        </p:nvSpPr>
        <p:spPr/>
        <p:txBody>
          <a:bodyPr/>
          <a:lstStyle/>
          <a:p>
            <a:pPr marL="0" indent="0">
              <a:buNone/>
            </a:pPr>
            <a:r>
              <a:rPr lang="es-ES" sz="2800" b="0" i="0" strike="noStrike" cap="none" spc="0" baseline="0">
                <a:solidFill>
                  <a:srgbClr val="808080"/>
                </a:solidFill>
                <a:effectLst/>
                <a:latin typeface="Calibri"/>
                <a:ea typeface="Calibri"/>
                <a:cs typeface="Calibri"/>
              </a:rPr>
              <a:t>La mala adherencia al tratamiento es un problema significativo y varía según el tipo de tratamiento</a:t>
            </a:r>
          </a:p>
          <a:p>
            <a:endParaRPr lang="en-GB"/>
          </a:p>
        </p:txBody>
      </p:sp>
      <p:sp>
        <p:nvSpPr>
          <p:cNvPr id="4" name="Text Placeholder 3">
            <a:extLst>
              <a:ext uri="{FF2B5EF4-FFF2-40B4-BE49-F238E27FC236}">
                <a16:creationId xmlns:a16="http://schemas.microsoft.com/office/drawing/2014/main" id="{34FC3BB2-741E-4070-9A03-FE9500C4220C}"/>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PPM, proporción de posesión de medicación </a:t>
            </a:r>
            <a:br>
              <a:rPr sz="1000"/>
            </a:br>
            <a:r>
              <a:rPr lang="es-ES" sz="1000" b="0" i="0" strike="noStrike" cap="none" spc="0" baseline="0">
                <a:solidFill>
                  <a:srgbClr val="898989"/>
                </a:solidFill>
                <a:effectLst/>
                <a:latin typeface="Calibri"/>
                <a:ea typeface="Calibri"/>
                <a:cs typeface="Calibri"/>
              </a:rPr>
              <a:t>Figuras adaptadas de White H, et al. </a:t>
            </a:r>
            <a:r>
              <a:rPr lang="es-ES" sz="1000" b="0" i="1" strike="noStrike" cap="none" spc="0" baseline="0">
                <a:solidFill>
                  <a:srgbClr val="898989"/>
                </a:solidFill>
                <a:effectLst/>
                <a:latin typeface="Calibri"/>
                <a:ea typeface="Calibri"/>
                <a:cs typeface="Calibri"/>
              </a:rPr>
              <a:t>Eur Respir J. </a:t>
            </a:r>
            <a:r>
              <a:rPr lang="es-ES" sz="1000" b="0" i="0" strike="noStrike" cap="none" spc="0" baseline="0">
                <a:solidFill>
                  <a:srgbClr val="898989"/>
                </a:solidFill>
                <a:effectLst/>
                <a:latin typeface="Calibri"/>
                <a:ea typeface="Calibri"/>
                <a:cs typeface="Calibri"/>
              </a:rPr>
              <a:t>2017;49:1600987.</a:t>
            </a:r>
          </a:p>
        </p:txBody>
      </p:sp>
      <p:sp>
        <p:nvSpPr>
          <p:cNvPr id="11" name="TextBox 10">
            <a:extLst>
              <a:ext uri="{FF2B5EF4-FFF2-40B4-BE49-F238E27FC236}">
                <a16:creationId xmlns:a16="http://schemas.microsoft.com/office/drawing/2014/main" id="{77159639-3C3C-4996-B889-32FD03D4403D}"/>
              </a:ext>
            </a:extLst>
          </p:cNvPr>
          <p:cNvSpPr txBox="1"/>
          <p:nvPr/>
        </p:nvSpPr>
        <p:spPr>
          <a:xfrm>
            <a:off x="6988049" y="2573252"/>
            <a:ext cx="4005269" cy="335280"/>
          </a:xfrm>
          <a:prstGeom prst="rect">
            <a:avLst/>
          </a:prstGeom>
          <a:noFill/>
        </p:spPr>
        <p:txBody>
          <a:bodyPr wrap="square">
            <a:spAutoFit/>
          </a:bodyPr>
          <a:lstStyle/>
          <a:p>
            <a:pPr algn="ctr"/>
            <a:r>
              <a:rPr lang="es-ES" sz="1600" b="1" i="0" strike="noStrike" cap="none" spc="0" baseline="0">
                <a:solidFill>
                  <a:srgbClr val="7B2A84"/>
                </a:solidFill>
                <a:effectLst/>
                <a:latin typeface="Calibri"/>
                <a:ea typeface="Calibri"/>
                <a:cs typeface="Calibri"/>
              </a:rPr>
              <a:t>Tasas de adherencia por PPM</a:t>
            </a:r>
          </a:p>
        </p:txBody>
      </p:sp>
      <p:sp>
        <p:nvSpPr>
          <p:cNvPr id="12" name="TextBox 11">
            <a:extLst>
              <a:ext uri="{FF2B5EF4-FFF2-40B4-BE49-F238E27FC236}">
                <a16:creationId xmlns:a16="http://schemas.microsoft.com/office/drawing/2014/main" id="{D1C3644B-A079-485C-9A75-26DF7A975452}"/>
              </a:ext>
            </a:extLst>
          </p:cNvPr>
          <p:cNvSpPr txBox="1"/>
          <p:nvPr/>
        </p:nvSpPr>
        <p:spPr>
          <a:xfrm>
            <a:off x="1878903" y="2610113"/>
            <a:ext cx="4005269" cy="481584"/>
          </a:xfrm>
          <a:prstGeom prst="rect">
            <a:avLst/>
          </a:prstGeom>
          <a:noFill/>
        </p:spPr>
        <p:txBody>
          <a:bodyPr wrap="square">
            <a:spAutoFit/>
          </a:bodyPr>
          <a:lstStyle/>
          <a:p>
            <a:pPr algn="ctr">
              <a:lnSpc>
                <a:spcPct val="80000"/>
              </a:lnSpc>
            </a:pPr>
            <a:r>
              <a:rPr lang="es-ES" sz="1600" b="1" i="0" strike="noStrike" cap="none" spc="0" baseline="0">
                <a:solidFill>
                  <a:srgbClr val="7B2A84"/>
                </a:solidFill>
                <a:effectLst/>
                <a:latin typeface="Calibri"/>
                <a:ea typeface="Calibri"/>
                <a:cs typeface="Calibri"/>
              </a:rPr>
              <a:t>Tasas de adherencia por autoinformes del paciente</a:t>
            </a:r>
          </a:p>
        </p:txBody>
      </p:sp>
      <p:sp>
        <p:nvSpPr>
          <p:cNvPr id="13" name="TextBox 12">
            <a:extLst>
              <a:ext uri="{FF2B5EF4-FFF2-40B4-BE49-F238E27FC236}">
                <a16:creationId xmlns:a16="http://schemas.microsoft.com/office/drawing/2014/main" id="{5A6F7083-AE8E-44F6-94D8-9B214D89B560}"/>
              </a:ext>
            </a:extLst>
          </p:cNvPr>
          <p:cNvSpPr txBox="1"/>
          <p:nvPr/>
        </p:nvSpPr>
        <p:spPr>
          <a:xfrm rot="16200000">
            <a:off x="233537" y="3916796"/>
            <a:ext cx="2110989" cy="274320"/>
          </a:xfrm>
          <a:prstGeom prst="rect">
            <a:avLst/>
          </a:prstGeom>
          <a:noFill/>
        </p:spPr>
        <p:txBody>
          <a:bodyPr wrap="square">
            <a:spAutoFit/>
          </a:bodyPr>
          <a:lstStyle/>
          <a:p>
            <a:pPr algn="ctr"/>
            <a:r>
              <a:rPr lang="es-ES" sz="1200" b="1" i="0" strike="noStrike" cap="none" spc="0" baseline="0">
                <a:solidFill>
                  <a:srgbClr val="808080"/>
                </a:solidFill>
                <a:effectLst/>
                <a:latin typeface="Calibri"/>
                <a:ea typeface="Calibri"/>
                <a:cs typeface="Calibri"/>
              </a:rPr>
              <a:t>Adherencia (%)</a:t>
            </a:r>
          </a:p>
        </p:txBody>
      </p:sp>
      <p:graphicFrame>
        <p:nvGraphicFramePr>
          <p:cNvPr id="14" name="Chart 13">
            <a:extLst>
              <a:ext uri="{FF2B5EF4-FFF2-40B4-BE49-F238E27FC236}">
                <a16:creationId xmlns:a16="http://schemas.microsoft.com/office/drawing/2014/main" id="{C0816A3B-B573-47EF-A352-8A09883764C5}"/>
              </a:ext>
            </a:extLst>
          </p:cNvPr>
          <p:cNvGraphicFramePr/>
          <p:nvPr>
            <p:extLst>
              <p:ext uri="{D42A27DB-BD31-4B8C-83A1-F6EECF244321}">
                <p14:modId xmlns:p14="http://schemas.microsoft.com/office/powerpoint/2010/main" val="687175294"/>
              </p:ext>
            </p:extLst>
          </p:nvPr>
        </p:nvGraphicFramePr>
        <p:xfrm>
          <a:off x="1442353" y="28514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E5D05627-7A48-41B3-A49D-36F28CE3D75E}"/>
              </a:ext>
            </a:extLst>
          </p:cNvPr>
          <p:cNvGraphicFramePr/>
          <p:nvPr>
            <p:extLst>
              <p:ext uri="{D42A27DB-BD31-4B8C-83A1-F6EECF244321}">
                <p14:modId xmlns:p14="http://schemas.microsoft.com/office/powerpoint/2010/main" val="1159233087"/>
              </p:ext>
            </p:extLst>
          </p:nvPr>
        </p:nvGraphicFramePr>
        <p:xfrm>
          <a:off x="6704684" y="285141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2EBB007-23B3-F14D-8517-B601D7E35C94}"/>
              </a:ext>
            </a:extLst>
          </p:cNvPr>
          <p:cNvSpPr txBox="1"/>
          <p:nvPr/>
        </p:nvSpPr>
        <p:spPr>
          <a:xfrm rot="16200000">
            <a:off x="5465520" y="3916797"/>
            <a:ext cx="2110989" cy="274320"/>
          </a:xfrm>
          <a:prstGeom prst="rect">
            <a:avLst/>
          </a:prstGeom>
          <a:noFill/>
        </p:spPr>
        <p:txBody>
          <a:bodyPr wrap="square">
            <a:spAutoFit/>
          </a:bodyPr>
          <a:lstStyle/>
          <a:p>
            <a:pPr algn="ctr"/>
            <a:r>
              <a:rPr lang="es-ES" sz="1200" b="1" i="0" strike="noStrike" cap="none" spc="0" baseline="0">
                <a:solidFill>
                  <a:srgbClr val="808080"/>
                </a:solidFill>
                <a:effectLst/>
                <a:latin typeface="Calibri"/>
                <a:ea typeface="Calibri"/>
                <a:cs typeface="Calibri"/>
              </a:rPr>
              <a:t>Adherencia (%)</a:t>
            </a:r>
          </a:p>
        </p:txBody>
      </p:sp>
      <p:sp>
        <p:nvSpPr>
          <p:cNvPr id="16" name="TextBox 15">
            <a:extLst>
              <a:ext uri="{FF2B5EF4-FFF2-40B4-BE49-F238E27FC236}">
                <a16:creationId xmlns:a16="http://schemas.microsoft.com/office/drawing/2014/main" id="{D1C3644B-A079-485C-9A75-26DF7A975452}"/>
              </a:ext>
            </a:extLst>
          </p:cNvPr>
          <p:cNvSpPr txBox="1"/>
          <p:nvPr/>
        </p:nvSpPr>
        <p:spPr>
          <a:xfrm>
            <a:off x="1923720" y="5384798"/>
            <a:ext cx="909584" cy="139167"/>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Broncodilatadores</a:t>
            </a:r>
            <a:endParaRPr lang="en-GB" altLang="en-US" sz="900" dirty="0">
              <a:solidFill>
                <a:schemeClr val="tx1">
                  <a:lumMod val="65000"/>
                  <a:lumOff val="35000"/>
                </a:schemeClr>
              </a:solidFill>
              <a:ea typeface="HelveticaNeueLT Std Cn"/>
            </a:endParaRPr>
          </a:p>
        </p:txBody>
      </p:sp>
      <p:sp>
        <p:nvSpPr>
          <p:cNvPr id="17" name="TextBox 16">
            <a:extLst>
              <a:ext uri="{FF2B5EF4-FFF2-40B4-BE49-F238E27FC236}">
                <a16:creationId xmlns:a16="http://schemas.microsoft.com/office/drawing/2014/main" id="{D1C3644B-A079-485C-9A75-26DF7A975452}"/>
              </a:ext>
            </a:extLst>
          </p:cNvPr>
          <p:cNvSpPr txBox="1"/>
          <p:nvPr/>
        </p:nvSpPr>
        <p:spPr>
          <a:xfrm>
            <a:off x="2877135" y="5384798"/>
            <a:ext cx="1022680" cy="325429"/>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Antibióticos inhalados</a:t>
            </a:r>
            <a:endParaRPr lang="en-GB" altLang="en-US" sz="900" dirty="0">
              <a:solidFill>
                <a:schemeClr val="tx1">
                  <a:lumMod val="65000"/>
                  <a:lumOff val="35000"/>
                </a:schemeClr>
              </a:solidFill>
              <a:ea typeface="HelveticaNeueLT Std Cn"/>
            </a:endParaRPr>
          </a:p>
        </p:txBody>
      </p:sp>
      <p:sp>
        <p:nvSpPr>
          <p:cNvPr id="19" name="TextBox 18">
            <a:extLst>
              <a:ext uri="{FF2B5EF4-FFF2-40B4-BE49-F238E27FC236}">
                <a16:creationId xmlns:a16="http://schemas.microsoft.com/office/drawing/2014/main" id="{D1C3644B-A079-485C-9A75-26DF7A975452}"/>
              </a:ext>
            </a:extLst>
          </p:cNvPr>
          <p:cNvSpPr txBox="1"/>
          <p:nvPr/>
        </p:nvSpPr>
        <p:spPr>
          <a:xfrm>
            <a:off x="4018638" y="5314546"/>
            <a:ext cx="784968" cy="476088"/>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Antibióticos orales</a:t>
            </a:r>
            <a:endParaRPr lang="en-GB" altLang="en-US" sz="900" dirty="0">
              <a:solidFill>
                <a:schemeClr val="tx1">
                  <a:lumMod val="65000"/>
                  <a:lumOff val="35000"/>
                </a:schemeClr>
              </a:solidFill>
              <a:ea typeface="HelveticaNeueLT Std Cn"/>
            </a:endParaRPr>
          </a:p>
        </p:txBody>
      </p:sp>
      <p:sp>
        <p:nvSpPr>
          <p:cNvPr id="20" name="TextBox 19">
            <a:extLst>
              <a:ext uri="{FF2B5EF4-FFF2-40B4-BE49-F238E27FC236}">
                <a16:creationId xmlns:a16="http://schemas.microsoft.com/office/drawing/2014/main" id="{D1C3644B-A079-485C-9A75-26DF7A975452}"/>
              </a:ext>
            </a:extLst>
          </p:cNvPr>
          <p:cNvSpPr txBox="1"/>
          <p:nvPr/>
        </p:nvSpPr>
        <p:spPr>
          <a:xfrm>
            <a:off x="4904217" y="5338832"/>
            <a:ext cx="1068597" cy="371396"/>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Antibióticos nebulizados</a:t>
            </a:r>
            <a:endParaRPr lang="en-GB" altLang="en-US" sz="900" dirty="0">
              <a:solidFill>
                <a:schemeClr val="tx1">
                  <a:lumMod val="65000"/>
                  <a:lumOff val="35000"/>
                </a:schemeClr>
              </a:solidFill>
              <a:ea typeface="HelveticaNeueLT Std Cn"/>
            </a:endParaRPr>
          </a:p>
        </p:txBody>
      </p:sp>
      <p:sp>
        <p:nvSpPr>
          <p:cNvPr id="21" name="TextBox 20">
            <a:extLst>
              <a:ext uri="{FF2B5EF4-FFF2-40B4-BE49-F238E27FC236}">
                <a16:creationId xmlns:a16="http://schemas.microsoft.com/office/drawing/2014/main" id="{D1C3644B-A079-485C-9A75-26DF7A975452}"/>
              </a:ext>
            </a:extLst>
          </p:cNvPr>
          <p:cNvSpPr txBox="1"/>
          <p:nvPr/>
        </p:nvSpPr>
        <p:spPr>
          <a:xfrm>
            <a:off x="7190406" y="5338832"/>
            <a:ext cx="909584" cy="185133"/>
          </a:xfrm>
          <a:prstGeom prst="rect">
            <a:avLst/>
          </a:prstGeom>
          <a:solidFill>
            <a:schemeClr val="bg1"/>
          </a:solidFill>
        </p:spPr>
        <p:txBody>
          <a:bodyPr wrap="square" lIns="0" tIns="0" rIns="0" bIns="0" anchor="ctr" anchorCtr="0">
            <a:noAutofit/>
          </a:bodyPr>
          <a:lstStyle/>
          <a:p>
            <a:pPr algn="ctr"/>
            <a:r>
              <a:rPr lang="es-ES" sz="900" b="0" i="0" strike="noStrike" cap="none" spc="0" baseline="0">
                <a:solidFill>
                  <a:srgbClr val="595959"/>
                </a:solidFill>
                <a:effectLst/>
                <a:latin typeface="Calibri"/>
                <a:ea typeface="Calibri"/>
                <a:cs typeface="Calibri"/>
              </a:rPr>
              <a:t>Broncodilatadores</a:t>
            </a:r>
            <a:endParaRPr lang="en-GB" altLang="en-US" sz="900">
              <a:solidFill>
                <a:schemeClr val="tx1">
                  <a:lumMod val="65000"/>
                  <a:lumOff val="35000"/>
                </a:schemeClr>
              </a:solidFill>
              <a:ea typeface="HelveticaNeueLT Std Cn"/>
            </a:endParaRPr>
          </a:p>
        </p:txBody>
      </p:sp>
      <p:sp>
        <p:nvSpPr>
          <p:cNvPr id="22" name="TextBox 21">
            <a:extLst>
              <a:ext uri="{FF2B5EF4-FFF2-40B4-BE49-F238E27FC236}">
                <a16:creationId xmlns:a16="http://schemas.microsoft.com/office/drawing/2014/main" id="{D1C3644B-A079-485C-9A75-26DF7A975452}"/>
              </a:ext>
            </a:extLst>
          </p:cNvPr>
          <p:cNvSpPr txBox="1"/>
          <p:nvPr/>
        </p:nvSpPr>
        <p:spPr>
          <a:xfrm>
            <a:off x="8143821" y="5314546"/>
            <a:ext cx="1022680" cy="395682"/>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Antibióticos inhalados</a:t>
            </a:r>
            <a:endParaRPr lang="en-GB" altLang="en-US" sz="900" dirty="0">
              <a:solidFill>
                <a:schemeClr val="tx1">
                  <a:lumMod val="65000"/>
                  <a:lumOff val="35000"/>
                </a:schemeClr>
              </a:solidFill>
              <a:ea typeface="HelveticaNeueLT Std Cn"/>
            </a:endParaRPr>
          </a:p>
        </p:txBody>
      </p:sp>
      <p:sp>
        <p:nvSpPr>
          <p:cNvPr id="23" name="TextBox 22">
            <a:extLst>
              <a:ext uri="{FF2B5EF4-FFF2-40B4-BE49-F238E27FC236}">
                <a16:creationId xmlns:a16="http://schemas.microsoft.com/office/drawing/2014/main" id="{D1C3644B-A079-485C-9A75-26DF7A975452}"/>
              </a:ext>
            </a:extLst>
          </p:cNvPr>
          <p:cNvSpPr txBox="1"/>
          <p:nvPr/>
        </p:nvSpPr>
        <p:spPr>
          <a:xfrm>
            <a:off x="9210332" y="5314546"/>
            <a:ext cx="835954" cy="395682"/>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Antibióticos orales</a:t>
            </a:r>
            <a:endParaRPr lang="en-GB" altLang="en-US" sz="900" dirty="0">
              <a:solidFill>
                <a:schemeClr val="tx1">
                  <a:lumMod val="65000"/>
                  <a:lumOff val="35000"/>
                </a:schemeClr>
              </a:solidFill>
              <a:ea typeface="HelveticaNeueLT Std Cn"/>
            </a:endParaRPr>
          </a:p>
        </p:txBody>
      </p:sp>
      <p:sp>
        <p:nvSpPr>
          <p:cNvPr id="24" name="TextBox 23">
            <a:extLst>
              <a:ext uri="{FF2B5EF4-FFF2-40B4-BE49-F238E27FC236}">
                <a16:creationId xmlns:a16="http://schemas.microsoft.com/office/drawing/2014/main" id="{D1C3644B-A079-485C-9A75-26DF7A975452}"/>
              </a:ext>
            </a:extLst>
          </p:cNvPr>
          <p:cNvSpPr txBox="1"/>
          <p:nvPr/>
        </p:nvSpPr>
        <p:spPr>
          <a:xfrm>
            <a:off x="10146897" y="5314545"/>
            <a:ext cx="989345" cy="395683"/>
          </a:xfrm>
          <a:prstGeom prst="rect">
            <a:avLst/>
          </a:prstGeom>
          <a:solidFill>
            <a:schemeClr val="bg1"/>
          </a:solidFill>
        </p:spPr>
        <p:txBody>
          <a:bodyPr wrap="square" lIns="0" tIns="0" rIns="0" bIns="0" anchor="ctr" anchorCtr="0">
            <a:noAutofit/>
          </a:bodyPr>
          <a:lstStyle/>
          <a:p>
            <a:pPr algn="ctr"/>
            <a:r>
              <a:rPr lang="es-ES" sz="900" b="0" i="0" strike="noStrike" cap="none" spc="0" baseline="0" dirty="0">
                <a:solidFill>
                  <a:srgbClr val="595959"/>
                </a:solidFill>
                <a:effectLst/>
                <a:latin typeface="Calibri"/>
                <a:ea typeface="Calibri"/>
                <a:cs typeface="Calibri"/>
              </a:rPr>
              <a:t>Antibióticos nebulizados</a:t>
            </a:r>
            <a:endParaRPr lang="en-GB" altLang="en-US" sz="900" dirty="0">
              <a:solidFill>
                <a:schemeClr val="tx1">
                  <a:lumMod val="65000"/>
                  <a:lumOff val="35000"/>
                </a:schemeClr>
              </a:solidFill>
              <a:ea typeface="HelveticaNeueLT Std Cn"/>
            </a:endParaRPr>
          </a:p>
        </p:txBody>
      </p:sp>
    </p:spTree>
    <p:extLst>
      <p:ext uri="{BB962C8B-B14F-4D97-AF65-F5344CB8AC3E}">
        <p14:creationId xmlns:p14="http://schemas.microsoft.com/office/powerpoint/2010/main" val="27368092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sz="3600" b="0" i="0" strike="noStrike" cap="none" spc="0" baseline="0">
                <a:solidFill>
                  <a:srgbClr val="FFFFFF"/>
                </a:solidFill>
                <a:effectLst/>
                <a:latin typeface="Calibri Light"/>
                <a:ea typeface="Calibri Light"/>
                <a:cs typeface="Calibri Light"/>
              </a:rPr>
              <a:t>Medición</a:t>
            </a:r>
          </a:p>
        </p:txBody>
      </p:sp>
      <p:sp>
        <p:nvSpPr>
          <p:cNvPr id="17411" name="Rectangle 3"/>
          <p:cNvSpPr>
            <a:spLocks noGrp="1" noChangeArrowheads="1"/>
          </p:cNvSpPr>
          <p:nvPr>
            <p:ph idx="1"/>
          </p:nvPr>
        </p:nvSpPr>
        <p:spPr>
          <a:xfrm>
            <a:off x="838200" y="1473201"/>
            <a:ext cx="10515600" cy="4433613"/>
          </a:xfrm>
        </p:spPr>
        <p:txBody>
          <a:bodyPr>
            <a:normAutofit fontScale="87500" lnSpcReduction="10000"/>
          </a:bodyPr>
          <a:lstStyle/>
          <a:p>
            <a:pPr eaLnBrk="1" hangingPunct="1"/>
            <a:r>
              <a:rPr lang="es-ES" sz="2800" b="0" i="0" strike="noStrike" cap="none" spc="0" baseline="0" dirty="0">
                <a:solidFill>
                  <a:srgbClr val="808080"/>
                </a:solidFill>
                <a:effectLst/>
                <a:latin typeface="Calibri"/>
                <a:ea typeface="Calibri"/>
                <a:cs typeface="Calibri"/>
              </a:rPr>
              <a:t>La medición de la adherencia es notoriamente poco fiable</a:t>
            </a:r>
            <a:r>
              <a:rPr lang="es-ES" sz="2800" b="0" i="0" strike="noStrike" cap="none" spc="0" baseline="30000" dirty="0">
                <a:solidFill>
                  <a:srgbClr val="808080"/>
                </a:solidFill>
                <a:effectLst/>
                <a:latin typeface="Calibri"/>
                <a:ea typeface="Calibri"/>
                <a:cs typeface="Calibri"/>
              </a:rPr>
              <a:t>1</a:t>
            </a:r>
            <a:r>
              <a:rPr lang="es-ES" sz="2800" b="0" i="0" strike="noStrike" cap="none" spc="0" baseline="0" dirty="0">
                <a:solidFill>
                  <a:srgbClr val="808080"/>
                </a:solidFill>
                <a:effectLst/>
                <a:latin typeface="Calibri"/>
                <a:ea typeface="Calibri"/>
                <a:cs typeface="Calibri"/>
              </a:rPr>
              <a:t> </a:t>
            </a:r>
          </a:p>
          <a:p>
            <a:pPr marL="0" indent="0" eaLnBrk="1" hangingPunct="1">
              <a:buNone/>
            </a:pPr>
            <a:endParaRPr lang="en-GB" altLang="en-US" dirty="0">
              <a:ea typeface="HelveticaNeueLT Std Cn"/>
            </a:endParaRPr>
          </a:p>
          <a:p>
            <a:pPr eaLnBrk="1" hangingPunct="1"/>
            <a:r>
              <a:rPr lang="es-ES" sz="2800" b="0" i="0" strike="noStrike" cap="none" spc="0" baseline="0" dirty="0">
                <a:solidFill>
                  <a:srgbClr val="808080"/>
                </a:solidFill>
                <a:effectLst/>
                <a:latin typeface="Calibri"/>
                <a:ea typeface="Calibri"/>
                <a:cs typeface="Calibri"/>
              </a:rPr>
              <a:t>La capacidad para reconocer y evaluar correctamente la adherencia se ha convertido en un foco de atención de la investigación en muchas enfermedades crónicas</a:t>
            </a:r>
            <a:r>
              <a:rPr lang="es-ES" sz="2800" b="0" i="0" strike="noStrike" cap="none" spc="0" baseline="30000" dirty="0">
                <a:solidFill>
                  <a:srgbClr val="808080"/>
                </a:solidFill>
                <a:effectLst/>
                <a:latin typeface="Calibri"/>
                <a:ea typeface="Calibri"/>
                <a:cs typeface="Calibri"/>
              </a:rPr>
              <a:t>2</a:t>
            </a:r>
          </a:p>
          <a:p>
            <a:pPr marL="0" indent="0" eaLnBrk="1" hangingPunct="1">
              <a:buNone/>
            </a:pPr>
            <a:endParaRPr lang="en-GB" altLang="en-US" dirty="0">
              <a:ea typeface="HelveticaNeueLT Std Cn"/>
            </a:endParaRPr>
          </a:p>
          <a:p>
            <a:pPr eaLnBrk="1" hangingPunct="1"/>
            <a:r>
              <a:rPr lang="es-ES" sz="2800" b="0" i="0" strike="noStrike" cap="none" spc="0" baseline="0" dirty="0">
                <a:solidFill>
                  <a:srgbClr val="808080"/>
                </a:solidFill>
                <a:effectLst/>
                <a:latin typeface="Calibri"/>
                <a:ea typeface="Calibri"/>
                <a:cs typeface="Calibri"/>
              </a:rPr>
              <a:t>Métodos de medición de la adherencia:</a:t>
            </a:r>
            <a:endParaRPr lang="en-GB" altLang="en-US" baseline="30000" dirty="0">
              <a:ea typeface="HelveticaNeueLT Std Cn"/>
            </a:endParaRPr>
          </a:p>
          <a:p>
            <a:pPr lvl="1" eaLnBrk="1" hangingPunct="1"/>
            <a:r>
              <a:rPr lang="es-ES" sz="2400" b="0" i="0" strike="noStrike" cap="none" spc="0" baseline="0" dirty="0">
                <a:solidFill>
                  <a:srgbClr val="808080"/>
                </a:solidFill>
                <a:effectLst/>
                <a:latin typeface="Calibri"/>
                <a:ea typeface="Calibri"/>
                <a:cs typeface="Calibri"/>
              </a:rPr>
              <a:t>Medición de fármacos o metabolitos en sangre/orina</a:t>
            </a:r>
            <a:r>
              <a:rPr lang="es-ES" sz="2400" b="0" i="0" strike="noStrike" cap="none" spc="0" baseline="30000" dirty="0">
                <a:solidFill>
                  <a:srgbClr val="808080"/>
                </a:solidFill>
                <a:effectLst/>
                <a:latin typeface="Calibri"/>
                <a:ea typeface="Calibri"/>
                <a:cs typeface="Calibri"/>
              </a:rPr>
              <a:t>2</a:t>
            </a:r>
            <a:endParaRPr lang="en-GB" altLang="en-US" dirty="0"/>
          </a:p>
          <a:p>
            <a:pPr lvl="1" eaLnBrk="1" hangingPunct="1"/>
            <a:r>
              <a:rPr lang="es-ES" sz="2400" b="0" i="0" strike="noStrike" cap="none" spc="0" baseline="0" dirty="0">
                <a:solidFill>
                  <a:srgbClr val="808080"/>
                </a:solidFill>
                <a:effectLst/>
                <a:latin typeface="Calibri"/>
                <a:ea typeface="Calibri"/>
                <a:cs typeface="Calibri"/>
              </a:rPr>
              <a:t>Informes del paciente (cuestionarios, tarjetas del diario </a:t>
            </a:r>
            <a:r>
              <a:rPr lang="es-ES" sz="2400" b="0" i="0" strike="noStrike" cap="none" spc="0" baseline="0" dirty="0" err="1">
                <a:solidFill>
                  <a:srgbClr val="808080"/>
                </a:solidFill>
                <a:effectLst/>
                <a:latin typeface="Calibri"/>
                <a:ea typeface="Calibri"/>
                <a:cs typeface="Calibri"/>
              </a:rPr>
              <a:t>autonotificado</a:t>
            </a:r>
            <a:r>
              <a:rPr lang="es-ES" sz="2400" b="0" i="0" strike="noStrike" cap="none" spc="0" baseline="0" dirty="0">
                <a:solidFill>
                  <a:srgbClr val="808080"/>
                </a:solidFill>
                <a:effectLst/>
                <a:latin typeface="Calibri"/>
                <a:ea typeface="Calibri"/>
                <a:cs typeface="Calibri"/>
              </a:rPr>
              <a:t>)</a:t>
            </a:r>
            <a:r>
              <a:rPr lang="es-ES" sz="2400" b="0" i="0" strike="noStrike" cap="none" spc="0" baseline="30000" dirty="0">
                <a:solidFill>
                  <a:srgbClr val="808080"/>
                </a:solidFill>
                <a:effectLst/>
                <a:latin typeface="Calibri"/>
                <a:ea typeface="Calibri"/>
                <a:cs typeface="Calibri"/>
              </a:rPr>
              <a:t>3</a:t>
            </a:r>
          </a:p>
          <a:p>
            <a:pPr lvl="1" eaLnBrk="1" hangingPunct="1"/>
            <a:r>
              <a:rPr lang="es-ES" sz="2400" b="0" i="0" strike="noStrike" cap="none" spc="0" baseline="0" dirty="0">
                <a:solidFill>
                  <a:srgbClr val="808080"/>
                </a:solidFill>
                <a:effectLst/>
                <a:latin typeface="Calibri"/>
                <a:ea typeface="Calibri"/>
                <a:cs typeface="Calibri"/>
              </a:rPr>
              <a:t>Técnicas electrónicas para registrar la dispensación/pauta posológica del tratamiento</a:t>
            </a:r>
            <a:r>
              <a:rPr lang="es-ES" sz="2400" b="0" i="0" strike="noStrike" cap="none" spc="0" baseline="30000" dirty="0">
                <a:solidFill>
                  <a:srgbClr val="808080"/>
                </a:solidFill>
                <a:effectLst/>
                <a:latin typeface="Calibri"/>
                <a:ea typeface="Calibri"/>
                <a:cs typeface="Calibri"/>
              </a:rPr>
              <a:t>2</a:t>
            </a:r>
            <a:endParaRPr lang="en-GB" altLang="en-US" dirty="0"/>
          </a:p>
          <a:p>
            <a:pPr lvl="1" eaLnBrk="1" hangingPunct="1"/>
            <a:r>
              <a:rPr lang="es-ES" sz="2400" b="0" i="0" strike="noStrike" cap="none" spc="0" baseline="0" dirty="0">
                <a:solidFill>
                  <a:srgbClr val="808080"/>
                </a:solidFill>
                <a:effectLst/>
                <a:latin typeface="Calibri"/>
                <a:ea typeface="Calibri"/>
                <a:cs typeface="Calibri"/>
              </a:rPr>
              <a:t>Revisión de registros de recetas</a:t>
            </a:r>
            <a:r>
              <a:rPr lang="es-ES" sz="2400" b="0" i="0" strike="noStrike" cap="none" spc="0" baseline="30000" dirty="0">
                <a:solidFill>
                  <a:srgbClr val="808080"/>
                </a:solidFill>
                <a:effectLst/>
                <a:latin typeface="Calibri"/>
                <a:ea typeface="Calibri"/>
                <a:cs typeface="Calibri"/>
              </a:rPr>
              <a:t>3</a:t>
            </a:r>
            <a:endParaRPr lang="en-GB" altLang="en-US" dirty="0"/>
          </a:p>
        </p:txBody>
      </p:sp>
      <p:sp>
        <p:nvSpPr>
          <p:cNvPr id="3" name="Text Placeholder 2">
            <a:extLst>
              <a:ext uri="{FF2B5EF4-FFF2-40B4-BE49-F238E27FC236}">
                <a16:creationId xmlns:a16="http://schemas.microsoft.com/office/drawing/2014/main" id="{07D558CC-3B44-44A2-A1DE-E27E5F8D001E}"/>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Eakin MN, Riekert KA. </a:t>
            </a:r>
            <a:r>
              <a:rPr lang="es-ES" sz="1000" b="0" i="1" strike="noStrike" cap="none" spc="0" baseline="0">
                <a:solidFill>
                  <a:srgbClr val="898989"/>
                </a:solidFill>
                <a:effectLst/>
                <a:latin typeface="Calibri"/>
                <a:ea typeface="Calibri"/>
                <a:cs typeface="Calibri"/>
              </a:rPr>
              <a:t>Curr Opin Pulm Med. </a:t>
            </a:r>
            <a:r>
              <a:rPr lang="es-ES" sz="1000" b="0" i="0" strike="noStrike" cap="none" spc="0" baseline="0">
                <a:solidFill>
                  <a:srgbClr val="898989"/>
                </a:solidFill>
                <a:effectLst/>
                <a:latin typeface="Calibri"/>
                <a:ea typeface="Calibri"/>
                <a:cs typeface="Calibri"/>
              </a:rPr>
              <a:t>2013;19:687–691; 2. Anghel LA, et al. </a:t>
            </a:r>
            <a:r>
              <a:rPr lang="es-ES" sz="1000" b="0" i="1" strike="noStrike" cap="none" spc="0" baseline="0">
                <a:solidFill>
                  <a:srgbClr val="898989"/>
                </a:solidFill>
                <a:effectLst/>
                <a:latin typeface="Calibri"/>
                <a:ea typeface="Calibri"/>
                <a:cs typeface="Calibri"/>
              </a:rPr>
              <a:t>Med Pharm Rep</a:t>
            </a:r>
            <a:r>
              <a:rPr lang="es-ES" sz="1000" b="0" i="0" strike="noStrike" cap="none" spc="0" baseline="0">
                <a:solidFill>
                  <a:srgbClr val="898989"/>
                </a:solidFill>
                <a:effectLst/>
                <a:latin typeface="Calibri"/>
                <a:ea typeface="Calibri"/>
                <a:cs typeface="Calibri"/>
              </a:rPr>
              <a:t>. 2019;92:117–122; </a:t>
            </a:r>
            <a:br>
              <a:rPr sz="1000"/>
            </a:br>
            <a:r>
              <a:rPr lang="es-ES" sz="1000" b="0" i="0" strike="noStrike" cap="none" spc="0" baseline="0">
                <a:solidFill>
                  <a:srgbClr val="898989"/>
                </a:solidFill>
                <a:effectLst/>
                <a:latin typeface="Calibri"/>
                <a:ea typeface="Calibri"/>
                <a:cs typeface="Calibri"/>
              </a:rPr>
              <a:t>3. Jones S, et al. </a:t>
            </a:r>
            <a:r>
              <a:rPr lang="es-ES" sz="1000" b="0" i="1" strike="noStrike" cap="none" spc="0" baseline="0">
                <a:solidFill>
                  <a:srgbClr val="898989"/>
                </a:solidFill>
                <a:effectLst/>
                <a:latin typeface="Calibri"/>
                <a:ea typeface="Calibri"/>
                <a:cs typeface="Calibri"/>
              </a:rPr>
              <a:t>Cochrane Database Syst Rev</a:t>
            </a:r>
            <a:r>
              <a:rPr lang="es-ES" sz="1000" b="0" i="0" strike="noStrike" cap="none" spc="0" baseline="0">
                <a:solidFill>
                  <a:srgbClr val="898989"/>
                </a:solidFill>
                <a:effectLst/>
                <a:latin typeface="Calibri"/>
                <a:ea typeface="Calibri"/>
                <a:cs typeface="Calibri"/>
              </a:rPr>
              <a:t>. 2018;2018:CD011665.</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1_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3381</Words>
  <Application>Microsoft Office PowerPoint</Application>
  <PresentationFormat>Widescreen</PresentationFormat>
  <Paragraphs>359</Paragraphs>
  <Slides>46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System Font Regular</vt:lpstr>
      <vt:lpstr>Wingdings</vt:lpstr>
      <vt:lpstr>1_Office Theme</vt:lpstr>
      <vt:lpstr>Adherencia y una introducción a la entrevista motivacional</vt:lpstr>
      <vt:lpstr>Descargo de responsabilidad</vt:lpstr>
      <vt:lpstr>Introducción</vt:lpstr>
      <vt:lpstr>Objetivos de aprendizaje</vt:lpstr>
      <vt:lpstr>La importancia de la adherencia</vt:lpstr>
      <vt:lpstr>La importancia de una adherencia óptima en la FQ</vt:lpstr>
      <vt:lpstr>Adherencia en la FQ</vt:lpstr>
      <vt:lpstr>Adherencia en la FQ: la realidad</vt:lpstr>
      <vt:lpstr>Medición</vt:lpstr>
      <vt:lpstr>Adherencia óptima: definición</vt:lpstr>
      <vt:lpstr>¿Por qué es tan difícil conseguir una adherencia óptima en la FQ?</vt:lpstr>
      <vt:lpstr>Factores que afectan a la adherencia</vt:lpstr>
      <vt:lpstr>Factores que afectan a la adherencia</vt:lpstr>
      <vt:lpstr>Sociedad y cultura</vt:lpstr>
      <vt:lpstr>Familia y amigos</vt:lpstr>
      <vt:lpstr>Familia y amigos</vt:lpstr>
      <vt:lpstr>Amigos: el poder de los iguales</vt:lpstr>
      <vt:lpstr>El tratamiento </vt:lpstr>
      <vt:lpstr>Características individuales</vt:lpstr>
      <vt:lpstr>Comportamiento</vt:lpstr>
      <vt:lpstr>Psicología</vt:lpstr>
      <vt:lpstr>¿Qué podemos hacer?</vt:lpstr>
      <vt:lpstr>¿Nuestra respuesta?</vt:lpstr>
      <vt:lpstr>El equipo</vt:lpstr>
      <vt:lpstr>El profesional sanitario</vt:lpstr>
      <vt:lpstr>Una introducción a la entrevista motivacional</vt:lpstr>
      <vt:lpstr>El papel de los profesionales sanitarios</vt:lpstr>
      <vt:lpstr>¿Por qué algunas personas no se adhieren?</vt:lpstr>
      <vt:lpstr>En la práctica...</vt:lpstr>
      <vt:lpstr>Pensar en el cambio de comportamiento con los pacientes</vt:lpstr>
      <vt:lpstr>Pensar en el cambio de comportamiento con los pacientes</vt:lpstr>
      <vt:lpstr>Pensar en el cambio</vt:lpstr>
      <vt:lpstr>Uso de hilo dental</vt:lpstr>
      <vt:lpstr>El proceso de cambio</vt:lpstr>
      <vt:lpstr>Entrevista motivacional</vt:lpstr>
      <vt:lpstr>Una definición de entrevista motivacional</vt:lpstr>
      <vt:lpstr>La teoría tras la entrevista motivacional</vt:lpstr>
      <vt:lpstr>Principio 1: No decir a la gente qué hacer...</vt:lpstr>
      <vt:lpstr>Principio 2: Escuchar</vt:lpstr>
      <vt:lpstr>Principio 3: Deje que el paciente le diga a usted que necesita cambiar</vt:lpstr>
      <vt:lpstr>Principio 4: Disonancia cognitiva</vt:lpstr>
      <vt:lpstr>Principio 5: Las personas deben sentirse seguras antes de intentar cambiar</vt:lpstr>
      <vt:lpstr>Principio 6: La ambivalencia es normal</vt:lpstr>
      <vt:lpstr>Resumen </vt:lpstr>
      <vt:lpstr>Referencias bibliográficas</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Victoria Iljas</cp:lastModifiedBy>
  <cp:revision>109</cp:revision>
  <dcterms:created xsi:type="dcterms:W3CDTF">2021-07-06T11:43:32Z</dcterms:created>
  <dcterms:modified xsi:type="dcterms:W3CDTF">2022-03-30T17:20:48Z</dcterms:modified>
  <cp:category>UK0122905</cp:category>
</cp:coreProperties>
</file>