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60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34" r:id="rId10"/>
    <p:sldId id="380" r:id="rId11"/>
    <p:sldId id="390" r:id="rId12"/>
    <p:sldId id="376" r:id="rId13"/>
    <p:sldId id="341" r:id="rId14"/>
    <p:sldId id="322" r:id="rId15"/>
    <p:sldId id="325" r:id="rId16"/>
    <p:sldId id="399" r:id="rId17"/>
    <p:sldId id="329" r:id="rId18"/>
    <p:sldId id="331" r:id="rId19"/>
    <p:sldId id="283" r:id="rId20"/>
    <p:sldId id="289" r:id="rId21"/>
    <p:sldId id="290" r:id="rId22"/>
    <p:sldId id="388" r:id="rId23"/>
    <p:sldId id="342" r:id="rId24"/>
    <p:sldId id="335" r:id="rId25"/>
    <p:sldId id="302" r:id="rId26"/>
    <p:sldId id="377" r:id="rId27"/>
    <p:sldId id="344" r:id="rId28"/>
    <p:sldId id="345" r:id="rId29"/>
    <p:sldId id="346" r:id="rId30"/>
    <p:sldId id="348" r:id="rId31"/>
    <p:sldId id="383" r:id="rId32"/>
    <p:sldId id="349" r:id="rId33"/>
    <p:sldId id="350" r:id="rId34"/>
    <p:sldId id="351" r:id="rId35"/>
    <p:sldId id="353" r:id="rId36"/>
    <p:sldId id="354" r:id="rId37"/>
    <p:sldId id="378" r:id="rId38"/>
    <p:sldId id="356" r:id="rId39"/>
    <p:sldId id="357" r:id="rId40"/>
    <p:sldId id="358" r:id="rId41"/>
    <p:sldId id="359" r:id="rId42"/>
    <p:sldId id="366" r:id="rId43"/>
    <p:sldId id="367" r:id="rId44"/>
    <p:sldId id="391" r:id="rId45"/>
    <p:sldId id="373" r:id="rId46"/>
    <p:sldId id="379" r:id="rId47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/>
  </p:cmAuthor>
  <p:cmAuthor id="2" name="ApotheCom" initials="APO" lastIdx="0" clrIdx="1">
    <p:extLst/>
  </p:cmAuthor>
  <p:cmAuthor id="3" name="Saima Khan" initials="SK" lastIdx="0" clrIdx="2">
    <p:extLst/>
  </p:cmAuthor>
  <p:cmAuthor id="4" name="Natalya Smirnova" initials="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4796" autoAdjust="0"/>
  </p:normalViewPr>
  <p:slideViewPr>
    <p:cSldViewPr snapToGrid="0" snapToObjects="1">
      <p:cViewPr varScale="1">
        <p:scale>
          <a:sx n="116" d="100"/>
          <a:sy n="116" d="100"/>
        </p:scale>
        <p:origin x="3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56"/>
    </p:cViewPr>
  </p:sorterViewPr>
  <p:notesViewPr>
    <p:cSldViewPr snapToGrid="0" snapToObject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untsworthhealth.net\Shared\Apothecom\_Clients\Vertex%20Intl\Projects\2021\176200007%20CF%20CARE%20Material%20Updates\Materials\MI%20Modules\Content%20Updates\Module%201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untsworthhealth.net\Shared\Apothecom\_Clients\Vertex%20Intl\Projects\2021\176200007%20CF%20CARE%20Material%20Updates\Materials\MI%20Modules\Content%20Updates\Module%201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Sheet1!$A$11:$A$14</c:f>
              <c:strCache>
                <c:ptCount val="4"/>
                <c:pt idx="0">
                  <c:v>Bronchodilators</c:v>
                </c:pt>
                <c:pt idx="1">
                  <c:v>Inhaled antibiotics </c:v>
                </c:pt>
                <c:pt idx="2">
                  <c:v>Oral antibiotics</c:v>
                </c:pt>
                <c:pt idx="3">
                  <c:v>Nebulised antibiotics</c:v>
                </c:pt>
              </c:strCache>
            </c:strRef>
          </c:cat>
          <c:val>
            <c:numRef>
              <c:f>Sheet1!$C$11:$C$14</c:f>
              <c:numCache>
                <c:formatCode>0%</c:formatCode>
                <c:ptCount val="4"/>
                <c:pt idx="0">
                  <c:v>0.82</c:v>
                </c:pt>
                <c:pt idx="1">
                  <c:v>0.77</c:v>
                </c:pt>
                <c:pt idx="2">
                  <c:v>0.86</c:v>
                </c:pt>
                <c:pt idx="3">
                  <c:v>0.67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79C-47F7-AFCE-46F8251A3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14576"/>
        <c:axId val="620523592"/>
      </c:barChart>
      <c:catAx>
        <c:axId val="6205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23592"/>
        <c:crosses val="autoZero"/>
        <c:auto val="0"/>
        <c:lblAlgn val="ctr"/>
        <c:lblOffset val="100"/>
        <c:noMultiLvlLbl val="0"/>
      </c:catAx>
      <c:valAx>
        <c:axId val="62052359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14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Sheet1!$A$11:$A$14</c:f>
              <c:strCache>
                <c:ptCount val="4"/>
                <c:pt idx="0">
                  <c:v>Bronchodilators</c:v>
                </c:pt>
                <c:pt idx="1">
                  <c:v>Inhaled antibiotics </c:v>
                </c:pt>
                <c:pt idx="2">
                  <c:v>Oral antibiotics</c:v>
                </c:pt>
                <c:pt idx="3">
                  <c:v>Nebulised antibiotics</c:v>
                </c:pt>
              </c:strCache>
            </c:strRef>
          </c:cat>
          <c:val>
            <c:numRef>
              <c:f>Sheet1!$B$11:$B$14</c:f>
              <c:numCache>
                <c:formatCode>0%</c:formatCode>
                <c:ptCount val="4"/>
                <c:pt idx="0">
                  <c:v>0.78</c:v>
                </c:pt>
                <c:pt idx="1">
                  <c:v>0.62</c:v>
                </c:pt>
                <c:pt idx="2">
                  <c:v>0.67</c:v>
                </c:pt>
                <c:pt idx="3">
                  <c:v>0.65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4D5-489E-B466-34403D85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520064"/>
        <c:axId val="620517712"/>
      </c:barChart>
      <c:catAx>
        <c:axId val="6205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17712"/>
        <c:crosses val="autoZero"/>
        <c:auto val="0"/>
        <c:lblAlgn val="ctr"/>
        <c:lblOffset val="100"/>
        <c:noMultiLvlLbl val="0"/>
      </c:catAx>
      <c:valAx>
        <c:axId val="62051771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200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46929733-C088-427A-8648-7D72E7CB3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7281E96-9EE4-4FB5-BC2A-8D364ABEA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D03A-F3F9-4ACA-BD06-B517F01F4AD3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3A418BC-ECCA-4FE3-A900-47FAC230FF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id="{B8AC9B89-B1EB-4980-9423-80A25A4A7A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46E1F-441D-4BA6-92FA-A6D5696F1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7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D9E3-D1CA-4DEE-A17B-8B4CE7822C52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5386-0DDB-47D1-9CA0-5274B2FD6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4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F6E282A-AF84-4F75-84A4-06D3B9B9565B}" type="slidenum">
              <a:rPr lang="en-GB" altLang="en-US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3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32D23B26-7038-4799-988F-04997C4D46C6}" type="slidenum">
              <a:rPr lang="en-GB" altLang="en-US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40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04021B6D-6EF9-4F4E-A5E4-4D5C9EB95E66}" type="slidenum">
              <a:rPr lang="en-GB" altLang="en-US"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75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4657E85B-93FB-4271-B52A-8852B5BB0278}" type="slidenum">
              <a:rPr lang="en-GB" altLang="en-US"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69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D686CD4-4D93-4BE7-8A4D-7F180D718A0F}" type="slidenum">
              <a:rPr lang="en-GB" altLang="en-US"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082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6F7204B1-07A4-412D-AA2D-759D958C23B1}" type="slidenum">
              <a:rPr lang="en-GB" altLang="en-US"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87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F85B7EF-8B80-48C6-8028-44B1F0526486}" type="slidenum">
              <a:rPr lang="en-GB" altLang="en-US"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7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9737C82B-A9EF-4E60-B464-8A5655F49F0D}" type="slidenum">
              <a:rPr lang="en-GB" altLang="en-US"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00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1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13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86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157AD289-1B8A-42FE-BFF9-C8D46300C7F7}" type="slidenum">
              <a:rPr lang="en-GB" altLang="en-US"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69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9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6DF07DE-B213-4069-9DCE-A8FCE2EB2D4B}" type="slidenum">
              <a:rPr lang="en-GB" altLang="en-US"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92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4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4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90CB053-DC95-4BC5-9780-CD3E29E4A88E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82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87F7D-346E-4590-88DC-4DA4842B6CA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008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7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7C12FB8F-6A7F-4FD2-BE0B-18F791FF3575}" type="slidenum">
              <a:rPr lang="en-GB" altLang="en-US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5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80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169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stem Font Regular"/>
              <a:buChar char="–"/>
              <a:defRPr/>
            </a:lvl2pPr>
            <a:lvl4pPr marL="1600200" indent="-228600">
              <a:buFont typeface="System Font Regular"/>
              <a:buChar char="–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78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8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2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599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425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Соблюдение режима лечения и введение в мотивационное интервьюирование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1D47294-7035-4741-ABA5-D2CC7DDB1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4FFCE0-C79B-4319-9305-DA88C7680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Код проекта: </a:t>
            </a:r>
            <a:r>
              <a:rPr lang="en-US" b="1" dirty="0">
                <a:solidFill>
                  <a:srgbClr val="7B2A84"/>
                </a:solidFill>
                <a:ea typeface="Calibri"/>
                <a:cs typeface="Calibri"/>
              </a:rPr>
              <a:t>INT-20-2100517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Дата обновления: </a:t>
            </a:r>
            <a:r>
              <a:rPr lang="ru-RU" b="1" dirty="0">
                <a:solidFill>
                  <a:srgbClr val="7B2A84"/>
                </a:solidFill>
                <a:ea typeface="Calibri"/>
                <a:cs typeface="Calibri"/>
              </a:rPr>
              <a:t>Январь </a:t>
            </a:r>
            <a:r>
              <a:rPr lang="ru-RU" b="1" dirty="0" smtClean="0">
                <a:solidFill>
                  <a:srgbClr val="7B2A84"/>
                </a:solidFill>
                <a:ea typeface="Calibri"/>
                <a:cs typeface="Calibri"/>
              </a:rPr>
              <a:t>2022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 г.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Оптимальная приверженность: определение</a:t>
            </a:r>
            <a:endParaRPr lang="en-GB" altLang="en-US">
              <a:ea typeface="HelveticaNeueLT Std Med Cn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Правильное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лечение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GB" altLang="en-US">
                <a:ea typeface="HelveticaNeueLT Std Cn"/>
              </a:rPr>
              <a:t> </a:t>
            </a:r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Правильное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количество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en-GB" altLang="en-US">
              <a:ea typeface="HelveticaNeueLT Std Cn"/>
            </a:endParaRPr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Правильный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способ</a:t>
            </a:r>
          </a:p>
          <a:p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8C33E1-DCFF-4DFA-B761-89FEB3BD4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Почему при МВ добиться оптимального соблюдения режима лечения настолько трудно?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Оптимальная приверженность терапии может быть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Очень затратной в плане времени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Очень навязчивой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Беспокоящей (напоминание о болезни)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 может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 знаю, что делать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Ощущать отсутствие поддержки со стороны семьи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Быть раздраженным от ощущения себя отличным от других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Понимание факторов, влияющих на то, будет ли кто-то иметь оптимальную приверженность или нет, может быть полезным... и может помочь в проведении беседы об изменениях</a:t>
            </a:r>
            <a:endParaRPr lang="en-GB" altLang="en-US" baseline="3000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0B03D8-1C6C-4837-8FAC-4F7E9B99C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Duff AJA, Latchford GJ.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2010;45:211–220; 2. Jones S,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 2018:CD011665.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48507" y="1915521"/>
            <a:ext cx="5575039" cy="1495794"/>
          </a:xfrm>
        </p:spPr>
        <p:txBody>
          <a:bodyPr/>
          <a:lstStyle/>
          <a:p>
            <a:pPr eaLnBrk="1" hangingPunct="1"/>
            <a:r>
              <a:rPr lang="ru-RU" sz="6000" b="1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Факторы, влияющие на приверженность лечению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297825-3A9D-4AFD-AE5C-7240F528B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Факторы, влияющие на приверженность лечению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Контекст: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Общество и культура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Семья и друзья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Сам индивидуум: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Лечение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Индивидуальные характеристики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Поведение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Убеждения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B625C5-1E00-4203-9A56-827E1CAF0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Общество и культура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Пациенты могут принимать различные ожидания относительно того, что им следует делать (социальные нормы)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Всегда ли люди пристегивают ремни безопасности?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Всегда ли люди люди обращаются за консультацией к врачу?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Проходят ли обычно другие люди свое лечение?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Социальные ресурсы важны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Денежные средства, жилье и т. д.</a:t>
            </a:r>
          </a:p>
          <a:p>
            <a:pPr eaLnBrk="1" hangingPunct="1"/>
            <a:endParaRPr lang="en-GB" altLang="en-US" sz="200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BB50F4-0867-4F6F-A72C-6A10AC1A9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Семья и друзья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Большое влияние: разногласия в семье, чрезмерная вовлеченность и плохое общение связаны с проблемами приверженности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Семейные ресурсы: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Практические ресурсы (транспортировка и т. д.)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Психологические ресурсы (поддержка, стиль преодоления трудностей и т. д.)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Влияние друзей/коллег?</a:t>
            </a:r>
          </a:p>
          <a:p>
            <a:pPr eaLnBrk="1" hangingPunct="1"/>
            <a:endParaRPr lang="en-GB" altLang="en-US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8F2D890-8B3A-45F8-8B4B-42966EC5A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O'Toole DPH,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Qual Health Res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2019;29:846–856.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3BEA513-C100-449A-9015-CC7B59E3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Семья и друзья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C0ECA0F-EDEF-4B37-8B04-9BE1BE54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Подростки могут испытывать желание стать все более независимыми, что приводит к инерции и желанию разорвать связи</a:t>
            </a:r>
            <a:endParaRPr lang="en-GB" altLang="en-US" strike="sngStrike"/>
          </a:p>
          <a:p>
            <a:pPr marL="0" indent="0">
              <a:buNone/>
              <a:defRPr/>
            </a:pPr>
            <a:endParaRPr lang="en-GB" altLang="en-US"/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отличие от этого, когда подростки страдают хроническим заболеванием, они также могут продемонстрировать противоположный эффект, при котором они хотят поддерживать близость с семьей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Надежда на родителей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Тревога родителей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Трудности при «отпускании» </a:t>
            </a:r>
          </a:p>
          <a:p>
            <a:pPr marL="457200" lvl="1" indent="0">
              <a:buNone/>
              <a:defRPr/>
            </a:pPr>
            <a:endParaRPr lang="en-GB" altLang="en-US"/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может привести к конфликту, который является основным фактором, вызывающим и поддерживающим несоблюдение режима лечения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60B3B8-5DCA-4CF1-9163-503D03981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Duff AJA, Oxley H. </a:t>
            </a:r>
            <a:r>
              <a:rPr lang="en-GB" i="1" dirty="0" err="1"/>
              <a:t>Hodson</a:t>
            </a:r>
            <a:r>
              <a:rPr lang="en-GB" i="1" dirty="0"/>
              <a:t> and Geddes' Cystic Fibrosis. </a:t>
            </a:r>
            <a:r>
              <a:rPr lang="en-GB" dirty="0"/>
              <a:t>Taylor &amp; Francis, London. 2016. </a:t>
            </a:r>
          </a:p>
        </p:txBody>
      </p:sp>
    </p:spTree>
    <p:extLst>
      <p:ext uri="{BB962C8B-B14F-4D97-AF65-F5344CB8AC3E}">
        <p14:creationId xmlns:p14="http://schemas.microsoft.com/office/powerpoint/2010/main" val="39219746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Друзья: сверстники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Подростки ищут идентификацию в группах сверстников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Давление со стороны группы часто имеет отрицательные коннотации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Однако сила сверстников может быть очень позитивной…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Поддержка со стороны близких друзей может помочь уменьшить негативное влияние несогласия в семье на поведение детей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endParaRPr lang="en-GB" altLang="en-US" sz="1600" b="1" i="1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Социальная поддержка друзей/одноклассников облегчает адаптацию к заболеванию для подростков и может помочь с балансом схем лечения и аспектов образа жизни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 sz="140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99C8E9-CDD9-4BDC-AAF4-6F6162404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Wasserstein SB, La Greca AM.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Clin Child Psychol.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1996;25:177–182; 2. Jones S,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 2018:CD011665.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Лечение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выше, если схема лечения:</a:t>
            </a:r>
            <a:endParaRPr lang="en-GB" altLang="en-US" sz="2500" baseline="3000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Легко понимаемая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Простая (план лечения и лекарства/устройства)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Управляемая с достаточным временем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Воспринимается пациентами как не слишком напряженная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Признается важной пациентами, и польза, риски и потенциальное влияние на качество их жизни им понятны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0118E9-159F-428B-9502-211FC22E1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Ohn M, Fitzgerald A.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Respir Rev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 25:33–36.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Индивидуальные характеристики</a:t>
            </a:r>
          </a:p>
        </p:txBody>
      </p:sp>
      <p:sp>
        <p:nvSpPr>
          <p:cNvPr id="64516" name="Rectangle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950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Демографические данные: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Возраст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особенно сложно для многих и варьируется в зависимости от возрастной группы 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Молодые люди также могут испытывать проблемы с соблюдением режима лечения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Пол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Женщины имеют более низкую приверженность определенным аспектам схемы лечения МВ </a:t>
            </a:r>
            <a:r>
              <a:rPr sz="2000"/>
              <a:t/>
            </a:r>
            <a:br>
              <a:rPr sz="2000"/>
            </a:b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(например, кашель, продукты с высоким содержанием жиров, пероральные препараты)</a:t>
            </a:r>
            <a:endParaRPr lang="en-GB" altLang="en-US" b="1" i="1"/>
          </a:p>
          <a:p>
            <a:pPr marL="271463" indent="-271463"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Знание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Важно, но знание — это не то же самое, что преодоление</a:t>
            </a:r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поведенческих и психологических барьеров</a:t>
            </a:r>
            <a:endParaRPr lang="en-GB" altLang="en-US" sz="200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6821EAC-39FB-43D5-B071-EFF4707DB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</a:t>
            </a:r>
            <a:r>
              <a:rPr lang="da-DK" dirty="0"/>
              <a:t>Rouzé </a:t>
            </a:r>
            <a:r>
              <a:rPr lang="ru-RU" sz="1000" b="0" i="0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, et al. 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Patient Prefer Adherence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 13:1497–1510; 2. Patterson JM, et al. 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Cyst Fibros. 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2008:7;154–164. </a:t>
            </a:r>
            <a:endParaRPr lang="en-GB" sz="10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6EB277-5C2D-4363-AB86-49F0FD2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Заявление об ограничении ответственности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C03014E-AF3B-4772-AFBF-DEB35B6F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altLang="en-US" sz="2800" i="1">
              <a:ea typeface="HelveticaNeueLT Std Cn"/>
            </a:endParaRPr>
          </a:p>
          <a:p>
            <a:pPr marL="0" indent="0" algn="ctr">
              <a:buNone/>
            </a:pPr>
            <a:endParaRPr lang="en-GB" altLang="en-US" i="1">
              <a:ea typeface="HelveticaNeueLT Std Cn"/>
            </a:endParaRPr>
          </a:p>
          <a:p>
            <a:pPr marL="0" indent="0" algn="ctr">
              <a:buNone/>
            </a:pP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полностью финансируется компанией «Вертекс Фармасьютикалс (Европа) Лимитед». Содержание было подготовлено и разработано организационным комитетом с логистической и редакторской поддержкой секретариата CF CARE, ApotheCom. Компания «Вертекс» имела возможность проверить содержание и инструменты на точность.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61A44D-CAF6-4720-87AF-015127DA5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000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Поведение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Распространенные причины несоблюдения режима лечения включают: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Забывание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Откладывание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Неорганизованность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Незнание, что делать</a:t>
            </a:r>
          </a:p>
          <a:p>
            <a:pPr marL="0" indent="-400050">
              <a:lnSpc>
                <a:spcPct val="80000"/>
              </a:lnSpc>
              <a:buFont typeface="Arial"/>
              <a:buChar char="•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Некоторые препятствия, более специфичны для: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Детей — неприятный вкус, трудности с глотанием таблеток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Подростков — нежелание принимать лекарства в общественных местах</a:t>
            </a:r>
          </a:p>
          <a:p>
            <a:pPr marL="0" indent="-400050">
              <a:lnSpc>
                <a:spcPct val="80000"/>
              </a:lnSpc>
              <a:buFont typeface="Arial"/>
              <a:buChar char="•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Для изменения поведения полезно, если: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Существует план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практично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 становится частью обычного распорядка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28B62B-D66E-4615-A863-C35AFFE21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Психология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Эмоции/психическое здоровье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Депрессия и тревожность могут быть важными препятствиями</a:t>
            </a:r>
            <a:endParaRPr lang="en-GB" altLang="en-US" baseline="30000"/>
          </a:p>
          <a:p>
            <a:pPr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Убеждения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 болезни</a:t>
            </a:r>
            <a:endParaRPr lang="en-GB" altLang="en-US" baseline="30000"/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серьезное заболевание?</a:t>
            </a:r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Будет ли становиться хуже, если я не буду действовать?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должны делать пациенты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Экономическая целесообразность  изменения</a:t>
            </a:r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Уверенность в способности к переменам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 лечении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Мне это нужно?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Будет ли это работать?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Каковы побочные эффекты?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7F0D5A-5132-48F9-9B13-79FB5C9C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Horne R, Weinman 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Psychosom Res.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1999;47:555–567. 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>
          <a:xfrm>
            <a:off x="5079783" y="1780217"/>
            <a:ext cx="6006219" cy="1631098"/>
          </a:xfrm>
        </p:spPr>
        <p:txBody>
          <a:bodyPr/>
          <a:lstStyle/>
          <a:p>
            <a:pPr eaLnBrk="1" hangingPunct="1"/>
            <a:r>
              <a:rPr lang="ru-RU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Что мы можем сделать?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5155383-A6F9-44B2-9DB4-8891192D6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296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Наш ответ?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083121" cy="4317999"/>
          </a:xfrm>
          <a:prstGeom prst="roundRect">
            <a:avLst>
              <a:gd name="adj" fmla="val 7591"/>
            </a:avLst>
          </a:prstGeo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команда…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индивидуальный медицинский работник...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24D9747-9761-4D3B-875E-E3DBB1B32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Shutterstock</a:t>
            </a:r>
          </a:p>
        </p:txBody>
      </p:sp>
      <p:pic>
        <p:nvPicPr>
          <p:cNvPr id="4" name="Picture 3" descr="A picture containing person, indoor, meal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8575A73-06E9-9948-B85A-4D88778C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t="2278" r="960" b="2278"/>
          <a:stretch>
            <a:fillRect/>
          </a:stretch>
        </p:blipFill>
        <p:spPr>
          <a:xfrm>
            <a:off x="5116530" y="1469204"/>
            <a:ext cx="6174769" cy="4304872"/>
          </a:xfrm>
          <a:prstGeom prst="roundRect">
            <a:avLst>
              <a:gd name="adj" fmla="val 7597"/>
            </a:avLst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Команда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Контекст успеха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Любое вмешательство для соблюдения режима лечения должно учитывать команду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Оно должно быть практичным, поддерживаемым и распространяться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Команды также могут предлагать возможности для вмешательств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D7C35A-41A3-4B13-8F8E-88F314E17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Медицинский работник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Отношения с медицинским работником являются ключевыми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делают медицинские работники (т. е. ВЫ) имеет огромное значение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Основной принцип: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Применять коммуникативные навыки для определения ситуаций, которые препятствуют пациентам, и содействовать их изменению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F38AAD-1103-4256-958D-7F9D00B55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 в мотивационное интервью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5B2E106-2739-4A6C-AC59-00DB15212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Роль медицинских работников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Несоблюдение режима лечения является сложным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затрудняются по разным причинам и чувствуют неоднозначность в отношении изменений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 можете помочь, только если они скажут вам, что происходит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Мотивационное интервью — это подход к открытию общения, помощи пациентам в разрешении неопределенности и продвижении к изменениям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DA248F-3221-4286-901F-181A27921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Почему некоторые люди не соблюдают режим лечения?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Некоторые пациенты не соблюдают схему лечения непреднамеренно </a:t>
            </a:r>
            <a:endParaRPr lang="en-GB" altLang="en-US" baseline="30000">
              <a:ea typeface="HelveticaNeueLT Std Cn"/>
            </a:endParaRP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Плохое понимание заболевания и его лечения 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Недооценка тяжести заболевания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Многие пациенты намеренно не соблюдают схему лечения</a:t>
            </a:r>
            <a:endParaRPr lang="en-GB" altLang="en-US" baseline="30000">
              <a:ea typeface="HelveticaNeueLT Std Cn"/>
            </a:endParaRP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Пациенты могут не заметить пользу от лечения 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Лечение воспринимается как слишком трудоемкое 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Лечение наблюдается как неудобство и бремя</a:t>
            </a:r>
          </a:p>
          <a:p>
            <a:pPr lvl="1" eaLnBrk="1" hangingPunct="1"/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D15756F-578D-4109-BFA3-05752E0AB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Ohn M, Fitzgerald A.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Respir Rev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2018;25:33–36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На практике...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802312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«застревают»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Медицинские работники могут неоднократно заставлять их изменить свое поведение...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...но они остаются «застрявшими»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BD48D8F-667C-42CA-B44D-BAE92B7A2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Shutterstock</a:t>
            </a:r>
          </a:p>
        </p:txBody>
      </p:sp>
      <p:pic>
        <p:nvPicPr>
          <p:cNvPr id="4" name="Picture 3" descr="A picture containing person, indoor, wall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0E032DA-8E06-2D4C-A18F-8EDB133D9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" t="465" r="17084" b="1166"/>
          <a:stretch>
            <a:fillRect/>
          </a:stretch>
        </p:blipFill>
        <p:spPr>
          <a:xfrm>
            <a:off x="5835721" y="1469204"/>
            <a:ext cx="5476125" cy="4335695"/>
          </a:xfrm>
          <a:prstGeom prst="roundRect">
            <a:avLst>
              <a:gd name="adj" fmla="val 6951"/>
            </a:avLst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6BDA0CD-1FC2-4A54-90C7-C18096DB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D1560B-D731-438F-ACB1-921B5DBB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Эти модули были разработаны организационным комитетом международных экспертов по муковисцидозу для охвата методов мотивационного интервьюирования (МИ), которые могут сформировать эффективную основу для повышения готовности пациентов к изменениям в поведении</a:t>
            </a:r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Содержание МИ состоит из пяти модулей, которые предназначены для предоставления вам знаний и навыков для улучшения вашей индивидуальной практики МИ. Все модули можно загрузить с сайта: www.cfcare.net </a:t>
            </a:r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этом модуле обсуждается важность соблюдения режима лечения и факторов, влияющих на развитие МИ, а также представлена концепция МИ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867BE6-9ACC-431A-8E75-F888081F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132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Размышления об изменении поведения вместе с пациентами</a:t>
            </a:r>
            <a:endParaRPr lang="en-US" altLang="en-US">
              <a:ea typeface="HelveticaNeueLT Std Med Cn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473201"/>
            <a:ext cx="3929008" cy="4317999"/>
          </a:xfrm>
          <a:prstGeom prst="roundRect">
            <a:avLst>
              <a:gd name="adj" fmla="val 8366"/>
            </a:avLst>
          </a:prstGeo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это такое?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Бойцовский матч?</a:t>
            </a:r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 толкаете, они толкают в ответ...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537400-57F8-4549-9D55-3F0E9FFE4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www.unsplash.com</a:t>
            </a:r>
            <a:endParaRPr lang="en-GB" sz="1000"/>
          </a:p>
        </p:txBody>
      </p:sp>
      <p:pic>
        <p:nvPicPr>
          <p:cNvPr id="4" name="Picture 3" descr="A picture containing person, sport, player, boxing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FE8516E-8C66-4A39-9882-D8E21D46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t="1010" r="1702" b="470"/>
          <a:stretch>
            <a:fillRect/>
          </a:stretch>
        </p:blipFill>
        <p:spPr>
          <a:xfrm>
            <a:off x="4962418" y="1489753"/>
            <a:ext cx="6308333" cy="4304871"/>
          </a:xfrm>
          <a:prstGeom prst="roundRect">
            <a:avLst>
              <a:gd name="adj" fmla="val 5689"/>
            </a:avLst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Размышления об изменении поведения вместе с пациентами</a:t>
            </a:r>
            <a:endParaRPr lang="en-US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73201"/>
            <a:ext cx="4206411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это должно выглядеть?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Танец?</a:t>
            </a:r>
          </a:p>
          <a:p>
            <a:pPr lvl="2" eaLnBrk="1" hangingPunct="1"/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Возможно, вам потребуется некоторое время, но вы куда-то попадете...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F205A46-4772-4B7A-9A76-2EACC9AF6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  <a:endParaRPr lang="en-GB"/>
          </a:p>
        </p:txBody>
      </p:sp>
      <p:pic>
        <p:nvPicPr>
          <p:cNvPr id="4" name="Picture 3" descr="A person and person dancing&#10;&#10;Description automatically generated with low confidenc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A30736-4F3B-AE40-9D03-E98B68E1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" t="16007" r="21211" b="792"/>
          <a:stretch>
            <a:fillRect/>
          </a:stretch>
        </p:blipFill>
        <p:spPr>
          <a:xfrm>
            <a:off x="5198723" y="1458930"/>
            <a:ext cx="6102849" cy="4325421"/>
          </a:xfrm>
          <a:prstGeom prst="roundRect">
            <a:avLst>
              <a:gd name="adj" fmla="val 7403"/>
            </a:avLst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Размышления об изменениях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нелегко — работа с пациентами, которые борются с изменениями, может быть очень разочаровывающей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Легко винить пациента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«Разве они не видят, на какой риск они идут, и не могут просто принять лекарство?»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Особенно когда мы: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Чувствуем </a:t>
            </a:r>
            <a:r>
              <a:rPr lang="ru-RU" sz="2200" b="0" i="0" u="sng" strike="noStrike" cap="none" spc="0" baseline="0" dirty="0">
                <a:solidFill>
                  <a:srgbClr val="808080"/>
                </a:solidFill>
                <a:effectLst/>
                <a:uFill>
                  <a:solidFill>
                    <a:srgbClr val="808080"/>
                  </a:solidFill>
                </a:uFill>
                <a:latin typeface="Calibri"/>
                <a:ea typeface="Calibri"/>
                <a:cs typeface="Calibri"/>
              </a:rPr>
              <a:t>ответственность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Можем даже воспринимать пациентов как отличающихся от нас...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Но это не так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Чтобы доказать это, подумайте о том, когда вы в последний раз использовали зубную нить...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u="sng" dirty="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69AACF-35B4-4C24-A68A-EE5F30A70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Зубная нить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43510" y="1473201"/>
            <a:ext cx="3005865" cy="4317999"/>
          </a:xfrm>
          <a:prstGeom prst="roundRect">
            <a:avLst>
              <a:gd name="adj" fmla="val 12343"/>
            </a:avLst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Доказательства того, что мы </a:t>
            </a:r>
            <a:r>
              <a:rPr lang="ru-RU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все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плохо</a:t>
            </a:r>
            <a:r>
              <a:rPr lang="en-US" sz="28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справляемся 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 изменениями!</a:t>
            </a:r>
          </a:p>
          <a:p>
            <a:endParaRPr lang="en-US" altLang="en-US" dirty="0">
              <a:ea typeface="HelveticaNeueLT Std Cn"/>
            </a:endParaRPr>
          </a:p>
          <a:p>
            <a:pPr eaLnBrk="1" hangingPunct="1"/>
            <a:endParaRPr lang="en-US" altLang="en-US" u="sng" dirty="0">
              <a:ea typeface="HelveticaNeueLT Std Cn"/>
            </a:endParaRPr>
          </a:p>
          <a:p>
            <a:pPr lvl="1" eaLnBrk="1" hangingPunct="1"/>
            <a:endParaRPr lang="en-US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CB2EBAB-FF5D-4B26-9DC2-BF5541205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www.pixabay.com</a:t>
            </a:r>
            <a:endParaRPr lang="en-GB" sz="1000"/>
          </a:p>
        </p:txBody>
      </p:sp>
      <p:pic>
        <p:nvPicPr>
          <p:cNvPr id="4" name="Picture 3" descr="Close-up of a person's mouth&#10;&#10;Description automatically generated with medium confidence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B314634-931A-47E4-86E3-DEF88B34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2" r="2700" b="14233"/>
          <a:stretch>
            <a:fillRect/>
          </a:stretch>
        </p:blipFill>
        <p:spPr>
          <a:xfrm>
            <a:off x="3493213" y="1480016"/>
            <a:ext cx="7818634" cy="4294060"/>
          </a:xfrm>
          <a:prstGeom prst="roundRect">
            <a:avLst>
              <a:gd name="adj" fmla="val 6857"/>
            </a:avLst>
          </a:prstGeo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Процесс изменений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D39B969-C034-6245-B434-3945CADF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4E78EE2-08EC-405A-910C-2EDB17F01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Latchford </a:t>
            </a:r>
            <a:r>
              <a:rPr lang="en-GB" dirty="0" err="1"/>
              <a:t>GJ</a:t>
            </a:r>
            <a:r>
              <a:rPr lang="en-GB" dirty="0"/>
              <a:t>, Duff AJA. </a:t>
            </a:r>
            <a:r>
              <a:rPr lang="en-GB" i="1" dirty="0"/>
              <a:t>Personal communication</a:t>
            </a:r>
            <a:r>
              <a:rPr lang="en-GB" dirty="0"/>
              <a:t>. 2014.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A62E1EF-93F7-3946-B08D-88D26F5AAB7C}"/>
              </a:ext>
            </a:extLst>
          </p:cNvPr>
          <p:cNvGrpSpPr/>
          <p:nvPr/>
        </p:nvGrpSpPr>
        <p:grpSpPr>
          <a:xfrm>
            <a:off x="1767015" y="1767017"/>
            <a:ext cx="9242858" cy="3669956"/>
            <a:chOff x="2380696" y="1615026"/>
            <a:chExt cx="8040471" cy="43438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32959" y="2059114"/>
              <a:ext cx="1913606" cy="139275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276198" y="1989476"/>
              <a:ext cx="1760517" cy="146239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733194" y="3765101"/>
              <a:ext cx="626742" cy="318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962827" y="3765101"/>
              <a:ext cx="626742" cy="318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5795351" y="4559461"/>
              <a:ext cx="1880225" cy="91853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800276" y="4712550"/>
              <a:ext cx="1880225" cy="61235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25"/>
            <p:cNvSpPr txBox="1">
              <a:spLocks noChangeArrowheads="1"/>
            </p:cNvSpPr>
            <p:nvPr/>
          </p:nvSpPr>
          <p:spPr bwMode="auto">
            <a:xfrm>
              <a:off x="6533353" y="3449227"/>
              <a:ext cx="1835109" cy="82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2000" b="1" i="0" strike="noStrike" cap="none" spc="0" baseline="0" dirty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Мотивационное интервью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775" y="3617785"/>
              <a:ext cx="1913606" cy="432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800" b="1" i="0" strike="noStrike" cap="none" spc="200" baseline="0">
                  <a:solidFill>
                    <a:srgbClr val="7B2A84"/>
                  </a:solidFill>
                  <a:effectLst/>
                  <a:latin typeface="Calibri"/>
                  <a:ea typeface="Calibri"/>
                  <a:cs typeface="Calibri"/>
                </a:rPr>
                <a:t>РЕШЕНИЕ</a:t>
              </a:r>
            </a:p>
          </p:txBody>
        </p:sp>
        <p:sp>
          <p:nvSpPr>
            <p:cNvPr id="78859" name="TextBox 27"/>
            <p:cNvSpPr txBox="1">
              <a:spLocks noChangeArrowheads="1"/>
            </p:cNvSpPr>
            <p:nvPr/>
          </p:nvSpPr>
          <p:spPr bwMode="auto">
            <a:xfrm>
              <a:off x="7108999" y="4718501"/>
              <a:ext cx="2364897" cy="119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Поведение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изменение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техники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668769" y="1641286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204579" y="1780562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756" y="2407303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816932" y="1710924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6199654" y="2616217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6888552" y="1710924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6505831" y="2128752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7424361" y="1615026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5893477" y="4914270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199654" y="5332097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6276198" y="4635718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871" name="TextBox 40"/>
            <p:cNvSpPr txBox="1">
              <a:spLocks noChangeArrowheads="1"/>
            </p:cNvSpPr>
            <p:nvPr/>
          </p:nvSpPr>
          <p:spPr bwMode="auto">
            <a:xfrm>
              <a:off x="2380696" y="4873024"/>
              <a:ext cx="2517351" cy="75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Решение проблем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планы реализации и т. д. </a:t>
              </a:r>
            </a:p>
          </p:txBody>
        </p:sp>
        <p:sp>
          <p:nvSpPr>
            <p:cNvPr id="78872" name="TextBox 41"/>
            <p:cNvSpPr txBox="1">
              <a:spLocks noChangeArrowheads="1"/>
            </p:cNvSpPr>
            <p:nvPr/>
          </p:nvSpPr>
          <p:spPr bwMode="auto">
            <a:xfrm>
              <a:off x="2380696" y="1767563"/>
              <a:ext cx="2525960" cy="140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Убеждения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Проблемы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Эмоции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Уверенность и т. д.</a:t>
              </a:r>
            </a:p>
          </p:txBody>
        </p:sp>
        <p:sp>
          <p:nvSpPr>
            <p:cNvPr id="78873" name="TextBox 42"/>
            <p:cNvSpPr txBox="1">
              <a:spLocks noChangeArrowheads="1"/>
            </p:cNvSpPr>
            <p:nvPr/>
          </p:nvSpPr>
          <p:spPr bwMode="auto">
            <a:xfrm>
              <a:off x="8266349" y="3468698"/>
              <a:ext cx="2154818" cy="75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300" baseline="0">
                  <a:solidFill>
                    <a:srgbClr val="7B2A84"/>
                  </a:solidFill>
                  <a:effectLst/>
                  <a:latin typeface="Calibri"/>
                  <a:ea typeface="Calibri"/>
                  <a:cs typeface="Calibri"/>
                </a:rPr>
                <a:t>КОНТЕКСТ КОМАНДЫ</a:t>
              </a:r>
            </a:p>
          </p:txBody>
        </p: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Мотивационное интервью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Изначально реакция на убеждение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Лечение алкогольных расстройств основывалось на конфронтации, но пациенты были резистентны и не показывали мотивации к изменениям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Альтернатива была получена от Билла Миллера, клинического психолога в Нью-Мексико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Сопротивляется ли кто-то изменениям или становится более мотивированным, зависит от того, что вы говорите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Таким образом, конфронтация с кем-то делает их более упрямыми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Вместо этого мотивационное интервью предназначено для повышения мотивации к изменениям</a:t>
            </a:r>
          </a:p>
          <a:p>
            <a:pPr lvl="1" eaLnBrk="1" hangingPunct="1"/>
            <a:endParaRPr lang="en-US" altLang="en-US" sz="2000" i="1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3D90E1-A74A-4156-8378-F68D66D9D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Miller WR.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Psychother.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1983;11:147–172.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Определение мотивационного интервьюирования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i="1" dirty="0">
              <a:ea typeface="HelveticaNeueLT Std Cn"/>
            </a:endParaRPr>
          </a:p>
          <a:p>
            <a:pPr marL="0" indent="0">
              <a:buNone/>
              <a:defRPr/>
            </a:pPr>
            <a:r>
              <a:rPr lang="ru-RU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Директивный </a:t>
            </a:r>
            <a:r>
              <a:rPr lang="ru-RU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клиентоориентированный</a:t>
            </a:r>
            <a:r>
              <a:rPr lang="en-US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консультационный 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стиль для выявления изменений </a:t>
            </a:r>
            <a:r>
              <a:rPr lang="ru-RU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поведении, помогающий клиентам исследовать и разрешать </a:t>
            </a:r>
            <a:r>
              <a:rPr lang="ru-RU" sz="2800" b="0" i="1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неопределенность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»</a:t>
            </a:r>
          </a:p>
          <a:p>
            <a:pPr marL="0" indent="0">
              <a:buNone/>
              <a:defRPr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						– </a:t>
            </a:r>
            <a:r>
              <a:rPr lang="ru-RU" sz="28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Rollnick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и</a:t>
            </a:r>
            <a:r>
              <a:rPr lang="ru-RU" sz="28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Millner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(1995)</a:t>
            </a:r>
          </a:p>
          <a:p>
            <a:pPr lvl="1" eaLnBrk="1" hangingPunct="1">
              <a:defRPr/>
            </a:pPr>
            <a:endParaRPr lang="en-GB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E0D8D70-7CA5-42F5-83FB-F14F8C8C0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Perkins R, Repper J. 1998,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Dilemma’s in Community Mental Health Practice. Choice or Control.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Radcliffe Medical Press, Oxford.</a:t>
            </a:r>
            <a:endParaRPr lang="en-GB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448507" y="1915521"/>
            <a:ext cx="5814455" cy="1495794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eaLnBrk="1" hangingPunct="1"/>
            <a:r>
              <a:rPr lang="ru-RU" sz="6000" b="1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Теория, лежащая в основе мотивационного интервьюирования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ED18450-DA12-4C8F-8B37-90D5447F5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1: Не говорите людям, что делать...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...потому что обычно это не помогает, даже если вы правы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люди не чувствуют, что у них есть выбор, они чувствуют необходимость делать все, что им сказали не делать, — чтобы доказать, что у них все еще есть свободная воля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1" eaLnBrk="1" hangingPunct="1"/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«Никто не говорит мне, что делать»</a:t>
            </a:r>
            <a:endParaRPr lang="en-GB" altLang="en-US" i="1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0ECE59-6A14-4625-B380-657408D8ED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Brehm JW.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psychological reactance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Academic Press; New York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1966. 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2: Слушайте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вы не можете слушать и вовлекать кого-то в разговор, они, </a:t>
            </a:r>
            <a:r>
              <a:rPr lang="ru-RU" b="1" dirty="0">
                <a:solidFill>
                  <a:schemeClr val="accent2"/>
                </a:solidFill>
                <a:ea typeface="HelveticaNeueLT Std Cn"/>
              </a:rPr>
              <a:t>скорее всего,</a:t>
            </a:r>
            <a:r>
              <a:rPr lang="ru-RU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 изменятся</a:t>
            </a:r>
          </a:p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Ненаправленный стиль взаимодействия Карла </a:t>
            </a:r>
            <a:r>
              <a:rPr lang="ru-RU" sz="28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Роджерса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подчеркивает важность </a:t>
            </a:r>
            <a:r>
              <a:rPr lang="ru-RU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Умения слушать </a:t>
            </a:r>
          </a:p>
          <a:p>
            <a:pPr lvl="1" eaLnBrk="1" hangingPunct="1"/>
            <a:r>
              <a:rPr lang="ru-RU" sz="2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Эмпатия</a:t>
            </a:r>
            <a:endParaRPr lang="ru-RU" sz="2400" b="0" i="0" strike="noStrike" cap="none" spc="0" baseline="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Понимания</a:t>
            </a:r>
          </a:p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кто-то ожидает быть убежденным кем-то, это неожиданно!</a:t>
            </a:r>
          </a:p>
          <a:p>
            <a:pPr lvl="1" eaLnBrk="1" hangingPunct="1"/>
            <a:endParaRPr lang="en-US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6628F9-6071-47B4-8E3B-85D6CE8EC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Rogers C.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Couns Psychol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1975;5:2–10.</a:t>
            </a:r>
            <a:endParaRPr lang="en-GB" altLang="en-US" sz="100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1C59C9-75A7-4F0F-A644-183F205C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обучения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E158AD-1DE1-4CC7-B35C-894C3D26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Осознать важность соблюдения режима лечения</a:t>
            </a:r>
          </a:p>
          <a:p>
            <a:pPr marL="0" indent="0">
              <a:buNone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Рассмотреть факторы, влияющие на соблюдение режима лечения</a:t>
            </a:r>
          </a:p>
          <a:p>
            <a:pPr marL="0" indent="0">
              <a:buNone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Развить понимание мотивационного интервьюирования</a:t>
            </a:r>
          </a:p>
          <a:p>
            <a:pPr>
              <a:buFont typeface="Arial"/>
              <a:buChar char="•"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Изучить теорию, лежащую в основе мотивационного интервьюирования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F55D86-EF14-4484-B33F-B64A2868F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6917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3: Позвольте пациенту сказать </a:t>
            </a: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вам</a:t>
            </a: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, что им необходимо изменить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Самое лучшее, что может произойти — это то, что кто-то расскажет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вам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почему он должен измениться</a:t>
            </a:r>
            <a:endParaRPr lang="en-US" altLang="en-US" baseline="30000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кто-то говорит это сам без вашей подсказки, это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гораздо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сильнее</a:t>
            </a:r>
            <a:endParaRPr lang="en-GB" altLang="en-US" baseline="3000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«Люди верят в то, что они говорят сами»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i="1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C8C99F-272E-4EAF-8AF1-F0DB7D546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Bem, DJ.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Advances in Experimental Social Psychology.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Academic Press, New York. 1972.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4: Когнитивный диссонанс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Люди чувствуют себя некомфортно, когда у них есть два несовместимых убеждения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создает желание сделать что-то для решения проблемы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Например: </a:t>
            </a:r>
          </a:p>
          <a:p>
            <a:pPr lvl="1" eaLnBrk="1" hangingPunct="1"/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«Я курю»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+ </a:t>
            </a: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«Я хочу быть здоровым»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Решение: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Бросить курить </a:t>
            </a:r>
            <a:r>
              <a:rPr lang="ru-RU" sz="24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или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убедить себя, что можно курить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Легче соблюдать статус-кво!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E41099-BD00-48CD-9344-BBF7D3A84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1000" dirty="0"/>
          </a:p>
          <a:p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Festinger L</a:t>
            </a:r>
            <a:r>
              <a:rPr lang="ru-RU" sz="1000" b="0" i="0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en-US" sz="1000" b="0" i="0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1000" b="0" i="1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theory of cognitive dissonance. 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Stanford University Press, Stanford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1957.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5: Прежде чем пытаться измениться, люди должны чувствовать себя уверенно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73201"/>
            <a:ext cx="5079715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люди считают, что они способны что-то делать, они </a:t>
            </a:r>
            <a:r>
              <a:rPr lang="ru-RU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гораздо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чаще пробуют</a:t>
            </a:r>
            <a:endParaRPr lang="en-US" altLang="en-US" baseline="30000">
              <a:ea typeface="HelveticaNeueLT Std Cn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ea typeface="HelveticaNeueLT Std Cn"/>
            </a:endParaRPr>
          </a:p>
          <a:p>
            <a:pPr lvl="1" eaLnBrk="1" hangingPunct="1"/>
            <a:endParaRPr lang="en-US" altLang="en-US" i="1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78C89CE-A731-4C44-9C52-106C4C957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Shutterstock</a:t>
            </a:r>
          </a:p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Bandura A.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Psychol Rev.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1977; 84:191–215.</a:t>
            </a:r>
          </a:p>
        </p:txBody>
      </p:sp>
      <p:pic>
        <p:nvPicPr>
          <p:cNvPr id="4" name="Picture 3" descr="A picture containing sky, outdoor, sunset, person&#10;&#10;Description automatically generated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193E7A1-CE5F-224C-B27C-2AD70464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7" t="602" r="19677" b="1858"/>
          <a:stretch>
            <a:fillRect/>
          </a:stretch>
        </p:blipFill>
        <p:spPr>
          <a:xfrm>
            <a:off x="6102849" y="1479478"/>
            <a:ext cx="5208998" cy="4315147"/>
          </a:xfrm>
          <a:prstGeom prst="roundRect">
            <a:avLst>
              <a:gd name="adj" fmla="val 5953"/>
            </a:avLst>
          </a:prstGeom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Принцип 6: Неопределенность нормальна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Все мы боремся с большими решениями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Неуверенность в себе является нормой для людей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536FC31-DEF2-4F10-BA71-00965D876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1575D7-DBBC-478C-B57C-87B48BF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Резюме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A316DE1-7CBD-491A-8167-CC0F6857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r>
              <a:rPr lang="ru-RU" sz="27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необходимо для достижения оптимальных результатов при МВ; однако плохая приверженность лечению признана значимой проблемой среди пациентов с МВ</a:t>
            </a:r>
          </a:p>
          <a:p>
            <a:r>
              <a:rPr lang="ru-RU" sz="27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зависит от ряда факторов, таких как окружение пациента, индивидуальные характеристики, поведение и понимание лечения и заболевания </a:t>
            </a:r>
          </a:p>
          <a:p>
            <a:r>
              <a:rPr lang="ru-RU" sz="27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Мотивационное интервью может использоваться для облегчения поведенческих изменений у пациентов, демонстрирующих сопротивление</a:t>
            </a:r>
          </a:p>
          <a:p>
            <a:r>
              <a:rPr lang="ru-RU" sz="27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Медицинские работники и МВ команды могут использовать методы мотивационного интервью для изучения убеждений пациента и повышения его мотивации к изменениям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3599094-0AC4-4652-80F4-707E635AF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МР, медицинский работник</a:t>
            </a:r>
          </a:p>
        </p:txBody>
      </p:sp>
    </p:spTree>
    <p:extLst>
      <p:ext uri="{BB962C8B-B14F-4D97-AF65-F5344CB8AC3E}">
        <p14:creationId xmlns:p14="http://schemas.microsoft.com/office/powerpoint/2010/main" val="31699649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307337" cy="4533102"/>
          </a:xfrm>
        </p:spPr>
        <p:txBody>
          <a:bodyPr>
            <a:spAutoFit/>
          </a:bodyPr>
          <a:lstStyle/>
          <a:p>
            <a:r>
              <a:rPr lang="en-GB" altLang="en-US" sz="1200" dirty="0" err="1">
                <a:ea typeface="HelveticaNeueLT Std Cn"/>
              </a:rPr>
              <a:t>Anghel</a:t>
            </a:r>
            <a:r>
              <a:rPr lang="en-GB" altLang="en-US" sz="1200" dirty="0">
                <a:ea typeface="HelveticaNeueLT Std Cn"/>
              </a:rPr>
              <a:t> LA, </a:t>
            </a:r>
            <a:r>
              <a:rPr lang="en-GB" altLang="en-US" sz="1200" dirty="0" err="1">
                <a:ea typeface="HelveticaNeueLT Std Cn"/>
              </a:rPr>
              <a:t>Farcas</a:t>
            </a:r>
            <a:r>
              <a:rPr lang="en-GB" altLang="en-US" sz="1200" dirty="0">
                <a:ea typeface="HelveticaNeueLT Std Cn"/>
              </a:rPr>
              <a:t> AM, </a:t>
            </a:r>
            <a:r>
              <a:rPr lang="en-GB" altLang="en-US" sz="1200" dirty="0" err="1">
                <a:ea typeface="HelveticaNeueLT Std Cn"/>
              </a:rPr>
              <a:t>Oprean</a:t>
            </a:r>
            <a:r>
              <a:rPr lang="en-GB" altLang="en-US" sz="1200" dirty="0">
                <a:ea typeface="HelveticaNeueLT Std Cn"/>
              </a:rPr>
              <a:t> RN. An overview of the common methods used to measure treatment adherence. </a:t>
            </a:r>
            <a:r>
              <a:rPr lang="en-GB" altLang="en-US" sz="1200" i="1" dirty="0">
                <a:ea typeface="HelveticaNeueLT Std Cn"/>
              </a:rPr>
              <a:t>Med Pharm Rep. </a:t>
            </a:r>
            <a:r>
              <a:rPr lang="en-GB" altLang="en-US" sz="1200" dirty="0">
                <a:ea typeface="HelveticaNeueLT Std Cn"/>
              </a:rPr>
              <a:t>2019;92:117–122. </a:t>
            </a:r>
          </a:p>
          <a:p>
            <a:r>
              <a:rPr lang="en-GB" altLang="en-US" sz="1200" dirty="0">
                <a:ea typeface="HelveticaNeueLT Std Cn"/>
              </a:rPr>
              <a:t>Bandura A. Self-efficacy: toward a unifying theory of </a:t>
            </a:r>
            <a:r>
              <a:rPr lang="en-GB" altLang="en-US" sz="1200" dirty="0" err="1">
                <a:ea typeface="HelveticaNeueLT Std Cn"/>
              </a:rPr>
              <a:t>behavioral</a:t>
            </a:r>
            <a:r>
              <a:rPr lang="en-GB" altLang="en-US" sz="1200" dirty="0">
                <a:ea typeface="HelveticaNeueLT Std Cn"/>
              </a:rPr>
              <a:t> change. </a:t>
            </a:r>
            <a:r>
              <a:rPr lang="en-GB" altLang="en-US" sz="1200" i="1" dirty="0" err="1">
                <a:ea typeface="HelveticaNeueLT Std Cn"/>
              </a:rPr>
              <a:t>Psychol</a:t>
            </a:r>
            <a:r>
              <a:rPr lang="en-GB" altLang="en-US" sz="1200" i="1" dirty="0">
                <a:ea typeface="HelveticaNeueLT Std Cn"/>
              </a:rPr>
              <a:t> Rev. </a:t>
            </a:r>
            <a:r>
              <a:rPr lang="en-GB" altLang="en-US" sz="1200" dirty="0">
                <a:ea typeface="HelveticaNeueLT Std Cn"/>
              </a:rPr>
              <a:t>1977;84:191–215.</a:t>
            </a:r>
          </a:p>
          <a:p>
            <a:r>
              <a:rPr lang="en-GB" altLang="en-US" sz="1200" dirty="0">
                <a:ea typeface="HelveticaNeueLT Std Cn"/>
              </a:rPr>
              <a:t>Balfour-Lynn IM, King JA. </a:t>
            </a:r>
            <a:r>
              <a:rPr lang="en-GB" altLang="en-US" sz="1200" dirty="0" err="1">
                <a:ea typeface="HelveticaNeueLT Std Cn"/>
              </a:rPr>
              <a:t>CFTR</a:t>
            </a:r>
            <a:r>
              <a:rPr lang="en-GB" altLang="en-US" sz="1200" dirty="0">
                <a:ea typeface="HelveticaNeueLT Std Cn"/>
              </a:rPr>
              <a:t> modulator therapies - Effect on life expectancy in people with cystic fibrosis [published online ahead of print, 2020 May 26]. </a:t>
            </a:r>
            <a:r>
              <a:rPr lang="en-GB" altLang="en-US" sz="1200" i="1" dirty="0" err="1">
                <a:ea typeface="HelveticaNeueLT Std Cn"/>
              </a:rPr>
              <a:t>Paediatr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Respir</a:t>
            </a:r>
            <a:r>
              <a:rPr lang="en-GB" altLang="en-US" sz="1200" i="1" dirty="0">
                <a:ea typeface="HelveticaNeueLT Std Cn"/>
              </a:rPr>
              <a:t> Rev</a:t>
            </a:r>
            <a:r>
              <a:rPr lang="en-GB" altLang="en-US" sz="1200" dirty="0">
                <a:ea typeface="HelveticaNeueLT Std Cn"/>
              </a:rPr>
              <a:t> </a:t>
            </a:r>
            <a:r>
              <a:rPr lang="en-GB" altLang="en-US" sz="1200" dirty="0" err="1">
                <a:ea typeface="HelveticaNeueLT Std Cn"/>
              </a:rPr>
              <a:t>2020;S1526-0542</a:t>
            </a:r>
            <a:r>
              <a:rPr lang="en-GB" altLang="en-US" sz="1200" dirty="0">
                <a:ea typeface="HelveticaNeueLT Std Cn"/>
              </a:rPr>
              <a:t>(20)30081-6.</a:t>
            </a:r>
          </a:p>
          <a:p>
            <a:r>
              <a:rPr lang="en-GB" altLang="en-US" sz="1200" dirty="0" err="1">
                <a:ea typeface="HelveticaNeueLT Std Cn"/>
              </a:rPr>
              <a:t>Bem</a:t>
            </a:r>
            <a:r>
              <a:rPr lang="en-GB" altLang="en-US" sz="1200" dirty="0">
                <a:ea typeface="HelveticaNeueLT Std Cn"/>
              </a:rPr>
              <a:t>, DJ. ‘Self-perception theory’, in: Berkowitz L, </a:t>
            </a:r>
            <a:r>
              <a:rPr lang="en-GB" altLang="en-US" sz="1200" i="1" dirty="0">
                <a:ea typeface="HelveticaNeueLT Std Cn"/>
              </a:rPr>
              <a:t>Advances in experimental social psychology</a:t>
            </a:r>
            <a:r>
              <a:rPr lang="en-GB" altLang="en-US" sz="1200" dirty="0">
                <a:ea typeface="HelveticaNeueLT Std Cn"/>
              </a:rPr>
              <a:t>. Academic Press, New York. 1972</a:t>
            </a:r>
          </a:p>
          <a:p>
            <a:r>
              <a:rPr lang="en-GB" altLang="en-US" sz="1200" dirty="0" err="1">
                <a:ea typeface="HelveticaNeueLT Std Cn"/>
              </a:rPr>
              <a:t>Bishay</a:t>
            </a:r>
            <a:r>
              <a:rPr lang="en-GB" altLang="en-US" sz="1200" dirty="0">
                <a:ea typeface="HelveticaNeueLT Std Cn"/>
              </a:rPr>
              <a:t> LC, </a:t>
            </a:r>
            <a:r>
              <a:rPr lang="en-GB" altLang="en-US" sz="1200" dirty="0" err="1">
                <a:ea typeface="HelveticaNeueLT Std Cn"/>
              </a:rPr>
              <a:t>Sawicki</a:t>
            </a:r>
            <a:r>
              <a:rPr lang="en-GB" altLang="en-US" sz="1200" dirty="0">
                <a:ea typeface="HelveticaNeueLT Std Cn"/>
              </a:rPr>
              <a:t> </a:t>
            </a:r>
            <a:r>
              <a:rPr lang="en-GB" altLang="en-US" sz="1200" dirty="0" err="1">
                <a:ea typeface="HelveticaNeueLT Std Cn"/>
              </a:rPr>
              <a:t>GS</a:t>
            </a:r>
            <a:r>
              <a:rPr lang="en-GB" altLang="en-US" sz="1200" dirty="0">
                <a:ea typeface="HelveticaNeueLT Std Cn"/>
              </a:rPr>
              <a:t>. Strategies to optimize treatment adherence in adolescent patients with cystic fibrosis. </a:t>
            </a:r>
            <a:r>
              <a:rPr lang="en-GB" altLang="en-US" sz="1200" i="1" dirty="0" err="1">
                <a:ea typeface="HelveticaNeueLT Std Cn"/>
              </a:rPr>
              <a:t>Adolesc</a:t>
            </a:r>
            <a:r>
              <a:rPr lang="en-GB" altLang="en-US" sz="1200" i="1" dirty="0">
                <a:ea typeface="HelveticaNeueLT Std Cn"/>
              </a:rPr>
              <a:t> Health Med </a:t>
            </a:r>
            <a:r>
              <a:rPr lang="en-GB" altLang="en-US" sz="1200" i="1" dirty="0" err="1">
                <a:ea typeface="HelveticaNeueLT Std Cn"/>
              </a:rPr>
              <a:t>Ther</a:t>
            </a:r>
            <a:r>
              <a:rPr lang="en-GB" altLang="en-US" sz="1200" i="1" dirty="0">
                <a:ea typeface="HelveticaNeueLT Std Cn"/>
              </a:rPr>
              <a:t>.</a:t>
            </a:r>
            <a:r>
              <a:rPr lang="en-GB" altLang="en-US" sz="1200" dirty="0">
                <a:ea typeface="HelveticaNeueLT Std Cn"/>
              </a:rPr>
              <a:t> 2016;7:117–124.</a:t>
            </a:r>
          </a:p>
          <a:p>
            <a:r>
              <a:rPr lang="en-GB" altLang="en-US" sz="1200" dirty="0" err="1">
                <a:ea typeface="HelveticaNeueLT Std Cn"/>
              </a:rPr>
              <a:t>Brehm</a:t>
            </a:r>
            <a:r>
              <a:rPr lang="en-GB" altLang="en-US" sz="1200" dirty="0">
                <a:ea typeface="HelveticaNeueLT Std Cn"/>
              </a:rPr>
              <a:t> </a:t>
            </a:r>
            <a:r>
              <a:rPr lang="en-GB" altLang="en-US" sz="1200" dirty="0" err="1">
                <a:ea typeface="HelveticaNeueLT Std Cn"/>
              </a:rPr>
              <a:t>JW</a:t>
            </a:r>
            <a:r>
              <a:rPr lang="en-GB" altLang="en-US" sz="1200" dirty="0">
                <a:ea typeface="HelveticaNeueLT Std Cn"/>
              </a:rPr>
              <a:t>. </a:t>
            </a:r>
            <a:r>
              <a:rPr lang="en-GB" altLang="en-US" sz="1200" i="1" dirty="0">
                <a:ea typeface="HelveticaNeueLT Std Cn"/>
              </a:rPr>
              <a:t>A theory of psychological reactance</a:t>
            </a:r>
            <a:r>
              <a:rPr lang="en-GB" altLang="en-US" sz="1200" dirty="0">
                <a:ea typeface="HelveticaNeueLT Std Cn"/>
              </a:rPr>
              <a:t>. Academic Press, New York. 1966.</a:t>
            </a:r>
          </a:p>
          <a:p>
            <a:r>
              <a:rPr lang="en-GB" altLang="en-US" sz="1200" dirty="0" err="1">
                <a:ea typeface="HelveticaNeueLT Std Cn"/>
              </a:rPr>
              <a:t>Burgel</a:t>
            </a:r>
            <a:r>
              <a:rPr lang="en-GB" altLang="en-US" sz="1200" dirty="0">
                <a:ea typeface="HelveticaNeueLT Std Cn"/>
              </a:rPr>
              <a:t> PR, </a:t>
            </a:r>
            <a:r>
              <a:rPr lang="en-GB" altLang="en-US" sz="1200" dirty="0" err="1">
                <a:ea typeface="HelveticaNeueLT Std Cn"/>
              </a:rPr>
              <a:t>Munck</a:t>
            </a:r>
            <a:r>
              <a:rPr lang="en-GB" altLang="en-US" sz="1200" dirty="0">
                <a:ea typeface="HelveticaNeueLT Std Cn"/>
              </a:rPr>
              <a:t> A, </a:t>
            </a:r>
            <a:r>
              <a:rPr lang="en-GB" altLang="en-US" sz="1200" dirty="0" err="1">
                <a:ea typeface="HelveticaNeueLT Std Cn"/>
              </a:rPr>
              <a:t>Durieu</a:t>
            </a:r>
            <a:r>
              <a:rPr lang="en-GB" altLang="en-US" sz="1200" dirty="0">
                <a:ea typeface="HelveticaNeueLT Std Cn"/>
              </a:rPr>
              <a:t> I, et al. Real-Life Safety and Effectiveness of </a:t>
            </a:r>
            <a:r>
              <a:rPr lang="en-GB" altLang="en-US" sz="1200" dirty="0" err="1">
                <a:ea typeface="HelveticaNeueLT Std Cn"/>
              </a:rPr>
              <a:t>Lumacaftor-Ivacaftor</a:t>
            </a:r>
            <a:r>
              <a:rPr lang="en-GB" altLang="en-US" sz="1200" dirty="0">
                <a:ea typeface="HelveticaNeueLT Std Cn"/>
              </a:rPr>
              <a:t> in Patients with Cystic Fibrosis. </a:t>
            </a:r>
            <a:r>
              <a:rPr lang="en-GB" altLang="en-US" sz="1200" i="1" dirty="0">
                <a:ea typeface="HelveticaNeueLT Std Cn"/>
              </a:rPr>
              <a:t>Am J </a:t>
            </a:r>
            <a:r>
              <a:rPr lang="en-GB" altLang="en-US" sz="1200" i="1" dirty="0" err="1">
                <a:ea typeface="HelveticaNeueLT Std Cn"/>
              </a:rPr>
              <a:t>Respir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Crit</a:t>
            </a:r>
            <a:r>
              <a:rPr lang="en-GB" altLang="en-US" sz="1200" i="1" dirty="0">
                <a:ea typeface="HelveticaNeueLT Std Cn"/>
              </a:rPr>
              <a:t> Care Med.</a:t>
            </a:r>
            <a:r>
              <a:rPr lang="en-GB" altLang="en-US" sz="1200" dirty="0">
                <a:ea typeface="HelveticaNeueLT Std Cn"/>
              </a:rPr>
              <a:t> 2020;201:188–197.</a:t>
            </a:r>
          </a:p>
          <a:p>
            <a:r>
              <a:rPr lang="en-GB" altLang="en-US" sz="1200" dirty="0">
                <a:ea typeface="HelveticaNeueLT Std Cn"/>
              </a:rPr>
              <a:t>Cystic Fibrosis Foundation. </a:t>
            </a:r>
            <a:r>
              <a:rPr lang="en-GB" altLang="en-US" sz="1200" i="1" dirty="0">
                <a:ea typeface="HelveticaNeueLT Std Cn"/>
              </a:rPr>
              <a:t>Patient Registry Annual Data Report</a:t>
            </a:r>
            <a:r>
              <a:rPr lang="en-GB" altLang="en-US" sz="1200" dirty="0">
                <a:ea typeface="HelveticaNeueLT Std Cn"/>
              </a:rPr>
              <a:t>. 2019. https://www.cff.org/Research/Researcher-Resources/Patient-Registry/2019-Patient-Registry-Annual-Data-Report.pdf. Accessed July 2021.</a:t>
            </a:r>
          </a:p>
          <a:p>
            <a:r>
              <a:rPr lang="en-GB" altLang="en-US" sz="1200" dirty="0">
                <a:ea typeface="HelveticaNeueLT Std Cn"/>
              </a:rPr>
              <a:t>Duff AJA, Latchford </a:t>
            </a:r>
            <a:r>
              <a:rPr lang="en-GB" altLang="en-US" sz="1200" dirty="0" err="1">
                <a:ea typeface="HelveticaNeueLT Std Cn"/>
              </a:rPr>
              <a:t>GJ</a:t>
            </a:r>
            <a:r>
              <a:rPr lang="en-GB" altLang="en-US" sz="1200" dirty="0">
                <a:ea typeface="HelveticaNeueLT Std Cn"/>
              </a:rPr>
              <a:t>. </a:t>
            </a:r>
            <a:r>
              <a:rPr lang="en-GB" altLang="en-US" sz="1200" i="1" dirty="0">
                <a:ea typeface="HelveticaNeueLT Std Cn"/>
              </a:rPr>
              <a:t>Motivational interviewing for adherence problems in cystic fibrosis</a:t>
            </a:r>
            <a:r>
              <a:rPr lang="en-GB" altLang="en-US" sz="1200" dirty="0">
                <a:ea typeface="HelveticaNeueLT Std Cn"/>
              </a:rPr>
              <a:t>. </a:t>
            </a:r>
            <a:r>
              <a:rPr lang="en-GB" altLang="en-US" sz="1200" i="1" dirty="0" err="1">
                <a:ea typeface="HelveticaNeueLT Std Cn"/>
              </a:rPr>
              <a:t>Pediatr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Pulmonol</a:t>
            </a:r>
            <a:r>
              <a:rPr lang="en-GB" altLang="en-US" sz="1200" i="1" dirty="0">
                <a:ea typeface="HelveticaNeueLT Std Cn"/>
              </a:rPr>
              <a:t>. </a:t>
            </a:r>
            <a:r>
              <a:rPr lang="en-GB" altLang="en-US" sz="1200" dirty="0">
                <a:ea typeface="HelveticaNeueLT Std Cn"/>
              </a:rPr>
              <a:t>2010;45:211–220.</a:t>
            </a:r>
          </a:p>
          <a:p>
            <a:r>
              <a:rPr lang="en-GB" altLang="en-US" sz="1200" dirty="0">
                <a:ea typeface="HelveticaNeueLT Std Cn"/>
              </a:rPr>
              <a:t>Duff AJA, Oxley H. ‘Psychology’, in Bush A, </a:t>
            </a:r>
            <a:r>
              <a:rPr lang="en-GB" altLang="en-US" sz="1200" dirty="0" err="1">
                <a:ea typeface="HelveticaNeueLT Std Cn"/>
              </a:rPr>
              <a:t>Bilton</a:t>
            </a:r>
            <a:r>
              <a:rPr lang="en-GB" altLang="en-US" sz="1200" dirty="0">
                <a:ea typeface="HelveticaNeueLT Std Cn"/>
              </a:rPr>
              <a:t> D &amp; </a:t>
            </a:r>
            <a:r>
              <a:rPr lang="en-GB" altLang="en-US" sz="1200" dirty="0" err="1">
                <a:ea typeface="HelveticaNeueLT Std Cn"/>
              </a:rPr>
              <a:t>Hodson</a:t>
            </a:r>
            <a:r>
              <a:rPr lang="en-GB" altLang="en-US" sz="1200" dirty="0">
                <a:ea typeface="HelveticaNeueLT Std Cn"/>
              </a:rPr>
              <a:t> M, (4</a:t>
            </a:r>
            <a:r>
              <a:rPr lang="en-GB" altLang="en-US" sz="1200" baseline="30000" dirty="0">
                <a:ea typeface="HelveticaNeueLT Std Cn"/>
              </a:rPr>
              <a:t>th</a:t>
            </a:r>
            <a:r>
              <a:rPr lang="en-GB" altLang="en-US" sz="1200" dirty="0">
                <a:ea typeface="HelveticaNeueLT Std Cn"/>
              </a:rPr>
              <a:t> </a:t>
            </a:r>
            <a:r>
              <a:rPr lang="en-GB" altLang="en-US" sz="1200" dirty="0" err="1">
                <a:ea typeface="HelveticaNeueLT Std Cn"/>
              </a:rPr>
              <a:t>edn</a:t>
            </a:r>
            <a:r>
              <a:rPr lang="en-GB" altLang="en-US" sz="1200" dirty="0">
                <a:ea typeface="HelveticaNeueLT Std Cn"/>
              </a:rPr>
              <a:t>), </a:t>
            </a:r>
            <a:r>
              <a:rPr lang="en-GB" altLang="en-US" sz="1200" i="1" dirty="0" err="1">
                <a:ea typeface="HelveticaNeueLT Std Cn"/>
              </a:rPr>
              <a:t>Hodson</a:t>
            </a:r>
            <a:r>
              <a:rPr lang="en-GB" altLang="en-US" sz="1200" i="1" dirty="0">
                <a:ea typeface="HelveticaNeueLT Std Cn"/>
              </a:rPr>
              <a:t> and Geddes’ Cystic </a:t>
            </a:r>
            <a:r>
              <a:rPr lang="en-GB" altLang="en-US" sz="1200" i="1" dirty="0"/>
              <a:t>Fibrosis</a:t>
            </a:r>
            <a:r>
              <a:rPr lang="en-GB" altLang="en-US" sz="1200" dirty="0"/>
              <a:t>. Taylor &amp; Francis, London. 2016.</a:t>
            </a:r>
          </a:p>
          <a:p>
            <a:r>
              <a:rPr lang="en-GB" altLang="en-US" sz="1200" dirty="0" err="1">
                <a:ea typeface="HelveticaNeueLT Std Cn"/>
              </a:rPr>
              <a:t>Eakin</a:t>
            </a:r>
            <a:r>
              <a:rPr lang="en-GB" altLang="en-US" sz="1200" dirty="0">
                <a:ea typeface="HelveticaNeueLT Std Cn"/>
              </a:rPr>
              <a:t> MN, </a:t>
            </a:r>
            <a:r>
              <a:rPr lang="en-GB" altLang="en-US" sz="1200" dirty="0" err="1">
                <a:ea typeface="HelveticaNeueLT Std Cn"/>
              </a:rPr>
              <a:t>Riekert</a:t>
            </a:r>
            <a:r>
              <a:rPr lang="en-GB" altLang="en-US" sz="1200" dirty="0">
                <a:ea typeface="HelveticaNeueLT Std Cn"/>
              </a:rPr>
              <a:t> KA. The impact of medication adherence on lung health outcomes in cystic fibrosis. </a:t>
            </a:r>
            <a:r>
              <a:rPr lang="en-GB" altLang="en-US" sz="1200" i="1" dirty="0" err="1">
                <a:ea typeface="HelveticaNeueLT Std Cn"/>
              </a:rPr>
              <a:t>Curr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Opin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Pulm</a:t>
            </a:r>
            <a:r>
              <a:rPr lang="en-GB" altLang="en-US" sz="1200" i="1" dirty="0">
                <a:ea typeface="HelveticaNeueLT Std Cn"/>
              </a:rPr>
              <a:t> Med. </a:t>
            </a:r>
            <a:r>
              <a:rPr lang="en-GB" altLang="en-US" sz="1200" dirty="0">
                <a:ea typeface="HelveticaNeueLT Std Cn"/>
              </a:rPr>
              <a:t>2013;19:687–691.</a:t>
            </a:r>
          </a:p>
          <a:p>
            <a:r>
              <a:rPr lang="en-US" altLang="en-US" sz="1200" dirty="0" err="1">
                <a:ea typeface="HelveticaNeueLT Std Cn"/>
              </a:rPr>
              <a:t>Festinger</a:t>
            </a:r>
            <a:r>
              <a:rPr lang="en-US" altLang="en-US" sz="1200" dirty="0">
                <a:ea typeface="HelveticaNeueLT Std Cn"/>
              </a:rPr>
              <a:t> L. </a:t>
            </a:r>
            <a:r>
              <a:rPr lang="en-US" altLang="en-US" sz="1200" i="1" dirty="0">
                <a:ea typeface="HelveticaNeueLT Std Cn"/>
              </a:rPr>
              <a:t>A theory of cognitive dissonance</a:t>
            </a:r>
            <a:r>
              <a:rPr lang="en-US" altLang="en-US" sz="1200" dirty="0">
                <a:ea typeface="HelveticaNeueLT Std Cn"/>
              </a:rPr>
              <a:t>. Stanford University Press, Stanford. 1957.</a:t>
            </a:r>
          </a:p>
          <a:p>
            <a:r>
              <a:rPr lang="de-DE" altLang="en-US" sz="1200" dirty="0">
                <a:ea typeface="HelveticaNeueLT Std Cn"/>
              </a:rPr>
              <a:t>Horne R, </a:t>
            </a:r>
            <a:r>
              <a:rPr lang="de-DE" altLang="en-US" sz="1200" dirty="0" err="1">
                <a:ea typeface="HelveticaNeueLT Std Cn"/>
              </a:rPr>
              <a:t>Weinman</a:t>
            </a:r>
            <a:r>
              <a:rPr lang="de-DE" altLang="en-US" sz="1200" dirty="0">
                <a:ea typeface="HelveticaNeueLT Std Cn"/>
              </a:rPr>
              <a:t> J. </a:t>
            </a:r>
            <a:r>
              <a:rPr lang="en-GB" altLang="en-US" sz="1200" dirty="0">
                <a:ea typeface="HelveticaNeueLT Std Cn"/>
              </a:rPr>
              <a:t>Patients' beliefs about prescribed medicines and their role in adherence to treatment in chronic physical illness. </a:t>
            </a:r>
            <a:r>
              <a:rPr lang="de-DE" altLang="en-US" sz="1200" i="1" dirty="0">
                <a:ea typeface="HelveticaNeueLT Std Cn"/>
              </a:rPr>
              <a:t>J </a:t>
            </a:r>
            <a:r>
              <a:rPr lang="de-DE" altLang="en-US" sz="1200" i="1" dirty="0" err="1">
                <a:ea typeface="HelveticaNeueLT Std Cn"/>
              </a:rPr>
              <a:t>Psychosom</a:t>
            </a:r>
            <a:r>
              <a:rPr lang="de-DE" altLang="en-US" sz="1200" i="1" dirty="0">
                <a:ea typeface="HelveticaNeueLT Std Cn"/>
              </a:rPr>
              <a:t> Res. </a:t>
            </a:r>
            <a:r>
              <a:rPr lang="de-DE" altLang="en-US" sz="1200" dirty="0">
                <a:ea typeface="HelveticaNeueLT Std Cn"/>
              </a:rPr>
              <a:t>1999;47:555–567.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E0BD46-FE1F-4C69-9C59-15AD0FC6F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321388" cy="4227272"/>
          </a:xfrm>
        </p:spPr>
        <p:txBody>
          <a:bodyPr>
            <a:spAutoFit/>
          </a:bodyPr>
          <a:lstStyle/>
          <a:p>
            <a:r>
              <a:rPr lang="da-DK" altLang="en-US" sz="1200" dirty="0">
                <a:ea typeface="HelveticaNeueLT Std Cn"/>
              </a:rPr>
              <a:t>Jones S, Curley R, Wildman M, et al. Interventions for improving adherence to treatment in cystic fibrosis. </a:t>
            </a:r>
            <a:r>
              <a:rPr lang="da-DK" altLang="en-US" sz="1200" i="1" dirty="0">
                <a:ea typeface="HelveticaNeueLT Std Cn"/>
              </a:rPr>
              <a:t>Cochrane Database Syst Rev. </a:t>
            </a:r>
            <a:r>
              <a:rPr lang="da-DK" altLang="en-US" sz="1200" dirty="0">
                <a:ea typeface="HelveticaNeueLT Std Cn"/>
              </a:rPr>
              <a:t>2018;2018:CD011665. </a:t>
            </a:r>
            <a:endParaRPr lang="en-GB" altLang="en-US" sz="1200" dirty="0">
              <a:ea typeface="HelveticaNeueLT Std Cn"/>
            </a:endParaRPr>
          </a:p>
          <a:p>
            <a:r>
              <a:rPr lang="en-GB" altLang="en-US" sz="1200" dirty="0">
                <a:ea typeface="HelveticaNeueLT Std Cn"/>
              </a:rPr>
              <a:t>Lopes-Pacheco M. </a:t>
            </a:r>
            <a:r>
              <a:rPr lang="en-GB" altLang="en-US" sz="1200" dirty="0" err="1">
                <a:ea typeface="HelveticaNeueLT Std Cn"/>
              </a:rPr>
              <a:t>CFTR</a:t>
            </a:r>
            <a:r>
              <a:rPr lang="en-GB" altLang="en-US" sz="1200" dirty="0">
                <a:ea typeface="HelveticaNeueLT Std Cn"/>
              </a:rPr>
              <a:t> Modulators: The Changing Face of Cystic Fibrosis in the Era of Precision Medicine. </a:t>
            </a:r>
            <a:r>
              <a:rPr lang="en-GB" altLang="en-US" sz="1200" i="1" dirty="0">
                <a:ea typeface="HelveticaNeueLT Std Cn"/>
              </a:rPr>
              <a:t>Front </a:t>
            </a:r>
            <a:r>
              <a:rPr lang="en-GB" altLang="en-US" sz="1200" i="1" dirty="0" err="1">
                <a:ea typeface="HelveticaNeueLT Std Cn"/>
              </a:rPr>
              <a:t>Pharmacol</a:t>
            </a:r>
            <a:r>
              <a:rPr lang="en-GB" altLang="en-US" sz="1200" i="1" dirty="0">
                <a:ea typeface="HelveticaNeueLT Std Cn"/>
              </a:rPr>
              <a:t>.</a:t>
            </a:r>
            <a:r>
              <a:rPr lang="en-GB" altLang="en-US" sz="1200" dirty="0">
                <a:ea typeface="HelveticaNeueLT Std Cn"/>
              </a:rPr>
              <a:t> 2020;10:1662. </a:t>
            </a:r>
          </a:p>
          <a:p>
            <a:r>
              <a:rPr lang="en-US" altLang="en-US" sz="1200" dirty="0">
                <a:ea typeface="HelveticaNeueLT Std Cn"/>
              </a:rPr>
              <a:t>Miller </a:t>
            </a:r>
            <a:r>
              <a:rPr lang="en-US" altLang="en-US" sz="1200" dirty="0" err="1">
                <a:ea typeface="HelveticaNeueLT Std Cn"/>
              </a:rPr>
              <a:t>WR</a:t>
            </a:r>
            <a:r>
              <a:rPr lang="en-US" altLang="en-US" sz="1200" dirty="0">
                <a:ea typeface="HelveticaNeueLT Std Cn"/>
              </a:rPr>
              <a:t>. Motivational interviewing with problem drinkers. </a:t>
            </a:r>
            <a:r>
              <a:rPr lang="en-US" altLang="en-US" sz="1200" i="1" dirty="0" err="1">
                <a:ea typeface="HelveticaNeueLT Std Cn"/>
              </a:rPr>
              <a:t>Behav</a:t>
            </a:r>
            <a:r>
              <a:rPr lang="en-US" altLang="en-US" sz="1200" i="1" dirty="0">
                <a:ea typeface="HelveticaNeueLT Std Cn"/>
              </a:rPr>
              <a:t> </a:t>
            </a:r>
            <a:r>
              <a:rPr lang="en-US" altLang="en-US" sz="1200" i="1" dirty="0" err="1">
                <a:ea typeface="HelveticaNeueLT Std Cn"/>
              </a:rPr>
              <a:t>Psychother</a:t>
            </a:r>
            <a:r>
              <a:rPr lang="en-US" altLang="en-US" sz="1200" i="1" dirty="0">
                <a:ea typeface="HelveticaNeueLT Std Cn"/>
              </a:rPr>
              <a:t>. </a:t>
            </a:r>
            <a:r>
              <a:rPr lang="en-US" altLang="en-US" sz="1200" dirty="0">
                <a:ea typeface="HelveticaNeueLT Std Cn"/>
              </a:rPr>
              <a:t>1983;11:147–172.</a:t>
            </a:r>
          </a:p>
          <a:p>
            <a:r>
              <a:rPr lang="en-GB" altLang="en-US" sz="1200" dirty="0" err="1">
                <a:ea typeface="HelveticaNeueLT Std Cn"/>
              </a:rPr>
              <a:t>Ohn</a:t>
            </a:r>
            <a:r>
              <a:rPr lang="en-GB" altLang="en-US" sz="1200" dirty="0">
                <a:ea typeface="HelveticaNeueLT Std Cn"/>
              </a:rPr>
              <a:t> M, Fitzgerald DA. Question 12: What do you consider when discussing treatment adherence in patients with Cystic Fibrosis? </a:t>
            </a:r>
            <a:r>
              <a:rPr lang="en-GB" altLang="en-US" sz="1200" i="1" dirty="0" err="1">
                <a:ea typeface="HelveticaNeueLT Std Cn"/>
              </a:rPr>
              <a:t>Paediatr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Respir</a:t>
            </a:r>
            <a:r>
              <a:rPr lang="en-GB" altLang="en-US" sz="1200" i="1" dirty="0">
                <a:ea typeface="HelveticaNeueLT Std Cn"/>
              </a:rPr>
              <a:t> Rev</a:t>
            </a:r>
            <a:r>
              <a:rPr lang="en-GB" altLang="en-US" sz="1200" dirty="0">
                <a:ea typeface="HelveticaNeueLT Std Cn"/>
              </a:rPr>
              <a:t>. 2018;25:33–36.</a:t>
            </a:r>
          </a:p>
          <a:p>
            <a:r>
              <a:rPr lang="en-GB" altLang="en-US" sz="1200" dirty="0">
                <a:ea typeface="HelveticaNeueLT Std Cn"/>
              </a:rPr>
              <a:t>O'Toole </a:t>
            </a:r>
            <a:r>
              <a:rPr lang="en-GB" altLang="en-US" sz="1200" dirty="0" err="1">
                <a:ea typeface="HelveticaNeueLT Std Cn"/>
              </a:rPr>
              <a:t>DPH</a:t>
            </a:r>
            <a:r>
              <a:rPr lang="en-GB" altLang="en-US" sz="1200" dirty="0">
                <a:ea typeface="HelveticaNeueLT Std Cn"/>
              </a:rPr>
              <a:t>, et al. Adherence to Aerosol Therapy in Young People With Cystic Fibrosis: Patient and Parent Perspectives Following Electronic Data Capture. </a:t>
            </a:r>
            <a:r>
              <a:rPr lang="en-GB" altLang="en-US" sz="1200" i="1" dirty="0" err="1">
                <a:ea typeface="HelveticaNeueLT Std Cn"/>
              </a:rPr>
              <a:t>Qual</a:t>
            </a:r>
            <a:r>
              <a:rPr lang="en-GB" altLang="en-US" sz="1200" i="1" dirty="0">
                <a:ea typeface="HelveticaNeueLT Std Cn"/>
              </a:rPr>
              <a:t> Health Res. </a:t>
            </a:r>
            <a:r>
              <a:rPr lang="en-GB" altLang="en-US" sz="1200" dirty="0">
                <a:ea typeface="HelveticaNeueLT Std Cn"/>
              </a:rPr>
              <a:t>2019;29:846–856.</a:t>
            </a:r>
          </a:p>
          <a:p>
            <a:r>
              <a:rPr lang="en-GB" altLang="en-US" sz="1200" dirty="0">
                <a:ea typeface="HelveticaNeueLT Std Cn"/>
              </a:rPr>
              <a:t>Patterson JM, Wall M, Berge J, et al. Gender differences in treatment adherence among youth with cystic fibrosis: Development of a new questionnaire. </a:t>
            </a:r>
            <a:r>
              <a:rPr lang="en-GB" altLang="en-US" sz="1200" i="1" dirty="0">
                <a:ea typeface="HelveticaNeueLT Std Cn"/>
              </a:rPr>
              <a:t>J Cyst </a:t>
            </a:r>
            <a:r>
              <a:rPr lang="en-GB" altLang="en-US" sz="1200" i="1" dirty="0" err="1">
                <a:ea typeface="HelveticaNeueLT Std Cn"/>
              </a:rPr>
              <a:t>Fibros</a:t>
            </a:r>
            <a:r>
              <a:rPr lang="en-GB" altLang="en-US" sz="1200" i="1" dirty="0">
                <a:ea typeface="HelveticaNeueLT Std Cn"/>
              </a:rPr>
              <a:t>. </a:t>
            </a:r>
            <a:r>
              <a:rPr lang="en-GB" altLang="en-US" sz="1200" dirty="0">
                <a:ea typeface="HelveticaNeueLT Std Cn"/>
              </a:rPr>
              <a:t>2008;7:154–164.</a:t>
            </a:r>
          </a:p>
          <a:p>
            <a:r>
              <a:rPr lang="en-GB" altLang="en-US" sz="1200" dirty="0">
                <a:ea typeface="HelveticaNeueLT Std Cn"/>
              </a:rPr>
              <a:t>Perkins R, </a:t>
            </a:r>
            <a:r>
              <a:rPr lang="en-GB" altLang="en-US" sz="1200" dirty="0" err="1">
                <a:ea typeface="HelveticaNeueLT Std Cn"/>
              </a:rPr>
              <a:t>Repper</a:t>
            </a:r>
            <a:r>
              <a:rPr lang="en-GB" altLang="en-US" sz="1200" dirty="0">
                <a:ea typeface="HelveticaNeueLT Std Cn"/>
              </a:rPr>
              <a:t>, J. </a:t>
            </a:r>
            <a:r>
              <a:rPr lang="en-GB" altLang="en-US" sz="1200" i="1" dirty="0">
                <a:ea typeface="HelveticaNeueLT Std Cn"/>
              </a:rPr>
              <a:t>Dilemmas in community mental health practice: Choice or control</a:t>
            </a:r>
            <a:r>
              <a:rPr lang="en-GB" altLang="en-US" sz="1200" dirty="0">
                <a:ea typeface="HelveticaNeueLT Std Cn"/>
              </a:rPr>
              <a:t>. Abingdon, UK: Radcliffe Medical Press Ltd. 1998.</a:t>
            </a:r>
          </a:p>
          <a:p>
            <a:r>
              <a:rPr lang="da-DK" altLang="en-US" sz="1200" dirty="0">
                <a:ea typeface="HelveticaNeueLT Std Cn"/>
              </a:rPr>
              <a:t>Riekert K. </a:t>
            </a:r>
            <a:r>
              <a:rPr lang="en-GB" altLang="en-US" sz="1200" dirty="0">
                <a:ea typeface="HelveticaNeueLT Std Cn"/>
              </a:rPr>
              <a:t>Promoting adherence and increasing life span. </a:t>
            </a:r>
            <a:r>
              <a:rPr lang="da-DK" altLang="en-US" sz="1200" i="1" dirty="0">
                <a:ea typeface="HelveticaNeueLT Std Cn"/>
              </a:rPr>
              <a:t>J Hopkins Adv Stud Med. </a:t>
            </a:r>
            <a:r>
              <a:rPr lang="da-DK" altLang="en-US" sz="1200" dirty="0">
                <a:ea typeface="HelveticaNeueLT Std Cn"/>
              </a:rPr>
              <a:t>2009;9:14–19.</a:t>
            </a:r>
            <a:endParaRPr lang="en-GB" altLang="en-US" sz="1200" dirty="0">
              <a:ea typeface="HelveticaNeueLT Std Cn"/>
            </a:endParaRPr>
          </a:p>
          <a:p>
            <a:r>
              <a:rPr lang="en-GB" altLang="en-US" sz="1200" dirty="0">
                <a:ea typeface="HelveticaNeueLT Std Cn"/>
              </a:rPr>
              <a:t>Rogers C. </a:t>
            </a:r>
            <a:r>
              <a:rPr lang="en-US" altLang="en-US" sz="1200" dirty="0">
                <a:ea typeface="HelveticaNeueLT Std Cn"/>
              </a:rPr>
              <a:t>Empathic: An unappreciated way of being</a:t>
            </a:r>
            <a:r>
              <a:rPr lang="en-GB" altLang="en-US" sz="1200" dirty="0">
                <a:ea typeface="HelveticaNeueLT Std Cn"/>
              </a:rPr>
              <a:t>. </a:t>
            </a:r>
            <a:r>
              <a:rPr lang="en-GB" altLang="en-US" sz="1200" i="1" dirty="0" err="1">
                <a:ea typeface="HelveticaNeueLT Std Cn"/>
              </a:rPr>
              <a:t>Couns</a:t>
            </a:r>
            <a:r>
              <a:rPr lang="en-GB" altLang="en-US" sz="1200" i="1" dirty="0">
                <a:ea typeface="HelveticaNeueLT Std Cn"/>
              </a:rPr>
              <a:t> Psychol. </a:t>
            </a:r>
            <a:r>
              <a:rPr lang="en-GB" altLang="en-US" sz="1200" dirty="0">
                <a:ea typeface="HelveticaNeueLT Std Cn"/>
              </a:rPr>
              <a:t>1975;5:2–10.</a:t>
            </a:r>
          </a:p>
          <a:p>
            <a:r>
              <a:rPr lang="en-GB" altLang="en-US" sz="1200" dirty="0" err="1">
                <a:ea typeface="HelveticaNeueLT Std Cn"/>
              </a:rPr>
              <a:t>Rouzé</a:t>
            </a:r>
            <a:r>
              <a:rPr lang="en-GB" altLang="en-US" sz="1200" dirty="0">
                <a:ea typeface="HelveticaNeueLT Std Cn"/>
              </a:rPr>
              <a:t> H, </a:t>
            </a:r>
            <a:r>
              <a:rPr lang="en-GB" altLang="en-US" sz="1200" dirty="0" err="1">
                <a:ea typeface="HelveticaNeueLT Std Cn"/>
              </a:rPr>
              <a:t>Viprey</a:t>
            </a:r>
            <a:r>
              <a:rPr lang="en-GB" altLang="en-US" sz="1200" dirty="0">
                <a:ea typeface="HelveticaNeueLT Std Cn"/>
              </a:rPr>
              <a:t> M, </a:t>
            </a:r>
            <a:r>
              <a:rPr lang="en-GB" altLang="en-US" sz="1200" dirty="0" err="1">
                <a:ea typeface="HelveticaNeueLT Std Cn"/>
              </a:rPr>
              <a:t>Allemann</a:t>
            </a:r>
            <a:r>
              <a:rPr lang="en-GB" altLang="en-US" sz="1200" dirty="0">
                <a:ea typeface="HelveticaNeueLT Std Cn"/>
              </a:rPr>
              <a:t> S, et al. Adherence to long-term therapies in cystic fibrosis: a French cross-sectional study linking prescribing, dispensing, and hospitalization data. </a:t>
            </a:r>
            <a:r>
              <a:rPr lang="en-GB" altLang="en-US" sz="1200" i="1" dirty="0">
                <a:ea typeface="HelveticaNeueLT Std Cn"/>
              </a:rPr>
              <a:t>Patient Prefer Adherence. </a:t>
            </a:r>
            <a:r>
              <a:rPr lang="en-GB" altLang="en-US" sz="1200" dirty="0">
                <a:ea typeface="HelveticaNeueLT Std Cn"/>
              </a:rPr>
              <a:t>2019;13:1497–1510.</a:t>
            </a:r>
          </a:p>
          <a:p>
            <a:r>
              <a:rPr lang="en-GB" altLang="en-US" sz="1200" dirty="0">
                <a:ea typeface="HelveticaNeueLT Std Cn"/>
              </a:rPr>
              <a:t>Wasserstein SB, La </a:t>
            </a:r>
            <a:r>
              <a:rPr lang="en-GB" altLang="en-US" sz="1200" dirty="0" err="1">
                <a:ea typeface="HelveticaNeueLT Std Cn"/>
              </a:rPr>
              <a:t>Greca</a:t>
            </a:r>
            <a:r>
              <a:rPr lang="en-GB" altLang="en-US" sz="1200" dirty="0">
                <a:ea typeface="HelveticaNeueLT Std Cn"/>
              </a:rPr>
              <a:t> AM. Can peer support buffer against </a:t>
            </a:r>
            <a:r>
              <a:rPr lang="en-GB" altLang="en-US" sz="1200" dirty="0" err="1">
                <a:ea typeface="HelveticaNeueLT Std Cn"/>
              </a:rPr>
              <a:t>behavioral</a:t>
            </a:r>
            <a:r>
              <a:rPr lang="en-GB" altLang="en-US" sz="1200" dirty="0">
                <a:ea typeface="HelveticaNeueLT Std Cn"/>
              </a:rPr>
              <a:t> consequences of parental discord? </a:t>
            </a:r>
            <a:r>
              <a:rPr lang="en-GB" altLang="en-US" sz="1200" i="1" dirty="0">
                <a:ea typeface="HelveticaNeueLT Std Cn"/>
              </a:rPr>
              <a:t>J </a:t>
            </a:r>
            <a:r>
              <a:rPr lang="en-GB" altLang="en-US" sz="1200" i="1" dirty="0" err="1">
                <a:ea typeface="HelveticaNeueLT Std Cn"/>
              </a:rPr>
              <a:t>Clin</a:t>
            </a:r>
            <a:r>
              <a:rPr lang="en-GB" altLang="en-US" sz="1200" i="1" dirty="0">
                <a:ea typeface="HelveticaNeueLT Std Cn"/>
              </a:rPr>
              <a:t> Child Psychol. </a:t>
            </a:r>
            <a:r>
              <a:rPr lang="en-GB" altLang="en-US" sz="1200" dirty="0">
                <a:ea typeface="HelveticaNeueLT Std Cn"/>
              </a:rPr>
              <a:t>1996;25:177–182.</a:t>
            </a:r>
          </a:p>
          <a:p>
            <a:r>
              <a:rPr lang="en-GB" altLang="en-US" sz="1200" dirty="0">
                <a:ea typeface="HelveticaNeueLT Std Cn"/>
              </a:rPr>
              <a:t>White H, et al. Variation in lung function as a marker of adherence to oral and inhaled medication in cystic fibrosis. </a:t>
            </a:r>
            <a:r>
              <a:rPr lang="en-GB" altLang="en-US" sz="1200" i="1" dirty="0" err="1">
                <a:ea typeface="HelveticaNeueLT Std Cn"/>
              </a:rPr>
              <a:t>Eur</a:t>
            </a:r>
            <a:r>
              <a:rPr lang="en-GB" altLang="en-US" sz="1200" i="1" dirty="0">
                <a:ea typeface="HelveticaNeueLT Std Cn"/>
              </a:rPr>
              <a:t> </a:t>
            </a:r>
            <a:r>
              <a:rPr lang="en-GB" altLang="en-US" sz="1200" i="1" dirty="0" err="1">
                <a:ea typeface="HelveticaNeueLT Std Cn"/>
              </a:rPr>
              <a:t>Respir</a:t>
            </a:r>
            <a:r>
              <a:rPr lang="en-GB" altLang="en-US" sz="1200" i="1" dirty="0">
                <a:ea typeface="HelveticaNeueLT Std Cn"/>
              </a:rPr>
              <a:t> J</a:t>
            </a:r>
            <a:r>
              <a:rPr lang="en-GB" altLang="en-US" sz="1200" dirty="0">
                <a:ea typeface="HelveticaNeueLT Std Cn"/>
              </a:rPr>
              <a:t> 2017;49:1600987.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00DAF4E-9F9B-4BA1-BCA9-6A7CFCDD1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6EED49-805C-4EC3-928F-8F70AB32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Важность соблюдения режима лечения</a:t>
            </a:r>
            <a:endParaRPr lang="en-GB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9F3CC9-DDB3-4A8E-BD10-149761F8E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853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291319-5388-4037-A22A-70A5637C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Важность оптимального соблюдения режима лечения при МВ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CF1C89-2F70-45AB-9CC9-A2D3F633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Снижает заболеваемость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Улучшает качество жизни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Снижает распространенность обострения заболевания легких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Снижает частоту госпитализации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>
              <a:ea typeface="HelveticaNeueLT Std Cn"/>
            </a:endParaRP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Улучшает состояние здоровья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Улучшает функцию легких, что приводит к более длительному выживанию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US" altLang="en-US">
              <a:ea typeface="HelveticaNeueLT Std Cn"/>
            </a:endParaRPr>
          </a:p>
          <a:p>
            <a:pPr marL="609600" indent="-609600">
              <a:buFontTx/>
              <a:buChar char="•"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Снижает риск ухудшения клинических проявлений при сочетании с продолжением лечения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0F045FF-94F2-4BA8-A28B-7E23E7B93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Bishay LC, Sawicki GS.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Adolesc Health Med Ther.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2016;7:117–124; 2. Lopes-Pacheco M.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Pharmacol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2020;10:1662; 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Burgel PR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Am J Respir Crit Care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2020;201;2:188–197.</a:t>
            </a:r>
          </a:p>
        </p:txBody>
      </p:sp>
    </p:spTree>
    <p:extLst>
      <p:ext uri="{BB962C8B-B14F-4D97-AF65-F5344CB8AC3E}">
        <p14:creationId xmlns:p14="http://schemas.microsoft.com/office/powerpoint/2010/main" val="32141232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E9ADCE5-E639-4BDF-8EAD-61430391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Соблюдение режима лечения при МВ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4F0F590-59DF-41CA-8C5F-9526E676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Отмечалось значительное улучшение выживаемости людей, живущих с МВ, поскольку МВ впервые был выявлен более 80 лет назад, отчасти благодаря достижениям в лечении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</a:p>
          <a:p>
            <a:endParaRPr lang="en-GB" altLang="en-US"/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Мы по-прежнему остаемся далеко от оптимального соблюдения режима лечения</a:t>
            </a:r>
          </a:p>
          <a:p>
            <a:pPr lvl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Для поддержания нашего прогресса нам необходимо лучше поощрять соблюдение режима лечения</a:t>
            </a:r>
          </a:p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B707DB0-67F9-4A47-BBCD-CBF0EA3A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МВ, кистозный фиброз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Balfour-Lynn IM, King JA.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Paediatr Respir Rev.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2020; S1526-0542(20)30081-6; 2. Cystic Fibrosis Foundation. 2019.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https://www.cff.org/Research/Researcher-Resources/Patient-Registry/2019-Patient-Registry-Annual-Data-Report.pdf. По состоянию на июль 2021 г.</a:t>
            </a:r>
          </a:p>
        </p:txBody>
      </p:sp>
    </p:spTree>
    <p:extLst>
      <p:ext uri="{BB962C8B-B14F-4D97-AF65-F5344CB8AC3E}">
        <p14:creationId xmlns:p14="http://schemas.microsoft.com/office/powerpoint/2010/main" val="4117310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BBCEB64-2B63-4ED4-AE29-40F13639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Соблюдение режима лечения при МВ: реальность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C6F65B8-A913-492B-A322-A8BB8310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Плохая приверженность лечению является серьезной проблемой и варьируется в зависимости от типа лечения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FC3BB2-741E-4070-9A03-FE9500C42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ИИП, индекс использования препарата. 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Рисунки адаптированы из публикации White H,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Eur Respir J.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2017;49:1600987.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7159639-3C3C-4996-B889-32FD03D4403D}"/>
              </a:ext>
            </a:extLst>
          </p:cNvPr>
          <p:cNvSpPr txBox="1"/>
          <p:nvPr/>
        </p:nvSpPr>
        <p:spPr>
          <a:xfrm>
            <a:off x="6988049" y="2573252"/>
            <a:ext cx="4005269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Частота соблюдения режима лечения по ИИП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1878903" y="2610113"/>
            <a:ext cx="4005269" cy="48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Частота соблюдения режима лечения по самооценкам пациентов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A6F7083-AE8E-44F6-94D8-9B214D89B560}"/>
              </a:ext>
            </a:extLst>
          </p:cNvPr>
          <p:cNvSpPr txBox="1"/>
          <p:nvPr/>
        </p:nvSpPr>
        <p:spPr>
          <a:xfrm rot="16200000">
            <a:off x="324977" y="3825356"/>
            <a:ext cx="211098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(%)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0816A3B-B573-47EF-A352-8A0988376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175294"/>
              </p:ext>
            </p:extLst>
          </p:nvPr>
        </p:nvGraphicFramePr>
        <p:xfrm>
          <a:off x="1442353" y="2851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D05627-7A48-41B3-A49D-36F28CE3D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233087"/>
              </p:ext>
            </p:extLst>
          </p:nvPr>
        </p:nvGraphicFramePr>
        <p:xfrm>
          <a:off x="6704684" y="2851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2EBB007-23B3-F14D-8517-B601D7E35C94}"/>
              </a:ext>
            </a:extLst>
          </p:cNvPr>
          <p:cNvSpPr txBox="1"/>
          <p:nvPr/>
        </p:nvSpPr>
        <p:spPr>
          <a:xfrm rot="16200000">
            <a:off x="5556959" y="3825357"/>
            <a:ext cx="211098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Соблюдение режима лечения (%)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7010" y="5350753"/>
            <a:ext cx="4947674" cy="192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50" dirty="0" err="1" smtClean="0"/>
              <a:t>Бронходилататоры</a:t>
            </a:r>
            <a:r>
              <a:rPr lang="en-US" sz="650" dirty="0"/>
              <a:t> </a:t>
            </a:r>
            <a:r>
              <a:rPr lang="en-US" sz="650" dirty="0" smtClean="0"/>
              <a:t>      </a:t>
            </a:r>
            <a:r>
              <a:rPr lang="en-US" sz="650" dirty="0" err="1" smtClean="0"/>
              <a:t>Ингаляционные</a:t>
            </a:r>
            <a:r>
              <a:rPr lang="en-US" sz="650" dirty="0" smtClean="0"/>
              <a:t> </a:t>
            </a:r>
            <a:r>
              <a:rPr lang="en-US" sz="650" dirty="0" err="1" smtClean="0"/>
              <a:t>антибиотики</a:t>
            </a:r>
            <a:r>
              <a:rPr lang="en-US" sz="650" dirty="0"/>
              <a:t> </a:t>
            </a:r>
            <a:r>
              <a:rPr lang="en-US" sz="650" dirty="0" smtClean="0"/>
              <a:t>    </a:t>
            </a:r>
            <a:r>
              <a:rPr lang="en-US" sz="650" dirty="0" err="1" smtClean="0"/>
              <a:t>Пероральные</a:t>
            </a:r>
            <a:r>
              <a:rPr lang="en-US" sz="650" dirty="0" smtClean="0"/>
              <a:t> </a:t>
            </a:r>
            <a:r>
              <a:rPr lang="en-US" sz="650" dirty="0" err="1" smtClean="0"/>
              <a:t>антибиотики</a:t>
            </a:r>
            <a:r>
              <a:rPr lang="en-US" sz="650" dirty="0" smtClean="0"/>
              <a:t>    </a:t>
            </a:r>
            <a:r>
              <a:rPr lang="en-US" sz="650" dirty="0" err="1" smtClean="0"/>
              <a:t>Ингаляционные</a:t>
            </a:r>
            <a:r>
              <a:rPr lang="en-US" sz="650" dirty="0" smtClean="0"/>
              <a:t> </a:t>
            </a:r>
            <a:r>
              <a:rPr lang="en-US" sz="650" dirty="0" err="1"/>
              <a:t>антибиотики</a:t>
            </a:r>
            <a:r>
              <a:rPr lang="en-US" sz="650" dirty="0"/>
              <a:t> </a:t>
            </a:r>
            <a:r>
              <a:rPr lang="en-US" sz="650" dirty="0" err="1"/>
              <a:t>для</a:t>
            </a:r>
            <a:r>
              <a:rPr lang="en-US" sz="650" dirty="0"/>
              <a:t> </a:t>
            </a:r>
            <a:r>
              <a:rPr lang="en-US" sz="650" dirty="0" err="1"/>
              <a:t>небулайзеров</a:t>
            </a:r>
            <a:endParaRPr lang="en-US" sz="650" dirty="0"/>
          </a:p>
        </p:txBody>
      </p:sp>
      <p:sp>
        <p:nvSpPr>
          <p:cNvPr id="16" name="TextBox 15"/>
          <p:cNvSpPr txBox="1"/>
          <p:nvPr/>
        </p:nvSpPr>
        <p:spPr>
          <a:xfrm>
            <a:off x="7244326" y="5340074"/>
            <a:ext cx="3969774" cy="392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50" dirty="0" err="1" smtClean="0"/>
              <a:t>Бронходилататоры</a:t>
            </a:r>
            <a:r>
              <a:rPr lang="en-US" sz="650" dirty="0"/>
              <a:t> </a:t>
            </a:r>
            <a:r>
              <a:rPr lang="en-US" sz="650" dirty="0" smtClean="0"/>
              <a:t>      </a:t>
            </a:r>
            <a:r>
              <a:rPr lang="en-US" sz="650" dirty="0" err="1" smtClean="0"/>
              <a:t>Ингаляционные</a:t>
            </a:r>
            <a:r>
              <a:rPr lang="en-US" sz="650" dirty="0" smtClean="0"/>
              <a:t> </a:t>
            </a:r>
            <a:r>
              <a:rPr lang="en-US" sz="650" dirty="0" err="1" smtClean="0"/>
              <a:t>антибиотики</a:t>
            </a:r>
            <a:r>
              <a:rPr lang="en-US" sz="650" dirty="0"/>
              <a:t> </a:t>
            </a:r>
            <a:r>
              <a:rPr lang="en-US" sz="650" dirty="0" smtClean="0"/>
              <a:t>    </a:t>
            </a:r>
            <a:r>
              <a:rPr lang="en-US" sz="650" dirty="0" err="1" smtClean="0"/>
              <a:t>Пероральные</a:t>
            </a:r>
            <a:r>
              <a:rPr lang="en-US" sz="650" dirty="0" smtClean="0"/>
              <a:t> </a:t>
            </a:r>
            <a:r>
              <a:rPr lang="en-US" sz="650" dirty="0" err="1" smtClean="0"/>
              <a:t>антибиотики</a:t>
            </a:r>
            <a:r>
              <a:rPr lang="en-US" sz="650" dirty="0" smtClean="0"/>
              <a:t>         </a:t>
            </a:r>
            <a:r>
              <a:rPr lang="en-US" sz="650" dirty="0" err="1" smtClean="0"/>
              <a:t>Ингаляционные</a:t>
            </a:r>
            <a:r>
              <a:rPr lang="en-US" sz="650" dirty="0" smtClean="0"/>
              <a:t> </a:t>
            </a:r>
          </a:p>
          <a:p>
            <a:r>
              <a:rPr lang="en-US" sz="650" dirty="0"/>
              <a:t>	</a:t>
            </a:r>
            <a:r>
              <a:rPr lang="en-US" sz="650" dirty="0" smtClean="0"/>
              <a:t>	                                                                </a:t>
            </a:r>
            <a:r>
              <a:rPr lang="en-US" sz="650" dirty="0" err="1" smtClean="0"/>
              <a:t>антибиотики</a:t>
            </a:r>
            <a:r>
              <a:rPr lang="en-US" sz="650" dirty="0" smtClean="0"/>
              <a:t> </a:t>
            </a:r>
            <a:r>
              <a:rPr lang="en-US" sz="650" dirty="0" err="1" smtClean="0"/>
              <a:t>для</a:t>
            </a:r>
            <a:endParaRPr lang="en-US" sz="650" dirty="0"/>
          </a:p>
          <a:p>
            <a:r>
              <a:rPr lang="en-US" sz="650" dirty="0"/>
              <a:t>	</a:t>
            </a:r>
            <a:r>
              <a:rPr lang="en-US" sz="650" dirty="0" smtClean="0"/>
              <a:t>		                   </a:t>
            </a:r>
            <a:r>
              <a:rPr lang="en-US" sz="650" dirty="0" err="1" smtClean="0"/>
              <a:t>небулайзеров</a:t>
            </a:r>
            <a:endParaRPr lang="en-US" sz="650" dirty="0"/>
          </a:p>
        </p:txBody>
      </p:sp>
    </p:spTree>
    <p:extLst>
      <p:ext uri="{BB962C8B-B14F-4D97-AF65-F5344CB8AC3E}">
        <p14:creationId xmlns:p14="http://schemas.microsoft.com/office/powerpoint/2010/main" val="27368092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Измерение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Измерение приверженности, как известно, ненадежно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0" indent="0" eaLnBrk="1" hangingPunct="1">
              <a:buNone/>
            </a:pPr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Способность правильно распознавать и оценивать соблюдение режима лечения стала центром внимания при изучении многих хронических заболеваний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0" indent="0" eaLnBrk="1" hangingPunct="1">
              <a:buNone/>
            </a:pPr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Методы измерения соблюдения режима лечения:</a:t>
            </a:r>
            <a:endParaRPr lang="en-GB" altLang="en-US" baseline="30000">
              <a:ea typeface="HelveticaNeueLT Std Cn"/>
            </a:endParaRP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Измерение концентрации лекарственных препаратов или метаболитов в крови/моче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/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Отчеты пациентов (опросники, дневники для самостоятельного заполнения)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Электронные методы регистрации выдачи препарата/схемы применения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/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Проверка документации по назначению препарата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D558CC-3B44-44A2-A1DE-E27E5F8D0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Eakin MN, Riekert KA.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Curr Opin Pulm Med.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2013;19:687–691; 2. Anghel LA,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Med Pharm Rep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2019;92:117–122; </a:t>
            </a:r>
            <a:r>
              <a:rPr sz="1000"/>
              <a:t/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Jones S,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 2018:CD011665.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1_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2294</Words>
  <Application>Microsoft Office PowerPoint</Application>
  <PresentationFormat>Widescreen</PresentationFormat>
  <Paragraphs>355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System Font Regular</vt:lpstr>
      <vt:lpstr>Arial</vt:lpstr>
      <vt:lpstr>Calibri</vt:lpstr>
      <vt:lpstr>Calibri Light</vt:lpstr>
      <vt:lpstr>HelveticaNeueLT Std Cn</vt:lpstr>
      <vt:lpstr>HelveticaNeueLT Std Med Cn</vt:lpstr>
      <vt:lpstr>Wingdings</vt:lpstr>
      <vt:lpstr>1_Office Theme</vt:lpstr>
      <vt:lpstr>Соблюдение режима лечения и введение в мотивационное интервьюирование</vt:lpstr>
      <vt:lpstr>Заявление об ограничении ответственности</vt:lpstr>
      <vt:lpstr>Введение</vt:lpstr>
      <vt:lpstr>Цели обучения</vt:lpstr>
      <vt:lpstr>Важность соблюдения режима лечения</vt:lpstr>
      <vt:lpstr>Важность оптимального соблюдения режима лечения при МВ</vt:lpstr>
      <vt:lpstr>Соблюдение режима лечения при МВ</vt:lpstr>
      <vt:lpstr>Соблюдение режима лечения при МВ: реальность</vt:lpstr>
      <vt:lpstr>Измерение</vt:lpstr>
      <vt:lpstr>Оптимальная приверженность: определение</vt:lpstr>
      <vt:lpstr>Почему при МВ добиться оптимального соблюдения режима лечения настолько трудно?</vt:lpstr>
      <vt:lpstr>Факторы, влияющие на приверженность лечению</vt:lpstr>
      <vt:lpstr>Факторы, влияющие на приверженность лечению</vt:lpstr>
      <vt:lpstr>Общество и культура</vt:lpstr>
      <vt:lpstr>Семья и друзья</vt:lpstr>
      <vt:lpstr>Семья и друзья</vt:lpstr>
      <vt:lpstr>Друзья: сверстники</vt:lpstr>
      <vt:lpstr>Лечение </vt:lpstr>
      <vt:lpstr>Индивидуальные характеристики</vt:lpstr>
      <vt:lpstr>Поведение</vt:lpstr>
      <vt:lpstr>Психология</vt:lpstr>
      <vt:lpstr>Что мы можем сделать?</vt:lpstr>
      <vt:lpstr>Наш ответ?</vt:lpstr>
      <vt:lpstr>Команда</vt:lpstr>
      <vt:lpstr>Медицинский работник</vt:lpstr>
      <vt:lpstr>Введение в мотивационное интервью</vt:lpstr>
      <vt:lpstr>Роль медицинских работников</vt:lpstr>
      <vt:lpstr>Почему некоторые люди не соблюдают режим лечения?</vt:lpstr>
      <vt:lpstr>На практике...</vt:lpstr>
      <vt:lpstr>Размышления об изменении поведения вместе с пациентами</vt:lpstr>
      <vt:lpstr>Размышления об изменении поведения вместе с пациентами</vt:lpstr>
      <vt:lpstr>Размышления об изменениях</vt:lpstr>
      <vt:lpstr>Зубная нить</vt:lpstr>
      <vt:lpstr>Процесс изменений</vt:lpstr>
      <vt:lpstr>Мотивационное интервью</vt:lpstr>
      <vt:lpstr>Определение мотивационного интервьюирования</vt:lpstr>
      <vt:lpstr>Теория, лежащая в основе мотивационного интервьюирования</vt:lpstr>
      <vt:lpstr>Принцип 1: Не говорите людям, что делать...</vt:lpstr>
      <vt:lpstr>Принцип 2: Слушайте</vt:lpstr>
      <vt:lpstr>Принцип 3: Позвольте пациенту сказать вам, что им необходимо изменить</vt:lpstr>
      <vt:lpstr>Принцип 4: Когнитивный диссонанс</vt:lpstr>
      <vt:lpstr>Принцип 5: Прежде чем пытаться измениться, люди должны чувствовать себя уверенно</vt:lpstr>
      <vt:lpstr>Принцип 6: Неопределенность нормальна</vt:lpstr>
      <vt:lpstr>Резюме </vt:lpstr>
      <vt:lpstr>Литература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keywords>UK0124334</cp:keywords>
  <cp:lastModifiedBy>Jenna Ronbeck</cp:lastModifiedBy>
  <cp:revision>104</cp:revision>
  <dcterms:created xsi:type="dcterms:W3CDTF">2021-07-06T11:43:32Z</dcterms:created>
  <dcterms:modified xsi:type="dcterms:W3CDTF">2022-01-06T21:52:03Z</dcterms:modified>
</cp:coreProperties>
</file>