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260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34" r:id="rId10"/>
    <p:sldId id="380" r:id="rId11"/>
    <p:sldId id="390" r:id="rId12"/>
    <p:sldId id="376" r:id="rId13"/>
    <p:sldId id="341" r:id="rId14"/>
    <p:sldId id="322" r:id="rId15"/>
    <p:sldId id="325" r:id="rId16"/>
    <p:sldId id="399" r:id="rId17"/>
    <p:sldId id="329" r:id="rId18"/>
    <p:sldId id="331" r:id="rId19"/>
    <p:sldId id="283" r:id="rId20"/>
    <p:sldId id="289" r:id="rId21"/>
    <p:sldId id="290" r:id="rId22"/>
    <p:sldId id="388" r:id="rId23"/>
    <p:sldId id="342" r:id="rId24"/>
    <p:sldId id="335" r:id="rId25"/>
    <p:sldId id="302" r:id="rId26"/>
    <p:sldId id="377" r:id="rId27"/>
    <p:sldId id="344" r:id="rId28"/>
    <p:sldId id="345" r:id="rId29"/>
    <p:sldId id="346" r:id="rId30"/>
    <p:sldId id="348" r:id="rId31"/>
    <p:sldId id="383" r:id="rId32"/>
    <p:sldId id="349" r:id="rId33"/>
    <p:sldId id="350" r:id="rId34"/>
    <p:sldId id="351" r:id="rId35"/>
    <p:sldId id="353" r:id="rId36"/>
    <p:sldId id="354" r:id="rId37"/>
    <p:sldId id="378" r:id="rId38"/>
    <p:sldId id="356" r:id="rId39"/>
    <p:sldId id="357" r:id="rId40"/>
    <p:sldId id="358" r:id="rId41"/>
    <p:sldId id="359" r:id="rId42"/>
    <p:sldId id="366" r:id="rId43"/>
    <p:sldId id="367" r:id="rId44"/>
    <p:sldId id="391" r:id="rId45"/>
    <p:sldId id="373" r:id="rId46"/>
    <p:sldId id="379" r:id="rId47"/>
  </p:sldIdLst>
  <p:sldSz cx="12192000" cy="6858000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5FB3E5-AE8C-28BD-283A-E763A806861F}" name="Simone Toccacieli" initials="ST" userId="522eb801a689de7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hami Jeevakumar" initials="GJ" lastIdx="0" clrIdx="0">
    <p:extLst>
      <p:ext uri="{19B8F6BF-5375-455C-9EA6-DF929625EA0E}">
        <p15:presenceInfo xmlns:p15="http://schemas.microsoft.com/office/powerpoint/2012/main" userId="S::Gauthami.Jeevakumar@apothecom.com::420ee20b-b527-409b-9a31-07e5a9b4755d" providerId="AD"/>
      </p:ext>
    </p:extLst>
  </p:cmAuthor>
  <p:cmAuthor id="2" name="ApotheCom" initials="APO" lastIdx="0" clrIdx="1">
    <p:extLst>
      <p:ext uri="{19B8F6BF-5375-455C-9EA6-DF929625EA0E}">
        <p15:presenceInfo xmlns:p15="http://schemas.microsoft.com/office/powerpoint/2012/main" userId="ApotheCom" providerId="None"/>
      </p:ext>
    </p:extLst>
  </p:cmAuthor>
  <p:cmAuthor id="3" name="Saima Khan" initials="SK" lastIdx="0" clrIdx="2">
    <p:extLst>
      <p:ext uri="{19B8F6BF-5375-455C-9EA6-DF929625EA0E}">
        <p15:presenceInfo xmlns:p15="http://schemas.microsoft.com/office/powerpoint/2012/main" userId="S::Saima.Khan@apothecom.com::62de185d-bfdc-4e17-9f9c-39d9ac5ae7c2" providerId="AD"/>
      </p:ext>
    </p:extLst>
  </p:cmAuthor>
  <p:cmAuthor id="4" name="Kate Medas" initials="KM" lastIdx="1" clrIdx="3">
    <p:extLst>
      <p:ext uri="{19B8F6BF-5375-455C-9EA6-DF929625EA0E}">
        <p15:presenceInfo xmlns:p15="http://schemas.microsoft.com/office/powerpoint/2012/main" userId="S-1-5-21-1929929438-1685801763-620655208-1184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0" autoAdjust="0"/>
    <p:restoredTop sz="94796" autoAdjust="0"/>
  </p:normalViewPr>
  <p:slideViewPr>
    <p:cSldViewPr snapToGrid="0" snapToObjects="1">
      <p:cViewPr varScale="1">
        <p:scale>
          <a:sx n="89" d="100"/>
          <a:sy n="89" d="100"/>
        </p:scale>
        <p:origin x="4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56"/>
    </p:cViewPr>
  </p:sorterViewPr>
  <p:notesViewPr>
    <p:cSldViewPr snapToGrid="0" snapToObject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untsworthhealth.net\Shared\Apothecom\_Clients\Vertex%20Intl\Projects\2021\176200007%20CF%20CARE%20Material%20Updates\Materials\MI%20Modules\Content%20Updates\Module%201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untsworthhealth.net\Shared\Apothecom\_Clients\Vertex%20Intl\Projects\2021\176200007%20CF%20CARE%20Material%20Updates\Materials\MI%20Modules\Content%20Updates\Module%201\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Sheet1!$A$11:$A$14</c:f>
              <c:strCache>
                <c:ptCount val="4"/>
                <c:pt idx="0">
                  <c:v>Bronchodilators</c:v>
                </c:pt>
                <c:pt idx="1">
                  <c:v>Inhaled antibiotics </c:v>
                </c:pt>
                <c:pt idx="2">
                  <c:v>Oral antibiotics</c:v>
                </c:pt>
                <c:pt idx="3">
                  <c:v>Nebulised antibiotics</c:v>
                </c:pt>
              </c:strCache>
            </c:strRef>
          </c:cat>
          <c:val>
            <c:numRef>
              <c:f>Sheet1!$C$11:$C$14</c:f>
              <c:numCache>
                <c:formatCode>0%</c:formatCode>
                <c:ptCount val="4"/>
                <c:pt idx="0">
                  <c:v>0.82</c:v>
                </c:pt>
                <c:pt idx="1">
                  <c:v>0.77</c:v>
                </c:pt>
                <c:pt idx="2">
                  <c:v>0.86</c:v>
                </c:pt>
                <c:pt idx="3">
                  <c:v>0.67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879C-47F7-AFCE-46F8251A3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2446368"/>
        <c:axId val="342446760"/>
      </c:barChart>
      <c:catAx>
        <c:axId val="34244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46760"/>
        <c:crosses val="autoZero"/>
        <c:auto val="0"/>
        <c:lblAlgn val="ctr"/>
        <c:lblOffset val="100"/>
        <c:noMultiLvlLbl val="0"/>
      </c:catAx>
      <c:valAx>
        <c:axId val="342446760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463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Sheet1!$A$11:$A$14</c:f>
              <c:strCache>
                <c:ptCount val="4"/>
                <c:pt idx="0">
                  <c:v>Bronchodilators</c:v>
                </c:pt>
                <c:pt idx="1">
                  <c:v>Inhaled antibiotics </c:v>
                </c:pt>
                <c:pt idx="2">
                  <c:v>Oral antibiotics</c:v>
                </c:pt>
                <c:pt idx="3">
                  <c:v>Nebulised antibiotics</c:v>
                </c:pt>
              </c:strCache>
            </c:strRef>
          </c:cat>
          <c:val>
            <c:numRef>
              <c:f>Sheet1!$B$11:$B$14</c:f>
              <c:numCache>
                <c:formatCode>0%</c:formatCode>
                <c:ptCount val="4"/>
                <c:pt idx="0">
                  <c:v>0.78</c:v>
                </c:pt>
                <c:pt idx="1">
                  <c:v>0.62</c:v>
                </c:pt>
                <c:pt idx="2">
                  <c:v>0.67</c:v>
                </c:pt>
                <c:pt idx="3">
                  <c:v>0.65</c:v>
                </c:pt>
              </c:numCache>
            </c:numRef>
          </c:val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F4D5-489E-B466-34403D855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42449112"/>
        <c:axId val="342445192"/>
      </c:barChart>
      <c:catAx>
        <c:axId val="34244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45192"/>
        <c:crosses val="autoZero"/>
        <c:auto val="0"/>
        <c:lblAlgn val="ctr"/>
        <c:lblOffset val="100"/>
        <c:noMultiLvlLbl val="0"/>
      </c:catAx>
      <c:valAx>
        <c:axId val="34244519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4491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929733-C088-427A-8648-7D72E7CB3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81E96-9EE4-4FB5-BC2A-8D364ABEA6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3D03A-F3F9-4ACA-BD06-B517F01F4AD3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418BC-ECCA-4FE3-A900-47FAC230FF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C9B89-B1EB-4980-9423-80A25A4A7A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46E1F-441D-4BA6-92FA-A6D5696F138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74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6D9E3-D1CA-4DEE-A17B-8B4CE7822C52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75386-0DDB-47D1-9CA0-5274B2FD67C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441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FF6E282A-AF84-4F75-84A4-06D3B9B9565B}" type="slidenum">
              <a:rPr lang="en-GB" altLang="en-US"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338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32D23B26-7038-4799-988F-04997C4D46C6}" type="slidenum">
              <a:rPr lang="en-GB" altLang="en-US"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8404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04021B6D-6EF9-4F4E-A5E4-4D5C9EB95E66}" type="slidenum">
              <a:rPr lang="en-GB" altLang="en-US"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6750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4657E85B-93FB-4271-B52A-8852B5BB0278}" type="slidenum">
              <a:rPr lang="en-GB" altLang="en-US"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3696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8D686CD4-4D93-4BE7-8A4D-7F180D718A0F}" type="slidenum">
              <a:rPr lang="en-GB" altLang="en-US"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082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6F7204B1-07A4-412D-AA2D-759D958C23B1}" type="slidenum">
              <a:rPr lang="en-GB" altLang="en-US"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0877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5F85B7EF-8B80-48C6-8028-44B1F0526486}" type="slidenum">
              <a:rPr lang="en-GB" altLang="en-US"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874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22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9737C82B-A9EF-4E60-B464-8A5655F49F0D}" type="slidenum">
              <a:rPr lang="en-GB" altLang="en-US"/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1000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1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533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813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86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157AD289-1B8A-42FE-BFF9-C8D46300C7F7}" type="slidenum">
              <a:rPr lang="en-GB" altLang="en-US"/>
              <a:t>45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0698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9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56DF07DE-B213-4069-9DCE-A8FCE2EB2D4B}" type="slidenum">
              <a:rPr lang="en-GB" altLang="en-US"/>
              <a:t>46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892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5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64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4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90CB053-DC95-4BC5-9780-CD3E29E4A88E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082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487F7D-346E-4590-88DC-4DA4842B6CAD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0081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75386-0DDB-47D1-9CA0-5274B2FD67C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7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7C12FB8F-6A7F-4FD2-BE0B-18F791FF3575}" type="slidenum">
              <a:rPr lang="en-GB" altLang="en-US"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451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1979B8C-52AD-6647-AEAF-687E79C1C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79022B-D2C5-2847-97C7-97E44D9E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2942"/>
            <a:ext cx="9144000" cy="2444275"/>
          </a:xfrm>
          <a:prstGeom prst="roundRect">
            <a:avLst>
              <a:gd name="adj" fmla="val 17893"/>
            </a:avLst>
          </a:prstGeom>
          <a:solidFill>
            <a:schemeClr val="bg1">
              <a:alpha val="68000"/>
            </a:schemeClr>
          </a:solidFill>
        </p:spPr>
        <p:txBody>
          <a:bodyPr lIns="72000" tIns="251999" rIns="72000" bIns="144000" anchor="b">
            <a:sp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E931F-33A2-BA41-A7A4-8222A04AA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293"/>
            <a:ext cx="9144000" cy="1080822"/>
          </a:xfrm>
          <a:prstGeom prst="roundRect">
            <a:avLst>
              <a:gd name="adj" fmla="val 32496"/>
            </a:avLst>
          </a:prstGeom>
          <a:noFill/>
          <a:ln>
            <a:noFill/>
          </a:ln>
        </p:spPr>
        <p:txBody>
          <a:bodyPr lIns="72000" tIns="216000" rIns="72000" bIns="216000" anchor="t">
            <a:sp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E715A-8C19-F54D-AB90-4177417E76F5}"/>
              </a:ext>
            </a:extLst>
          </p:cNvPr>
          <p:cNvSpPr/>
          <p:nvPr userDrawn="1"/>
        </p:nvSpPr>
        <p:spPr>
          <a:xfrm>
            <a:off x="0" y="0"/>
            <a:ext cx="12192000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C5E86249-BF3A-CA4F-821B-8B5B13F224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03" t="25182" r="6285" b="21934"/>
          <a:stretch>
            <a:fillRect/>
          </a:stretch>
        </p:blipFill>
        <p:spPr bwMode="auto">
          <a:xfrm>
            <a:off x="213360" y="142240"/>
            <a:ext cx="279400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265DB6-7011-5742-AAA7-29308E23DC8D}"/>
              </a:ext>
            </a:extLst>
          </p:cNvPr>
          <p:cNvCxnSpPr/>
          <p:nvPr userDrawn="1"/>
        </p:nvCxnSpPr>
        <p:spPr>
          <a:xfrm>
            <a:off x="0" y="1115122"/>
            <a:ext cx="12192000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B08BC2-5CE1-D74F-ADA7-31626E0A36A2}"/>
              </a:ext>
            </a:extLst>
          </p:cNvPr>
          <p:cNvCxnSpPr/>
          <p:nvPr userDrawn="1"/>
        </p:nvCxnSpPr>
        <p:spPr>
          <a:xfrm>
            <a:off x="0" y="1184052"/>
            <a:ext cx="121920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78CE290-A1E4-4442-90F0-073E54BE4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9809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CDB9405-8AFA-A042-882F-E0AFD4601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76FCC7-726A-9042-AD16-1A2FB603FBEF}"/>
              </a:ext>
            </a:extLst>
          </p:cNvPr>
          <p:cNvSpPr/>
          <p:nvPr userDrawn="1"/>
        </p:nvSpPr>
        <p:spPr>
          <a:xfrm>
            <a:off x="4860758" y="866274"/>
            <a:ext cx="6472989" cy="3320715"/>
          </a:xfrm>
          <a:prstGeom prst="roundRect">
            <a:avLst>
              <a:gd name="adj" fmla="val 108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9AB9E-9CA6-D349-B441-778A9DBB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915521"/>
            <a:ext cx="5286703" cy="1495794"/>
          </a:xfrm>
        </p:spPr>
        <p:txBody>
          <a:bodyPr anchor="ctr">
            <a:sp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B954A-17B6-6A45-BD1A-327660E1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507" y="4427659"/>
            <a:ext cx="5286703" cy="33239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71690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AAF71-F6BB-B54E-823A-C2C09FB0756D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System Font Regular"/>
              <a:buChar char="–"/>
              <a:defRPr/>
            </a:lvl2pPr>
            <a:lvl4pPr marL="1600200" indent="-228600">
              <a:buFont typeface="System Font Regular"/>
              <a:buChar char="–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1EFC3-B0F7-414C-B976-EF18B332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317952-E7AA-4924-AB43-0E70525C6E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9978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762E165-F8D3-4CC9-830B-B843D7579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487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14C292B-FBE0-4F0F-9A36-966A15998B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20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AA05E68-91B4-4663-99F6-7E6795CFA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4599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B6F4B31-7773-46E4-8B6A-19FBBD647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425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F057A-068B-AD41-A988-BB1A04C9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201"/>
            <a:ext cx="10515600" cy="4317999"/>
          </a:xfrm>
          <a:prstGeom prst="roundRect">
            <a:avLst>
              <a:gd name="adj" fmla="val 78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A763-E941-664E-846C-48F5F8F5E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B629F-04CB-6D4D-99FD-9C82BFD4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71500"/>
            <a:ext cx="10223500" cy="6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B4F364-5D33-2443-8739-1B41881A5B2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01" t="24911" r="8201" b="26678"/>
          <a:stretch>
            <a:fillRect/>
          </a:stretch>
        </p:blipFill>
        <p:spPr>
          <a:xfrm>
            <a:off x="203200" y="6180692"/>
            <a:ext cx="1816100" cy="5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1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ransition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sz="6000" b="0" i="0" strike="noStrike" cap="none" spc="0" baseline="0">
                <a:solidFill>
                  <a:srgbClr val="7B2A84"/>
                </a:solidFill>
                <a:effectLst/>
                <a:latin typeface="Calibri Light"/>
                <a:ea typeface="Calibri Light"/>
                <a:cs typeface="Calibri Light"/>
              </a:rPr>
              <a:t>Aderenza e introduzione al colloquio motivazionale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1D47294-7035-4741-ABA5-D2CC7DDB1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FFCE0-C79B-4319-9305-DA88C76802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b="1" dirty="0">
                <a:solidFill>
                  <a:srgbClr val="7B2A84"/>
                </a:solidFill>
                <a:ea typeface="Calibri"/>
                <a:cs typeface="Calibri"/>
              </a:rPr>
              <a:t>INT-20-2100145</a:t>
            </a:r>
            <a:r>
              <a:rPr lang="it-IT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	Data dell’aggiornamento: gennaio 2022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Aderenza ottimale: definizione</a:t>
            </a:r>
            <a:endParaRPr lang="en-GB" altLang="en-US">
              <a:ea typeface="HelveticaNeueLT Std Med Cn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</a:t>
            </a:r>
            <a:r>
              <a:rPr lang="it-IT" sz="28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trattamento corretto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GB" altLang="en-US" dirty="0">
                <a:ea typeface="HelveticaNeueLT Std Cn"/>
              </a:rPr>
              <a:t> </a:t>
            </a:r>
          </a:p>
          <a:p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</a:t>
            </a:r>
            <a:r>
              <a:rPr lang="it-IT" sz="28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giusta quantità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endParaRPr lang="en-GB" altLang="en-US" dirty="0">
              <a:ea typeface="HelveticaNeueLT Std Cn"/>
            </a:endParaRPr>
          </a:p>
          <a:p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 </a:t>
            </a:r>
            <a:r>
              <a:rPr lang="it-IT" sz="28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modo corretto</a:t>
            </a:r>
          </a:p>
          <a:p>
            <a:endParaRPr lang="en-GB" altLang="en-US" dirty="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C33E1-DCFF-4DFA-B761-89FEB3BD47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09600" indent="-609600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Perché è così difficile ottenere un’aderenza ottimale nella FC?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L’aderenza ottimale può essere:</a:t>
            </a:r>
            <a:r>
              <a:rPr lang="it-IT" sz="28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Molto dispendiosa in termini di tempo.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Molto invasiva.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Preoccupante (ricorda al paziente la malattia).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paziente può:</a:t>
            </a:r>
            <a:r>
              <a:rPr lang="it-IT" sz="28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1,2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Non sapere cosa fare.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Sentirsi non supportato dalla famiglia.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Odiare di sentirsi diverso.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Comprendere i fattori che influenzano l’aderenza ottimale o meno di qualcuno può essere utile... e può guidare una conversazione sul cambiamento.</a:t>
            </a:r>
            <a:endParaRPr lang="en-GB" altLang="en-US" baseline="30000" dirty="0">
              <a:ea typeface="HelveticaNeueLT Std C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B03D8-1C6C-4837-8FAC-4F7E9B99C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Duff AJA, Latchford GJ.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Pediatr Pulmonol.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2010;45:211–220; 2. Jones S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Cochrane Database Syst Rev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2018;2018:CD011665.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6000" b="1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Fattori che influiscono sull’aderenza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297825-3A9D-4AFD-AE5C-7240F528B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Fattori che influiscono sull’aderenza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Contesto: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Società e cultura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Famiglia e amici</a:t>
            </a: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Individuo: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Trattamento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Caratteristiche individuali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Comportamento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Convinzioni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625C5-1E00-4203-9A56-827E1CAF0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Duff AJA, Latchford GJ.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Pediatr Pulmonol.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2010;45:211–220.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Società e cultura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 pazienti possono nutrire aspettative diverse su ciò che devono fare (norme sociali):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Le persone, solitamente, indossano le cinture di sicurezza?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Gli altri, di solito, si presentano agli appuntamenti in ospedale?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Le altre persone, di solito, seguono i propri trattamenti?</a:t>
            </a: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Le risorse sociali sono importanti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Denaro, alloggio, ecc.</a:t>
            </a:r>
          </a:p>
          <a:p>
            <a:pPr eaLnBrk="1" hangingPunct="1"/>
            <a:endParaRPr lang="en-GB" altLang="en-US" sz="2000">
              <a:ea typeface="HelveticaNeueLT Std C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B50F4-0867-4F6F-A72C-6A10AC1A94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Duff AJA, Latchford GJ.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Pediatr Pulmonol.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2010;45:211–220.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Famiglia e amici</a:t>
            </a:r>
          </a:p>
        </p:txBody>
      </p:sp>
      <p:sp>
        <p:nvSpPr>
          <p:cNvPr id="2355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Una grande influenza: i disaccordi familiari, l’eccessivo coinvolgimento e la scarsa comunicazione sono associati a problemi di aderenza.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GB" altLang="en-US" dirty="0">
              <a:ea typeface="HelveticaNeueLT Std Cn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Risorse familiari: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Risorse pratiche (trasporto, ecc.).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Risorse psicologiche (supporto, stile di gestione, ecc.).</a:t>
            </a:r>
          </a:p>
          <a:p>
            <a:pPr eaLnBrk="1" hangingPunct="1"/>
            <a:endParaRPr lang="en-GB" altLang="en-US" dirty="0">
              <a:ea typeface="HelveticaNeueLT Std Cn"/>
            </a:endParaRP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Influenza di amici/gruppi di pari?</a:t>
            </a:r>
          </a:p>
          <a:p>
            <a:pPr eaLnBrk="1" hangingPunct="1"/>
            <a:endParaRPr lang="en-GB" altLang="en-US" dirty="0">
              <a:ea typeface="HelveticaNeueLT Std C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2D890-8B3A-45F8-8B4B-42966EC5A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O’Toole DPH,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Qual Health Res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2019;29:846–856. 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A513-C100-449A-9015-CC7B59E3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Famiglia e amici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CA0F-EDEF-4B37-8B04-9BE1BE548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Gli adolescenti possono avere l’impulso di diventare sempre più indipendenti, il che porta a inerzia e desiderio di allontanarsi.</a:t>
            </a:r>
            <a:endParaRPr lang="en-GB" altLang="en-US" strike="sngStrike"/>
          </a:p>
          <a:p>
            <a:pPr marL="0" indent="0">
              <a:buNone/>
              <a:defRPr/>
            </a:pPr>
            <a:endParaRPr lang="en-GB" altLang="en-US"/>
          </a:p>
          <a:p>
            <a:pPr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Al contrario, quando gli adolescenti sono affetti da una malattia cronica, possono anche dimostrare l’effetto opposto, in cui desiderano mantenere la famiglia vicina.</a:t>
            </a:r>
          </a:p>
          <a:p>
            <a:pPr marL="800100" lvl="1" indent="-342900"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Affidamento sui genitori.</a:t>
            </a:r>
          </a:p>
          <a:p>
            <a:pPr marL="800100" lvl="1" indent="-342900"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Ansie dei genitori.</a:t>
            </a:r>
          </a:p>
          <a:p>
            <a:pPr marL="800100" lvl="1" indent="-342900"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Difficoltà a “lasciarsi andare”. </a:t>
            </a:r>
          </a:p>
          <a:p>
            <a:pPr marL="457200" lvl="1" indent="0">
              <a:buNone/>
              <a:defRPr/>
            </a:pPr>
            <a:endParaRPr lang="en-GB" altLang="en-US"/>
          </a:p>
          <a:p>
            <a:pPr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Ciò può portare a un conflitto, identificato come un fattore importante nel causare e mantenere una scarsa aderenza.</a:t>
            </a:r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0B3B8-5DCA-4CF1-9163-503D03981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Duff AJA, Oxley H.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Hodson and Geddes’ Cystic Fibrosis.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Taylor &amp; Francis, London. 2016. </a:t>
            </a:r>
          </a:p>
        </p:txBody>
      </p:sp>
    </p:spTree>
    <p:extLst>
      <p:ext uri="{BB962C8B-B14F-4D97-AF65-F5344CB8AC3E}">
        <p14:creationId xmlns:p14="http://schemas.microsoft.com/office/powerpoint/2010/main" val="39219746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Amici: potere dei pari grado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Gli adolescenti cercano l’identificazione con gruppi di </a:t>
            </a:r>
            <a:r>
              <a:rPr lang="it-IT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coetanei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dirty="0">
              <a:ea typeface="HelveticaNeueLT Std Cn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pressione tra pari spesso presenta connotazioni negative.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dirty="0">
              <a:ea typeface="HelveticaNeueLT Std Cn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Tuttavia, il potere dei pari può essere molto positivo.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en-US" dirty="0">
              <a:ea typeface="HelveticaNeueLT Std Cn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sostegno di amici intimi può contribuire a moderare l’impatto negativo della discordanza coniugale sul comportamento dei bambini</a:t>
            </a:r>
            <a:r>
              <a:rPr lang="it-IT" sz="28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endParaRPr lang="en-GB" altLang="en-US" sz="1600" b="1" i="1" dirty="0">
              <a:ea typeface="HelveticaNeueLT Std Cn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altLang="en-US" dirty="0">
              <a:ea typeface="HelveticaNeueLT Std Cn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sostegno sociale di amici/compagni di classe facilita l’adattamento alla malattia per gli adolescenti e può aiutare con gli aspetti dello stile di vita dei regimi di trattamento</a:t>
            </a:r>
            <a:r>
              <a:rPr lang="it-IT" sz="28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endParaRPr lang="en-GB" altLang="en-US" sz="1400" dirty="0">
              <a:ea typeface="HelveticaNeueLT Std C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9C8E9-CDD9-4BDC-AAF4-6F61624047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Wasserstein SB La Greca AM.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J Clin Child Psychol.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1996;25:177–182; 2. Jones S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Cochrane Database Syst Rev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2018;2018:CD011665. 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Il trattamento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5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L’aderenza è maggiore se il regime è:</a:t>
            </a:r>
            <a:endParaRPr lang="en-GB" altLang="en-US" sz="2500" baseline="30000">
              <a:ea typeface="HelveticaNeueLT Std Cn"/>
            </a:endParaRPr>
          </a:p>
          <a:p>
            <a:pPr lvl="1" eaLnBrk="1" hangingPunct="1">
              <a:lnSpc>
                <a:spcPct val="90000"/>
              </a:lnSpc>
            </a:pPr>
            <a:r>
              <a:rPr lang="it-IT" sz="25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Compreso facilmente.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5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Semplice (piano di trattamento e farmaci/dispositivi).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5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Gestibile nel tempo di cui si dispone.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5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Percepito come non troppo stressante dai pazienti.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5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È considerato importante dai pazienti e i benefici, i rischi e il potenziale impatto sulla loro qualità della vita sono compresi.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118E9-159F-428B-9502-211FC22E1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Ohn M, Fitzgerald A.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Pediatr Respir Rev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2018;25:33–36.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Caratteristiche individuali</a:t>
            </a:r>
          </a:p>
        </p:txBody>
      </p:sp>
      <p:sp>
        <p:nvSpPr>
          <p:cNvPr id="64516" name="Rectangle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Dati demografici:</a:t>
            </a:r>
          </a:p>
          <a:p>
            <a:pPr marL="781050" lvl="1" indent="-381000"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Età</a:t>
            </a:r>
            <a:r>
              <a:rPr lang="it-IT" sz="24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</a:p>
          <a:p>
            <a:pPr marL="1181100" lvl="2" indent="-381000">
              <a:buFont typeface="Arial"/>
              <a:buChar char="•"/>
              <a:defRPr/>
            </a:pPr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L’aderenza è particolarmente impegnativa per molti e varia tra le fasce d’età. </a:t>
            </a:r>
          </a:p>
          <a:p>
            <a:pPr marL="1181100" lvl="2" indent="-381000">
              <a:buFont typeface="Arial"/>
              <a:buChar char="•"/>
              <a:defRPr/>
            </a:pPr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 giovani adulti possono anche avere problemi di aderenza.</a:t>
            </a:r>
          </a:p>
          <a:p>
            <a:pPr marL="781050" lvl="1" indent="-381000"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Sesso</a:t>
            </a:r>
            <a:r>
              <a:rPr lang="it-IT" sz="24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</a:p>
          <a:p>
            <a:pPr marL="1181100" lvl="2" indent="-381000">
              <a:buFont typeface="Arial"/>
              <a:buChar char="•"/>
              <a:defRPr/>
            </a:pPr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Le donne presentano una minore aderenza ad alcuni aspetti del regime di trattamento per la FC (per es., tosse, alimenti ad alto contenuto di grassi, farmaci orali).</a:t>
            </a:r>
            <a:endParaRPr lang="en-GB" altLang="en-US" b="1" i="1"/>
          </a:p>
          <a:p>
            <a:pPr marL="271463" indent="-271463"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Conoscenza</a:t>
            </a:r>
          </a:p>
          <a:p>
            <a:pPr marL="781050" lvl="1" indent="-381000"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Importante, ma sapere non è lo stesso che fare.</a:t>
            </a:r>
          </a:p>
          <a:p>
            <a:pPr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Barriere comportamentali e psicologiche.</a:t>
            </a:r>
            <a:endParaRPr lang="en-GB" altLang="en-US" sz="2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21EAC-39FB-43D5-B071-EFF4707DB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Rouzé H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Patient Prefer Adherence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2019; 13: 1497-1510; 2. Patterson JM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J Cyst Fibros.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2008:7; 154-164. </a:t>
            </a:r>
            <a:endParaRPr lang="en-GB" sz="100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6EB277-5C2D-4363-AB86-49F0FD22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Esonero di responsabilità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3014E-AF3B-4772-AFBF-DEB35B6FE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altLang="en-US" sz="2800" i="1">
              <a:ea typeface="HelveticaNeueLT Std Cn"/>
            </a:endParaRPr>
          </a:p>
          <a:p>
            <a:pPr marL="0" indent="0" algn="ctr">
              <a:buNone/>
            </a:pPr>
            <a:endParaRPr lang="en-GB" altLang="en-US" i="1">
              <a:ea typeface="HelveticaNeueLT Std Cn"/>
            </a:endParaRPr>
          </a:p>
          <a:p>
            <a:pPr marL="0" indent="0" algn="ctr">
              <a:buNone/>
            </a:pPr>
            <a:r>
              <a:rPr lang="it-IT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CF CARE è finanziata interamente da Vertex Pharmaceuticals (Europe) Limited. Il contenuto è stato preparato e sviluppato dal comitato direttivo con il supporto logistico ed editoriale della segreteria CF CARE, ApotheCom. Vertex ha avuto l’opportunità di esaminare i contenuti e gli strumenti per verificarne l’accuratezza.</a:t>
            </a:r>
          </a:p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61A44D-CAF6-4720-87AF-015127DA5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0003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Comportamento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lnSpc>
                <a:spcPct val="80000"/>
              </a:lnSpc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 motivi comuni di mancata aderenza comprendono: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dimenticanza.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procrastinazione.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Non sapersi organizzare.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Non sapere cosa fare.</a:t>
            </a:r>
          </a:p>
          <a:p>
            <a:pPr marL="0" indent="-400050">
              <a:lnSpc>
                <a:spcPct val="80000"/>
              </a:lnSpc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Alcune barriere più specifiche per: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Bambini – sapore sgradevole, difficoltà a deglutire le pillole.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Adolescenti – riluttanza ad assumere farmaci in pubblico.</a:t>
            </a:r>
          </a:p>
          <a:p>
            <a:pPr marL="0" indent="-400050">
              <a:lnSpc>
                <a:spcPct val="80000"/>
              </a:lnSpc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Perché il comportamento cambi, è utile se: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Esiste un piano.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È pratico.</a:t>
            </a:r>
          </a:p>
          <a:p>
            <a:pPr lvl="1">
              <a:lnSpc>
                <a:spcPct val="80000"/>
              </a:lnSpc>
              <a:buFont typeface="Arial"/>
              <a:buChar char="–"/>
              <a:defRPr/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Diventa parte di una routine.</a:t>
            </a:r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GB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8B62B-D66E-4615-A863-C35AFFE21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Duff AJA, Latchford GJ.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Pediatr Pulmonol.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2010;45:211–220.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Psicologia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Emozioni/salute mentale: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Depressione e ansia possono essere barriere importanti.</a:t>
            </a:r>
            <a:endParaRPr lang="en-GB" altLang="en-US" baseline="30000"/>
          </a:p>
          <a:p>
            <a:pPr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Convinzioni.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Informazioni sulla malattia.</a:t>
            </a:r>
            <a:endParaRPr lang="en-GB" altLang="en-US" baseline="30000"/>
          </a:p>
          <a:p>
            <a:pPr lvl="2" eaLnBrk="1" hangingPunct="1"/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È seria?</a:t>
            </a:r>
          </a:p>
          <a:p>
            <a:pPr lvl="2" eaLnBrk="1" hangingPunct="1"/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Peggiorerà se non agisco?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Cosa dovrebbero fare i pazienti</a:t>
            </a:r>
            <a:r>
              <a:rPr lang="it-IT" sz="24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lvl="2" eaLnBrk="1" hangingPunct="1"/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Costi/benefici del cambiamento.</a:t>
            </a:r>
          </a:p>
          <a:p>
            <a:pPr lvl="2" eaLnBrk="1" hangingPunct="1"/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Fiducia nel riuscire a cambiare.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Informazioni sul trattamento</a:t>
            </a:r>
            <a:r>
              <a:rPr lang="it-IT" sz="24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 lvl="2" eaLnBrk="1" hangingPunct="1">
              <a:lnSpc>
                <a:spcPct val="80000"/>
              </a:lnSpc>
            </a:pPr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Ne ho bisogno?</a:t>
            </a:r>
          </a:p>
          <a:p>
            <a:pPr lvl="2" eaLnBrk="1" hangingPunct="1">
              <a:lnSpc>
                <a:spcPct val="80000"/>
              </a:lnSpc>
            </a:pPr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Funzionerà?</a:t>
            </a:r>
          </a:p>
          <a:p>
            <a:pPr lvl="2" eaLnBrk="1" hangingPunct="1">
              <a:lnSpc>
                <a:spcPct val="80000"/>
              </a:lnSpc>
            </a:pPr>
            <a:r>
              <a:rPr lang="it-IT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Quali sono gli effetti collaterali?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F0D5A-5132-48F9-9B13-79FB5C9CC0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Horne R, Weinman J.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J Psychosom Res.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1999;47:555–567. </a:t>
            </a:r>
            <a:endParaRPr lang="en-GB" sz="100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6000" b="1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Cosa possiamo fare?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155383-A6F9-44B2-9DB4-8891192D6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9296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La nostra risposta?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38200" y="1473201"/>
            <a:ext cx="4083121" cy="4317999"/>
          </a:xfrm>
          <a:prstGeom prst="roundRect">
            <a:avLst>
              <a:gd name="adj" fmla="val 7591"/>
            </a:avLst>
          </a:prstGeom>
        </p:spPr>
        <p:txBody>
          <a:bodyPr/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Come team…</a:t>
            </a: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Come operatore sanitario individuale…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4D9747-9761-4D3B-875E-E3DBB1B327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Fonte immagine: Shutterstock</a:t>
            </a:r>
          </a:p>
        </p:txBody>
      </p:sp>
      <p:pic>
        <p:nvPicPr>
          <p:cNvPr id="4" name="Picture 3" descr="A picture containing person, indoor, meal&#10;&#10;Description automatically generated">
            <a:extLst>
              <a:ext uri="{FF2B5EF4-FFF2-40B4-BE49-F238E27FC236}">
                <a16:creationId xmlns:a16="http://schemas.microsoft.com/office/drawing/2014/main" id="{A8575A73-06E9-9948-B85A-4D88778C5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8" t="2278" r="960" b="2278"/>
          <a:stretch>
            <a:fillRect/>
          </a:stretch>
        </p:blipFill>
        <p:spPr>
          <a:xfrm>
            <a:off x="5116530" y="1469204"/>
            <a:ext cx="6174769" cy="4304872"/>
          </a:xfrm>
          <a:prstGeom prst="roundRect">
            <a:avLst>
              <a:gd name="adj" fmla="val 7597"/>
            </a:avLst>
          </a:prstGeo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Il team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contesto per il successo.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Qualsiasi intervento per l’aderenza deve prendere in considerazione il team.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Deve essere pratico, supportato e condiviso.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 team possono anche offrire opportunità di interventi.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D7C35A-41A3-4B13-8F8E-88F314E17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L’operatore sanitario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tipo di rapporto con l’operatore sanitario è fondamentale.</a:t>
            </a: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Ciò che fanno gli operatori sanitari (cioè VOI) fa una grande differenza.</a:t>
            </a: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Principio chiave: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Applicare le capacità comunicative per identificare i modi in cui i pazienti sono bloccati e aiutarli a cambiare.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F38AAD-1103-4256-958D-7F9D00B55B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6000" b="1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Un’introduzione al colloquio motivazionale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2E106-2739-4A6C-AC59-00DB15212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Ruolo degli operatori sanitari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mancata aderenza è complessa.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Le persone rimangono bloccate per diversi motivi e si sentono ambivalenti riguardo al cambiamento.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Si può essere d’aiuto solo se dicono cosa sta succedendo.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colloquio motivazionale è un approccio per aprire la comunicazione, aiutare i pazienti a risolvere l’ambivalenza e a spostarsi verso il cambiamento.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DA248F-3221-4286-901F-181A27921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Perché alcune persone non aderiscono?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Alcuni pazienti non 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aderiscono non intenzionalmente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endParaRPr lang="en-GB" altLang="en-US" baseline="30000" dirty="0">
              <a:ea typeface="HelveticaNeueLT Std Cn"/>
            </a:endParaRP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Scarsa comprensione della malattia e del relativo trattamento. 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Sottostima della gravità della malattia.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Molti pazienti non aderiscono intenzionalmente.</a:t>
            </a:r>
            <a:endParaRPr lang="en-GB" altLang="en-US" baseline="30000" dirty="0">
              <a:ea typeface="HelveticaNeueLT Std Cn"/>
            </a:endParaRP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 pazienti non sono in grado di notare i benefici del trattamento. 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 trattamenti sono percepiti come troppo lunghi. 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 trattamenti sono osservati come un inconveniente e un carico.</a:t>
            </a:r>
          </a:p>
          <a:p>
            <a:pPr lvl="1" eaLnBrk="1" hangingPunct="1"/>
            <a:endParaRPr lang="en-GB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5756F-578D-4109-BFA3-05752E0AB5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Ohn M, Fitzgerald A.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Pediatr Respir Rev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2018;25:33–36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In pratica...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38200" y="1473201"/>
            <a:ext cx="4802312" cy="4317999"/>
          </a:xfrm>
        </p:spPr>
        <p:txBody>
          <a:bodyPr/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Le persone sono bloccate.</a:t>
            </a:r>
          </a:p>
          <a:p>
            <a:pPr eaLnBrk="1" hangingPunct="1"/>
            <a:r>
              <a:rPr lang="it-IT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Gli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operatori sanitari possono spingerli ripetutamente a cambiare il loro comportamento…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...ma rimangono bloccati.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D48D8F-667C-42CA-B44D-BAE92B7A26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Fonte immagine: Shutterstock</a:t>
            </a:r>
          </a:p>
        </p:txBody>
      </p:sp>
      <p:pic>
        <p:nvPicPr>
          <p:cNvPr id="4" name="Picture 3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80E032DA-8E06-2D4C-A18F-8EDB133D9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" t="465" r="17084" b="1166"/>
          <a:stretch>
            <a:fillRect/>
          </a:stretch>
        </p:blipFill>
        <p:spPr>
          <a:xfrm>
            <a:off x="5835721" y="1469204"/>
            <a:ext cx="5476125" cy="4335695"/>
          </a:xfrm>
          <a:prstGeom prst="roundRect">
            <a:avLst>
              <a:gd name="adj" fmla="val 6951"/>
            </a:avLst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A0CD-1FC2-4A54-90C7-C18096DB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Introduzione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1560B-D731-438F-ACB1-921B5DBB2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Questi moduli sono stati sviluppati da un comitato direttivo di esperti internazionali di fibrosi cistica per coprire le tecniche di colloquio motivazionale (</a:t>
            </a:r>
            <a:r>
              <a:rPr lang="it-IT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CM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), per formare un quadro efficace per migliorare l’apertura dei pazienti al cambiamento comportamentale.</a:t>
            </a:r>
          </a:p>
          <a:p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contenuto del CM è organizzato in cinque moduli, progettati per fornirvi le conoscenze e le competenze necessarie per migliorare la vostra pratica individuale di </a:t>
            </a:r>
            <a:r>
              <a:rPr lang="it-IT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CM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Tutti i moduli possono essere scaricati da www.cfcare.net. </a:t>
            </a:r>
          </a:p>
          <a:p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Questo modulo illustra l’importanza dell’aderenza al trattamento e dei fattori che influenzano e introduce il concetto di CM.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67BE6-9ACC-431A-8E75-F888081F9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1322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Pensare al cambiamento di comportamento con i pazienti</a:t>
            </a:r>
            <a:endParaRPr lang="en-US" altLang="en-US">
              <a:ea typeface="HelveticaNeueLT Std Med Cn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473201"/>
            <a:ext cx="3929008" cy="4317999"/>
          </a:xfrm>
          <a:prstGeom prst="roundRect">
            <a:avLst>
              <a:gd name="adj" fmla="val 8366"/>
            </a:avLst>
          </a:prstGeom>
        </p:spPr>
        <p:txBody>
          <a:bodyPr/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Come ci si sente?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Come in </a:t>
            </a:r>
            <a:r>
              <a:rPr lang="it-IT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u</a:t>
            </a: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n incontro di lotta?</a:t>
            </a:r>
          </a:p>
          <a:p>
            <a:pPr lvl="2" eaLnBrk="1" hangingPunct="1"/>
            <a:r>
              <a:rPr lang="it-IT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Tu spingi, loro ti respingono…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37400-57F8-4549-9D55-3F0E9FFE48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Fonte immagine: www.unsplash.com</a:t>
            </a:r>
            <a:endParaRPr lang="en-GB" sz="1000"/>
          </a:p>
        </p:txBody>
      </p:sp>
      <p:pic>
        <p:nvPicPr>
          <p:cNvPr id="4" name="Picture 3" descr="A picture containing person, sport, player, boxing&#10;&#10;Description automatically generated">
            <a:extLst>
              <a:ext uri="{FF2B5EF4-FFF2-40B4-BE49-F238E27FC236}">
                <a16:creationId xmlns:a16="http://schemas.microsoft.com/office/drawing/2014/main" id="{EFE8516E-8C66-4A39-9882-D8E21D46F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" t="1010" r="1702" b="470"/>
          <a:stretch>
            <a:fillRect/>
          </a:stretch>
        </p:blipFill>
        <p:spPr>
          <a:xfrm>
            <a:off x="4962418" y="1489753"/>
            <a:ext cx="6308333" cy="4304871"/>
          </a:xfrm>
          <a:prstGeom prst="roundRect">
            <a:avLst>
              <a:gd name="adj" fmla="val 5689"/>
            </a:avLst>
          </a:prstGeom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Pensare al cambiamento di comportamento con i pazienti</a:t>
            </a:r>
            <a:endParaRPr lang="en-US" altLang="en-US">
              <a:ea typeface="HelveticaNeueLT Std Med Cn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73201"/>
            <a:ext cx="4206411" cy="4317999"/>
          </a:xfrm>
        </p:spPr>
        <p:txBody>
          <a:bodyPr/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Come ci si dovrebbe sentire?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Come una danza</a:t>
            </a:r>
          </a:p>
          <a:p>
            <a:pPr lvl="2" eaLnBrk="1" hangingPunct="1"/>
            <a:r>
              <a:rPr lang="it-IT" sz="22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Puoi volerci un po’ di tempo, ma sai che arriverai da qualche parte…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05A46-4772-4B7A-9A76-2EACC9AF6B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Fonte immagine: Pexels</a:t>
            </a:r>
            <a:endParaRPr lang="en-GB"/>
          </a:p>
        </p:txBody>
      </p:sp>
      <p:pic>
        <p:nvPicPr>
          <p:cNvPr id="4" name="Picture 3" descr="A person and person dancing&#10;&#10;Description automatically generated with low confidence">
            <a:extLst>
              <a:ext uri="{FF2B5EF4-FFF2-40B4-BE49-F238E27FC236}">
                <a16:creationId xmlns:a16="http://schemas.microsoft.com/office/drawing/2014/main" id="{8DA30736-4F3B-AE40-9D03-E98B68E18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" t="16007" r="21211" b="792"/>
          <a:stretch>
            <a:fillRect/>
          </a:stretch>
        </p:blipFill>
        <p:spPr>
          <a:xfrm>
            <a:off x="5198723" y="1458930"/>
            <a:ext cx="6102849" cy="4325421"/>
          </a:xfrm>
          <a:prstGeom prst="roundRect">
            <a:avLst>
              <a:gd name="adj" fmla="val 7403"/>
            </a:avLst>
          </a:prstGeom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Pensare al cambiamento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Non è facile: lavorare con i pazienti che lottano contro il cambiamento può essere molto frustrante.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È facile biasimare il paziente.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“Non possono capire il rischio che corrono e semplicemente assumere il farmaco?”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Soprattutto quando noi: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Ci sentiamo </a:t>
            </a:r>
            <a:r>
              <a:rPr lang="it-IT" sz="2400" b="0" i="0" u="sng" strike="noStrike" cap="none" spc="0" baseline="0" dirty="0">
                <a:solidFill>
                  <a:srgbClr val="808080"/>
                </a:solidFill>
                <a:effectLst/>
                <a:uFill>
                  <a:solidFill>
                    <a:srgbClr val="808080"/>
                  </a:solidFill>
                </a:uFill>
                <a:latin typeface="Calibri"/>
                <a:ea typeface="Calibri"/>
                <a:cs typeface="Calibri"/>
              </a:rPr>
              <a:t>responsabili</a:t>
            </a: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Possiamo persino vedere i pazienti come diversi da noi…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Ma questo non è vero.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Per provarlo, pensate all’ultima volta in cui avete usato il filo interdentale…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endParaRPr lang="en-US" altLang="en-US" u="sng" dirty="0">
              <a:ea typeface="HelveticaNeueLT Std Cn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AACF-35B4-4C24-A68A-EE5F30A70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Filo interdentale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473201"/>
            <a:ext cx="2511174" cy="4317999"/>
          </a:xfrm>
          <a:prstGeom prst="roundRect">
            <a:avLst>
              <a:gd name="adj" fmla="val 12343"/>
            </a:avLst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prova che siamo </a:t>
            </a:r>
            <a:r>
              <a:rPr lang="it-IT" sz="28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tutti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in difficoltà nel cambiare!</a:t>
            </a:r>
          </a:p>
          <a:p>
            <a:endParaRPr lang="en-US" altLang="en-US">
              <a:ea typeface="HelveticaNeueLT Std Cn"/>
            </a:endParaRPr>
          </a:p>
          <a:p>
            <a:pPr eaLnBrk="1" hangingPunct="1"/>
            <a:endParaRPr lang="en-US" altLang="en-US" u="sng">
              <a:ea typeface="HelveticaNeueLT Std Cn"/>
            </a:endParaRPr>
          </a:p>
          <a:p>
            <a:pPr lvl="1" eaLnBrk="1" hangingPunct="1"/>
            <a:endParaRPr lang="en-US" altLang="en-US" i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2EBAB-FF5D-4B26-9DC2-BF5541205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Fonte immagine: www.pixabay.com</a:t>
            </a:r>
            <a:endParaRPr lang="en-GB" sz="1000"/>
          </a:p>
        </p:txBody>
      </p:sp>
      <p:pic>
        <p:nvPicPr>
          <p:cNvPr id="4" name="Picture 3" descr="Close-up of a person's mouth&#10;&#10;Description automatically generated with medium confidence">
            <a:extLst>
              <a:ext uri="{FF2B5EF4-FFF2-40B4-BE49-F238E27FC236}">
                <a16:creationId xmlns:a16="http://schemas.microsoft.com/office/drawing/2014/main" id="{1B314634-931A-47E4-86E3-DEF88B345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2" r="2700" b="14233"/>
          <a:stretch>
            <a:fillRect/>
          </a:stretch>
        </p:blipFill>
        <p:spPr>
          <a:xfrm>
            <a:off x="3493213" y="1480016"/>
            <a:ext cx="7818634" cy="4294060"/>
          </a:xfrm>
          <a:prstGeom prst="roundRect">
            <a:avLst>
              <a:gd name="adj" fmla="val 6857"/>
            </a:avLst>
          </a:prstGeom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Il processo di cambiamento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39B969-C034-6245-B434-3945CADF9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78EE2-08EC-405A-910C-2EDB17F01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Latchford GJ Duff AJA.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Comunicazione personale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2014.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62E1EF-93F7-3946-B08D-88D26F5AAB7C}"/>
              </a:ext>
            </a:extLst>
          </p:cNvPr>
          <p:cNvGrpSpPr/>
          <p:nvPr/>
        </p:nvGrpSpPr>
        <p:grpSpPr>
          <a:xfrm>
            <a:off x="1767015" y="1767017"/>
            <a:ext cx="9242856" cy="3669956"/>
            <a:chOff x="2380696" y="1615026"/>
            <a:chExt cx="8040469" cy="434381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132959" y="2059114"/>
              <a:ext cx="1913606" cy="139275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276198" y="1989476"/>
              <a:ext cx="1760517" cy="146239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5733194" y="3765101"/>
              <a:ext cx="626742" cy="318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962827" y="3765101"/>
              <a:ext cx="626742" cy="318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5795351" y="4559461"/>
              <a:ext cx="1880225" cy="91853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800276" y="4712550"/>
              <a:ext cx="1880225" cy="612354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57" name="TextBox 25"/>
            <p:cNvSpPr txBox="1">
              <a:spLocks noChangeArrowheads="1"/>
            </p:cNvSpPr>
            <p:nvPr/>
          </p:nvSpPr>
          <p:spPr bwMode="auto">
            <a:xfrm>
              <a:off x="6533354" y="3449227"/>
              <a:ext cx="1589887" cy="829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2000" b="1" i="0" strike="noStrike" cap="none" spc="0" baseline="0">
                  <a:solidFill>
                    <a:srgbClr val="D16678"/>
                  </a:solidFill>
                  <a:effectLst/>
                  <a:latin typeface="Calibri"/>
                  <a:ea typeface="Calibri"/>
                  <a:cs typeface="Calibri"/>
                </a:rPr>
                <a:t>Colloquio motivazionale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55775" y="3617785"/>
              <a:ext cx="1913606" cy="432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800" b="1" i="0" strike="noStrike" cap="none" spc="200" baseline="0">
                  <a:solidFill>
                    <a:srgbClr val="7B2A84"/>
                  </a:solidFill>
                  <a:effectLst/>
                  <a:latin typeface="Calibri"/>
                  <a:ea typeface="Calibri"/>
                  <a:cs typeface="Calibri"/>
                </a:rPr>
                <a:t>LA DECISIONE</a:t>
              </a:r>
            </a:p>
          </p:txBody>
        </p:sp>
        <p:sp>
          <p:nvSpPr>
            <p:cNvPr id="78859" name="TextBox 27"/>
            <p:cNvSpPr txBox="1">
              <a:spLocks noChangeArrowheads="1"/>
            </p:cNvSpPr>
            <p:nvPr/>
          </p:nvSpPr>
          <p:spPr bwMode="auto">
            <a:xfrm>
              <a:off x="7108999" y="4718501"/>
              <a:ext cx="2364897" cy="1190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2000" b="1" i="0" strike="noStrike" cap="none" spc="0" baseline="0">
                  <a:solidFill>
                    <a:srgbClr val="D16678"/>
                  </a:solidFill>
                  <a:effectLst/>
                  <a:latin typeface="Calibri"/>
                  <a:ea typeface="Calibri"/>
                  <a:cs typeface="Calibri"/>
                </a:rPr>
                <a:t>Comportamento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2000" b="1" i="0" strike="noStrike" cap="none" spc="0" baseline="0">
                  <a:solidFill>
                    <a:srgbClr val="D16678"/>
                  </a:solidFill>
                  <a:effectLst/>
                  <a:latin typeface="Calibri"/>
                  <a:ea typeface="Calibri"/>
                  <a:cs typeface="Calibri"/>
                </a:rPr>
                <a:t>cambiamento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2000" b="1" i="0" strike="noStrike" cap="none" spc="0" baseline="0">
                  <a:solidFill>
                    <a:srgbClr val="D16678"/>
                  </a:solidFill>
                  <a:effectLst/>
                  <a:latin typeface="Calibri"/>
                  <a:ea typeface="Calibri"/>
                  <a:cs typeface="Calibri"/>
                </a:rPr>
                <a:t>tecniche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4668769" y="1641286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5204579" y="1780562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5510756" y="2407303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5816932" y="1710924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6199654" y="2616217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6888552" y="1710924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6505831" y="2128752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7424361" y="1615026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5893477" y="4914270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6199654" y="5332097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6276198" y="4635718"/>
              <a:ext cx="229633" cy="55710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8871" name="TextBox 40"/>
            <p:cNvSpPr txBox="1">
              <a:spLocks noChangeArrowheads="1"/>
            </p:cNvSpPr>
            <p:nvPr/>
          </p:nvSpPr>
          <p:spPr bwMode="auto">
            <a:xfrm>
              <a:off x="2380696" y="4873023"/>
              <a:ext cx="2517351" cy="108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1800" b="1" i="0" strike="noStrike" cap="none" spc="0" baseline="0">
                  <a:solidFill>
                    <a:srgbClr val="808080"/>
                  </a:solidFill>
                  <a:effectLst/>
                  <a:latin typeface="Calibri"/>
                  <a:ea typeface="Calibri"/>
                  <a:cs typeface="Calibri"/>
                </a:rPr>
                <a:t>Risoluzione dei problemi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1800" b="1" i="0" strike="noStrike" cap="none" spc="0" baseline="0">
                  <a:solidFill>
                    <a:srgbClr val="808080"/>
                  </a:solidFill>
                  <a:effectLst/>
                  <a:latin typeface="Calibri"/>
                  <a:ea typeface="Calibri"/>
                  <a:cs typeface="Calibri"/>
                </a:rPr>
                <a:t>piani di implementazione, ecc. </a:t>
              </a:r>
            </a:p>
          </p:txBody>
        </p:sp>
        <p:sp>
          <p:nvSpPr>
            <p:cNvPr id="78872" name="TextBox 41"/>
            <p:cNvSpPr txBox="1">
              <a:spLocks noChangeArrowheads="1"/>
            </p:cNvSpPr>
            <p:nvPr/>
          </p:nvSpPr>
          <p:spPr bwMode="auto">
            <a:xfrm>
              <a:off x="2380696" y="1767563"/>
              <a:ext cx="2525960" cy="140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1800" b="1" i="0" strike="noStrike" cap="none" spc="0" baseline="0">
                  <a:solidFill>
                    <a:srgbClr val="808080"/>
                  </a:solidFill>
                  <a:effectLst/>
                  <a:latin typeface="Calibri"/>
                  <a:ea typeface="Calibri"/>
                  <a:cs typeface="Calibri"/>
                </a:rPr>
                <a:t>Convinzioni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1800" b="1" i="0" strike="noStrike" cap="none" spc="0" baseline="0">
                  <a:solidFill>
                    <a:srgbClr val="808080"/>
                  </a:solidFill>
                  <a:effectLst/>
                  <a:latin typeface="Calibri"/>
                  <a:ea typeface="Calibri"/>
                  <a:cs typeface="Calibri"/>
                </a:rPr>
                <a:t>Preoccupazioni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1800" b="1" i="0" strike="noStrike" cap="none" spc="0" baseline="0">
                  <a:solidFill>
                    <a:srgbClr val="808080"/>
                  </a:solidFill>
                  <a:effectLst/>
                  <a:latin typeface="Calibri"/>
                  <a:ea typeface="Calibri"/>
                  <a:cs typeface="Calibri"/>
                </a:rPr>
                <a:t>Emozioni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1800" b="1" i="0" strike="noStrike" cap="none" spc="0" baseline="0">
                  <a:solidFill>
                    <a:srgbClr val="808080"/>
                  </a:solidFill>
                  <a:effectLst/>
                  <a:latin typeface="Calibri"/>
                  <a:ea typeface="Calibri"/>
                  <a:cs typeface="Calibri"/>
                </a:rPr>
                <a:t>Fiducia, ecc.</a:t>
              </a:r>
            </a:p>
          </p:txBody>
        </p:sp>
        <p:sp>
          <p:nvSpPr>
            <p:cNvPr id="78873" name="TextBox 42"/>
            <p:cNvSpPr txBox="1">
              <a:spLocks noChangeArrowheads="1"/>
            </p:cNvSpPr>
            <p:nvPr/>
          </p:nvSpPr>
          <p:spPr bwMode="auto">
            <a:xfrm>
              <a:off x="8266349" y="3468698"/>
              <a:ext cx="2154818" cy="757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sz="1800" b="1" i="0" strike="noStrike" cap="none" spc="300" baseline="0">
                  <a:solidFill>
                    <a:srgbClr val="7B2A84"/>
                  </a:solidFill>
                  <a:effectLst/>
                  <a:latin typeface="Calibri"/>
                  <a:ea typeface="Calibri"/>
                  <a:cs typeface="Calibri"/>
                </a:rPr>
                <a:t>IL CONTESTO DEL TEAM</a:t>
              </a:r>
            </a:p>
          </p:txBody>
        </p:sp>
      </p:grp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Colloquio motivazionale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Originariamente una reazione alla persuasione.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trattamento dei problemi legati all’alcol si basava sul confronto, ma i pazienti erano resistenti e non mostravano alcuna motivazione al cambiamento.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Un’alternativa proviene da Bill Miller, uno psicologo clinico in New Mexico, Stati Uniti.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Se qualcuno resiste al cambiamento o diventa più motivato dipende da ciò che dici.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Qualcuno diventa più ostinato se preso di petto.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Al contrario, il colloquio motivazionale è progettato per migliorare la motivazione al cambiamento.</a:t>
            </a:r>
          </a:p>
          <a:p>
            <a:pPr lvl="1" eaLnBrk="1" hangingPunct="1"/>
            <a:endParaRPr lang="en-US" altLang="en-US"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D90E1-A74A-4156-8378-F68D66D9D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Miller WR.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Behav Psychother.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1983; 11: 147–172.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Una definizione di colloquio motivazionale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i="1" dirty="0">
              <a:ea typeface="HelveticaNeueLT Std Cn"/>
            </a:endParaRPr>
          </a:p>
          <a:p>
            <a:pPr marL="0" indent="0">
              <a:buNone/>
              <a:defRPr/>
            </a:pPr>
            <a:r>
              <a:rPr lang="it-IT" sz="28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	“Uno stile di consulenza diretto e incentrato sull’assistito per 	suscitare un cambiamento comportamentale aiutando i pazienti	a esplorare e risolvere l’ambivalenza”</a:t>
            </a:r>
          </a:p>
          <a:p>
            <a:pPr marL="0" indent="0">
              <a:buNone/>
              <a:defRPr/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						– Rollnick e Millner (1995)</a:t>
            </a:r>
          </a:p>
          <a:p>
            <a:pPr lvl="1" eaLnBrk="1" hangingPunct="1">
              <a:defRPr/>
            </a:pPr>
            <a:endParaRPr lang="en-GB" alt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D8D70-7CA5-42F5-83FB-F14F8C8C0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Perkins R, Repper J. 1998,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Dilemma’s in Community Mental Health Practice. Choice or Control.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Radcliffe Medical Press, Oxford.</a:t>
            </a:r>
            <a:endParaRPr lang="en-GB" sz="1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 fontScale="90000"/>
          </a:bodyPr>
          <a:lstStyle/>
          <a:p>
            <a:pPr eaLnBrk="1" hangingPunct="1"/>
            <a:r>
              <a:rPr lang="it-IT" sz="6000" b="1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La teoria alla base del colloquio motivazionale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D18450-DA12-4C8F-8B37-90D5447F5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Principio 1: Non dite alle persone cosa fare…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…perché di solito non funziona, anche se avete ragione.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Se le persone non sentono di avere una scelta, sentono l’esigenza di fare tutto ciò che gli è stato detto di non fare, per dimostrare di avere ancora una volontà libera </a:t>
            </a:r>
            <a:r>
              <a:rPr lang="it-IT" sz="28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 lvl="1" eaLnBrk="1" hangingPunct="1"/>
            <a:r>
              <a:rPr lang="it-IT" sz="2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“Nessuno mi dice cosa fare”</a:t>
            </a:r>
            <a:endParaRPr lang="en-GB" alt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ECE59-6A14-4625-B380-657408D8ED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Brehm JW.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 theory of psychological reactance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Academic Press; New York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1966. </a:t>
            </a:r>
            <a:endParaRPr lang="en-GB" sz="1000"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Principio 2: Ascoltare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Se non riuscite ad ascoltare e coinvolgere qualcuno nella conversazione, </a:t>
            </a:r>
            <a:r>
              <a:rPr lang="it-IT" sz="28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è improbabile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che cambi.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Lo stile di interazione non diretta di Carl Rogers sottolinea l’importanza di:</a:t>
            </a:r>
            <a:r>
              <a:rPr lang="it-IT" sz="28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Ascolto 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Empatia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Comprensione</a:t>
            </a:r>
          </a:p>
          <a:p>
            <a:pPr eaLnBrk="1" hangingPunct="1"/>
            <a:r>
              <a:rPr lang="it-IT" dirty="0"/>
              <a:t>Sarebbe sorprendente che qualcuno si aspettasse di essere persuaso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!</a:t>
            </a:r>
          </a:p>
          <a:p>
            <a:pPr lvl="1" eaLnBrk="1" hangingPunct="1"/>
            <a:endParaRPr lang="en-US" alt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628F9-6071-47B4-8E3B-85D6CE8EC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Rogers C.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Couns Psychol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1975;5:2–10.</a:t>
            </a:r>
            <a:endParaRPr lang="en-GB" altLang="en-US" sz="100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C59C9-75A7-4F0F-A644-183F205C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Obiettivi di apprendimento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158AD-1DE1-4CC7-B35C-894C3D263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Riconoscere l’importanza dell’aderenza.</a:t>
            </a:r>
          </a:p>
          <a:p>
            <a:pPr marL="0" indent="0">
              <a:buNone/>
              <a:defRPr/>
            </a:pPr>
            <a:endParaRPr lang="en-GB"/>
          </a:p>
          <a:p>
            <a:pPr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Esaminare i fattori che influenzano l’aderenza.</a:t>
            </a:r>
          </a:p>
          <a:p>
            <a:pPr marL="0" indent="0">
              <a:buNone/>
              <a:defRPr/>
            </a:pPr>
            <a:endParaRPr lang="en-GB"/>
          </a:p>
          <a:p>
            <a:pPr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Sviluppare una comprensione del colloquio motivazionale.</a:t>
            </a:r>
          </a:p>
          <a:p>
            <a:pPr>
              <a:buFont typeface="Arial"/>
              <a:buChar char="•"/>
              <a:defRPr/>
            </a:pPr>
            <a:endParaRPr lang="en-GB"/>
          </a:p>
          <a:p>
            <a:pPr>
              <a:buFont typeface="Arial"/>
              <a:buChar char="•"/>
              <a:defRPr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Esplorare la teoria alla base del colloquio motivazionale.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55D86-EF14-4484-B33F-B64A2868F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6917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Principio 3: Lasciate che il paziente </a:t>
            </a:r>
            <a:r>
              <a:rPr lang="it-IT" sz="36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vi</a:t>
            </a: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 dica che deve cambiare</a:t>
            </a:r>
            <a:endParaRPr lang="en-US" altLang="en-US" baseline="30000">
              <a:ea typeface="HelveticaNeueLT Std Med Cn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cosa migliore che può accadere è che qualcuno </a:t>
            </a:r>
            <a:r>
              <a:rPr lang="it-IT" sz="28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vi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dica perché dovrebbe cambiare.</a:t>
            </a:r>
            <a:endParaRPr lang="en-US" altLang="en-US" baseline="30000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Se qualcuno lo dice da solo senza che voi lo diciate, è </a:t>
            </a:r>
            <a:r>
              <a:rPr lang="it-IT" sz="28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molto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più efficace.</a:t>
            </a:r>
            <a:endParaRPr lang="en-GB" altLang="en-US" baseline="30000">
              <a:ea typeface="HelveticaNeueLT Std Cn"/>
            </a:endParaRPr>
          </a:p>
          <a:p>
            <a:pPr lvl="1" eaLnBrk="1" hangingPunct="1">
              <a:lnSpc>
                <a:spcPct val="90000"/>
              </a:lnSpc>
            </a:pPr>
            <a:r>
              <a:rPr lang="it-IT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“Le persone credono in quello che dicono loro stesse”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i="1">
              <a:ea typeface="HelveticaNeueLT Std C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8C99F-272E-4EAF-8AF1-F0DB7D5465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Bem, DJ.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Advances in Experimental Social Psychology.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Academic Press, New York. 1972.</a:t>
            </a:r>
            <a:endParaRPr lang="en-GB" sz="1000"/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Principio 4: Dissonanza cognitiva</a:t>
            </a:r>
            <a:endParaRPr lang="en-US" altLang="en-US" baseline="30000">
              <a:ea typeface="HelveticaNeueLT Std Med Cn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Le persone si sentono a disagio quando hanno due convinzioni incompatibili.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Ciò crea un bisogno di fare qualcosa per risolverlo.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Per esempio: </a:t>
            </a:r>
          </a:p>
          <a:p>
            <a:pPr lvl="1" eaLnBrk="1" hangingPunct="1"/>
            <a:r>
              <a:rPr lang="it-IT" sz="2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“Io fumo”</a:t>
            </a: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+ </a:t>
            </a:r>
            <a:r>
              <a:rPr lang="it-IT" sz="2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“Voglio essere sano”</a:t>
            </a: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Soluzione: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Smettere di fumare </a:t>
            </a:r>
            <a:r>
              <a:rPr lang="it-IT" sz="24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o</a:t>
            </a: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convincersi che è giusto fumare.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È più facile </a:t>
            </a: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mantenere lo </a:t>
            </a: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status quo!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41099-BD00-48CD-9344-BBF7D3A84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1000"/>
          </a:p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Festinger 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 theory of cognitive dissonance.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Stanford University Press, Stanford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1957.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Principio 5: Le persone devono sentirsi sicure prima di cercare di cambiare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73201"/>
            <a:ext cx="5079715" cy="4317999"/>
          </a:xfrm>
        </p:spPr>
        <p:txBody>
          <a:bodyPr/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Se le persone credono di essere in grado di fare qualcosa, sono </a:t>
            </a:r>
            <a:r>
              <a:rPr lang="it-IT" sz="28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molto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più propense a provare.</a:t>
            </a:r>
            <a:endParaRPr lang="en-US" altLang="en-US" baseline="30000">
              <a:ea typeface="HelveticaNeueLT Std Cn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>
              <a:ea typeface="HelveticaNeueLT Std Cn"/>
            </a:endParaRPr>
          </a:p>
          <a:p>
            <a:pPr lvl="1" eaLnBrk="1" hangingPunct="1"/>
            <a:endParaRPr lang="en-US" altLang="en-US" i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C89CE-A731-4C44-9C52-106C4C9574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Fonte immagine: Shutterstock</a:t>
            </a:r>
          </a:p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Bandura A.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Psychol Rev.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1977; 84:191–215.</a:t>
            </a:r>
          </a:p>
        </p:txBody>
      </p:sp>
      <p:pic>
        <p:nvPicPr>
          <p:cNvPr id="4" name="Picture 3" descr="A picture containing sky, outdoor, sunset, person&#10;&#10;Description automatically generated">
            <a:extLst>
              <a:ext uri="{FF2B5EF4-FFF2-40B4-BE49-F238E27FC236}">
                <a16:creationId xmlns:a16="http://schemas.microsoft.com/office/drawing/2014/main" id="{C193E7A1-CE5F-224C-B27C-2AD70464F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7" t="602" r="19677" b="1858"/>
          <a:stretch>
            <a:fillRect/>
          </a:stretch>
        </p:blipFill>
        <p:spPr>
          <a:xfrm>
            <a:off x="6102849" y="1479478"/>
            <a:ext cx="5208998" cy="4315147"/>
          </a:xfrm>
          <a:prstGeom prst="roundRect">
            <a:avLst>
              <a:gd name="adj" fmla="val 5953"/>
            </a:avLst>
          </a:prstGeom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Principio 6: L’ambivalenza è normale</a:t>
            </a:r>
          </a:p>
        </p:txBody>
      </p:sp>
      <p:sp>
        <p:nvSpPr>
          <p:cNvPr id="5529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Tutti noi abbiamo difficoltà con le decisioni importanti.</a:t>
            </a: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Essere insicuri è in realtà normale per gli esseri umani.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36FC31-DEF2-4F10-BA71-00965D8762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75D7-DBBC-478C-B57C-87B48BFD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Riepilogo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316DE1-7CBD-491A-8167-CC0F6857B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L’aderenza al trattamento è necessaria per ottenere esiti ottimali nella FC; tuttavia, una scarsa aderenza al trattamento è riconosciuta come un problema significativo tra i pazienti con FC.</a:t>
            </a:r>
          </a:p>
          <a:p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L’aderenza è influenzata da una serie di fattori, come l’ambiente del paziente, le caratteristiche individuali, il comportamento e la comprensione del trattamento e della malattia. </a:t>
            </a:r>
          </a:p>
          <a:p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colloquio motivazionale può essere utilizzato per facilitare il cambiamento comportamentale nei pazienti che dimostrano resistenza.</a:t>
            </a:r>
          </a:p>
          <a:p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Gli HCP e i team FC possono utilizzare le tecniche di colloquio motivazionale per esplorare le convinzioni di un paziente e migliorare la sua motivazione al cambiamento.</a:t>
            </a:r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99094-0AC4-4652-80F4-707E635AFC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HCP, operatore sanitario</a:t>
            </a:r>
          </a:p>
        </p:txBody>
      </p:sp>
    </p:spTree>
    <p:extLst>
      <p:ext uri="{BB962C8B-B14F-4D97-AF65-F5344CB8AC3E}">
        <p14:creationId xmlns:p14="http://schemas.microsoft.com/office/powerpoint/2010/main" val="316996490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Riferimenti</a:t>
            </a:r>
          </a:p>
        </p:txBody>
      </p:sp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xfrm>
            <a:off x="838200" y="1473201"/>
            <a:ext cx="10307337" cy="4410824"/>
          </a:xfrm>
        </p:spPr>
        <p:txBody>
          <a:bodyPr>
            <a:spAutoFit/>
          </a:bodyPr>
          <a:lstStyle/>
          <a:p>
            <a:pPr eaLnBrk="1" hangingPunct="1"/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Anghel LA, Farcas AM, Oprean RN. An overview of the common methods used to measure treatment adherence.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Med Pharm Rep. 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2019;92:117–122. </a:t>
            </a:r>
          </a:p>
          <a:p>
            <a:pPr eaLnBrk="1" hangingPunct="1"/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Bandura A. Self-efficacy: toward a unifying theory of behavioral change.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Psychol Rev. 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1977; 84:191–215.</a:t>
            </a:r>
          </a:p>
          <a:p>
            <a:pPr eaLnBrk="1" hangingPunct="1"/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Balfour-Lynn IM, King JA. CFTR modulator therapies - Effect on life expectancy in people with cystic fibrosis [pubblicato online prima della stampa, 26 maggio 2020].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Paediatr Respir Rev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2020;S1526-0542(20)30081-6.</a:t>
            </a:r>
          </a:p>
          <a:p>
            <a:pPr eaLnBrk="1" hangingPunct="1"/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Bem, DJ. ‘Self-perception theory’, in: Berkowitz L,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Advances in experimental social psychology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Academic Press, New York. 1972</a:t>
            </a:r>
          </a:p>
          <a:p>
            <a:pPr eaLnBrk="1" hangingPunct="1"/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Bishay LC, Sawicki GS. Strategies to optimize treatment adherence in adolescent patients with cystic fibrosis.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Adolesc Health Med Ther.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2016;7:117–124.</a:t>
            </a:r>
          </a:p>
          <a:p>
            <a:pPr eaLnBrk="1" hangingPunct="1"/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Brehm JW.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 theory of psychological reactance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Academic Press, New York. 1966.</a:t>
            </a:r>
          </a:p>
          <a:p>
            <a:pPr eaLnBrk="1" hangingPunct="1"/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Burgel PR, Munck A, Durieu I, et al. Real-Life Safety and Effectiveness of Lumacaftor-Ivacaftor in Patients with Cystic Fibrosis.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Am J Respir Crit Care Med.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2020;201:188–197.</a:t>
            </a:r>
          </a:p>
          <a:p>
            <a:pPr eaLnBrk="1" hangingPunct="1"/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Cystic Fibrosis Foundation.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Patient Registry Annual Data Report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2019. https://www.cff.org/Research/Researcher-Resources/Patient-Registry/2019-Patient-Registry-Annual-Data-Report.pdf. Ultimo accesso: luglio 2021.</a:t>
            </a:r>
          </a:p>
          <a:p>
            <a:pPr eaLnBrk="1" hangingPunct="1"/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Duff AJA, Latchford GJ.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Motivational interviewing for adherence problems in cystic fibrosis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Pediatr Pulmonol. 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2010;45:211–220.</a:t>
            </a:r>
          </a:p>
          <a:p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Duff AJA, Oxley H. ‘Psychology’, in Bush A, Bilton D &amp; Hodson M, (4</a:t>
            </a:r>
            <a:r>
              <a:rPr lang="it-IT" sz="115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th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edn),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Hodson and Geddes’ Cystic Fibrosis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Taylor &amp; Francis, London. 2016.</a:t>
            </a:r>
          </a:p>
          <a:p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Eakin MN &amp; Riekert KA. The impact of medication adherence on lung health outcomes in cystic fibrosis.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Curr Opin Pulm Med. 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2013;19:687–691.</a:t>
            </a:r>
          </a:p>
          <a:p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Festinger L.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 theory of cognitive dissonance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Stanford University Press, Stanford. 1957.</a:t>
            </a:r>
          </a:p>
          <a:p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Horne R, Weinman J. Patients’ beliefs about prescribed medicines and their role in adherence to treatment in chronic physical illness.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J Psychosom Res. 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1999; 47: 555–567.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0BD46-FE1F-4C69-9C59-15AD0FC6F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Riferimenti</a:t>
            </a:r>
          </a:p>
        </p:txBody>
      </p:sp>
      <p:sp>
        <p:nvSpPr>
          <p:cNvPr id="57347" name="Rectangle 3"/>
          <p:cNvSpPr>
            <a:spLocks noGrp="1"/>
          </p:cNvSpPr>
          <p:nvPr>
            <p:ph idx="1"/>
          </p:nvPr>
        </p:nvSpPr>
        <p:spPr>
          <a:xfrm>
            <a:off x="838200" y="1473201"/>
            <a:ext cx="10321388" cy="4030471"/>
          </a:xfrm>
        </p:spPr>
        <p:txBody>
          <a:bodyPr>
            <a:spAutoFit/>
          </a:bodyPr>
          <a:lstStyle/>
          <a:p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Jones S, Curley R, Wildman M, et al. Interventions for improving adherence to treatment in cystic fibrosis.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Cochrane Database Syst Rev. 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2018;2018:CD011665. </a:t>
            </a:r>
            <a:endParaRPr lang="en-GB" altLang="en-US" sz="1150" dirty="0">
              <a:ea typeface="HelveticaNeueLT Std Cn"/>
            </a:endParaRPr>
          </a:p>
          <a:p>
            <a:pPr eaLnBrk="1" hangingPunct="1"/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Lopes-Pacheco M. CFTR Modulators: The Changing Face of Cystic Fibrosis in the Era of Precision Medicine.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Front Pharmacol.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2020;10:1662. </a:t>
            </a:r>
          </a:p>
          <a:p>
            <a:pPr eaLnBrk="1" hangingPunct="1"/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Miller WR. Motivational interviewing with problem drinkers.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Behav Psychother. 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1983; 11: 147–172.</a:t>
            </a:r>
          </a:p>
          <a:p>
            <a:pPr eaLnBrk="1" hangingPunct="1"/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Ohn M., Fitzgerald DA. Question 12: What do you consider when discussing treatment adherence in patients with Cystic Fibrosis?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Paediatr Respir Rev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2018;25:33–36.</a:t>
            </a:r>
          </a:p>
          <a:p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O’Toole DPH, et al.  Adherence to Aerosol Therapy in Young People With Cystic Fibrosis: Patient and Parent Perspectives Following Electronic Data Capture.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Qual Health Res. 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2019;29:846–856.</a:t>
            </a:r>
          </a:p>
          <a:p>
            <a:pPr eaLnBrk="1" hangingPunct="1"/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Patterson JM, Wall M, Berge J, et al. Gender differences in treatment adherence among youth with cystic fibrosis: Development of a new questionnaire.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J Cyst Fibros. 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2008; 7:154-164.</a:t>
            </a:r>
          </a:p>
          <a:p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Perkins R, Repper, J.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Dilemmas in community mental health practice: Choice or control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Abingdon, Regno Unito: Radcliffe Medical Press Ltd. 1998.</a:t>
            </a:r>
          </a:p>
          <a:p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Riekert K. Promoting adherence and increasing life span.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J Hopkins Adv Stud Med. 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2009;9:14-19.</a:t>
            </a:r>
            <a:endParaRPr lang="en-GB" altLang="en-US" sz="1150" dirty="0">
              <a:ea typeface="HelveticaNeueLT Std Cn"/>
            </a:endParaRPr>
          </a:p>
          <a:p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Rogers C. Empathic: An unappreciated way of being.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Couns Psychol. 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1975;5:2–10.</a:t>
            </a:r>
          </a:p>
          <a:p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Rouzé H, Viprey M, Allemann S, et al. Adherence to long-term therapies in cystic fibrosis: a French cross-sectional study linking prescribing, dispensing, and hospitalization data.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Patient Prefer Adherence. 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2019; 13: 1497-1510.</a:t>
            </a:r>
          </a:p>
          <a:p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Wasserstein SB La Greca AM. Can peer support buffer against behavioral consequences of parental discord?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J Clin Child Psychol. 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1996; 25: 177-182.</a:t>
            </a:r>
          </a:p>
          <a:p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White H, et al. Variation in lung function as a marker of adherence to oral and inhaled medication in cystic fibrosis. </a:t>
            </a:r>
            <a:r>
              <a:rPr lang="it-IT" sz="115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Eur Respir J</a:t>
            </a:r>
            <a:r>
              <a:rPr lang="it-IT" sz="115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2017;49:1600987.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0DAF4E-9F9B-4BA1-BCA9-6A7CFCDD1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6EED49-805C-4EC3-928F-8F70AB32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b="1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L’importanza dell’aderenza</a:t>
            </a:r>
            <a:endParaRPr lang="en-GB" b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9F3CC9-DDB3-4A8E-BD10-149761F8E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853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291319-5388-4037-A22A-70A5637C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L’importanza di un’aderenza ottimale nella FC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CF1C89-2F70-45AB-9CC9-A2D3F633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FontTx/>
              <a:buChar char="•"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Riduce la morbilità</a:t>
            </a:r>
            <a:r>
              <a:rPr lang="it-IT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609600" indent="-609600">
              <a:buFontTx/>
              <a:buChar char="•"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Migliora la qualità della vita</a:t>
            </a:r>
            <a:r>
              <a:rPr lang="it-IT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609600" indent="-609600">
              <a:buFontTx/>
              <a:buChar char="•"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Riduce la prevalenza di riacutizzazione polmonare</a:t>
            </a:r>
            <a:r>
              <a:rPr lang="it-IT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609600" indent="-609600">
              <a:buFontTx/>
              <a:buChar char="•"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Riduce la frequenza delle ospedalizzazioni</a:t>
            </a:r>
            <a:r>
              <a:rPr lang="it-IT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endParaRPr lang="en-GB" altLang="en-US">
              <a:ea typeface="HelveticaNeueLT Std Cn"/>
            </a:endParaRPr>
          </a:p>
          <a:p>
            <a:pPr marL="609600" indent="-609600">
              <a:buFontTx/>
              <a:buChar char="•"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Migliora gli esiti relativi alla salute</a:t>
            </a:r>
            <a:r>
              <a:rPr lang="it-IT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3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609600" indent="-609600">
              <a:buFontTx/>
              <a:buChar char="•"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Migliora la funzione polmonare, con conseguente prolungamento della sopravvivenza</a:t>
            </a:r>
            <a:r>
              <a:rPr lang="it-IT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endParaRPr lang="en-US" altLang="en-US">
              <a:ea typeface="HelveticaNeueLT Std Cn"/>
            </a:endParaRPr>
          </a:p>
          <a:p>
            <a:pPr marL="609600" indent="-609600">
              <a:buFontTx/>
              <a:buChar char="•"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Riduce il rischio di peggioramento delle manifestazioni cliniche quando combinato con il trattamento continuato</a:t>
            </a:r>
            <a:r>
              <a:rPr lang="it-IT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3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F045FF-94F2-4BA8-A28B-7E23E7B938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Bishay LC, Sawicki GS.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Adolesc Health Med Ther.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2016;7:117–124; 2.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Lopes-Pacheco M.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Front Pharmacol. 2020;10:1662; </a:t>
            </a:r>
            <a:br>
              <a:rPr sz="1000"/>
            </a:b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3. Burgel PR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Am J Respir Crit Care Med.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2020;201;2:188–197.</a:t>
            </a:r>
          </a:p>
        </p:txBody>
      </p:sp>
    </p:spTree>
    <p:extLst>
      <p:ext uri="{BB962C8B-B14F-4D97-AF65-F5344CB8AC3E}">
        <p14:creationId xmlns:p14="http://schemas.microsoft.com/office/powerpoint/2010/main" val="32141232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ADCE5-E639-4BDF-8EAD-614303919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Aderenza nella FC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0F590-59DF-41CA-8C5F-9526E6769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Vi è stato un miglioramento significativo nell’età di sopravvivenza delle persone affette da FC, da quando la FC è stata riconosciuta per la prima volta oltre 80 anni fa, in parte grazie ai progressi nei trattamenti</a:t>
            </a:r>
            <a:r>
              <a:rPr lang="it-IT" sz="28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1,2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endParaRPr lang="en-GB" altLang="en-US" dirty="0"/>
          </a:p>
          <a:p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Siamo ancora molto lontani dall’aderenza ottimale:</a:t>
            </a:r>
          </a:p>
          <a:p>
            <a:pPr lvl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Per mantenere i nostri progressi, dobbiamo migliorare incoraggiando una buona aderenza.</a:t>
            </a:r>
          </a:p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B707DB0-67F9-4A47-BBCD-CBF0EA3A0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FC, fibrosi cistica</a:t>
            </a:r>
            <a:br>
              <a:rPr sz="1000"/>
            </a:b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Balfour-Lynn IM, King JA.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Paediatr Respir Rev.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2020;S1526-0542(20)30081-6; 2. Cystic Fibrosis Foundation. 2019.</a:t>
            </a:r>
            <a:br>
              <a:rPr sz="1000"/>
            </a:b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https://www.cff.org/Research/Researcher-Resources/Patient-Registry/2019-Patient-Registry-Annual-Data-Report.pdf. Ultimo accesso: luglio 2021.</a:t>
            </a:r>
          </a:p>
        </p:txBody>
      </p:sp>
    </p:spTree>
    <p:extLst>
      <p:ext uri="{BB962C8B-B14F-4D97-AF65-F5344CB8AC3E}">
        <p14:creationId xmlns:p14="http://schemas.microsoft.com/office/powerpoint/2010/main" val="41173106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EB64-2B63-4ED4-AE29-40F13639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Aderenza nella FC: la realtà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F65B8-A913-492B-A322-A8BB8310F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scarsa aderenza al trattamento è un problema significativo e varia in base al tipo di trattamento.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C3BB2-741E-4070-9A03-FE9500C42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MPR, </a:t>
            </a:r>
            <a:r>
              <a:rPr lang="it-IT" sz="1000" b="0" i="0" strike="noStrike" cap="none" spc="0" baseline="0" dirty="0" err="1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Medication</a:t>
            </a:r>
            <a:r>
              <a:rPr lang="it-IT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it-IT" sz="1000" b="0" i="0" strike="noStrike" cap="none" spc="0" baseline="0" dirty="0" err="1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possession</a:t>
            </a:r>
            <a:r>
              <a:rPr lang="it-IT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ratio.</a:t>
            </a:r>
            <a:br>
              <a:rPr sz="1000" dirty="0"/>
            </a:br>
            <a:r>
              <a:rPr lang="it-IT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Figure adattate da White H, et al. </a:t>
            </a:r>
            <a:r>
              <a:rPr lang="it-IT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Eur </a:t>
            </a:r>
            <a:r>
              <a:rPr lang="it-IT" sz="1000" b="0" i="1" strike="noStrike" cap="none" spc="0" baseline="0" dirty="0" err="1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Respir</a:t>
            </a:r>
            <a:r>
              <a:rPr lang="it-IT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J. </a:t>
            </a:r>
            <a:r>
              <a:rPr lang="it-IT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2017;49:1600987.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159639-3C3C-4996-B889-32FD03D4403D}"/>
              </a:ext>
            </a:extLst>
          </p:cNvPr>
          <p:cNvSpPr txBox="1"/>
          <p:nvPr/>
        </p:nvSpPr>
        <p:spPr>
          <a:xfrm>
            <a:off x="6988049" y="2573252"/>
            <a:ext cx="4005269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Tassi di aderenza per MPR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C3644B-A079-485C-9A75-26DF7A975452}"/>
              </a:ext>
            </a:extLst>
          </p:cNvPr>
          <p:cNvSpPr txBox="1"/>
          <p:nvPr/>
        </p:nvSpPr>
        <p:spPr>
          <a:xfrm>
            <a:off x="1878903" y="2610113"/>
            <a:ext cx="4005269" cy="481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6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Tassi di aderenza in base alle autosegnalazioni del paziente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6F7083-AE8E-44F6-94D8-9B214D89B560}"/>
              </a:ext>
            </a:extLst>
          </p:cNvPr>
          <p:cNvSpPr txBox="1"/>
          <p:nvPr/>
        </p:nvSpPr>
        <p:spPr>
          <a:xfrm rot="16200000">
            <a:off x="233537" y="3916796"/>
            <a:ext cx="2110989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Aderenza (%)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0816A3B-B573-47EF-A352-8A09883764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175294"/>
              </p:ext>
            </p:extLst>
          </p:nvPr>
        </p:nvGraphicFramePr>
        <p:xfrm>
          <a:off x="1442353" y="2851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5D05627-7A48-41B3-A49D-36F28CE3D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233087"/>
              </p:ext>
            </p:extLst>
          </p:nvPr>
        </p:nvGraphicFramePr>
        <p:xfrm>
          <a:off x="6704684" y="28514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2EBB007-23B3-F14D-8517-B601D7E35C94}"/>
              </a:ext>
            </a:extLst>
          </p:cNvPr>
          <p:cNvSpPr txBox="1"/>
          <p:nvPr/>
        </p:nvSpPr>
        <p:spPr>
          <a:xfrm rot="16200000">
            <a:off x="5465520" y="3916797"/>
            <a:ext cx="2110989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Aderenza (%)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C3644B-A079-485C-9A75-26DF7A975452}"/>
              </a:ext>
            </a:extLst>
          </p:cNvPr>
          <p:cNvSpPr txBox="1"/>
          <p:nvPr/>
        </p:nvSpPr>
        <p:spPr>
          <a:xfrm>
            <a:off x="1923720" y="5338832"/>
            <a:ext cx="909584" cy="1851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it-IT" sz="900" b="0" i="0" strike="noStrike" cap="none" spc="0" baseline="0">
                <a:solidFill>
                  <a:srgbClr val="595959"/>
                </a:solidFill>
                <a:effectLst/>
                <a:latin typeface="Calibri"/>
                <a:ea typeface="Calibri"/>
                <a:cs typeface="Calibri"/>
              </a:rPr>
              <a:t>Broncodilatatori</a:t>
            </a:r>
            <a:endParaRPr lang="en-GB" altLang="en-US" sz="900">
              <a:solidFill>
                <a:schemeClr val="tx1">
                  <a:lumMod val="65000"/>
                  <a:lumOff val="35000"/>
                </a:schemeClr>
              </a:solidFill>
              <a:ea typeface="HelveticaNeueLT Std C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C3644B-A079-485C-9A75-26DF7A975452}"/>
              </a:ext>
            </a:extLst>
          </p:cNvPr>
          <p:cNvSpPr txBox="1"/>
          <p:nvPr/>
        </p:nvSpPr>
        <p:spPr>
          <a:xfrm>
            <a:off x="2877135" y="5338832"/>
            <a:ext cx="1022680" cy="1851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it-IT" sz="900" b="0" i="0" strike="noStrike" cap="none" spc="0" baseline="0">
                <a:solidFill>
                  <a:srgbClr val="595959"/>
                </a:solidFill>
                <a:effectLst/>
                <a:latin typeface="Calibri"/>
                <a:ea typeface="Calibri"/>
                <a:cs typeface="Calibri"/>
              </a:rPr>
              <a:t>Antibiotici per inalazione</a:t>
            </a:r>
            <a:endParaRPr lang="en-GB" altLang="en-US" sz="900">
              <a:solidFill>
                <a:schemeClr val="tx1">
                  <a:lumMod val="65000"/>
                  <a:lumOff val="35000"/>
                </a:schemeClr>
              </a:solidFill>
              <a:ea typeface="HelveticaNeueLT Std C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C3644B-A079-485C-9A75-26DF7A975452}"/>
              </a:ext>
            </a:extLst>
          </p:cNvPr>
          <p:cNvSpPr txBox="1"/>
          <p:nvPr/>
        </p:nvSpPr>
        <p:spPr>
          <a:xfrm>
            <a:off x="3881537" y="5338832"/>
            <a:ext cx="1022680" cy="1851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it-IT" sz="900" b="0" i="0" strike="noStrike" cap="none" spc="0" baseline="0">
                <a:solidFill>
                  <a:srgbClr val="595959"/>
                </a:solidFill>
                <a:effectLst/>
                <a:latin typeface="Calibri"/>
                <a:ea typeface="Calibri"/>
                <a:cs typeface="Calibri"/>
              </a:rPr>
              <a:t>Antibiotici orali</a:t>
            </a:r>
            <a:endParaRPr lang="en-GB" altLang="en-US" sz="900">
              <a:solidFill>
                <a:schemeClr val="tx1">
                  <a:lumMod val="65000"/>
                  <a:lumOff val="35000"/>
                </a:schemeClr>
              </a:solidFill>
              <a:ea typeface="HelveticaNeueLT Std C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C3644B-A079-485C-9A75-26DF7A975452}"/>
              </a:ext>
            </a:extLst>
          </p:cNvPr>
          <p:cNvSpPr txBox="1"/>
          <p:nvPr/>
        </p:nvSpPr>
        <p:spPr>
          <a:xfrm>
            <a:off x="4779599" y="5338832"/>
            <a:ext cx="1193215" cy="1851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it-IT" sz="900" b="0" i="0" strike="noStrike" cap="none" spc="0" baseline="0">
                <a:solidFill>
                  <a:srgbClr val="595959"/>
                </a:solidFill>
                <a:effectLst/>
                <a:latin typeface="Calibri"/>
                <a:ea typeface="Calibri"/>
                <a:cs typeface="Calibri"/>
              </a:rPr>
              <a:t>Antibiotici nebulizzati</a:t>
            </a:r>
            <a:endParaRPr lang="en-GB" altLang="en-US" sz="900">
              <a:solidFill>
                <a:schemeClr val="tx1">
                  <a:lumMod val="65000"/>
                  <a:lumOff val="35000"/>
                </a:schemeClr>
              </a:solidFill>
              <a:ea typeface="HelveticaNeueLT Std C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C3644B-A079-485C-9A75-26DF7A975452}"/>
              </a:ext>
            </a:extLst>
          </p:cNvPr>
          <p:cNvSpPr txBox="1"/>
          <p:nvPr/>
        </p:nvSpPr>
        <p:spPr>
          <a:xfrm>
            <a:off x="7190406" y="5338832"/>
            <a:ext cx="909584" cy="1851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it-IT" sz="900" b="0" i="0" strike="noStrike" cap="none" spc="0" baseline="0">
                <a:solidFill>
                  <a:srgbClr val="595959"/>
                </a:solidFill>
                <a:effectLst/>
                <a:latin typeface="Calibri"/>
                <a:ea typeface="Calibri"/>
                <a:cs typeface="Calibri"/>
              </a:rPr>
              <a:t>Broncodilatatori</a:t>
            </a:r>
            <a:endParaRPr lang="en-GB" altLang="en-US" sz="900">
              <a:solidFill>
                <a:schemeClr val="tx1">
                  <a:lumMod val="65000"/>
                  <a:lumOff val="35000"/>
                </a:schemeClr>
              </a:solidFill>
              <a:ea typeface="HelveticaNeueLT Std C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C3644B-A079-485C-9A75-26DF7A975452}"/>
              </a:ext>
            </a:extLst>
          </p:cNvPr>
          <p:cNvSpPr txBox="1"/>
          <p:nvPr/>
        </p:nvSpPr>
        <p:spPr>
          <a:xfrm>
            <a:off x="8143821" y="5338832"/>
            <a:ext cx="1022680" cy="1851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it-IT" sz="900" b="0" i="0" strike="noStrike" cap="none" spc="0" baseline="0">
                <a:solidFill>
                  <a:srgbClr val="595959"/>
                </a:solidFill>
                <a:effectLst/>
                <a:latin typeface="Calibri"/>
                <a:ea typeface="Calibri"/>
                <a:cs typeface="Calibri"/>
              </a:rPr>
              <a:t>Antibiotici per inalazione</a:t>
            </a:r>
            <a:endParaRPr lang="en-GB" altLang="en-US" sz="900">
              <a:solidFill>
                <a:schemeClr val="tx1">
                  <a:lumMod val="65000"/>
                  <a:lumOff val="35000"/>
                </a:schemeClr>
              </a:solidFill>
              <a:ea typeface="HelveticaNeueLT Std C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C3644B-A079-485C-9A75-26DF7A975452}"/>
              </a:ext>
            </a:extLst>
          </p:cNvPr>
          <p:cNvSpPr txBox="1"/>
          <p:nvPr/>
        </p:nvSpPr>
        <p:spPr>
          <a:xfrm>
            <a:off x="9148223" y="5338832"/>
            <a:ext cx="1022680" cy="1851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it-IT" sz="900" b="0" i="0" strike="noStrike" cap="none" spc="0" baseline="0">
                <a:solidFill>
                  <a:srgbClr val="595959"/>
                </a:solidFill>
                <a:effectLst/>
                <a:latin typeface="Calibri"/>
                <a:ea typeface="Calibri"/>
                <a:cs typeface="Calibri"/>
              </a:rPr>
              <a:t>Antibiotici orali</a:t>
            </a:r>
            <a:endParaRPr lang="en-GB" altLang="en-US" sz="900">
              <a:solidFill>
                <a:schemeClr val="tx1">
                  <a:lumMod val="65000"/>
                  <a:lumOff val="35000"/>
                </a:schemeClr>
              </a:solidFill>
              <a:ea typeface="HelveticaNeueLT Std C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C3644B-A079-485C-9A75-26DF7A975452}"/>
              </a:ext>
            </a:extLst>
          </p:cNvPr>
          <p:cNvSpPr txBox="1"/>
          <p:nvPr/>
        </p:nvSpPr>
        <p:spPr>
          <a:xfrm>
            <a:off x="10046285" y="5338832"/>
            <a:ext cx="1193215" cy="1851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it-IT" sz="900" b="0" i="0" strike="noStrike" cap="none" spc="0" baseline="0">
                <a:solidFill>
                  <a:srgbClr val="595959"/>
                </a:solidFill>
                <a:effectLst/>
                <a:latin typeface="Calibri"/>
                <a:ea typeface="Calibri"/>
                <a:cs typeface="Calibri"/>
              </a:rPr>
              <a:t>Antibiotici nebulizzati</a:t>
            </a:r>
            <a:endParaRPr lang="en-GB" altLang="en-US" sz="900">
              <a:solidFill>
                <a:schemeClr val="tx1">
                  <a:lumMod val="65000"/>
                  <a:lumOff val="35000"/>
                </a:schemeClr>
              </a:solidFill>
              <a:ea typeface="HelveticaNeueLT Std Cn"/>
            </a:endParaRPr>
          </a:p>
        </p:txBody>
      </p:sp>
    </p:spTree>
    <p:extLst>
      <p:ext uri="{BB962C8B-B14F-4D97-AF65-F5344CB8AC3E}">
        <p14:creationId xmlns:p14="http://schemas.microsoft.com/office/powerpoint/2010/main" val="27368092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Misurazione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misurazione dell’aderenza è notoriamente non affidabile</a:t>
            </a:r>
            <a:r>
              <a:rPr lang="it-IT" sz="28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</a:t>
            </a:r>
          </a:p>
          <a:p>
            <a:pPr marL="0" indent="0" eaLnBrk="1" hangingPunct="1">
              <a:buNone/>
            </a:pPr>
            <a:endParaRPr lang="en-GB" altLang="en-US" dirty="0">
              <a:ea typeface="HelveticaNeueLT Std Cn"/>
            </a:endParaRP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capacità di riconoscere e valutare correttamente l’aderenza è diventata un obiettivo di ricerca in molte patologie croniche</a:t>
            </a:r>
            <a:r>
              <a:rPr lang="it-IT" sz="28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marL="0" indent="0" eaLnBrk="1" hangingPunct="1">
              <a:buNone/>
            </a:pPr>
            <a:endParaRPr lang="en-GB" altLang="en-US" dirty="0">
              <a:ea typeface="HelveticaNeueLT Std Cn"/>
            </a:endParaRP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Metodi di misurazione dell’aderenza:</a:t>
            </a:r>
            <a:endParaRPr lang="en-GB" altLang="en-US" baseline="30000" dirty="0">
              <a:ea typeface="HelveticaNeueLT Std Cn"/>
            </a:endParaRP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Misurazione di farmaci o metaboliti nel sangue/nelle urine</a:t>
            </a:r>
            <a:r>
              <a:rPr lang="it-IT" sz="24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endParaRPr lang="en-GB" altLang="en-US" dirty="0"/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Referti del paziente (questionari, schede diario </a:t>
            </a:r>
            <a:r>
              <a:rPr lang="it-IT" sz="2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autocompilate</a:t>
            </a: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)</a:t>
            </a:r>
            <a:r>
              <a:rPr lang="it-IT" sz="24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3</a:t>
            </a: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Tecniche elettroniche per registrare il regime di dispensazione/somministrazione del trattamento</a:t>
            </a:r>
            <a:r>
              <a:rPr lang="it-IT" sz="24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endParaRPr lang="en-GB" altLang="en-US" dirty="0"/>
          </a:p>
          <a:p>
            <a:pPr lvl="1"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Revisione dei registri delle prescrizioni</a:t>
            </a:r>
            <a:r>
              <a:rPr lang="it-IT" sz="24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3</a:t>
            </a: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endParaRPr lang="en-GB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558CC-3B44-44A2-A1DE-E27E5F8D00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Eakin MN, Riekert KA.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Curr Opin Pulm Med.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2013;19:687–691; 2. Anghel LA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Med Pharm Rep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2019;92:117–122; </a:t>
            </a:r>
            <a:br>
              <a:rPr sz="1000"/>
            </a:b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3. Jones S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Cochrane Database Syst Rev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2018;2018:CD011665.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02.28"/>
  <p:tag name="AS_TITLE" val="Aspose.Slides for Java"/>
  <p:tag name="AS_VERSION" val="21.2"/>
</p:tagLst>
</file>

<file path=ppt/theme/theme1.xml><?xml version="1.0" encoding="utf-8"?>
<a:theme xmlns:a="http://schemas.openxmlformats.org/drawingml/2006/main" name="1_Office Theme">
  <a:themeElements>
    <a:clrScheme name="CF Care Material upd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E3E3E"/>
      </a:accent1>
      <a:accent2>
        <a:srgbClr val="7B2A84"/>
      </a:accent2>
      <a:accent3>
        <a:srgbClr val="9BBB59"/>
      </a:accent3>
      <a:accent4>
        <a:srgbClr val="8064A2"/>
      </a:accent4>
      <a:accent5>
        <a:srgbClr val="4BACC6"/>
      </a:accent5>
      <a:accent6>
        <a:srgbClr val="D16678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3330</Words>
  <Application>Microsoft Office PowerPoint</Application>
  <PresentationFormat>Widescreen</PresentationFormat>
  <Paragraphs>359</Paragraphs>
  <Slides>46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System Font Regular</vt:lpstr>
      <vt:lpstr>Wingdings</vt:lpstr>
      <vt:lpstr>1_Office Theme</vt:lpstr>
      <vt:lpstr>Aderenza e introduzione al colloquio motivazionale</vt:lpstr>
      <vt:lpstr>Esonero di responsabilità</vt:lpstr>
      <vt:lpstr>Introduzione</vt:lpstr>
      <vt:lpstr>Obiettivi di apprendimento</vt:lpstr>
      <vt:lpstr>L’importanza dell’aderenza</vt:lpstr>
      <vt:lpstr>L’importanza di un’aderenza ottimale nella FC</vt:lpstr>
      <vt:lpstr>Aderenza nella FC</vt:lpstr>
      <vt:lpstr>Aderenza nella FC: la realtà</vt:lpstr>
      <vt:lpstr>Misurazione</vt:lpstr>
      <vt:lpstr>Aderenza ottimale: definizione</vt:lpstr>
      <vt:lpstr>Perché è così difficile ottenere un’aderenza ottimale nella FC?</vt:lpstr>
      <vt:lpstr>Fattori che influiscono sull’aderenza</vt:lpstr>
      <vt:lpstr>Fattori che influiscono sull’aderenza</vt:lpstr>
      <vt:lpstr>Società e cultura</vt:lpstr>
      <vt:lpstr>Famiglia e amici</vt:lpstr>
      <vt:lpstr>Famiglia e amici</vt:lpstr>
      <vt:lpstr>Amici: potere dei pari grado</vt:lpstr>
      <vt:lpstr>Il trattamento </vt:lpstr>
      <vt:lpstr>Caratteristiche individuali</vt:lpstr>
      <vt:lpstr>Comportamento</vt:lpstr>
      <vt:lpstr>Psicologia</vt:lpstr>
      <vt:lpstr>Cosa possiamo fare?</vt:lpstr>
      <vt:lpstr>La nostra risposta?</vt:lpstr>
      <vt:lpstr>Il team</vt:lpstr>
      <vt:lpstr>L’operatore sanitario</vt:lpstr>
      <vt:lpstr>Un’introduzione al colloquio motivazionale</vt:lpstr>
      <vt:lpstr>Ruolo degli operatori sanitari</vt:lpstr>
      <vt:lpstr>Perché alcune persone non aderiscono?</vt:lpstr>
      <vt:lpstr>In pratica...</vt:lpstr>
      <vt:lpstr>Pensare al cambiamento di comportamento con i pazienti</vt:lpstr>
      <vt:lpstr>Pensare al cambiamento di comportamento con i pazienti</vt:lpstr>
      <vt:lpstr>Pensare al cambiamento</vt:lpstr>
      <vt:lpstr>Filo interdentale</vt:lpstr>
      <vt:lpstr>Il processo di cambiamento</vt:lpstr>
      <vt:lpstr>Colloquio motivazionale</vt:lpstr>
      <vt:lpstr>Una definizione di colloquio motivazionale</vt:lpstr>
      <vt:lpstr>La teoria alla base del colloquio motivazionale</vt:lpstr>
      <vt:lpstr>Principio 1: Non dite alle persone cosa fare…</vt:lpstr>
      <vt:lpstr>Principio 2: Ascoltare</vt:lpstr>
      <vt:lpstr>Principio 3: Lasciate che il paziente vi dica che deve cambiare</vt:lpstr>
      <vt:lpstr>Principio 4: Dissonanza cognitiva</vt:lpstr>
      <vt:lpstr>Principio 5: Le persone devono sentirsi sicure prima di cercare di cambiare</vt:lpstr>
      <vt:lpstr>Principio 6: L’ambivalenza è normale</vt:lpstr>
      <vt:lpstr>Riepilogo </vt:lpstr>
      <vt:lpstr>Riferimenti</vt:lpstr>
      <vt:lpstr>Riferimenti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 Koggelmann</dc:creator>
  <cp:lastModifiedBy>Simone Toccacieli</cp:lastModifiedBy>
  <cp:revision>116</cp:revision>
  <dcterms:created xsi:type="dcterms:W3CDTF">2021-07-06T11:43:32Z</dcterms:created>
  <dcterms:modified xsi:type="dcterms:W3CDTF">2022-03-04T15:15:43Z</dcterms:modified>
  <cp:category>UK0122905</cp:category>
</cp:coreProperties>
</file>