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8" autoAdjust="0"/>
    <p:restoredTop sz="94660"/>
  </p:normalViewPr>
  <p:slideViewPr>
    <p:cSldViewPr snapToGrid="0">
      <p:cViewPr varScale="1">
        <p:scale>
          <a:sx n="73" d="100"/>
          <a:sy n="73" d="100"/>
        </p:scale>
        <p:origin x="5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huntsworthhealth.net\Shared\Apothecom\_Clients\Vertex%20Intl\Projects\2021\176200007%20CF%20CARE%20Material%20Updates\Materials\MI%20Modules\Content%20Updates\Module%201\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huntsworthhealth.net\Shared\Apothecom\_Clients\Vertex%20Intl\Projects\2021\176200007%20CF%20CARE%20Material%20Updates\Materials\MI%20Modules\Content%20Updates\Module%201\Graph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cat>
            <c:strRef>
              <c:f>Sheet1!$A$11:$A$14</c:f>
              <c:strCache>
                <c:ptCount val="4"/>
                <c:pt idx="0">
                  <c:v>Bronchodilators</c:v>
                </c:pt>
                <c:pt idx="1">
                  <c:v>Inhaled antibiotics </c:v>
                </c:pt>
                <c:pt idx="2">
                  <c:v>Oral antibiotics</c:v>
                </c:pt>
                <c:pt idx="3">
                  <c:v>Nebulised antibiotics</c:v>
                </c:pt>
              </c:strCache>
            </c:strRef>
          </c:cat>
          <c:val>
            <c:numRef>
              <c:f>Sheet1!$C$11:$C$14</c:f>
              <c:numCache>
                <c:formatCode>0%</c:formatCode>
                <c:ptCount val="4"/>
                <c:pt idx="0">
                  <c:v>0.82</c:v>
                </c:pt>
                <c:pt idx="1">
                  <c:v>0.77</c:v>
                </c:pt>
                <c:pt idx="2">
                  <c:v>0.86</c:v>
                </c:pt>
                <c:pt idx="3">
                  <c:v>0.67</c:v>
                </c:pt>
              </c:numCache>
            </c:numRef>
          </c:val>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879C-47F7-AFCE-46F8251A3EED}"/>
            </c:ext>
          </c:extLst>
        </c:ser>
        <c:dLbls>
          <c:showLegendKey val="0"/>
          <c:showVal val="0"/>
          <c:showCatName val="0"/>
          <c:showSerName val="0"/>
          <c:showPercent val="0"/>
          <c:showBubbleSize val="0"/>
        </c:dLbls>
        <c:gapWidth val="100"/>
        <c:axId val="313716632"/>
        <c:axId val="313719376"/>
      </c:barChart>
      <c:catAx>
        <c:axId val="313716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smtId="4294967295">
                <a:solidFill>
                  <a:schemeClr val="tx1">
                    <a:lumMod val="65000"/>
                    <a:lumOff val="35000"/>
                  </a:schemeClr>
                </a:solidFill>
                <a:latin typeface="+mn-lt"/>
                <a:ea typeface="+mn-ea"/>
                <a:cs typeface="+mn-cs"/>
              </a:defRPr>
            </a:pPr>
            <a:endParaRPr lang="en-US"/>
          </a:p>
        </c:txPr>
        <c:crossAx val="313719376"/>
        <c:crosses val="autoZero"/>
        <c:auto val="0"/>
        <c:lblAlgn val="ctr"/>
        <c:lblOffset val="100"/>
        <c:noMultiLvlLbl val="0"/>
      </c:catAx>
      <c:valAx>
        <c:axId val="313719376"/>
        <c:scaling>
          <c:orientation val="minMax"/>
          <c:max val="1"/>
        </c:scaling>
        <c:delete val="0"/>
        <c:axPos val="l"/>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smtId="4294967295">
                <a:solidFill>
                  <a:schemeClr val="tx1">
                    <a:lumMod val="65000"/>
                    <a:lumOff val="35000"/>
                  </a:schemeClr>
                </a:solidFill>
                <a:latin typeface="+mn-lt"/>
                <a:ea typeface="+mn-ea"/>
                <a:cs typeface="+mn-cs"/>
              </a:defRPr>
            </a:pPr>
            <a:endParaRPr lang="en-US"/>
          </a:p>
        </c:txPr>
        <c:crossAx val="313716632"/>
        <c:crosses val="autoZero"/>
        <c:crossBetween val="between"/>
        <c:majorUnit val="0.2"/>
      </c:valAx>
      <c:spPr>
        <a:noFill/>
        <a:ln>
          <a:noFill/>
        </a:ln>
        <a:effectLst/>
      </c:spPr>
    </c:plotArea>
    <c:plotVisOnly val="1"/>
    <c:dispBlanksAs val="gap"/>
    <c:extLst xmlns:a14="http://schemas.microsoft.com/office/drawing/2010/main" xmlns:wp="http://schemas.openxmlformats.org/drawingml/2006/wordprocessingDrawing" xmlns:w="http://schemas.openxmlformats.org/wordprocessingml/2006/main" xmlns:m="http://schemas.openxmlformats.org/officeDocument/2006/math">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3"/>
            </a:solidFill>
            <a:ln>
              <a:noFill/>
            </a:ln>
            <a:effectLst/>
          </c:spPr>
          <c:invertIfNegative val="0"/>
          <c:cat>
            <c:strRef>
              <c:f>Sheet1!$A$11:$A$14</c:f>
              <c:strCache>
                <c:ptCount val="4"/>
                <c:pt idx="0">
                  <c:v>Bronchodilators</c:v>
                </c:pt>
                <c:pt idx="1">
                  <c:v>Inhaled antibiotics </c:v>
                </c:pt>
                <c:pt idx="2">
                  <c:v>Oral antibiotics</c:v>
                </c:pt>
                <c:pt idx="3">
                  <c:v>Nebulised antibiotics</c:v>
                </c:pt>
              </c:strCache>
            </c:strRef>
          </c:cat>
          <c:val>
            <c:numRef>
              <c:f>Sheet1!$B$11:$B$14</c:f>
              <c:numCache>
                <c:formatCode>0%</c:formatCode>
                <c:ptCount val="4"/>
                <c:pt idx="0">
                  <c:v>0.78</c:v>
                </c:pt>
                <c:pt idx="1">
                  <c:v>0.62</c:v>
                </c:pt>
                <c:pt idx="2">
                  <c:v>0.67</c:v>
                </c:pt>
                <c:pt idx="3">
                  <c:v>0.65</c:v>
                </c:pt>
              </c:numCache>
            </c:numRef>
          </c:val>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F4D5-489E-B466-34403D85548F}"/>
            </c:ext>
          </c:extLst>
        </c:ser>
        <c:dLbls>
          <c:showLegendKey val="0"/>
          <c:showVal val="0"/>
          <c:showCatName val="0"/>
          <c:showSerName val="0"/>
          <c:showPercent val="0"/>
          <c:showBubbleSize val="0"/>
        </c:dLbls>
        <c:gapWidth val="100"/>
        <c:axId val="313717024"/>
        <c:axId val="313712712"/>
      </c:barChart>
      <c:catAx>
        <c:axId val="31371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smtId="4294967295">
                <a:solidFill>
                  <a:schemeClr val="tx1">
                    <a:lumMod val="65000"/>
                    <a:lumOff val="35000"/>
                  </a:schemeClr>
                </a:solidFill>
                <a:latin typeface="+mn-lt"/>
                <a:ea typeface="+mn-ea"/>
                <a:cs typeface="+mn-cs"/>
              </a:defRPr>
            </a:pPr>
            <a:endParaRPr lang="en-US"/>
          </a:p>
        </c:txPr>
        <c:crossAx val="313712712"/>
        <c:crosses val="autoZero"/>
        <c:auto val="0"/>
        <c:lblAlgn val="ctr"/>
        <c:lblOffset val="100"/>
        <c:noMultiLvlLbl val="0"/>
      </c:catAx>
      <c:valAx>
        <c:axId val="313712712"/>
        <c:scaling>
          <c:orientation val="minMax"/>
          <c:max val="1"/>
        </c:scaling>
        <c:delete val="0"/>
        <c:axPos val="l"/>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smtId="4294967295">
                <a:solidFill>
                  <a:schemeClr val="tx1">
                    <a:lumMod val="65000"/>
                    <a:lumOff val="35000"/>
                  </a:schemeClr>
                </a:solidFill>
                <a:latin typeface="+mn-lt"/>
                <a:ea typeface="+mn-ea"/>
                <a:cs typeface="+mn-cs"/>
              </a:defRPr>
            </a:pPr>
            <a:endParaRPr lang="en-US"/>
          </a:p>
        </c:txPr>
        <c:crossAx val="313717024"/>
        <c:crosses val="autoZero"/>
        <c:crossBetween val="between"/>
        <c:majorUnit val="0.2"/>
      </c:valAx>
      <c:spPr>
        <a:noFill/>
        <a:ln>
          <a:noFill/>
        </a:ln>
        <a:effectLst/>
      </c:spPr>
    </c:plotArea>
    <c:plotVisOnly val="1"/>
    <c:dispBlanksAs val="gap"/>
    <c:extLst xmlns:a14="http://schemas.microsoft.com/office/drawing/2010/main" xmlns:wp="http://schemas.openxmlformats.org/drawingml/2006/wordprocessingDrawing" xmlns:w="http://schemas.openxmlformats.org/wordprocessingml/2006/main" xmlns:m="http://schemas.openxmlformats.org/officeDocument/2006/math">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E8E52-475F-4A2C-9F1D-7C3670B45DA9}" type="datetimeFigureOut">
              <a:rPr lang="en-GB" smtClean="0"/>
              <a:t>05/10/2022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C612E-645E-4AE5-B802-6728F76ADA36}" type="slidenum">
              <a:rPr lang="en-GB" smtClean="0"/>
              <a:t>‹#›</a:t>
            </a:fld>
            <a:endParaRPr lang="en-GB"/>
          </a:p>
        </p:txBody>
      </p:sp>
    </p:spTree>
    <p:extLst>
      <p:ext uri="{BB962C8B-B14F-4D97-AF65-F5344CB8AC3E}">
        <p14:creationId xmlns:p14="http://schemas.microsoft.com/office/powerpoint/2010/main" val="181581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F75386-0DDB-47D1-9CA0-5274B2FD67C0}" type="slidenum">
              <a:rPr lang="en-GB" smtClean="0"/>
              <a:t>3</a:t>
            </a:fld>
            <a:endParaRPr lang="en-GB"/>
          </a:p>
        </p:txBody>
      </p:sp>
    </p:spTree>
    <p:extLst>
      <p:ext uri="{BB962C8B-B14F-4D97-AF65-F5344CB8AC3E}">
        <p14:creationId xmlns:p14="http://schemas.microsoft.com/office/powerpoint/2010/main" val="92344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FF6E282A-AF84-4F75-84A4-06D3B9B9565B}" type="slidenum">
              <a:rPr lang="en-GB" altLang="en-US"/>
              <a:t>23</a:t>
            </a:fld>
            <a:endParaRPr lang="en-GB" altLang="en-US"/>
          </a:p>
        </p:txBody>
      </p:sp>
    </p:spTree>
    <p:extLst>
      <p:ext uri="{BB962C8B-B14F-4D97-AF65-F5344CB8AC3E}">
        <p14:creationId xmlns:p14="http://schemas.microsoft.com/office/powerpoint/2010/main" val="178338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32D23B26-7038-4799-988F-04997C4D46C6}" type="slidenum">
              <a:rPr lang="en-GB" altLang="en-US"/>
              <a:t>24</a:t>
            </a:fld>
            <a:endParaRPr lang="en-GB" altLang="en-US"/>
          </a:p>
        </p:txBody>
      </p:sp>
    </p:spTree>
    <p:extLst>
      <p:ext uri="{BB962C8B-B14F-4D97-AF65-F5344CB8AC3E}">
        <p14:creationId xmlns:p14="http://schemas.microsoft.com/office/powerpoint/2010/main" val="628404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04021B6D-6EF9-4F4E-A5E4-4D5C9EB95E66}" type="slidenum">
              <a:rPr lang="en-GB" altLang="en-US"/>
              <a:t>25</a:t>
            </a:fld>
            <a:endParaRPr lang="en-GB" altLang="en-US"/>
          </a:p>
        </p:txBody>
      </p:sp>
    </p:spTree>
    <p:extLst>
      <p:ext uri="{BB962C8B-B14F-4D97-AF65-F5344CB8AC3E}">
        <p14:creationId xmlns:p14="http://schemas.microsoft.com/office/powerpoint/2010/main" val="1946750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4657E85B-93FB-4271-B52A-8852B5BB0278}" type="slidenum">
              <a:rPr lang="en-GB" altLang="en-US"/>
              <a:t>29</a:t>
            </a:fld>
            <a:endParaRPr lang="en-GB" altLang="en-US"/>
          </a:p>
        </p:txBody>
      </p:sp>
    </p:spTree>
    <p:extLst>
      <p:ext uri="{BB962C8B-B14F-4D97-AF65-F5344CB8AC3E}">
        <p14:creationId xmlns:p14="http://schemas.microsoft.com/office/powerpoint/2010/main" val="3423696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8D686CD4-4D93-4BE7-8A4D-7F180D718A0F}" type="slidenum">
              <a:rPr lang="en-GB" altLang="en-US"/>
              <a:t>30</a:t>
            </a:fld>
            <a:endParaRPr lang="en-GB" altLang="en-US"/>
          </a:p>
        </p:txBody>
      </p:sp>
    </p:spTree>
    <p:extLst>
      <p:ext uri="{BB962C8B-B14F-4D97-AF65-F5344CB8AC3E}">
        <p14:creationId xmlns:p14="http://schemas.microsoft.com/office/powerpoint/2010/main" val="2117082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6F7204B1-07A4-412D-AA2D-759D958C23B1}" type="slidenum">
              <a:rPr lang="en-GB" altLang="en-US"/>
              <a:t>31</a:t>
            </a:fld>
            <a:endParaRPr lang="en-GB" altLang="en-US"/>
          </a:p>
        </p:txBody>
      </p:sp>
    </p:spTree>
    <p:extLst>
      <p:ext uri="{BB962C8B-B14F-4D97-AF65-F5344CB8AC3E}">
        <p14:creationId xmlns:p14="http://schemas.microsoft.com/office/powerpoint/2010/main" val="2080877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5F85B7EF-8B80-48C6-8028-44B1F0526486}" type="slidenum">
              <a:rPr lang="en-GB" altLang="en-US"/>
              <a:t>34</a:t>
            </a:fld>
            <a:endParaRPr lang="en-GB" altLang="en-US"/>
          </a:p>
        </p:txBody>
      </p:sp>
    </p:spTree>
    <p:extLst>
      <p:ext uri="{BB962C8B-B14F-4D97-AF65-F5344CB8AC3E}">
        <p14:creationId xmlns:p14="http://schemas.microsoft.com/office/powerpoint/2010/main" val="37358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35</a:t>
            </a:fld>
            <a:endParaRPr lang="en-GB"/>
          </a:p>
        </p:txBody>
      </p:sp>
    </p:spTree>
    <p:extLst>
      <p:ext uri="{BB962C8B-B14F-4D97-AF65-F5344CB8AC3E}">
        <p14:creationId xmlns:p14="http://schemas.microsoft.com/office/powerpoint/2010/main" val="2790922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9737C82B-A9EF-4E60-B464-8A5655F49F0D}" type="slidenum">
              <a:rPr lang="en-GB" altLang="en-US"/>
              <a:t>36</a:t>
            </a:fld>
            <a:endParaRPr lang="en-GB" altLang="en-US"/>
          </a:p>
        </p:txBody>
      </p:sp>
    </p:spTree>
    <p:extLst>
      <p:ext uri="{BB962C8B-B14F-4D97-AF65-F5344CB8AC3E}">
        <p14:creationId xmlns:p14="http://schemas.microsoft.com/office/powerpoint/2010/main" val="2281000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38</a:t>
            </a:fld>
            <a:endParaRPr lang="en-GB"/>
          </a:p>
        </p:txBody>
      </p:sp>
    </p:spTree>
    <p:extLst>
      <p:ext uri="{BB962C8B-B14F-4D97-AF65-F5344CB8AC3E}">
        <p14:creationId xmlns:p14="http://schemas.microsoft.com/office/powerpoint/2010/main" val="4144719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9</a:t>
            </a:fld>
            <a:endParaRPr lang="en-GB"/>
          </a:p>
        </p:txBody>
      </p:sp>
    </p:spTree>
    <p:extLst>
      <p:ext uri="{BB962C8B-B14F-4D97-AF65-F5344CB8AC3E}">
        <p14:creationId xmlns:p14="http://schemas.microsoft.com/office/powerpoint/2010/main" val="541533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41</a:t>
            </a:fld>
            <a:endParaRPr lang="en-GB"/>
          </a:p>
        </p:txBody>
      </p:sp>
    </p:spTree>
    <p:extLst>
      <p:ext uri="{BB962C8B-B14F-4D97-AF65-F5344CB8AC3E}">
        <p14:creationId xmlns:p14="http://schemas.microsoft.com/office/powerpoint/2010/main" val="471813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42</a:t>
            </a:fld>
            <a:endParaRPr lang="en-GB"/>
          </a:p>
        </p:txBody>
      </p:sp>
    </p:spTree>
    <p:extLst>
      <p:ext uri="{BB962C8B-B14F-4D97-AF65-F5344CB8AC3E}">
        <p14:creationId xmlns:p14="http://schemas.microsoft.com/office/powerpoint/2010/main" val="2972986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157AD289-1B8A-42FE-BFF9-C8D46300C7F7}" type="slidenum">
              <a:rPr lang="en-GB" altLang="en-US"/>
              <a:t>45</a:t>
            </a:fld>
            <a:endParaRPr lang="en-GB" altLang="en-US"/>
          </a:p>
        </p:txBody>
      </p:sp>
    </p:spTree>
    <p:extLst>
      <p:ext uri="{BB962C8B-B14F-4D97-AF65-F5344CB8AC3E}">
        <p14:creationId xmlns:p14="http://schemas.microsoft.com/office/powerpoint/2010/main" val="640698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90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56DF07DE-B213-4069-9DCE-A8FCE2EB2D4B}" type="slidenum">
              <a:rPr lang="en-GB" altLang="en-US"/>
              <a:t>46</a:t>
            </a:fld>
            <a:endParaRPr lang="en-GB" altLang="en-US"/>
          </a:p>
        </p:txBody>
      </p:sp>
    </p:spTree>
    <p:extLst>
      <p:ext uri="{BB962C8B-B14F-4D97-AF65-F5344CB8AC3E}">
        <p14:creationId xmlns:p14="http://schemas.microsoft.com/office/powerpoint/2010/main" val="3318920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11</a:t>
            </a:fld>
            <a:endParaRPr lang="en-GB"/>
          </a:p>
        </p:txBody>
      </p:sp>
    </p:spTree>
    <p:extLst>
      <p:ext uri="{BB962C8B-B14F-4D97-AF65-F5344CB8AC3E}">
        <p14:creationId xmlns:p14="http://schemas.microsoft.com/office/powerpoint/2010/main" val="3526955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16</a:t>
            </a:fld>
            <a:endParaRPr lang="en-GB"/>
          </a:p>
        </p:txBody>
      </p:sp>
    </p:spTree>
    <p:extLst>
      <p:ext uri="{BB962C8B-B14F-4D97-AF65-F5344CB8AC3E}">
        <p14:creationId xmlns:p14="http://schemas.microsoft.com/office/powerpoint/2010/main" val="78464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17</a:t>
            </a:fld>
            <a:endParaRPr lang="en-GB"/>
          </a:p>
        </p:txBody>
      </p:sp>
    </p:spTree>
    <p:extLst>
      <p:ext uri="{BB962C8B-B14F-4D97-AF65-F5344CB8AC3E}">
        <p14:creationId xmlns:p14="http://schemas.microsoft.com/office/powerpoint/2010/main" val="1742942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90CB053-DC95-4BC5-9780-CD3E29E4A88E}" type="slidenum">
              <a:rPr lang="en-GB" altLang="en-US"/>
              <a:pPr>
                <a:spcBef>
                  <a:spcPct val="0"/>
                </a:spcBef>
              </a:pPr>
              <a:t>18</a:t>
            </a:fld>
            <a:endParaRPr lang="en-GB" altLang="en-US"/>
          </a:p>
        </p:txBody>
      </p:sp>
    </p:spTree>
    <p:extLst>
      <p:ext uri="{BB962C8B-B14F-4D97-AF65-F5344CB8AC3E}">
        <p14:creationId xmlns:p14="http://schemas.microsoft.com/office/powerpoint/2010/main" val="286082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9487F7D-346E-4590-88DC-4DA4842B6CAD}" type="slidenum">
              <a:rPr lang="en-GB" altLang="en-US" smtClean="0"/>
              <a:pPr>
                <a:defRPr/>
              </a:pPr>
              <a:t>19</a:t>
            </a:fld>
            <a:endParaRPr lang="en-GB" altLang="en-US"/>
          </a:p>
        </p:txBody>
      </p:sp>
    </p:spTree>
    <p:extLst>
      <p:ext uri="{BB962C8B-B14F-4D97-AF65-F5344CB8AC3E}">
        <p14:creationId xmlns:p14="http://schemas.microsoft.com/office/powerpoint/2010/main" val="3290081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F75386-0DDB-47D1-9CA0-5274B2FD67C0}" type="slidenum">
              <a:rPr lang="en-GB" smtClean="0"/>
              <a:t>21</a:t>
            </a:fld>
            <a:endParaRPr lang="en-GB"/>
          </a:p>
        </p:txBody>
      </p:sp>
    </p:spTree>
    <p:extLst>
      <p:ext uri="{BB962C8B-B14F-4D97-AF65-F5344CB8AC3E}">
        <p14:creationId xmlns:p14="http://schemas.microsoft.com/office/powerpoint/2010/main" val="3523873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7C12FB8F-6A7F-4FD2-BE0B-18F791FF3575}" type="slidenum">
              <a:rPr lang="en-GB" altLang="en-US"/>
              <a:t>22</a:t>
            </a:fld>
            <a:endParaRPr lang="en-GB" altLang="en-US"/>
          </a:p>
        </p:txBody>
      </p:sp>
    </p:spTree>
    <p:extLst>
      <p:ext uri="{BB962C8B-B14F-4D97-AF65-F5344CB8AC3E}">
        <p14:creationId xmlns:p14="http://schemas.microsoft.com/office/powerpoint/2010/main" val="36245189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8" name="Picture 7" descr="A picture containing person, indoor&#10;&#10;Description automatically generated">
            <a:extLst>
              <a:ext uri="{FF2B5EF4-FFF2-40B4-BE49-F238E27FC236}">
                <a16:creationId xmlns:a16="http://schemas.microsoft.com/office/drawing/2014/main" id="{41979B8C-52AD-6647-AEAF-687E79C1C8E5}"/>
              </a:ext>
            </a:extLst>
          </p:cNvPr>
          <p:cNvPicPr>
            <a:picLocks noChangeAspect="1"/>
          </p:cNvPicPr>
          <p:nvPr userDrawn="1"/>
        </p:nvPicPr>
        <p:blipFill>
          <a:blip r:embed="rId2"/>
          <a:srcRect l="29497" t="11365" r="11925" b="38509"/>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279022B-D2C5-2847-97C7-97E44D9E9CFA}"/>
              </a:ext>
            </a:extLst>
          </p:cNvPr>
          <p:cNvSpPr>
            <a:spLocks noGrp="1"/>
          </p:cNvSpPr>
          <p:nvPr>
            <p:ph type="ctrTitle"/>
          </p:nvPr>
        </p:nvSpPr>
        <p:spPr>
          <a:xfrm>
            <a:off x="1524000" y="1832942"/>
            <a:ext cx="9144000" cy="2444275"/>
          </a:xfrm>
          <a:prstGeom prst="roundRect">
            <a:avLst>
              <a:gd name="adj" fmla="val 17893"/>
            </a:avLst>
          </a:prstGeom>
          <a:solidFill>
            <a:schemeClr val="bg1">
              <a:alpha val="68000"/>
            </a:schemeClr>
          </a:solidFill>
        </p:spPr>
        <p:txBody>
          <a:bodyPr lIns="72000" tIns="251999" rIns="72000" bIns="144000" anchor="b">
            <a:spAutoFit/>
          </a:bodyPr>
          <a:lstStyle>
            <a:lvl1pPr algn="ctr">
              <a:defRPr sz="6000">
                <a:solidFill>
                  <a:schemeClr val="accent2"/>
                </a:solidFill>
              </a:defRPr>
            </a:lvl1pPr>
          </a:lstStyle>
          <a:p>
            <a:r>
              <a:rPr lang="en-GB"/>
              <a:t>Click to edit Master title style</a:t>
            </a:r>
          </a:p>
        </p:txBody>
      </p:sp>
      <p:sp>
        <p:nvSpPr>
          <p:cNvPr id="3" name="Subtitle 2">
            <a:extLst>
              <a:ext uri="{FF2B5EF4-FFF2-40B4-BE49-F238E27FC236}">
                <a16:creationId xmlns:a16="http://schemas.microsoft.com/office/drawing/2014/main" id="{52EE931F-33A2-BA41-A7A4-8222A04AAEF8}"/>
              </a:ext>
            </a:extLst>
          </p:cNvPr>
          <p:cNvSpPr>
            <a:spLocks noGrp="1"/>
          </p:cNvSpPr>
          <p:nvPr>
            <p:ph type="subTitle" idx="1"/>
          </p:nvPr>
        </p:nvSpPr>
        <p:spPr>
          <a:xfrm>
            <a:off x="1524000" y="4369293"/>
            <a:ext cx="9144000" cy="1080822"/>
          </a:xfrm>
          <a:prstGeom prst="roundRect">
            <a:avLst>
              <a:gd name="adj" fmla="val 32496"/>
            </a:avLst>
          </a:prstGeom>
          <a:noFill/>
          <a:ln>
            <a:noFill/>
          </a:ln>
        </p:spPr>
        <p:txBody>
          <a:bodyPr lIns="72000" tIns="216000" rIns="72000" bIns="216000" anchor="t">
            <a:spAutoFit/>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9" name="Rectangle 8">
            <a:extLst>
              <a:ext uri="{FF2B5EF4-FFF2-40B4-BE49-F238E27FC236}">
                <a16:creationId xmlns:a16="http://schemas.microsoft.com/office/drawing/2014/main" id="{946E715A-8C19-F54D-AB90-4177417E76F5}"/>
              </a:ext>
            </a:extLst>
          </p:cNvPr>
          <p:cNvSpPr/>
          <p:nvPr userDrawn="1"/>
        </p:nvSpPr>
        <p:spPr>
          <a:xfrm>
            <a:off x="0" y="0"/>
            <a:ext cx="12192000" cy="1127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6">
            <a:extLst>
              <a:ext uri="{FF2B5EF4-FFF2-40B4-BE49-F238E27FC236}">
                <a16:creationId xmlns:a16="http://schemas.microsoft.com/office/drawing/2014/main" id="{C5E86249-BF3A-CA4F-821B-8B5B13F22491}"/>
              </a:ext>
            </a:extLst>
          </p:cNvPr>
          <p:cNvPicPr>
            <a:picLocks noChangeAspect="1"/>
          </p:cNvPicPr>
          <p:nvPr userDrawn="1"/>
        </p:nvPicPr>
        <p:blipFill>
          <a:blip r:embed="rId3">
            <a:extLst>
              <a:ext uri="{28A0092B-C50C-407E-A947-70E740481C1C}">
                <a14:useLocalDpi xmlns:a14="http://schemas.microsoft.com/office/drawing/2010/main"/>
              </a:ext>
            </a:extLst>
          </a:blip>
          <a:srcRect l="7303" t="25182" r="6285" b="21934"/>
          <a:stretch>
            <a:fillRect/>
          </a:stretch>
        </p:blipFill>
        <p:spPr bwMode="auto">
          <a:xfrm>
            <a:off x="213360" y="142240"/>
            <a:ext cx="2794000" cy="85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1C265DB6-7011-5742-AAA7-29308E23DC8D}"/>
              </a:ext>
            </a:extLst>
          </p:cNvPr>
          <p:cNvCxnSpPr/>
          <p:nvPr userDrawn="1"/>
        </p:nvCxnSpPr>
        <p:spPr>
          <a:xfrm>
            <a:off x="0" y="1115122"/>
            <a:ext cx="12192000" cy="0"/>
          </a:xfrm>
          <a:prstGeom prst="line">
            <a:avLst/>
          </a:prstGeom>
          <a:ln w="698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CB08BC2-5CE1-D74F-ADA7-31626E0A36A2}"/>
              </a:ext>
            </a:extLst>
          </p:cNvPr>
          <p:cNvCxnSpPr/>
          <p:nvPr userDrawn="1"/>
        </p:nvCxnSpPr>
        <p:spPr>
          <a:xfrm>
            <a:off x="0" y="1184052"/>
            <a:ext cx="12192000" cy="0"/>
          </a:xfrm>
          <a:prstGeom prst="line">
            <a:avLst/>
          </a:prstGeom>
          <a:ln w="698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7">
            <a:extLst>
              <a:ext uri="{FF2B5EF4-FFF2-40B4-BE49-F238E27FC236}">
                <a16:creationId xmlns:a16="http://schemas.microsoft.com/office/drawing/2014/main" id="{B78CE290-A1E4-4442-90F0-073E54BE44D0}"/>
              </a:ext>
            </a:extLst>
          </p:cNvPr>
          <p:cNvSpPr>
            <a:spLocks noGrp="1"/>
          </p:cNvSpPr>
          <p:nvPr>
            <p:ph type="body" sz="quarter" idx="13"/>
          </p:nvPr>
        </p:nvSpPr>
        <p:spPr>
          <a:xfrm>
            <a:off x="283012" y="5906814"/>
            <a:ext cx="8975288" cy="777875"/>
          </a:xfrm>
          <a:prstGeom prst="rect">
            <a:avLst/>
          </a:prstGeom>
          <a:ln>
            <a:noFill/>
          </a:ln>
        </p:spPr>
        <p:txBody>
          <a:bodyPr anchor="b">
            <a:normAutofit/>
          </a:bodyPr>
          <a:lstStyle>
            <a:lvl1pPr marL="0" indent="0">
              <a:buNone/>
              <a:defRPr sz="100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29239809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chemeClr val="bg1">
            <a:lumMod val="95000"/>
          </a:schemeClr>
        </a:solidFill>
        <a:effectLst/>
      </p:bgPr>
    </p:bg>
    <p:spTree>
      <p:nvGrpSpPr>
        <p:cNvPr id="1" name=""/>
        <p:cNvGrpSpPr/>
        <p:nvPr/>
      </p:nvGrpSpPr>
      <p:grpSpPr>
        <a:xfrm>
          <a:off x="0" y="0"/>
          <a:ext cx="0" cy="0"/>
          <a:chOff x="0" y="0"/>
          <a:chExt cx="0" cy="0"/>
        </a:xfrm>
      </p:grpSpPr>
      <p:pic>
        <p:nvPicPr>
          <p:cNvPr id="10" name="Picture 9" descr="A picture containing person, indoor&#10;&#10;Description automatically generated">
            <a:extLst>
              <a:ext uri="{FF2B5EF4-FFF2-40B4-BE49-F238E27FC236}">
                <a16:creationId xmlns:a16="http://schemas.microsoft.com/office/drawing/2014/main" id="{5CDB9405-8AFA-A042-882F-E0AFD46017C8}"/>
              </a:ext>
            </a:extLst>
          </p:cNvPr>
          <p:cNvPicPr>
            <a:picLocks noChangeAspect="1"/>
          </p:cNvPicPr>
          <p:nvPr userDrawn="1"/>
        </p:nvPicPr>
        <p:blipFill>
          <a:blip r:embed="rId2"/>
          <a:srcRect l="29497" t="11365" r="11925" b="38509"/>
          <a:stretch>
            <a:fillRect/>
          </a:stretch>
        </p:blipFill>
        <p:spPr>
          <a:xfrm>
            <a:off x="0" y="0"/>
            <a:ext cx="12192000" cy="6858000"/>
          </a:xfrm>
          <a:prstGeom prst="rect">
            <a:avLst/>
          </a:prstGeom>
        </p:spPr>
      </p:pic>
      <p:sp>
        <p:nvSpPr>
          <p:cNvPr id="4" name="Rounded Rectangle 3">
            <a:extLst>
              <a:ext uri="{FF2B5EF4-FFF2-40B4-BE49-F238E27FC236}">
                <a16:creationId xmlns:a16="http://schemas.microsoft.com/office/drawing/2014/main" id="{8576FCC7-726A-9042-AD16-1A2FB603FBEF}"/>
              </a:ext>
            </a:extLst>
          </p:cNvPr>
          <p:cNvSpPr/>
          <p:nvPr userDrawn="1"/>
        </p:nvSpPr>
        <p:spPr>
          <a:xfrm>
            <a:off x="4860758" y="866274"/>
            <a:ext cx="6472989" cy="3320715"/>
          </a:xfrm>
          <a:prstGeom prst="roundRect">
            <a:avLst>
              <a:gd name="adj" fmla="val 1087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9D89AB9E-9CA6-D349-B441-778A9DBB71C2}"/>
              </a:ext>
            </a:extLst>
          </p:cNvPr>
          <p:cNvSpPr>
            <a:spLocks noGrp="1"/>
          </p:cNvSpPr>
          <p:nvPr>
            <p:ph type="title"/>
          </p:nvPr>
        </p:nvSpPr>
        <p:spPr>
          <a:xfrm>
            <a:off x="5448507" y="1915521"/>
            <a:ext cx="5286703" cy="1495794"/>
          </a:xfrm>
        </p:spPr>
        <p:txBody>
          <a:bodyPr anchor="ctr">
            <a:spAutoFit/>
          </a:bodyPr>
          <a:lstStyle>
            <a:lvl1pPr>
              <a:defRPr sz="6000">
                <a:solidFill>
                  <a:schemeClr val="bg1"/>
                </a:solidFill>
              </a:defRPr>
            </a:lvl1pPr>
          </a:lstStyle>
          <a:p>
            <a:r>
              <a:rPr lang="en-GB"/>
              <a:t>Click to edit Master title style</a:t>
            </a:r>
          </a:p>
        </p:txBody>
      </p:sp>
      <p:sp>
        <p:nvSpPr>
          <p:cNvPr id="3" name="Text Placeholder 2">
            <a:extLst>
              <a:ext uri="{FF2B5EF4-FFF2-40B4-BE49-F238E27FC236}">
                <a16:creationId xmlns:a16="http://schemas.microsoft.com/office/drawing/2014/main" id="{2C0B954A-17B6-6A45-BD1A-327660E1AED4}"/>
              </a:ext>
            </a:extLst>
          </p:cNvPr>
          <p:cNvSpPr>
            <a:spLocks noGrp="1"/>
          </p:cNvSpPr>
          <p:nvPr>
            <p:ph type="body" idx="1"/>
          </p:nvPr>
        </p:nvSpPr>
        <p:spPr>
          <a:xfrm>
            <a:off x="5448507" y="4427659"/>
            <a:ext cx="5286703" cy="332399"/>
          </a:xfrm>
          <a:prstGeom prst="rect">
            <a:avLst/>
          </a:prstGeom>
          <a:ln>
            <a:noFill/>
          </a:ln>
        </p:spPr>
        <p:txBody>
          <a:bodyPr>
            <a:sp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0107169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83AAF71-F6BB-B54E-823A-C2C09FB0756D}"/>
              </a:ext>
            </a:extLst>
          </p:cNvPr>
          <p:cNvSpPr/>
          <p:nvPr userDrawn="1"/>
        </p:nvSpPr>
        <p:spPr>
          <a:xfrm>
            <a:off x="825500" y="419100"/>
            <a:ext cx="10490200" cy="901700"/>
          </a:xfrm>
          <a:prstGeom prst="roundRect">
            <a:avLst>
              <a:gd name="adj" fmla="val 2934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91CD5E-71F6-8A4D-A540-AB6C78E3B333}"/>
              </a:ext>
            </a:extLst>
          </p:cNvPr>
          <p:cNvSpPr>
            <a:spLocks noGrp="1"/>
          </p:cNvSpPr>
          <p:nvPr>
            <p:ph idx="1"/>
          </p:nvPr>
        </p:nvSpPr>
        <p:spPr/>
        <p:txBody>
          <a:bodyPr/>
          <a:lstStyle>
            <a:lvl2pPr marL="685800" indent="-228600">
              <a:buFont typeface="System Font Regular"/>
              <a:buChar char="–"/>
              <a:defRPr/>
            </a:lvl2pPr>
            <a:lvl4pPr marL="1600200" indent="-228600">
              <a:buFont typeface="System Font Regular"/>
              <a:buChar char="–"/>
              <a:defRPr/>
            </a:lvl4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D8C1EFC3-B0F7-414C-B976-EF18B332ED8F}"/>
              </a:ext>
            </a:extLst>
          </p:cNvPr>
          <p:cNvSpPr>
            <a:spLocks noGrp="1"/>
          </p:cNvSpPr>
          <p:nvPr>
            <p:ph type="sldNum" sz="quarter" idx="12"/>
          </p:nvPr>
        </p:nvSpPr>
        <p:spPr>
          <a:xfrm>
            <a:off x="11235558" y="1294966"/>
            <a:ext cx="414467" cy="184666"/>
          </a:xfrm>
        </p:spPr>
        <p:txBody>
          <a:bodyPr anchor="ctr"/>
          <a:lstStyle>
            <a:lvl1pPr algn="l">
              <a:defRPr>
                <a:solidFill>
                  <a:schemeClr val="accent2"/>
                </a:solidFill>
              </a:defRPr>
            </a:lvl1pPr>
          </a:lstStyle>
          <a:p>
            <a:fld id="{AAB9F4AE-94C9-DD40-A8EE-4822983D9098}" type="slidenum">
              <a:rPr lang="en-GB" smtClean="0"/>
              <a:t>‹#›</a:t>
            </a:fld>
            <a:endParaRPr lang="en-GB"/>
          </a:p>
        </p:txBody>
      </p:sp>
      <p:sp>
        <p:nvSpPr>
          <p:cNvPr id="9" name="Text Placeholder 7">
            <a:extLst>
              <a:ext uri="{FF2B5EF4-FFF2-40B4-BE49-F238E27FC236}">
                <a16:creationId xmlns:a16="http://schemas.microsoft.com/office/drawing/2014/main" id="{BD317952-E7AA-4924-AB43-0E70525C6EBE}"/>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25069978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19F7E9E-B59B-044E-877B-83C28CD77AD5}"/>
              </a:ext>
            </a:extLst>
          </p:cNvPr>
          <p:cNvSpPr/>
          <p:nvPr userDrawn="1"/>
        </p:nvSpPr>
        <p:spPr>
          <a:xfrm>
            <a:off x="825500" y="419100"/>
            <a:ext cx="10490200" cy="901700"/>
          </a:xfrm>
          <a:prstGeom prst="roundRect">
            <a:avLst>
              <a:gd name="adj" fmla="val 2934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91CD5E-71F6-8A4D-A540-AB6C78E3B333}"/>
              </a:ext>
            </a:extLst>
          </p:cNvPr>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id="{9762E165-F8D3-4CC9-830B-B843D7579E65}"/>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8341487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19F7E9E-B59B-044E-877B-83C28CD77AD5}"/>
              </a:ext>
            </a:extLst>
          </p:cNvPr>
          <p:cNvSpPr/>
          <p:nvPr userDrawn="1"/>
        </p:nvSpPr>
        <p:spPr>
          <a:xfrm>
            <a:off x="825500" y="419100"/>
            <a:ext cx="10490200" cy="901700"/>
          </a:xfrm>
          <a:prstGeom prst="roundRect">
            <a:avLst>
              <a:gd name="adj" fmla="val 2934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91CD5E-71F6-8A4D-A540-AB6C78E3B333}"/>
              </a:ext>
            </a:extLst>
          </p:cNvPr>
          <p:cNvSpPr>
            <a:spLocks noGrp="1"/>
          </p:cNvSpPr>
          <p:nvPr>
            <p:ph idx="1"/>
          </p:nvPr>
        </p:nvSpPr>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id="{514C292B-FBE0-4F0F-9A36-966A15998B8D}"/>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784420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19F7E9E-B59B-044E-877B-83C28CD77AD5}"/>
              </a:ext>
            </a:extLst>
          </p:cNvPr>
          <p:cNvSpPr/>
          <p:nvPr userDrawn="1"/>
        </p:nvSpPr>
        <p:spPr>
          <a:xfrm>
            <a:off x="825500" y="419100"/>
            <a:ext cx="10490200" cy="901700"/>
          </a:xfrm>
          <a:prstGeom prst="roundRect">
            <a:avLst>
              <a:gd name="adj" fmla="val 2934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91CD5E-71F6-8A4D-A540-AB6C78E3B333}"/>
              </a:ext>
            </a:extLst>
          </p:cNvPr>
          <p:cNvSpPr>
            <a:spLocks noGrp="1"/>
          </p:cNvSpPr>
          <p:nvPr>
            <p:ph idx="1"/>
          </p:nvPr>
        </p:nvSpPr>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id="{EAA05E68-91B4-4663-99F6-7E6795CFA2CE}"/>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23194599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19F7E9E-B59B-044E-877B-83C28CD77AD5}"/>
              </a:ext>
            </a:extLst>
          </p:cNvPr>
          <p:cNvSpPr/>
          <p:nvPr userDrawn="1"/>
        </p:nvSpPr>
        <p:spPr>
          <a:xfrm>
            <a:off x="825500" y="419100"/>
            <a:ext cx="10490200" cy="901700"/>
          </a:xfrm>
          <a:prstGeom prst="roundRect">
            <a:avLst>
              <a:gd name="adj" fmla="val 2934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91CD5E-71F6-8A4D-A540-AB6C78E3B333}"/>
              </a:ext>
            </a:extLst>
          </p:cNvPr>
          <p:cNvSpPr>
            <a:spLocks noGrp="1"/>
          </p:cNvSpPr>
          <p:nvPr>
            <p:ph idx="1"/>
          </p:nvPr>
        </p:nvSpPr>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id="{3B6F4B31-7773-46E4-8B6A-19FBBD647C70}"/>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27331425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7F057A-068B-AD41-A988-BB1A04C930C3}"/>
              </a:ext>
            </a:extLst>
          </p:cNvPr>
          <p:cNvSpPr>
            <a:spLocks noGrp="1"/>
          </p:cNvSpPr>
          <p:nvPr>
            <p:ph type="body" idx="1"/>
          </p:nvPr>
        </p:nvSpPr>
        <p:spPr>
          <a:xfrm>
            <a:off x="838200" y="1473201"/>
            <a:ext cx="10515600" cy="4317999"/>
          </a:xfrm>
          <a:prstGeom prst="roundRect">
            <a:avLst>
              <a:gd name="adj" fmla="val 7843"/>
            </a:avLst>
          </a:prstGeom>
          <a:ln>
            <a:solidFill>
              <a:schemeClr val="tx1">
                <a:lumMod val="50000"/>
                <a:lumOff val="50000"/>
              </a:schemeClr>
            </a:solidFill>
          </a:ln>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64BA763-E941-664E-846C-48F5F8F5EA05}"/>
              </a:ext>
            </a:extLst>
          </p:cNvPr>
          <p:cNvSpPr>
            <a:spLocks noGrp="1"/>
          </p:cNvSpPr>
          <p:nvPr>
            <p:ph type="sldNum" sz="quarter" idx="4"/>
          </p:nvPr>
        </p:nvSpPr>
        <p:spPr>
          <a:xfrm>
            <a:off x="8610600" y="6446579"/>
            <a:ext cx="2743200" cy="184666"/>
          </a:xfrm>
          <a:prstGeom prst="rect">
            <a:avLst/>
          </a:prstGeom>
        </p:spPr>
        <p:txBody>
          <a:bodyPr vert="horz" lIns="0" tIns="0" rIns="0" bIns="0" rtlCol="0" anchor="ctr">
            <a:spAutoFit/>
          </a:bodyPr>
          <a:lstStyle>
            <a:lvl1pPr algn="r">
              <a:defRPr sz="1200">
                <a:solidFill>
                  <a:schemeClr val="tx1">
                    <a:tint val="75000"/>
                  </a:schemeClr>
                </a:solidFill>
              </a:defRPr>
            </a:lvl1pPr>
          </a:lstStyle>
          <a:p>
            <a:fld id="{AAB9F4AE-94C9-DD40-A8EE-4822983D9098}" type="slidenum">
              <a:rPr lang="en-GB" smtClean="0"/>
              <a:t>‹#›</a:t>
            </a:fld>
            <a:endParaRPr lang="en-GB"/>
          </a:p>
        </p:txBody>
      </p:sp>
      <p:sp>
        <p:nvSpPr>
          <p:cNvPr id="2" name="Title Placeholder 1">
            <a:extLst>
              <a:ext uri="{FF2B5EF4-FFF2-40B4-BE49-F238E27FC236}">
                <a16:creationId xmlns:a16="http://schemas.microsoft.com/office/drawing/2014/main" id="{4EEB629F-04CB-6D4D-99FD-9C82BFD49E1A}"/>
              </a:ext>
            </a:extLst>
          </p:cNvPr>
          <p:cNvSpPr>
            <a:spLocks noGrp="1"/>
          </p:cNvSpPr>
          <p:nvPr>
            <p:ph type="title"/>
          </p:nvPr>
        </p:nvSpPr>
        <p:spPr>
          <a:xfrm>
            <a:off x="990600" y="571500"/>
            <a:ext cx="10223500" cy="660400"/>
          </a:xfrm>
          <a:prstGeom prst="rect">
            <a:avLst/>
          </a:prstGeom>
        </p:spPr>
        <p:txBody>
          <a:bodyPr vert="horz" lIns="0" tIns="0" rIns="0" bIns="0" rtlCol="0" anchor="ctr">
            <a:normAutofit/>
          </a:bodyPr>
          <a:lstStyle/>
          <a:p>
            <a:r>
              <a:rPr lang="en-GB"/>
              <a:t>Click to edit Master title style</a:t>
            </a:r>
          </a:p>
        </p:txBody>
      </p:sp>
      <p:pic>
        <p:nvPicPr>
          <p:cNvPr id="12" name="Picture 11" descr="Graphical user interface&#10;&#10;Description automatically generated with medium confidence">
            <a:extLst>
              <a:ext uri="{FF2B5EF4-FFF2-40B4-BE49-F238E27FC236}">
                <a16:creationId xmlns:a16="http://schemas.microsoft.com/office/drawing/2014/main" id="{B2B4F364-5D33-2443-8739-1B41881A5B22}"/>
              </a:ext>
            </a:extLst>
          </p:cNvPr>
          <p:cNvPicPr>
            <a:picLocks noChangeAspect="1"/>
          </p:cNvPicPr>
          <p:nvPr userDrawn="1"/>
        </p:nvPicPr>
        <p:blipFill>
          <a:blip r:embed="rId9">
            <a:extLst>
              <a:ext uri="{28A0092B-C50C-407E-A947-70E740481C1C}">
                <a14:useLocalDpi xmlns:a14="http://schemas.microsoft.com/office/drawing/2010/main"/>
              </a:ext>
            </a:extLst>
          </a:blip>
          <a:srcRect l="8201" t="24911" r="8201" b="26678"/>
          <a:stretch>
            <a:fillRect/>
          </a:stretch>
        </p:blipFill>
        <p:spPr>
          <a:xfrm>
            <a:off x="203200" y="6180692"/>
            <a:ext cx="1816100" cy="524907"/>
          </a:xfrm>
          <a:prstGeom prst="rect">
            <a:avLst/>
          </a:prstGeom>
        </p:spPr>
      </p:pic>
    </p:spTree>
    <p:extLst>
      <p:ext uri="{BB962C8B-B14F-4D97-AF65-F5344CB8AC3E}">
        <p14:creationId xmlns:p14="http://schemas.microsoft.com/office/powerpoint/2010/main" val="12934112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ransition/>
  <p:txStyles>
    <p:titleStyle>
      <a:lvl1pPr algn="l" defTabSz="914400" rtl="0" eaLnBrk="1" latinLnBrk="0" hangingPunct="1">
        <a:lnSpc>
          <a:spcPct val="8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9"/>
          <p:cNvSpPr>
            <a:spLocks noGrp="1" noChangeArrowheads="1"/>
          </p:cNvSpPr>
          <p:nvPr>
            <p:ph type="ctrTitle"/>
          </p:nvPr>
        </p:nvSpPr>
        <p:spPr/>
        <p:txBody>
          <a:bodyPr rtlCol="0">
            <a:normAutofit fontScale="90000"/>
          </a:bodyPr>
          <a:lstStyle/>
          <a:p>
            <a:pPr>
              <a:defRPr/>
            </a:pPr>
            <a:r>
              <a:rPr lang="de-DE" sz="5400" b="0" i="0" strike="noStrike" cap="none" spc="0" baseline="0">
                <a:solidFill>
                  <a:srgbClr val="7B2A84"/>
                </a:solidFill>
                <a:effectLst/>
                <a:latin typeface="Calibri Light"/>
                <a:ea typeface="Calibri Light"/>
                <a:cs typeface="Calibri Light"/>
              </a:rPr>
              <a:t>Therapietreue und eine Einführung in die motivierende Gesprächsführung</a:t>
            </a:r>
          </a:p>
        </p:txBody>
      </p:sp>
      <p:sp>
        <p:nvSpPr>
          <p:cNvPr id="2" name="Subtitle 1">
            <a:extLst>
              <a:ext uri="{FF2B5EF4-FFF2-40B4-BE49-F238E27FC236}">
                <a16:creationId xmlns:a16="http://schemas.microsoft.com/office/drawing/2014/main" id="{01D47294-7035-4741-ABA5-D2CC7DDB1FEA}"/>
              </a:ext>
            </a:extLst>
          </p:cNvPr>
          <p:cNvSpPr>
            <a:spLocks noGrp="1"/>
          </p:cNvSpPr>
          <p:nvPr>
            <p:ph type="subTitle" idx="1"/>
          </p:nvPr>
        </p:nvSpPr>
        <p:spPr/>
        <p:txBody>
          <a:bodyPr/>
          <a:lstStyle/>
          <a:p>
            <a:endParaRPr lang="en-GB"/>
          </a:p>
        </p:txBody>
      </p:sp>
      <p:sp>
        <p:nvSpPr>
          <p:cNvPr id="3" name="Text Placeholder 2">
            <a:extLst>
              <a:ext uri="{FF2B5EF4-FFF2-40B4-BE49-F238E27FC236}">
                <a16:creationId xmlns:a16="http://schemas.microsoft.com/office/drawing/2014/main" id="{9F4FFCE0-C79B-4319-9305-DA88C76802FB}"/>
              </a:ext>
            </a:extLst>
          </p:cNvPr>
          <p:cNvSpPr>
            <a:spLocks noGrp="1"/>
          </p:cNvSpPr>
          <p:nvPr>
            <p:ph type="body" sz="quarter" idx="13"/>
          </p:nvPr>
        </p:nvSpPr>
        <p:spPr/>
        <p:txBody>
          <a:bodyPr/>
          <a:lstStyle/>
          <a:p>
            <a:r>
              <a:rPr lang="de-DE" sz="1000" b="1" i="0" strike="noStrike" cap="none" spc="0" baseline="0" dirty="0" err="1">
                <a:solidFill>
                  <a:srgbClr val="7B2A84"/>
                </a:solidFill>
                <a:effectLst/>
                <a:latin typeface="Calibri"/>
                <a:ea typeface="Calibri"/>
                <a:cs typeface="Calibri"/>
              </a:rPr>
              <a:t>Jobcode</a:t>
            </a:r>
            <a:r>
              <a:rPr lang="de-DE" sz="1000" b="1" i="0" strike="noStrike" cap="none" spc="0" baseline="0" dirty="0">
                <a:solidFill>
                  <a:srgbClr val="7B2A84"/>
                </a:solidFill>
                <a:effectLst/>
                <a:latin typeface="Calibri"/>
                <a:ea typeface="Calibri"/>
                <a:cs typeface="Calibri"/>
              </a:rPr>
              <a:t>: </a:t>
            </a:r>
            <a:r>
              <a:rPr lang="de-DE" b="1" dirty="0"/>
              <a:t>INT-20-2100140</a:t>
            </a:r>
            <a:r>
              <a:rPr lang="de-DE" sz="1000" b="1" i="0" strike="noStrike" cap="none" spc="0" baseline="0" dirty="0">
                <a:solidFill>
                  <a:srgbClr val="7B2A84"/>
                </a:solidFill>
                <a:effectLst/>
                <a:latin typeface="Calibri"/>
                <a:ea typeface="Calibri"/>
                <a:cs typeface="Calibri"/>
              </a:rPr>
              <a:t>	Datum der Aktualisierung: August 2022</a:t>
            </a:r>
          </a:p>
        </p:txBody>
      </p:sp>
    </p:spTree>
    <p:extLst>
      <p:ext uri="{BB962C8B-B14F-4D97-AF65-F5344CB8AC3E}">
        <p14:creationId xmlns:p14="http://schemas.microsoft.com/office/powerpoint/2010/main" val="214487612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Optimale Therapietreue: Definition</a:t>
            </a:r>
            <a:endParaRPr lang="en-GB" altLang="en-US">
              <a:ea typeface="HelveticaNeueLT Std Med Cn"/>
            </a:endParaRPr>
          </a:p>
        </p:txBody>
      </p:sp>
      <p:sp>
        <p:nvSpPr>
          <p:cNvPr id="18435" name="Content Placeholder 2"/>
          <p:cNvSpPr>
            <a:spLocks noGrp="1"/>
          </p:cNvSpPr>
          <p:nvPr>
            <p:ph idx="1"/>
          </p:nvPr>
        </p:nvSpPr>
        <p:spPr/>
        <p:txBody>
          <a:bodyPr/>
          <a:lstStyle/>
          <a:p>
            <a:r>
              <a:rPr lang="de-DE" sz="2800" b="0" i="0" strike="noStrike" cap="none" spc="0" baseline="0">
                <a:solidFill>
                  <a:srgbClr val="808080"/>
                </a:solidFill>
                <a:effectLst/>
                <a:latin typeface="Calibri"/>
                <a:ea typeface="Calibri"/>
                <a:cs typeface="Calibri"/>
              </a:rPr>
              <a:t>Die richtige </a:t>
            </a:r>
            <a:r>
              <a:rPr lang="de-DE" sz="2800" b="1" i="0" strike="noStrike" cap="none" spc="0" baseline="0">
                <a:solidFill>
                  <a:srgbClr val="7B2A84"/>
                </a:solidFill>
                <a:effectLst/>
                <a:latin typeface="Calibri"/>
                <a:ea typeface="Calibri"/>
                <a:cs typeface="Calibri"/>
              </a:rPr>
              <a:t>Behandlung</a:t>
            </a:r>
            <a:r>
              <a:rPr lang="de-DE" sz="2800" b="0" i="0" strike="noStrike" cap="none" spc="0" baseline="0">
                <a:solidFill>
                  <a:srgbClr val="808080"/>
                </a:solidFill>
                <a:effectLst/>
                <a:latin typeface="Calibri"/>
                <a:ea typeface="Calibri"/>
                <a:cs typeface="Calibri"/>
              </a:rPr>
              <a:t> </a:t>
            </a:r>
          </a:p>
          <a:p>
            <a:pPr marL="0" indent="0">
              <a:buNone/>
            </a:pPr>
            <a:r>
              <a:rPr lang="en-GB" altLang="en-US">
                <a:ea typeface="HelveticaNeueLT Std Cn"/>
              </a:rPr>
              <a:t> </a:t>
            </a:r>
          </a:p>
          <a:p>
            <a:r>
              <a:rPr lang="de-DE" sz="2800" b="0" i="0" strike="noStrike" cap="none" spc="0" baseline="0">
                <a:solidFill>
                  <a:srgbClr val="808080"/>
                </a:solidFill>
                <a:effectLst/>
                <a:latin typeface="Calibri"/>
                <a:ea typeface="Calibri"/>
                <a:cs typeface="Calibri"/>
              </a:rPr>
              <a:t>Die richtige </a:t>
            </a:r>
            <a:r>
              <a:rPr lang="de-DE" sz="2800" b="1" i="0" strike="noStrike" cap="none" spc="0" baseline="0">
                <a:solidFill>
                  <a:srgbClr val="7B2A84"/>
                </a:solidFill>
                <a:effectLst/>
                <a:latin typeface="Calibri"/>
                <a:ea typeface="Calibri"/>
                <a:cs typeface="Calibri"/>
              </a:rPr>
              <a:t>Menge</a:t>
            </a:r>
            <a:r>
              <a:rPr lang="de-DE" sz="2800" b="0" i="0" strike="noStrike" cap="none" spc="0" baseline="0">
                <a:solidFill>
                  <a:srgbClr val="808080"/>
                </a:solidFill>
                <a:effectLst/>
                <a:latin typeface="Calibri"/>
                <a:ea typeface="Calibri"/>
                <a:cs typeface="Calibri"/>
              </a:rPr>
              <a:t> </a:t>
            </a:r>
          </a:p>
          <a:p>
            <a:pPr marL="0" indent="0">
              <a:buNone/>
            </a:pPr>
            <a:endParaRPr lang="en-GB" altLang="en-US">
              <a:ea typeface="HelveticaNeueLT Std Cn"/>
            </a:endParaRPr>
          </a:p>
          <a:p>
            <a:r>
              <a:rPr lang="de-DE" sz="2800" b="0" i="0" strike="noStrike" cap="none" spc="0" baseline="0">
                <a:solidFill>
                  <a:srgbClr val="808080"/>
                </a:solidFill>
                <a:effectLst/>
                <a:latin typeface="Calibri"/>
                <a:ea typeface="Calibri"/>
                <a:cs typeface="Calibri"/>
              </a:rPr>
              <a:t>Der richtige </a:t>
            </a:r>
            <a:r>
              <a:rPr lang="de-DE" sz="2800" b="1" i="0" strike="noStrike" cap="none" spc="0" baseline="0">
                <a:solidFill>
                  <a:srgbClr val="7B2A84"/>
                </a:solidFill>
                <a:effectLst/>
                <a:latin typeface="Calibri"/>
                <a:ea typeface="Calibri"/>
                <a:cs typeface="Calibri"/>
              </a:rPr>
              <a:t>Verabreichungsweg</a:t>
            </a:r>
          </a:p>
          <a:p>
            <a:endParaRPr lang="en-GB" altLang="en-US">
              <a:ea typeface="HelveticaNeueLT Std Cn"/>
            </a:endParaRPr>
          </a:p>
        </p:txBody>
      </p:sp>
      <p:sp>
        <p:nvSpPr>
          <p:cNvPr id="2" name="Text Placeholder 1">
            <a:extLst>
              <a:ext uri="{FF2B5EF4-FFF2-40B4-BE49-F238E27FC236}">
                <a16:creationId xmlns:a16="http://schemas.microsoft.com/office/drawing/2014/main" id="{378C33E1-DCFF-4DFA-B761-89FEB3BD4795}"/>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36937704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marL="609600" indent="-609600"/>
            <a:r>
              <a:rPr lang="de-DE" sz="3600" b="0" i="0" strike="noStrike" cap="none" spc="0" baseline="0">
                <a:solidFill>
                  <a:srgbClr val="FFFFFF"/>
                </a:solidFill>
                <a:effectLst/>
                <a:latin typeface="Calibri Light"/>
                <a:ea typeface="Calibri Light"/>
                <a:cs typeface="Calibri Light"/>
              </a:rPr>
              <a:t>Warum ist es so schwer, bei CF eine optimale Therapietreue zu erreichen?</a:t>
            </a:r>
          </a:p>
        </p:txBody>
      </p:sp>
      <p:sp>
        <p:nvSpPr>
          <p:cNvPr id="19459" name="Rectangle 3"/>
          <p:cNvSpPr>
            <a:spLocks noGrp="1" noChangeArrowheads="1"/>
          </p:cNvSpPr>
          <p:nvPr>
            <p:ph idx="1"/>
          </p:nvPr>
        </p:nvSpPr>
        <p:spPr/>
        <p:txBody>
          <a:bodyPr>
            <a:normAutofit lnSpcReduction="10000"/>
          </a:bodyPr>
          <a:lstStyle/>
          <a:p>
            <a:pPr eaLnBrk="1" hangingPunct="1"/>
            <a:r>
              <a:rPr lang="de-DE" sz="2600" b="0" i="0" strike="noStrike" cap="none" spc="0" baseline="0">
                <a:solidFill>
                  <a:srgbClr val="808080"/>
                </a:solidFill>
                <a:effectLst/>
                <a:latin typeface="Calibri"/>
                <a:ea typeface="Calibri"/>
                <a:cs typeface="Calibri"/>
              </a:rPr>
              <a:t>Eine optimale Therapietreue ist möglicherweise:</a:t>
            </a:r>
            <a:r>
              <a:rPr lang="de-DE" sz="2600" b="0" i="0" strike="noStrike" cap="none" spc="0" baseline="30000">
                <a:solidFill>
                  <a:srgbClr val="808080"/>
                </a:solidFill>
                <a:effectLst/>
                <a:latin typeface="Calibri"/>
                <a:ea typeface="Calibri"/>
                <a:cs typeface="Calibri"/>
              </a:rPr>
              <a:t>1</a:t>
            </a:r>
          </a:p>
          <a:p>
            <a:pPr lvl="1" eaLnBrk="1" hangingPunct="1"/>
            <a:r>
              <a:rPr lang="de-DE" sz="2200" b="0" i="0" strike="noStrike" cap="none" spc="0" baseline="0">
                <a:solidFill>
                  <a:srgbClr val="808080"/>
                </a:solidFill>
                <a:effectLst/>
                <a:latin typeface="Calibri"/>
                <a:ea typeface="Calibri"/>
                <a:cs typeface="Calibri"/>
              </a:rPr>
              <a:t>Sehr zeitaufwendig</a:t>
            </a:r>
          </a:p>
          <a:p>
            <a:pPr lvl="1" eaLnBrk="1" hangingPunct="1"/>
            <a:r>
              <a:rPr lang="de-DE" sz="2200" b="0" i="0" strike="noStrike" cap="none" spc="0" baseline="0">
                <a:solidFill>
                  <a:srgbClr val="808080"/>
                </a:solidFill>
                <a:effectLst/>
                <a:latin typeface="Calibri"/>
                <a:ea typeface="Calibri"/>
                <a:cs typeface="Calibri"/>
              </a:rPr>
              <a:t>Sehr störend</a:t>
            </a:r>
          </a:p>
          <a:p>
            <a:pPr lvl="1" eaLnBrk="1" hangingPunct="1"/>
            <a:r>
              <a:rPr lang="de-DE" sz="2200" b="0" i="0" strike="noStrike" cap="none" spc="0" baseline="0">
                <a:solidFill>
                  <a:srgbClr val="808080"/>
                </a:solidFill>
                <a:effectLst/>
                <a:latin typeface="Calibri"/>
                <a:ea typeface="Calibri"/>
                <a:cs typeface="Calibri"/>
              </a:rPr>
              <a:t>Besorgniserregend (die Krankheit ins Gedächtnis rufend)</a:t>
            </a:r>
          </a:p>
          <a:p>
            <a:pPr eaLnBrk="1" hangingPunct="1"/>
            <a:r>
              <a:rPr lang="de-DE" sz="2600" b="0" i="0" strike="noStrike" cap="none" spc="0" baseline="0">
                <a:solidFill>
                  <a:srgbClr val="808080"/>
                </a:solidFill>
                <a:effectLst/>
                <a:latin typeface="Calibri"/>
                <a:ea typeface="Calibri"/>
                <a:cs typeface="Calibri"/>
              </a:rPr>
              <a:t>Für den Patienten gilt möglicherweise:</a:t>
            </a:r>
            <a:r>
              <a:rPr lang="de-DE" sz="2600" b="0" i="0" strike="noStrike" cap="none" spc="0" baseline="30000">
                <a:solidFill>
                  <a:srgbClr val="808080"/>
                </a:solidFill>
                <a:effectLst/>
                <a:latin typeface="Calibri"/>
                <a:ea typeface="Calibri"/>
                <a:cs typeface="Calibri"/>
              </a:rPr>
              <a:t>1,2</a:t>
            </a:r>
          </a:p>
          <a:p>
            <a:pPr lvl="1" eaLnBrk="1" hangingPunct="1"/>
            <a:r>
              <a:rPr lang="de-DE" sz="2200" b="0" i="0" strike="noStrike" cap="none" spc="0" baseline="0">
                <a:solidFill>
                  <a:srgbClr val="808080"/>
                </a:solidFill>
                <a:effectLst/>
                <a:latin typeface="Calibri"/>
                <a:ea typeface="Calibri"/>
                <a:cs typeface="Calibri"/>
              </a:rPr>
              <a:t>Er weiß nicht, was zu tun ist</a:t>
            </a:r>
          </a:p>
          <a:p>
            <a:pPr lvl="1" eaLnBrk="1" hangingPunct="1"/>
            <a:r>
              <a:rPr lang="de-DE" sz="2200" b="0" i="0" strike="noStrike" cap="none" spc="0" baseline="0">
                <a:solidFill>
                  <a:srgbClr val="808080"/>
                </a:solidFill>
                <a:effectLst/>
                <a:latin typeface="Calibri"/>
                <a:ea typeface="Calibri"/>
                <a:cs typeface="Calibri"/>
              </a:rPr>
              <a:t>Er fühlt sich von der Familie nicht unterstützt</a:t>
            </a:r>
          </a:p>
          <a:p>
            <a:pPr lvl="1" eaLnBrk="1" hangingPunct="1"/>
            <a:r>
              <a:rPr lang="de-DE" sz="2200" b="0" i="0" strike="noStrike" cap="none" spc="0" baseline="0">
                <a:solidFill>
                  <a:srgbClr val="808080"/>
                </a:solidFill>
                <a:effectLst/>
                <a:latin typeface="Calibri"/>
                <a:ea typeface="Calibri"/>
                <a:cs typeface="Calibri"/>
              </a:rPr>
              <a:t>Er hasst es, sich anders zu fühlen</a:t>
            </a:r>
          </a:p>
          <a:p>
            <a:pPr eaLnBrk="1" hangingPunct="1"/>
            <a:r>
              <a:rPr lang="de-DE" sz="2600" b="0" i="0" strike="noStrike" cap="none" spc="0" baseline="0">
                <a:solidFill>
                  <a:srgbClr val="808080"/>
                </a:solidFill>
                <a:effectLst/>
                <a:latin typeface="Calibri"/>
                <a:ea typeface="Calibri"/>
                <a:cs typeface="Calibri"/>
              </a:rPr>
              <a:t>Es kann hilfreich sein, die Faktoren zu verstehen, die Einfluss darauf haben, ob sich jemand optimal an die Behandlungsvorgaben hält oder nicht ... und die als Grundlage für ein Gespräch über Veränderungen dienen können</a:t>
            </a:r>
            <a:endParaRPr lang="en-GB" altLang="en-US" baseline="30000">
              <a:ea typeface="HelveticaNeueLT Std Cn"/>
            </a:endParaRPr>
          </a:p>
        </p:txBody>
      </p:sp>
      <p:sp>
        <p:nvSpPr>
          <p:cNvPr id="3" name="Text Placeholder 2">
            <a:extLst>
              <a:ext uri="{FF2B5EF4-FFF2-40B4-BE49-F238E27FC236}">
                <a16:creationId xmlns:a16="http://schemas.microsoft.com/office/drawing/2014/main" id="{450B03D8-1C6C-4837-8FAC-4F7E9B99C9EA}"/>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Duff AJA, Latchford GJ. </a:t>
            </a:r>
            <a:r>
              <a:rPr lang="de-DE" sz="1000" b="0" i="1" strike="noStrike" cap="none" spc="0" baseline="0">
                <a:solidFill>
                  <a:srgbClr val="898989"/>
                </a:solidFill>
                <a:effectLst/>
                <a:latin typeface="Calibri"/>
                <a:ea typeface="Calibri"/>
                <a:cs typeface="Calibri"/>
              </a:rPr>
              <a:t>Pediatr Pulmonol. </a:t>
            </a:r>
            <a:r>
              <a:rPr lang="de-DE" sz="1000" b="0" i="0" strike="noStrike" cap="none" spc="0" baseline="0">
                <a:solidFill>
                  <a:srgbClr val="898989"/>
                </a:solidFill>
                <a:effectLst/>
                <a:latin typeface="Calibri"/>
                <a:ea typeface="Calibri"/>
                <a:cs typeface="Calibri"/>
              </a:rPr>
              <a:t>2010;45:211–220; 2. Jones S, et al. </a:t>
            </a:r>
            <a:r>
              <a:rPr lang="de-DE" sz="1000" b="0" i="1" strike="noStrike" cap="none" spc="0" baseline="0">
                <a:solidFill>
                  <a:srgbClr val="898989"/>
                </a:solidFill>
                <a:effectLst/>
                <a:latin typeface="Calibri"/>
                <a:ea typeface="Calibri"/>
                <a:cs typeface="Calibri"/>
              </a:rPr>
              <a:t>Cochrane Database Syst Rev</a:t>
            </a:r>
            <a:r>
              <a:rPr lang="de-DE" sz="1000" b="0" i="0" strike="noStrike" cap="none" spc="0" baseline="0">
                <a:solidFill>
                  <a:srgbClr val="898989"/>
                </a:solidFill>
                <a:effectLst/>
                <a:latin typeface="Calibri"/>
                <a:ea typeface="Calibri"/>
                <a:cs typeface="Calibri"/>
              </a:rPr>
              <a:t>. 2018;2018:CD011665.</a:t>
            </a:r>
          </a:p>
        </p:txBody>
      </p:sp>
    </p:spTree>
    <p:extLst>
      <p:ext uri="{BB962C8B-B14F-4D97-AF65-F5344CB8AC3E}">
        <p14:creationId xmlns:p14="http://schemas.microsoft.com/office/powerpoint/2010/main" val="99966401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de-DE" sz="6000" b="1" i="0" strike="noStrike" cap="none" spc="0" baseline="0">
                <a:solidFill>
                  <a:srgbClr val="FFFFFF"/>
                </a:solidFill>
                <a:effectLst/>
                <a:latin typeface="Calibri Light"/>
                <a:ea typeface="Calibri Light"/>
                <a:cs typeface="Calibri Light"/>
              </a:rPr>
              <a:t>Faktoren, die die Therapietreue beeinflussen</a:t>
            </a:r>
          </a:p>
        </p:txBody>
      </p:sp>
      <p:sp>
        <p:nvSpPr>
          <p:cNvPr id="2" name="Text Placeholder 1">
            <a:extLst>
              <a:ext uri="{FF2B5EF4-FFF2-40B4-BE49-F238E27FC236}">
                <a16:creationId xmlns:a16="http://schemas.microsoft.com/office/drawing/2014/main" id="{6F297825-3A9D-4AFD-AE5C-7240F528B54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62694488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Faktoren, die die Therapietreue beeinflussen</a:t>
            </a:r>
          </a:p>
        </p:txBody>
      </p:sp>
      <p:sp>
        <p:nvSpPr>
          <p:cNvPr id="21507" name="Content Placeholder 2"/>
          <p:cNvSpPr>
            <a:spLocks noGrp="1"/>
          </p:cNvSpPr>
          <p:nvPr>
            <p:ph idx="1"/>
          </p:nvPr>
        </p:nvSpPr>
        <p:spPr/>
        <p:txBody>
          <a:bodyPr numCol="2"/>
          <a:lstStyle/>
          <a:p>
            <a:pPr eaLnBrk="1" hangingPunct="1"/>
            <a:r>
              <a:rPr lang="de-DE" sz="2800" b="0" i="0" strike="noStrike" cap="none" spc="0" baseline="0">
                <a:solidFill>
                  <a:srgbClr val="808080"/>
                </a:solidFill>
                <a:effectLst/>
                <a:latin typeface="Calibri"/>
                <a:ea typeface="Calibri"/>
                <a:cs typeface="Calibri"/>
              </a:rPr>
              <a:t>Umfeld:</a:t>
            </a:r>
          </a:p>
          <a:p>
            <a:pPr lvl="1" eaLnBrk="1" hangingPunct="1"/>
            <a:r>
              <a:rPr lang="de-DE" sz="2400" b="0" i="0" strike="noStrike" cap="none" spc="0" baseline="0">
                <a:solidFill>
                  <a:srgbClr val="808080"/>
                </a:solidFill>
                <a:effectLst/>
                <a:latin typeface="Calibri"/>
                <a:ea typeface="Calibri"/>
                <a:cs typeface="Calibri"/>
              </a:rPr>
              <a:t>Gesellschaft und Kultur</a:t>
            </a:r>
          </a:p>
          <a:p>
            <a:pPr lvl="1" eaLnBrk="1" hangingPunct="1"/>
            <a:r>
              <a:rPr lang="de-DE" sz="2400" b="0" i="0" strike="noStrike" cap="none" spc="0" baseline="0">
                <a:solidFill>
                  <a:srgbClr val="808080"/>
                </a:solidFill>
                <a:effectLst/>
                <a:latin typeface="Calibri"/>
                <a:ea typeface="Calibri"/>
                <a:cs typeface="Calibri"/>
              </a:rPr>
              <a:t>Familie und Freunde</a:t>
            </a:r>
          </a:p>
          <a:p>
            <a:pPr eaLnBrk="1" hangingPunct="1"/>
            <a:endParaRPr lang="en-GB" altLang="en-US">
              <a:ea typeface="HelveticaNeueLT Std Cn"/>
            </a:endParaRPr>
          </a:p>
          <a:p>
            <a:pPr eaLnBrk="1" hangingPunct="1"/>
            <a:endParaRPr lang="en-GB" altLang="en-US">
              <a:ea typeface="HelveticaNeueLT Std Cn"/>
            </a:endParaRPr>
          </a:p>
          <a:p>
            <a:pPr eaLnBrk="1" hangingPunct="1"/>
            <a:endParaRPr lang="en-GB" altLang="en-US">
              <a:ea typeface="HelveticaNeueLT Std Cn"/>
            </a:endParaRPr>
          </a:p>
          <a:p>
            <a:pPr eaLnBrk="1" hangingPunct="1"/>
            <a:endParaRPr lang="en-GB" altLang="en-US">
              <a:ea typeface="HelveticaNeueLT Std Cn"/>
            </a:endParaRPr>
          </a:p>
          <a:p>
            <a:pPr eaLnBrk="1" hangingPunct="1"/>
            <a:endParaRPr lang="en-GB"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Der Einzelne:</a:t>
            </a:r>
          </a:p>
          <a:p>
            <a:pPr lvl="1" eaLnBrk="1" hangingPunct="1"/>
            <a:r>
              <a:rPr lang="de-DE" sz="2400" b="0" i="0" strike="noStrike" cap="none" spc="0" baseline="0">
                <a:solidFill>
                  <a:srgbClr val="808080"/>
                </a:solidFill>
                <a:effectLst/>
                <a:latin typeface="Calibri"/>
                <a:ea typeface="Calibri"/>
                <a:cs typeface="Calibri"/>
              </a:rPr>
              <a:t>Behandlung</a:t>
            </a:r>
          </a:p>
          <a:p>
            <a:pPr lvl="1" eaLnBrk="1" hangingPunct="1"/>
            <a:r>
              <a:rPr lang="de-DE" sz="2400" b="0" i="0" strike="noStrike" cap="none" spc="0" baseline="0">
                <a:solidFill>
                  <a:srgbClr val="808080"/>
                </a:solidFill>
                <a:effectLst/>
                <a:latin typeface="Calibri"/>
                <a:ea typeface="Calibri"/>
                <a:cs typeface="Calibri"/>
              </a:rPr>
              <a:t>Individuelle Eigenschaften</a:t>
            </a:r>
          </a:p>
          <a:p>
            <a:pPr lvl="1" eaLnBrk="1" hangingPunct="1"/>
            <a:r>
              <a:rPr lang="de-DE" sz="2400" b="0" i="0" strike="noStrike" cap="none" spc="0" baseline="0">
                <a:solidFill>
                  <a:srgbClr val="808080"/>
                </a:solidFill>
                <a:effectLst/>
                <a:latin typeface="Calibri"/>
                <a:ea typeface="Calibri"/>
                <a:cs typeface="Calibri"/>
              </a:rPr>
              <a:t>Verhalten</a:t>
            </a:r>
          </a:p>
          <a:p>
            <a:pPr lvl="1" eaLnBrk="1" hangingPunct="1"/>
            <a:r>
              <a:rPr lang="de-DE" sz="2400" b="0" i="0" strike="noStrike" cap="none" spc="0" baseline="0">
                <a:solidFill>
                  <a:srgbClr val="808080"/>
                </a:solidFill>
                <a:effectLst/>
                <a:latin typeface="Calibri"/>
                <a:ea typeface="Calibri"/>
                <a:cs typeface="Calibri"/>
              </a:rPr>
              <a:t>Überzeugungen</a:t>
            </a:r>
          </a:p>
        </p:txBody>
      </p:sp>
      <p:sp>
        <p:nvSpPr>
          <p:cNvPr id="3" name="Text Placeholder 2">
            <a:extLst>
              <a:ext uri="{FF2B5EF4-FFF2-40B4-BE49-F238E27FC236}">
                <a16:creationId xmlns:a16="http://schemas.microsoft.com/office/drawing/2014/main" id="{10B625C5-1E00-4203-9A56-827E1CAF01CA}"/>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Duff AJA, Latchford GJ. </a:t>
            </a:r>
            <a:r>
              <a:rPr lang="de-DE" sz="1000" b="0" i="1" strike="noStrike" cap="none" spc="0" baseline="0">
                <a:solidFill>
                  <a:srgbClr val="898989"/>
                </a:solidFill>
                <a:effectLst/>
                <a:latin typeface="Calibri"/>
                <a:ea typeface="Calibri"/>
                <a:cs typeface="Calibri"/>
              </a:rPr>
              <a:t>Pediatr Pulmonol. </a:t>
            </a:r>
            <a:r>
              <a:rPr lang="de-DE" sz="1000" b="0" i="0" strike="noStrike" cap="none" spc="0" baseline="0">
                <a:solidFill>
                  <a:srgbClr val="898989"/>
                </a:solidFill>
                <a:effectLst/>
                <a:latin typeface="Calibri"/>
                <a:ea typeface="Calibri"/>
                <a:cs typeface="Calibri"/>
              </a:rPr>
              <a:t>2010;45:211–220.</a:t>
            </a:r>
          </a:p>
        </p:txBody>
      </p:sp>
    </p:spTree>
    <p:extLst>
      <p:ext uri="{BB962C8B-B14F-4D97-AF65-F5344CB8AC3E}">
        <p14:creationId xmlns:p14="http://schemas.microsoft.com/office/powerpoint/2010/main" val="192267916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Gesellschaft und Kultur</a:t>
            </a:r>
          </a:p>
        </p:txBody>
      </p:sp>
      <p:sp>
        <p:nvSpPr>
          <p:cNvPr id="22531" name="Content Placeholder 2"/>
          <p:cNvSpPr>
            <a:spLocks noGrp="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Die Patienten können andere Erwartungen an ihr eigenes Verhalten haben (soziale Normen)</a:t>
            </a:r>
          </a:p>
          <a:p>
            <a:pPr lvl="1" eaLnBrk="1" hangingPunct="1"/>
            <a:r>
              <a:rPr lang="de-DE" sz="2400" b="0" i="0" strike="noStrike" cap="none" spc="0" baseline="0">
                <a:solidFill>
                  <a:srgbClr val="808080"/>
                </a:solidFill>
                <a:effectLst/>
                <a:latin typeface="Calibri"/>
                <a:ea typeface="Calibri"/>
                <a:cs typeface="Calibri"/>
              </a:rPr>
              <a:t>Schnallen sich die Menschen normalerweise im Auto an?</a:t>
            </a:r>
          </a:p>
          <a:p>
            <a:pPr lvl="1" eaLnBrk="1" hangingPunct="1"/>
            <a:r>
              <a:rPr lang="de-DE" sz="2400" b="0" i="0" strike="noStrike" cap="none" spc="0" baseline="0">
                <a:solidFill>
                  <a:srgbClr val="808080"/>
                </a:solidFill>
                <a:effectLst/>
                <a:latin typeface="Calibri"/>
                <a:ea typeface="Calibri"/>
                <a:cs typeface="Calibri"/>
              </a:rPr>
              <a:t>Erscheinen die Menschen normalerweise zu Krankenhausterminen?</a:t>
            </a:r>
          </a:p>
          <a:p>
            <a:pPr lvl="1" eaLnBrk="1" hangingPunct="1"/>
            <a:r>
              <a:rPr lang="de-DE" sz="2400" b="0" i="0" strike="noStrike" cap="none" spc="0" baseline="0">
                <a:solidFill>
                  <a:srgbClr val="808080"/>
                </a:solidFill>
                <a:effectLst/>
                <a:latin typeface="Calibri"/>
                <a:ea typeface="Calibri"/>
                <a:cs typeface="Calibri"/>
              </a:rPr>
              <a:t>Wenden andere Menschen ihre Behandlungen normalerweise an?</a:t>
            </a:r>
          </a:p>
          <a:p>
            <a:pPr eaLnBrk="1" hangingPunct="1"/>
            <a:endParaRPr lang="en-GB"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Soziale Ressourcen sind wichtig</a:t>
            </a:r>
          </a:p>
          <a:p>
            <a:pPr lvl="1" eaLnBrk="1" hangingPunct="1"/>
            <a:r>
              <a:rPr lang="de-DE" sz="2400" b="0" i="0" strike="noStrike" cap="none" spc="0" baseline="0">
                <a:solidFill>
                  <a:srgbClr val="808080"/>
                </a:solidFill>
                <a:effectLst/>
                <a:latin typeface="Calibri"/>
                <a:ea typeface="Calibri"/>
                <a:cs typeface="Calibri"/>
              </a:rPr>
              <a:t>Geld, Wohnung usw.</a:t>
            </a:r>
          </a:p>
          <a:p>
            <a:pPr eaLnBrk="1" hangingPunct="1"/>
            <a:endParaRPr lang="en-GB" altLang="en-US" sz="2000">
              <a:ea typeface="HelveticaNeueLT Std Cn"/>
            </a:endParaRPr>
          </a:p>
        </p:txBody>
      </p:sp>
      <p:sp>
        <p:nvSpPr>
          <p:cNvPr id="3" name="Text Placeholder 2">
            <a:extLst>
              <a:ext uri="{FF2B5EF4-FFF2-40B4-BE49-F238E27FC236}">
                <a16:creationId xmlns:a16="http://schemas.microsoft.com/office/drawing/2014/main" id="{05BB50F4-0867-4F6F-A72C-6A10AC1A94A7}"/>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Duff AJA, Latchford GJ. </a:t>
            </a:r>
            <a:r>
              <a:rPr lang="de-DE" sz="1000" b="0" i="1" strike="noStrike" cap="none" spc="0" baseline="0">
                <a:solidFill>
                  <a:srgbClr val="898989"/>
                </a:solidFill>
                <a:effectLst/>
                <a:latin typeface="Calibri"/>
                <a:ea typeface="Calibri"/>
                <a:cs typeface="Calibri"/>
              </a:rPr>
              <a:t>Pediatr Pulmonol. </a:t>
            </a:r>
            <a:r>
              <a:rPr lang="de-DE" sz="1000" b="0" i="0" strike="noStrike" cap="none" spc="0" baseline="0">
                <a:solidFill>
                  <a:srgbClr val="898989"/>
                </a:solidFill>
                <a:effectLst/>
                <a:latin typeface="Calibri"/>
                <a:ea typeface="Calibri"/>
                <a:cs typeface="Calibri"/>
              </a:rPr>
              <a:t>2010;45:211–220.</a:t>
            </a:r>
          </a:p>
        </p:txBody>
      </p:sp>
    </p:spTree>
    <p:extLst>
      <p:ext uri="{BB962C8B-B14F-4D97-AF65-F5344CB8AC3E}">
        <p14:creationId xmlns:p14="http://schemas.microsoft.com/office/powerpoint/2010/main" val="156513274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Familie und Freunde</a:t>
            </a:r>
          </a:p>
        </p:txBody>
      </p:sp>
      <p:sp>
        <p:nvSpPr>
          <p:cNvPr id="23555" name="Content Placeholder 7"/>
          <p:cNvSpPr>
            <a:spLocks noGrp="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Ein wichtiger Einfluss: Unstimmigkeiten in der Familie, übermäßige Einmischung und schlechte Kommunikation werden mit Problemen mit der Therapietreue in Verbindung gebracht</a:t>
            </a:r>
          </a:p>
          <a:p>
            <a:pPr eaLnBrk="1" hangingPunct="1">
              <a:lnSpc>
                <a:spcPct val="90000"/>
              </a:lnSpc>
              <a:spcBef>
                <a:spcPct val="10000"/>
              </a:spcBef>
            </a:pPr>
            <a:endParaRPr lang="en-GB" altLang="en-US">
              <a:ea typeface="HelveticaNeueLT Std Cn"/>
            </a:endParaRPr>
          </a:p>
          <a:p>
            <a:pPr eaLnBrk="1" hangingPunct="1">
              <a:lnSpc>
                <a:spcPct val="90000"/>
              </a:lnSpc>
              <a:spcBef>
                <a:spcPct val="10000"/>
              </a:spcBef>
            </a:pPr>
            <a:r>
              <a:rPr lang="de-DE" sz="2800" b="0" i="0" strike="noStrike" cap="none" spc="0" baseline="0">
                <a:solidFill>
                  <a:srgbClr val="808080"/>
                </a:solidFill>
                <a:effectLst/>
                <a:latin typeface="Calibri"/>
                <a:ea typeface="Calibri"/>
                <a:cs typeface="Calibri"/>
              </a:rPr>
              <a:t>Ressourcen durch die Familie:</a:t>
            </a:r>
          </a:p>
          <a:p>
            <a:pPr lvl="1" eaLnBrk="1" hangingPunct="1"/>
            <a:r>
              <a:rPr lang="de-DE" sz="2400" b="0" i="0" strike="noStrike" cap="none" spc="0" baseline="0">
                <a:solidFill>
                  <a:srgbClr val="808080"/>
                </a:solidFill>
                <a:effectLst/>
                <a:latin typeface="Calibri"/>
                <a:ea typeface="Calibri"/>
                <a:cs typeface="Calibri"/>
              </a:rPr>
              <a:t>Praktische Ressourcen (Transport usw.)</a:t>
            </a:r>
          </a:p>
          <a:p>
            <a:pPr lvl="1" eaLnBrk="1" hangingPunct="1"/>
            <a:r>
              <a:rPr lang="de-DE" sz="2400" b="0" i="0" strike="noStrike" cap="none" spc="0" baseline="0">
                <a:solidFill>
                  <a:srgbClr val="808080"/>
                </a:solidFill>
                <a:effectLst/>
                <a:latin typeface="Calibri"/>
                <a:ea typeface="Calibri"/>
                <a:cs typeface="Calibri"/>
              </a:rPr>
              <a:t>Psychologische Ressourcen (Unterstützung, Bewältigungsstrategien usw.)</a:t>
            </a:r>
          </a:p>
          <a:p>
            <a:pPr eaLnBrk="1" hangingPunct="1"/>
            <a:endParaRPr lang="en-GB"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Einfluss von Freunden/Gleichaltrigen?</a:t>
            </a:r>
          </a:p>
          <a:p>
            <a:pPr eaLnBrk="1" hangingPunct="1"/>
            <a:endParaRPr lang="en-GB" altLang="en-US">
              <a:ea typeface="HelveticaNeueLT Std Cn"/>
            </a:endParaRPr>
          </a:p>
        </p:txBody>
      </p:sp>
      <p:sp>
        <p:nvSpPr>
          <p:cNvPr id="3" name="Text Placeholder 2">
            <a:extLst>
              <a:ext uri="{FF2B5EF4-FFF2-40B4-BE49-F238E27FC236}">
                <a16:creationId xmlns:a16="http://schemas.microsoft.com/office/drawing/2014/main" id="{58F2D890-8B3A-45F8-8B4B-42966EC5A93E}"/>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O'Toole DPH, et al. </a:t>
            </a:r>
            <a:r>
              <a:rPr lang="de-DE" sz="1000" b="0" i="1" strike="noStrike" cap="none" spc="0" baseline="0">
                <a:solidFill>
                  <a:srgbClr val="898989"/>
                </a:solidFill>
                <a:effectLst/>
                <a:latin typeface="Calibri"/>
                <a:ea typeface="Calibri"/>
                <a:cs typeface="Calibri"/>
              </a:rPr>
              <a:t>Qual Health Res</a:t>
            </a:r>
            <a:r>
              <a:rPr lang="de-DE" sz="1000" b="0" i="0" strike="noStrike" cap="none" spc="0" baseline="0">
                <a:solidFill>
                  <a:srgbClr val="898989"/>
                </a:solidFill>
                <a:effectLst/>
                <a:latin typeface="Calibri"/>
                <a:ea typeface="Calibri"/>
                <a:cs typeface="Calibri"/>
              </a:rPr>
              <a:t>. 2019;29:846–856. </a:t>
            </a:r>
          </a:p>
        </p:txBody>
      </p:sp>
    </p:spTree>
    <p:extLst>
      <p:ext uri="{BB962C8B-B14F-4D97-AF65-F5344CB8AC3E}">
        <p14:creationId xmlns:p14="http://schemas.microsoft.com/office/powerpoint/2010/main" val="354120437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A513-C100-449A-9015-CC7B59E355B0}"/>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Familie und Freunde</a:t>
            </a:r>
            <a:endParaRPr lang="en-GB"/>
          </a:p>
        </p:txBody>
      </p:sp>
      <p:sp>
        <p:nvSpPr>
          <p:cNvPr id="3" name="Content Placeholder 2">
            <a:extLst>
              <a:ext uri="{FF2B5EF4-FFF2-40B4-BE49-F238E27FC236}">
                <a16:creationId xmlns:a16="http://schemas.microsoft.com/office/drawing/2014/main" id="{4C0ECA0F-EDEF-4B37-8B04-9BE1BE54873B}"/>
              </a:ext>
            </a:extLst>
          </p:cNvPr>
          <p:cNvSpPr>
            <a:spLocks noGrp="1"/>
          </p:cNvSpPr>
          <p:nvPr>
            <p:ph idx="1"/>
          </p:nvPr>
        </p:nvSpPr>
        <p:spPr/>
        <p:txBody>
          <a:bodyPr>
            <a:normAutofit fontScale="92500" lnSpcReduction="20000"/>
          </a:bodyPr>
          <a:lstStyle/>
          <a:p>
            <a:pPr>
              <a:buFont typeface="Arial"/>
              <a:buChar char="•"/>
              <a:defRPr/>
            </a:pPr>
            <a:r>
              <a:rPr lang="de-DE" sz="2600" b="0" i="0" strike="noStrike" cap="none" spc="0" baseline="0">
                <a:solidFill>
                  <a:srgbClr val="808080"/>
                </a:solidFill>
                <a:effectLst/>
                <a:latin typeface="Calibri"/>
                <a:ea typeface="Calibri"/>
                <a:cs typeface="Calibri"/>
              </a:rPr>
              <a:t>Heranwachsende können den Drang verspüren, immer unabhängiger zu werden, was zu Untätigkeit und dem Wunsch führt, sich zu lösen</a:t>
            </a:r>
            <a:endParaRPr lang="en-GB" altLang="en-US" strike="sngStrike"/>
          </a:p>
          <a:p>
            <a:pPr marL="0" indent="0">
              <a:buNone/>
              <a:defRPr/>
            </a:pPr>
            <a:endParaRPr lang="en-GB" altLang="en-US"/>
          </a:p>
          <a:p>
            <a:pPr>
              <a:buFont typeface="Arial"/>
              <a:buChar char="•"/>
              <a:defRPr/>
            </a:pPr>
            <a:r>
              <a:rPr lang="de-DE" sz="2600" b="0" i="0" strike="noStrike" cap="none" spc="0" baseline="0">
                <a:solidFill>
                  <a:srgbClr val="808080"/>
                </a:solidFill>
                <a:effectLst/>
                <a:latin typeface="Calibri"/>
                <a:ea typeface="Calibri"/>
                <a:cs typeface="Calibri"/>
              </a:rPr>
              <a:t>Im Gegensatz dazu können Jugendliche, die an einer chronischen Krankheit leiden, auch den gegenteiligen Effekt zeigen, nämlich, dass sie ihre Familie nahe bei sich behalten wollen</a:t>
            </a:r>
          </a:p>
          <a:p>
            <a:pPr marL="800100" lvl="1" indent="-342900">
              <a:buFont typeface="Arial"/>
              <a:buChar char="–"/>
              <a:defRPr/>
            </a:pPr>
            <a:r>
              <a:rPr lang="de-DE" sz="2200" b="0" i="0" strike="noStrike" cap="none" spc="0" baseline="0">
                <a:solidFill>
                  <a:srgbClr val="808080"/>
                </a:solidFill>
                <a:effectLst/>
                <a:latin typeface="Calibri"/>
                <a:ea typeface="Calibri"/>
                <a:cs typeface="Calibri"/>
              </a:rPr>
              <a:t>Abhängigkeit von den Eltern</a:t>
            </a:r>
          </a:p>
          <a:p>
            <a:pPr marL="800100" lvl="1" indent="-342900">
              <a:buFont typeface="Arial"/>
              <a:buChar char="–"/>
              <a:defRPr/>
            </a:pPr>
            <a:r>
              <a:rPr lang="de-DE" sz="2200" b="0" i="0" strike="noStrike" cap="none" spc="0" baseline="0">
                <a:solidFill>
                  <a:srgbClr val="808080"/>
                </a:solidFill>
                <a:effectLst/>
                <a:latin typeface="Calibri"/>
                <a:ea typeface="Calibri"/>
                <a:cs typeface="Calibri"/>
              </a:rPr>
              <a:t>Ängste der Eltern</a:t>
            </a:r>
          </a:p>
          <a:p>
            <a:pPr marL="800100" lvl="1" indent="-342900">
              <a:buFont typeface="Arial"/>
              <a:buChar char="–"/>
              <a:defRPr/>
            </a:pPr>
            <a:r>
              <a:rPr lang="de-DE" sz="2200" b="0" i="0" strike="noStrike" cap="none" spc="0" baseline="0">
                <a:solidFill>
                  <a:srgbClr val="808080"/>
                </a:solidFill>
                <a:effectLst/>
                <a:latin typeface="Calibri"/>
                <a:ea typeface="Calibri"/>
                <a:cs typeface="Calibri"/>
              </a:rPr>
              <a:t>Schwierigkeiten beim „Loslassen“ </a:t>
            </a:r>
          </a:p>
          <a:p>
            <a:pPr marL="457200" lvl="1" indent="0">
              <a:buNone/>
              <a:defRPr/>
            </a:pPr>
            <a:endParaRPr lang="en-GB" altLang="en-US"/>
          </a:p>
          <a:p>
            <a:pPr>
              <a:buFont typeface="Arial"/>
              <a:buChar char="•"/>
              <a:defRPr/>
            </a:pPr>
            <a:r>
              <a:rPr lang="de-DE" sz="2600" b="0" i="0" strike="noStrike" cap="none" spc="0" baseline="0">
                <a:solidFill>
                  <a:srgbClr val="808080"/>
                </a:solidFill>
                <a:effectLst/>
                <a:latin typeface="Calibri"/>
                <a:ea typeface="Calibri"/>
                <a:cs typeface="Calibri"/>
              </a:rPr>
              <a:t>Dies kann zu Konflikten führen, die als einer der Hauptfaktoren für die Entstehung und das Fortbestehen einer schlechten Therapietreue angesehen werden</a:t>
            </a:r>
          </a:p>
          <a:p>
            <a:endParaRPr lang="en-GB"/>
          </a:p>
        </p:txBody>
      </p:sp>
      <p:sp>
        <p:nvSpPr>
          <p:cNvPr id="5" name="Text Placeholder 4">
            <a:extLst>
              <a:ext uri="{FF2B5EF4-FFF2-40B4-BE49-F238E27FC236}">
                <a16:creationId xmlns:a16="http://schemas.microsoft.com/office/drawing/2014/main" id="{F360B3B8-5DCA-4CF1-9163-503D03981E83}"/>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Duff AJA, Oxley H. </a:t>
            </a:r>
            <a:r>
              <a:rPr lang="de-DE" sz="1000" b="0" i="1" strike="noStrike" cap="none" spc="0" baseline="0">
                <a:solidFill>
                  <a:srgbClr val="898989"/>
                </a:solidFill>
                <a:effectLst/>
                <a:latin typeface="Calibri"/>
                <a:ea typeface="Calibri"/>
                <a:cs typeface="Calibri"/>
              </a:rPr>
              <a:t>Hodson and Geddes' Cystic Fibrosis. </a:t>
            </a:r>
            <a:r>
              <a:rPr lang="de-DE" sz="1000" b="0" i="0" strike="noStrike" cap="none" spc="0" baseline="0">
                <a:solidFill>
                  <a:srgbClr val="898989"/>
                </a:solidFill>
                <a:effectLst/>
                <a:latin typeface="Calibri"/>
                <a:ea typeface="Calibri"/>
                <a:cs typeface="Calibri"/>
              </a:rPr>
              <a:t>Taylor &amp; Francis, London. 2016. </a:t>
            </a:r>
          </a:p>
        </p:txBody>
      </p:sp>
    </p:spTree>
    <p:extLst>
      <p:ext uri="{BB962C8B-B14F-4D97-AF65-F5344CB8AC3E}">
        <p14:creationId xmlns:p14="http://schemas.microsoft.com/office/powerpoint/2010/main" val="392197464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Freunde: Macht von Gleichaltrigen</a:t>
            </a:r>
          </a:p>
        </p:txBody>
      </p:sp>
      <p:sp>
        <p:nvSpPr>
          <p:cNvPr id="24579" name="Content Placeholder 2"/>
          <p:cNvSpPr>
            <a:spLocks noGrp="1"/>
          </p:cNvSpPr>
          <p:nvPr>
            <p:ph idx="1"/>
          </p:nvPr>
        </p:nvSpPr>
        <p:spPr/>
        <p:txBody>
          <a:bodyPr>
            <a:normAutofit fontScale="92500" lnSpcReduction="20000"/>
          </a:bodyPr>
          <a:lstStyle/>
          <a:p>
            <a:pPr eaLnBrk="1" hangingPunct="1">
              <a:lnSpc>
                <a:spcPct val="90000"/>
              </a:lnSpc>
              <a:defRPr/>
            </a:pPr>
            <a:r>
              <a:rPr lang="de-DE" sz="2400" b="0" i="0" strike="noStrike" cap="none" spc="0" baseline="0">
                <a:solidFill>
                  <a:srgbClr val="808080"/>
                </a:solidFill>
                <a:effectLst/>
                <a:latin typeface="Calibri"/>
                <a:ea typeface="Calibri"/>
                <a:cs typeface="Calibri"/>
              </a:rPr>
              <a:t>Heranwachsende suchen die Identifikation mit Gleichaltrigen</a:t>
            </a:r>
          </a:p>
          <a:p>
            <a:pPr eaLnBrk="1" hangingPunct="1">
              <a:lnSpc>
                <a:spcPct val="90000"/>
              </a:lnSpc>
              <a:defRPr/>
            </a:pPr>
            <a:endParaRPr lang="en-GB" altLang="en-US">
              <a:ea typeface="HelveticaNeueLT Std Cn"/>
            </a:endParaRPr>
          </a:p>
          <a:p>
            <a:pPr eaLnBrk="1" hangingPunct="1">
              <a:lnSpc>
                <a:spcPct val="90000"/>
              </a:lnSpc>
              <a:defRPr/>
            </a:pPr>
            <a:r>
              <a:rPr lang="de-DE" sz="2400" b="0" i="0" strike="noStrike" cap="none" spc="0" baseline="0">
                <a:solidFill>
                  <a:srgbClr val="808080"/>
                </a:solidFill>
                <a:effectLst/>
                <a:latin typeface="Calibri"/>
                <a:ea typeface="Calibri"/>
                <a:cs typeface="Calibri"/>
              </a:rPr>
              <a:t>Der Druck durch Gleichaltrige hat oft einen negativen Beigeschmack</a:t>
            </a:r>
          </a:p>
          <a:p>
            <a:pPr eaLnBrk="1" hangingPunct="1">
              <a:lnSpc>
                <a:spcPct val="90000"/>
              </a:lnSpc>
              <a:defRPr/>
            </a:pPr>
            <a:endParaRPr lang="en-GB" altLang="en-US">
              <a:ea typeface="HelveticaNeueLT Std Cn"/>
            </a:endParaRPr>
          </a:p>
          <a:p>
            <a:pPr eaLnBrk="1" hangingPunct="1">
              <a:lnSpc>
                <a:spcPct val="90000"/>
              </a:lnSpc>
              <a:defRPr/>
            </a:pPr>
            <a:r>
              <a:rPr lang="de-DE" sz="2400" b="0" i="0" strike="noStrike" cap="none" spc="0" baseline="0">
                <a:solidFill>
                  <a:srgbClr val="808080"/>
                </a:solidFill>
                <a:effectLst/>
                <a:latin typeface="Calibri"/>
                <a:ea typeface="Calibri"/>
                <a:cs typeface="Calibri"/>
              </a:rPr>
              <a:t>Die Macht der Gleichaltrigen kann jedoch sehr positiv sein ...</a:t>
            </a:r>
          </a:p>
          <a:p>
            <a:pPr eaLnBrk="1" hangingPunct="1">
              <a:lnSpc>
                <a:spcPct val="90000"/>
              </a:lnSpc>
              <a:defRPr/>
            </a:pPr>
            <a:endParaRPr lang="en-GB" altLang="en-US">
              <a:ea typeface="HelveticaNeueLT Std Cn"/>
            </a:endParaRPr>
          </a:p>
          <a:p>
            <a:pPr eaLnBrk="1" hangingPunct="1">
              <a:lnSpc>
                <a:spcPct val="90000"/>
              </a:lnSpc>
              <a:defRPr/>
            </a:pPr>
            <a:r>
              <a:rPr lang="de-DE" sz="2400" b="0" i="0" strike="noStrike" cap="none" spc="0" baseline="0">
                <a:solidFill>
                  <a:srgbClr val="808080"/>
                </a:solidFill>
                <a:effectLst/>
                <a:latin typeface="Calibri"/>
                <a:ea typeface="Calibri"/>
                <a:cs typeface="Calibri"/>
              </a:rPr>
              <a:t>Die Unterstützung durch enge Freunde kann dazu beitragen, die negativen Auswirkungen von ehelichen Konflikten auf das Verhalten der Kinder zu mildern</a:t>
            </a:r>
            <a:r>
              <a:rPr lang="de-DE" sz="2400" b="0" i="0" strike="noStrike" cap="none" spc="0" baseline="30000">
                <a:solidFill>
                  <a:srgbClr val="808080"/>
                </a:solidFill>
                <a:effectLst/>
                <a:latin typeface="Calibri"/>
                <a:ea typeface="Calibri"/>
                <a:cs typeface="Calibri"/>
              </a:rPr>
              <a:t>1</a:t>
            </a:r>
            <a:r>
              <a:rPr lang="de-DE" sz="2400" b="0" i="0" strike="noStrike" cap="none" spc="0" baseline="0">
                <a:solidFill>
                  <a:srgbClr val="808080"/>
                </a:solidFill>
                <a:effectLst/>
                <a:latin typeface="Calibri"/>
                <a:ea typeface="Calibri"/>
                <a:cs typeface="Calibri"/>
              </a:rPr>
              <a:t> </a:t>
            </a:r>
            <a:endParaRPr lang="en-GB" altLang="en-US" sz="1600" b="1" i="1">
              <a:ea typeface="HelveticaNeueLT Std Cn"/>
            </a:endParaRPr>
          </a:p>
          <a:p>
            <a:pPr eaLnBrk="1" hangingPunct="1">
              <a:lnSpc>
                <a:spcPct val="90000"/>
              </a:lnSpc>
              <a:defRPr/>
            </a:pPr>
            <a:endParaRPr lang="en-GB" altLang="en-US">
              <a:ea typeface="HelveticaNeueLT Std Cn"/>
            </a:endParaRPr>
          </a:p>
          <a:p>
            <a:pPr eaLnBrk="1" hangingPunct="1">
              <a:lnSpc>
                <a:spcPct val="90000"/>
              </a:lnSpc>
              <a:defRPr/>
            </a:pPr>
            <a:r>
              <a:rPr lang="de-DE" sz="2400" b="0" i="0" strike="noStrike" cap="none" spc="0" baseline="0">
                <a:solidFill>
                  <a:srgbClr val="808080"/>
                </a:solidFill>
                <a:effectLst/>
                <a:latin typeface="Calibri"/>
                <a:ea typeface="Calibri"/>
                <a:cs typeface="Calibri"/>
              </a:rPr>
              <a:t>Soziale Unterstützung durch Freunde/Gleichaltrige erleichtert Jugendlichen die Anpassung an die Krankheit und kann bei den lebensstilbezogenen Aspekten der Behandlung helfen</a:t>
            </a:r>
            <a:r>
              <a:rPr lang="de-DE" sz="2400" b="0" i="0" strike="noStrike" cap="none" spc="0" baseline="30000">
                <a:solidFill>
                  <a:srgbClr val="808080"/>
                </a:solidFill>
                <a:effectLst/>
                <a:latin typeface="Calibri"/>
                <a:ea typeface="Calibri"/>
                <a:cs typeface="Calibri"/>
              </a:rPr>
              <a:t>2</a:t>
            </a:r>
            <a:endParaRPr lang="en-GB" altLang="en-US" sz="1400">
              <a:ea typeface="HelveticaNeueLT Std Cn"/>
            </a:endParaRPr>
          </a:p>
        </p:txBody>
      </p:sp>
      <p:sp>
        <p:nvSpPr>
          <p:cNvPr id="3" name="Text Placeholder 2">
            <a:extLst>
              <a:ext uri="{FF2B5EF4-FFF2-40B4-BE49-F238E27FC236}">
                <a16:creationId xmlns:a16="http://schemas.microsoft.com/office/drawing/2014/main" id="{5C99C8E9-CDD9-4BDC-AAF4-6F616240475F}"/>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Wasserstein SB, La Greca AM. </a:t>
            </a:r>
            <a:r>
              <a:rPr lang="de-DE" sz="1000" b="0" i="1" strike="noStrike" cap="none" spc="0" baseline="0">
                <a:solidFill>
                  <a:srgbClr val="898989"/>
                </a:solidFill>
                <a:effectLst/>
                <a:latin typeface="Calibri"/>
                <a:ea typeface="Calibri"/>
                <a:cs typeface="Calibri"/>
              </a:rPr>
              <a:t>J Clin Child Psychol. </a:t>
            </a:r>
            <a:r>
              <a:rPr lang="de-DE" sz="1000" b="0" i="0" strike="noStrike" cap="none" spc="0" baseline="0">
                <a:solidFill>
                  <a:srgbClr val="898989"/>
                </a:solidFill>
                <a:effectLst/>
                <a:latin typeface="Calibri"/>
                <a:ea typeface="Calibri"/>
                <a:cs typeface="Calibri"/>
              </a:rPr>
              <a:t>1996;25:177–182; 2. Jones S, et al. </a:t>
            </a:r>
            <a:r>
              <a:rPr lang="de-DE" sz="1000" b="0" i="1" strike="noStrike" cap="none" spc="0" baseline="0">
                <a:solidFill>
                  <a:srgbClr val="898989"/>
                </a:solidFill>
                <a:effectLst/>
                <a:latin typeface="Calibri"/>
                <a:ea typeface="Calibri"/>
                <a:cs typeface="Calibri"/>
              </a:rPr>
              <a:t>Cochrane Database Syst Rev</a:t>
            </a:r>
            <a:r>
              <a:rPr lang="de-DE" sz="1000" b="0" i="0" strike="noStrike" cap="none" spc="0" baseline="0">
                <a:solidFill>
                  <a:srgbClr val="898989"/>
                </a:solidFill>
                <a:effectLst/>
                <a:latin typeface="Calibri"/>
                <a:ea typeface="Calibri"/>
                <a:cs typeface="Calibri"/>
              </a:rPr>
              <a:t>. 2018;2018:CD011665. </a:t>
            </a:r>
          </a:p>
        </p:txBody>
      </p:sp>
    </p:spTree>
    <p:extLst>
      <p:ext uri="{BB962C8B-B14F-4D97-AF65-F5344CB8AC3E}">
        <p14:creationId xmlns:p14="http://schemas.microsoft.com/office/powerpoint/2010/main" val="396860568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Die Behandlung </a:t>
            </a:r>
          </a:p>
        </p:txBody>
      </p:sp>
      <p:sp>
        <p:nvSpPr>
          <p:cNvPr id="26627" name="Content Placeholder 2"/>
          <p:cNvSpPr>
            <a:spLocks noGrp="1"/>
          </p:cNvSpPr>
          <p:nvPr>
            <p:ph idx="1"/>
          </p:nvPr>
        </p:nvSpPr>
        <p:spPr/>
        <p:txBody>
          <a:bodyPr>
            <a:normAutofit/>
          </a:bodyPr>
          <a:lstStyle/>
          <a:p>
            <a:pPr eaLnBrk="1" hangingPunct="1">
              <a:lnSpc>
                <a:spcPct val="80000"/>
              </a:lnSpc>
            </a:pPr>
            <a:r>
              <a:rPr lang="de-DE" sz="2500" b="0" i="0" strike="noStrike" cap="none" spc="0" baseline="0">
                <a:solidFill>
                  <a:srgbClr val="808080"/>
                </a:solidFill>
                <a:effectLst/>
                <a:latin typeface="Calibri"/>
                <a:ea typeface="Calibri"/>
                <a:cs typeface="Calibri"/>
              </a:rPr>
              <a:t>Die Therapietreue ist größer, wenn das Behandlungsregime folgende Eigenschaften aufweist:</a:t>
            </a:r>
            <a:endParaRPr lang="en-GB" altLang="en-US" sz="2500" baseline="30000">
              <a:ea typeface="HelveticaNeueLT Std Cn"/>
            </a:endParaRPr>
          </a:p>
          <a:p>
            <a:pPr lvl="1" eaLnBrk="1" hangingPunct="1">
              <a:lnSpc>
                <a:spcPct val="90000"/>
              </a:lnSpc>
            </a:pPr>
            <a:r>
              <a:rPr lang="de-DE" sz="2500" b="0" i="0" strike="noStrike" cap="none" spc="0" baseline="0">
                <a:solidFill>
                  <a:srgbClr val="808080"/>
                </a:solidFill>
                <a:effectLst/>
                <a:latin typeface="Calibri"/>
                <a:ea typeface="Calibri"/>
                <a:cs typeface="Calibri"/>
              </a:rPr>
              <a:t>Ist leicht zu verstehen</a:t>
            </a:r>
          </a:p>
          <a:p>
            <a:pPr lvl="1" eaLnBrk="1" hangingPunct="1">
              <a:lnSpc>
                <a:spcPct val="90000"/>
              </a:lnSpc>
            </a:pPr>
            <a:r>
              <a:rPr lang="de-DE" sz="2500" b="0" i="0" strike="noStrike" cap="none" spc="0" baseline="0">
                <a:solidFill>
                  <a:srgbClr val="808080"/>
                </a:solidFill>
                <a:effectLst/>
                <a:latin typeface="Calibri"/>
                <a:ea typeface="Calibri"/>
                <a:cs typeface="Calibri"/>
              </a:rPr>
              <a:t>Ist einfach (Behandlungsplan und Medikamente/Hilfsmittel)</a:t>
            </a:r>
          </a:p>
          <a:p>
            <a:pPr lvl="1" eaLnBrk="1" hangingPunct="1">
              <a:lnSpc>
                <a:spcPct val="90000"/>
              </a:lnSpc>
            </a:pPr>
            <a:r>
              <a:rPr lang="de-DE" sz="2500" b="0" i="0" strike="noStrike" cap="none" spc="0" baseline="0">
                <a:solidFill>
                  <a:srgbClr val="808080"/>
                </a:solidFill>
                <a:effectLst/>
                <a:latin typeface="Calibri"/>
                <a:ea typeface="Calibri"/>
                <a:cs typeface="Calibri"/>
              </a:rPr>
              <a:t>Ist in der zur Verfügung stehenden Zeit zu bewältigen</a:t>
            </a:r>
          </a:p>
          <a:p>
            <a:pPr lvl="1" eaLnBrk="1" hangingPunct="1">
              <a:lnSpc>
                <a:spcPct val="90000"/>
              </a:lnSpc>
            </a:pPr>
            <a:r>
              <a:rPr lang="de-DE" sz="2500" b="0" i="0" strike="noStrike" cap="none" spc="0" baseline="0">
                <a:solidFill>
                  <a:srgbClr val="808080"/>
                </a:solidFill>
                <a:effectLst/>
                <a:latin typeface="Calibri"/>
                <a:ea typeface="Calibri"/>
                <a:cs typeface="Calibri"/>
              </a:rPr>
              <a:t>Wird von den Patienten als nicht zu stressig empfunden</a:t>
            </a:r>
          </a:p>
          <a:p>
            <a:pPr lvl="1" eaLnBrk="1" hangingPunct="1">
              <a:lnSpc>
                <a:spcPct val="90000"/>
              </a:lnSpc>
            </a:pPr>
            <a:r>
              <a:rPr lang="de-DE" sz="2500" b="0" i="0" strike="noStrike" cap="none" spc="0" baseline="0">
                <a:solidFill>
                  <a:srgbClr val="808080"/>
                </a:solidFill>
                <a:effectLst/>
                <a:latin typeface="Calibri"/>
                <a:ea typeface="Calibri"/>
                <a:cs typeface="Calibri"/>
              </a:rPr>
              <a:t>Wird von den Patienten als wichtig erkannt; einschließlich eines Verständnisses des Nutzens, der Risiken und der möglichen Auswirkungen auf die Lebensqualität </a:t>
            </a:r>
          </a:p>
        </p:txBody>
      </p:sp>
      <p:sp>
        <p:nvSpPr>
          <p:cNvPr id="3" name="Text Placeholder 2">
            <a:extLst>
              <a:ext uri="{FF2B5EF4-FFF2-40B4-BE49-F238E27FC236}">
                <a16:creationId xmlns:a16="http://schemas.microsoft.com/office/drawing/2014/main" id="{B50118E9-159F-428B-9502-211FC22E15E7}"/>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Ohn M, Fitzgerald A. </a:t>
            </a:r>
            <a:r>
              <a:rPr lang="de-DE" sz="1000" b="0" i="1" strike="noStrike" cap="none" spc="0" baseline="0">
                <a:solidFill>
                  <a:srgbClr val="898989"/>
                </a:solidFill>
                <a:effectLst/>
                <a:latin typeface="Calibri"/>
                <a:ea typeface="Calibri"/>
                <a:cs typeface="Calibri"/>
              </a:rPr>
              <a:t>Pediatr Respir Rev</a:t>
            </a:r>
            <a:r>
              <a:rPr lang="de-DE" sz="1000" b="0" i="0" strike="noStrike" cap="none" spc="0" baseline="0">
                <a:solidFill>
                  <a:srgbClr val="898989"/>
                </a:solidFill>
                <a:effectLst/>
                <a:latin typeface="Calibri"/>
                <a:ea typeface="Calibri"/>
                <a:cs typeface="Calibri"/>
              </a:rPr>
              <a:t>. 2018;25:33–36.</a:t>
            </a:r>
          </a:p>
        </p:txBody>
      </p:sp>
    </p:spTree>
    <p:extLst>
      <p:ext uri="{BB962C8B-B14F-4D97-AF65-F5344CB8AC3E}">
        <p14:creationId xmlns:p14="http://schemas.microsoft.com/office/powerpoint/2010/main" val="149963925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Individuelle Eigenschaften</a:t>
            </a:r>
          </a:p>
        </p:txBody>
      </p:sp>
      <p:sp>
        <p:nvSpPr>
          <p:cNvPr id="64516" name="Rectangle 7"/>
          <p:cNvSpPr>
            <a:spLocks noGrp="1"/>
          </p:cNvSpPr>
          <p:nvPr>
            <p:ph idx="1"/>
          </p:nvPr>
        </p:nvSpPr>
        <p:spPr/>
        <p:txBody>
          <a:bodyPr rtlCol="0">
            <a:normAutofit lnSpcReduction="10000"/>
          </a:bodyPr>
          <a:lstStyle/>
          <a:p>
            <a:pPr>
              <a:buFont typeface="Arial"/>
              <a:buChar char="•"/>
              <a:defRPr/>
            </a:pPr>
            <a:r>
              <a:rPr lang="de-DE" sz="2800" b="0" i="0" strike="noStrike" cap="none" spc="0" baseline="0">
                <a:solidFill>
                  <a:srgbClr val="808080"/>
                </a:solidFill>
                <a:effectLst/>
                <a:latin typeface="Calibri"/>
                <a:ea typeface="Calibri"/>
                <a:cs typeface="Calibri"/>
              </a:rPr>
              <a:t>Demografische Daten:</a:t>
            </a:r>
          </a:p>
          <a:p>
            <a:pPr marL="781050" lvl="1" indent="-381000">
              <a:buFont typeface="Arial"/>
              <a:buChar char="–"/>
              <a:defRPr/>
            </a:pPr>
            <a:r>
              <a:rPr lang="de-DE" sz="2400" b="0" i="0" strike="noStrike" cap="none" spc="0" baseline="0">
                <a:solidFill>
                  <a:srgbClr val="808080"/>
                </a:solidFill>
                <a:effectLst/>
                <a:latin typeface="Calibri"/>
                <a:ea typeface="Calibri"/>
                <a:cs typeface="Calibri"/>
              </a:rPr>
              <a:t>Alter</a:t>
            </a:r>
            <a:r>
              <a:rPr lang="de-DE" sz="2400" b="0" i="0" strike="noStrike" cap="none" spc="0" baseline="30000">
                <a:solidFill>
                  <a:srgbClr val="808080"/>
                </a:solidFill>
                <a:effectLst/>
                <a:latin typeface="Calibri"/>
                <a:ea typeface="Calibri"/>
                <a:cs typeface="Calibri"/>
              </a:rPr>
              <a:t>1</a:t>
            </a:r>
            <a:r>
              <a:rPr lang="de-DE" sz="2400" b="0" i="0" strike="noStrike" cap="none" spc="0" baseline="0">
                <a:solidFill>
                  <a:srgbClr val="808080"/>
                </a:solidFill>
                <a:effectLst/>
                <a:latin typeface="Calibri"/>
                <a:ea typeface="Calibri"/>
                <a:cs typeface="Calibri"/>
              </a:rPr>
              <a:t> </a:t>
            </a:r>
          </a:p>
          <a:p>
            <a:pPr marL="1181100" lvl="2" indent="-381000">
              <a:buFont typeface="Arial"/>
              <a:buChar char="•"/>
              <a:defRPr/>
            </a:pPr>
            <a:r>
              <a:rPr lang="de-DE" sz="2000" b="0" i="0" strike="noStrike" cap="none" spc="0" baseline="0">
                <a:solidFill>
                  <a:srgbClr val="808080"/>
                </a:solidFill>
                <a:effectLst/>
                <a:latin typeface="Calibri"/>
                <a:ea typeface="Calibri"/>
                <a:cs typeface="Calibri"/>
              </a:rPr>
              <a:t>Die Therapietreue ist für viele eine besondere Herausforderung und variiert je nach Altersgruppe </a:t>
            </a:r>
          </a:p>
          <a:p>
            <a:pPr marL="1181100" lvl="2" indent="-381000">
              <a:buFont typeface="Arial"/>
              <a:buChar char="•"/>
              <a:defRPr/>
            </a:pPr>
            <a:r>
              <a:rPr lang="de-DE" sz="2000" b="0" i="0" strike="noStrike" cap="none" spc="0" baseline="0">
                <a:solidFill>
                  <a:srgbClr val="808080"/>
                </a:solidFill>
                <a:effectLst/>
                <a:latin typeface="Calibri"/>
                <a:ea typeface="Calibri"/>
                <a:cs typeface="Calibri"/>
              </a:rPr>
              <a:t>Auch junge Erwachsene können Probleme mit der Therapietreue haben</a:t>
            </a:r>
          </a:p>
          <a:p>
            <a:pPr marL="781050" lvl="1" indent="-381000">
              <a:buFont typeface="Arial"/>
              <a:buChar char="–"/>
              <a:defRPr/>
            </a:pPr>
            <a:r>
              <a:rPr lang="de-DE" sz="2400" b="0" i="0" strike="noStrike" cap="none" spc="0" baseline="0">
                <a:solidFill>
                  <a:srgbClr val="808080"/>
                </a:solidFill>
                <a:effectLst/>
                <a:latin typeface="Calibri"/>
                <a:ea typeface="Calibri"/>
                <a:cs typeface="Calibri"/>
              </a:rPr>
              <a:t>Geschlecht</a:t>
            </a:r>
            <a:r>
              <a:rPr lang="de-DE" sz="2400" b="0" i="0" strike="noStrike" cap="none" spc="0" baseline="30000">
                <a:solidFill>
                  <a:srgbClr val="808080"/>
                </a:solidFill>
                <a:effectLst/>
                <a:latin typeface="Calibri"/>
                <a:ea typeface="Calibri"/>
                <a:cs typeface="Calibri"/>
              </a:rPr>
              <a:t>2</a:t>
            </a:r>
          </a:p>
          <a:p>
            <a:pPr marL="1181100" lvl="2" indent="-381000">
              <a:buFont typeface="Arial"/>
              <a:buChar char="•"/>
              <a:defRPr/>
            </a:pPr>
            <a:r>
              <a:rPr lang="de-DE" sz="2000" b="0" i="0" strike="noStrike" cap="none" spc="0" baseline="0">
                <a:solidFill>
                  <a:srgbClr val="808080"/>
                </a:solidFill>
                <a:effectLst/>
                <a:latin typeface="Calibri"/>
                <a:ea typeface="Calibri"/>
                <a:cs typeface="Calibri"/>
              </a:rPr>
              <a:t>Frauen halten sich seltener an bestimmte Aspekte der CF-Behandlung </a:t>
            </a:r>
            <a:br>
              <a:rPr sz="2000"/>
            </a:br>
            <a:r>
              <a:rPr lang="de-DE" sz="2000" b="0" i="0" strike="noStrike" cap="none" spc="0" baseline="0">
                <a:solidFill>
                  <a:srgbClr val="808080"/>
                </a:solidFill>
                <a:effectLst/>
                <a:latin typeface="Calibri"/>
                <a:ea typeface="Calibri"/>
                <a:cs typeface="Calibri"/>
              </a:rPr>
              <a:t>(z. B. Husten, fettreiche Nahrung, oral einzunehmende Medikamente)</a:t>
            </a:r>
            <a:endParaRPr lang="en-GB" altLang="en-US" b="1" i="1"/>
          </a:p>
          <a:p>
            <a:pPr marL="271463" indent="-271463">
              <a:buFont typeface="Arial"/>
              <a:buChar char="•"/>
              <a:defRPr/>
            </a:pPr>
            <a:r>
              <a:rPr lang="de-DE" sz="2800" b="0" i="0" strike="noStrike" cap="none" spc="0" baseline="0">
                <a:solidFill>
                  <a:srgbClr val="808080"/>
                </a:solidFill>
                <a:effectLst/>
                <a:latin typeface="Calibri"/>
                <a:ea typeface="Calibri"/>
                <a:cs typeface="Calibri"/>
              </a:rPr>
              <a:t>Wissen</a:t>
            </a:r>
          </a:p>
          <a:p>
            <a:pPr marL="781050" lvl="1" indent="-381000">
              <a:buFont typeface="Arial"/>
              <a:buChar char="–"/>
              <a:defRPr/>
            </a:pPr>
            <a:r>
              <a:rPr lang="de-DE" sz="2400" b="0" i="0" strike="noStrike" cap="none" spc="0" baseline="0">
                <a:solidFill>
                  <a:srgbClr val="808080"/>
                </a:solidFill>
                <a:effectLst/>
                <a:latin typeface="Calibri"/>
                <a:ea typeface="Calibri"/>
                <a:cs typeface="Calibri"/>
              </a:rPr>
              <a:t>Wichtig, aber Wissen ist nicht dasselbe wie Tun</a:t>
            </a:r>
          </a:p>
          <a:p>
            <a:pPr>
              <a:buFont typeface="Arial"/>
              <a:buChar char="•"/>
              <a:defRPr/>
            </a:pPr>
            <a:r>
              <a:rPr lang="de-DE" sz="2800" b="0" i="0" strike="noStrike" cap="none" spc="0" baseline="0">
                <a:solidFill>
                  <a:srgbClr val="808080"/>
                </a:solidFill>
                <a:effectLst/>
                <a:latin typeface="Calibri"/>
                <a:ea typeface="Calibri"/>
                <a:cs typeface="Calibri"/>
              </a:rPr>
              <a:t>Verhaltensbedingte und psychologische Hindernisse</a:t>
            </a:r>
            <a:endParaRPr lang="en-GB" altLang="en-US" sz="2000"/>
          </a:p>
        </p:txBody>
      </p:sp>
      <p:sp>
        <p:nvSpPr>
          <p:cNvPr id="3" name="Text Placeholder 2">
            <a:extLst>
              <a:ext uri="{FF2B5EF4-FFF2-40B4-BE49-F238E27FC236}">
                <a16:creationId xmlns:a16="http://schemas.microsoft.com/office/drawing/2014/main" id="{76821EAC-39FB-43D5-B071-EFF4707DBC73}"/>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Rouzé H, et al. </a:t>
            </a:r>
            <a:r>
              <a:rPr lang="de-DE" sz="1000" b="0" i="1" strike="noStrike" cap="none" spc="0" baseline="0">
                <a:solidFill>
                  <a:srgbClr val="898989"/>
                </a:solidFill>
                <a:effectLst/>
                <a:latin typeface="Calibri"/>
                <a:ea typeface="Calibri"/>
                <a:cs typeface="Calibri"/>
              </a:rPr>
              <a:t>Patient Prefer Adherence</a:t>
            </a:r>
            <a:r>
              <a:rPr lang="de-DE" sz="1000" b="0" i="0" strike="noStrike" cap="none" spc="0" baseline="0">
                <a:solidFill>
                  <a:srgbClr val="898989"/>
                </a:solidFill>
                <a:effectLst/>
                <a:latin typeface="Calibri"/>
                <a:ea typeface="Calibri"/>
                <a:cs typeface="Calibri"/>
              </a:rPr>
              <a:t>. 2019;13:1497–1510; 2. Patterson JM, et al. </a:t>
            </a:r>
            <a:r>
              <a:rPr lang="de-DE" sz="1000" b="0" i="1" strike="noStrike" cap="none" spc="0" baseline="0">
                <a:solidFill>
                  <a:srgbClr val="898989"/>
                </a:solidFill>
                <a:effectLst/>
                <a:latin typeface="Calibri"/>
                <a:ea typeface="Calibri"/>
                <a:cs typeface="Calibri"/>
              </a:rPr>
              <a:t>J Cyst Fibros. </a:t>
            </a:r>
            <a:r>
              <a:rPr lang="de-DE" sz="1000" b="0" i="0" strike="noStrike" cap="none" spc="0" baseline="0">
                <a:solidFill>
                  <a:srgbClr val="898989"/>
                </a:solidFill>
                <a:effectLst/>
                <a:latin typeface="Calibri"/>
                <a:ea typeface="Calibri"/>
                <a:cs typeface="Calibri"/>
              </a:rPr>
              <a:t>2008:7;154–164. </a:t>
            </a:r>
            <a:endParaRPr lang="en-GB" sz="1000"/>
          </a:p>
        </p:txBody>
      </p:sp>
    </p:spTree>
    <p:extLst>
      <p:ext uri="{BB962C8B-B14F-4D97-AF65-F5344CB8AC3E}">
        <p14:creationId xmlns:p14="http://schemas.microsoft.com/office/powerpoint/2010/main" val="243532336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6EB277-5C2D-4363-AB86-49F0FD22645E}"/>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Haftungsausschluss</a:t>
            </a:r>
            <a:endParaRPr lang="en-GB"/>
          </a:p>
        </p:txBody>
      </p:sp>
      <p:sp>
        <p:nvSpPr>
          <p:cNvPr id="5" name="Content Placeholder 4">
            <a:extLst>
              <a:ext uri="{FF2B5EF4-FFF2-40B4-BE49-F238E27FC236}">
                <a16:creationId xmlns:a16="http://schemas.microsoft.com/office/drawing/2014/main" id="{BC03014E-AF3B-4772-AFBF-DEB35B6FEB48}"/>
              </a:ext>
            </a:extLst>
          </p:cNvPr>
          <p:cNvSpPr>
            <a:spLocks noGrp="1"/>
          </p:cNvSpPr>
          <p:nvPr>
            <p:ph idx="1"/>
          </p:nvPr>
        </p:nvSpPr>
        <p:spPr/>
        <p:txBody>
          <a:bodyPr/>
          <a:lstStyle/>
          <a:p>
            <a:pPr marL="0" indent="0" algn="ctr">
              <a:buNone/>
            </a:pPr>
            <a:endParaRPr lang="en-GB" altLang="en-US" sz="2800" i="1">
              <a:ea typeface="HelveticaNeueLT Std Cn"/>
            </a:endParaRPr>
          </a:p>
          <a:p>
            <a:pPr marL="0" indent="0" algn="ctr">
              <a:buNone/>
            </a:pPr>
            <a:endParaRPr lang="en-GB" altLang="en-US" i="1">
              <a:ea typeface="HelveticaNeueLT Std Cn"/>
            </a:endParaRPr>
          </a:p>
          <a:p>
            <a:pPr marL="0" indent="0" algn="ctr">
              <a:buNone/>
            </a:pPr>
            <a:r>
              <a:rPr lang="de-DE" sz="2800" b="0" i="1" strike="noStrike" cap="none" spc="0" baseline="0">
                <a:solidFill>
                  <a:srgbClr val="808080"/>
                </a:solidFill>
                <a:effectLst/>
                <a:latin typeface="Calibri"/>
                <a:ea typeface="Calibri"/>
                <a:cs typeface="Calibri"/>
              </a:rPr>
              <a:t>CF CARE wird vollständig von Vertex Pharmaceuticals (Europe) Limited finanziert. Der Inhalt wurde vom Lenkungsausschuss mit logistischer und redaktioneller Unterstützung durch das CF CARE-Sekretariat, ApotheCom, vorbereitet und entwickelt. Vertex hatte die Möglichkeit, den Inhalt und die Tools auf ihre Richtigkeit zu überprüfen.</a:t>
            </a:r>
          </a:p>
          <a:p>
            <a:endParaRPr lang="en-GB"/>
          </a:p>
        </p:txBody>
      </p:sp>
      <p:sp>
        <p:nvSpPr>
          <p:cNvPr id="2" name="Text Placeholder 1">
            <a:extLst>
              <a:ext uri="{FF2B5EF4-FFF2-40B4-BE49-F238E27FC236}">
                <a16:creationId xmlns:a16="http://schemas.microsoft.com/office/drawing/2014/main" id="{7361A44D-CAF6-4720-87AF-015127DA58EC}"/>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41575000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Verhalten</a:t>
            </a:r>
          </a:p>
        </p:txBody>
      </p:sp>
      <p:sp>
        <p:nvSpPr>
          <p:cNvPr id="70659" name="Content Placeholder 2"/>
          <p:cNvSpPr>
            <a:spLocks noGrp="1"/>
          </p:cNvSpPr>
          <p:nvPr>
            <p:ph idx="1"/>
          </p:nvPr>
        </p:nvSpPr>
        <p:spPr/>
        <p:txBody>
          <a:bodyPr rtlCol="0">
            <a:normAutofit fontScale="90000" lnSpcReduction="10000"/>
          </a:bodyPr>
          <a:lstStyle/>
          <a:p>
            <a:pPr>
              <a:lnSpc>
                <a:spcPct val="80000"/>
              </a:lnSpc>
              <a:buFont typeface="Arial"/>
              <a:buChar char="•"/>
              <a:defRPr/>
            </a:pPr>
            <a:r>
              <a:rPr lang="de-DE" sz="2800" b="0" i="0" strike="noStrike" cap="none" spc="0" baseline="0">
                <a:solidFill>
                  <a:srgbClr val="808080"/>
                </a:solidFill>
                <a:effectLst/>
                <a:latin typeface="Calibri"/>
                <a:ea typeface="Calibri"/>
                <a:cs typeface="Calibri"/>
              </a:rPr>
              <a:t>Häufige Gründe für die mangelnde Therapietreue sind unter anderem:</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Vergesslichkeit</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Prokrastination</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Schlechte Organisation</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Unkenntnis</a:t>
            </a:r>
          </a:p>
          <a:p>
            <a:pPr marL="0" indent="-400050">
              <a:lnSpc>
                <a:spcPct val="80000"/>
              </a:lnSpc>
              <a:buFont typeface="Arial"/>
              <a:buChar char="•"/>
              <a:defRPr/>
            </a:pPr>
            <a:r>
              <a:rPr lang="de-DE" sz="2800" b="0" i="0" strike="noStrike" cap="none" spc="0" baseline="0">
                <a:solidFill>
                  <a:srgbClr val="808080"/>
                </a:solidFill>
                <a:effectLst/>
                <a:latin typeface="Calibri"/>
                <a:ea typeface="Calibri"/>
                <a:cs typeface="Calibri"/>
              </a:rPr>
              <a:t>Einige Hindernisse sind spezifischer bei:</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Kindern – ungenießbarer Geschmack, Schwierigkeiten beim Schlucken der Tabletten</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Jugendlichen – Abneigung gegen die Einnahme von Medikamenten in der Öffentlichkeit</a:t>
            </a:r>
          </a:p>
          <a:p>
            <a:pPr marL="0" indent="-400050">
              <a:lnSpc>
                <a:spcPct val="80000"/>
              </a:lnSpc>
              <a:buFont typeface="Arial"/>
              <a:buChar char="•"/>
              <a:defRPr/>
            </a:pPr>
            <a:r>
              <a:rPr lang="de-DE" sz="2800" b="0" i="0" strike="noStrike" cap="none" spc="0" baseline="0">
                <a:solidFill>
                  <a:srgbClr val="808080"/>
                </a:solidFill>
                <a:effectLst/>
                <a:latin typeface="Calibri"/>
                <a:ea typeface="Calibri"/>
                <a:cs typeface="Calibri"/>
              </a:rPr>
              <a:t>Damit sich das Verhalten ändert, ist Folgendes hilfreich:</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Vorhandensein eines Plans</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Praktizierbarkeit</a:t>
            </a:r>
          </a:p>
          <a:p>
            <a:pPr lvl="1">
              <a:lnSpc>
                <a:spcPct val="80000"/>
              </a:lnSpc>
              <a:buFont typeface="Arial"/>
              <a:buChar char="–"/>
              <a:defRPr/>
            </a:pPr>
            <a:r>
              <a:rPr lang="de-DE" sz="2400" b="0" i="0" strike="noStrike" cap="none" spc="0" baseline="0">
                <a:solidFill>
                  <a:srgbClr val="808080"/>
                </a:solidFill>
                <a:effectLst/>
                <a:latin typeface="Calibri"/>
                <a:ea typeface="Calibri"/>
                <a:cs typeface="Calibri"/>
              </a:rPr>
              <a:t>Teil einer Routine werden</a:t>
            </a:r>
          </a:p>
          <a:p>
            <a:pPr marL="0" lvl="1" indent="0">
              <a:lnSpc>
                <a:spcPct val="80000"/>
              </a:lnSpc>
              <a:buNone/>
              <a:defRPr/>
            </a:pPr>
            <a:endParaRPr lang="en-GB" altLang="en-US"/>
          </a:p>
        </p:txBody>
      </p:sp>
      <p:sp>
        <p:nvSpPr>
          <p:cNvPr id="3" name="Text Placeholder 2">
            <a:extLst>
              <a:ext uri="{FF2B5EF4-FFF2-40B4-BE49-F238E27FC236}">
                <a16:creationId xmlns:a16="http://schemas.microsoft.com/office/drawing/2014/main" id="{0028B62B-D66E-4615-A863-C35AFFE21978}"/>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Duff AJA, Latchford GJ. </a:t>
            </a:r>
            <a:r>
              <a:rPr lang="de-DE" sz="1000" b="0" i="1" strike="noStrike" cap="none" spc="0" baseline="0">
                <a:solidFill>
                  <a:srgbClr val="898989"/>
                </a:solidFill>
                <a:effectLst/>
                <a:latin typeface="Calibri"/>
                <a:ea typeface="Calibri"/>
                <a:cs typeface="Calibri"/>
              </a:rPr>
              <a:t>Pediatr Pulmonol. </a:t>
            </a:r>
            <a:r>
              <a:rPr lang="de-DE" sz="1000" b="0" i="0" strike="noStrike" cap="none" spc="0" baseline="0">
                <a:solidFill>
                  <a:srgbClr val="898989"/>
                </a:solidFill>
                <a:effectLst/>
                <a:latin typeface="Calibri"/>
                <a:ea typeface="Calibri"/>
                <a:cs typeface="Calibri"/>
              </a:rPr>
              <a:t>2010;45:211–220.</a:t>
            </a:r>
          </a:p>
        </p:txBody>
      </p:sp>
    </p:spTree>
    <p:extLst>
      <p:ext uri="{BB962C8B-B14F-4D97-AF65-F5344CB8AC3E}">
        <p14:creationId xmlns:p14="http://schemas.microsoft.com/office/powerpoint/2010/main" val="375827684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Psychologie</a:t>
            </a:r>
          </a:p>
        </p:txBody>
      </p:sp>
      <p:sp>
        <p:nvSpPr>
          <p:cNvPr id="29699" name="Content Placeholder 2"/>
          <p:cNvSpPr>
            <a:spLocks noGrp="1"/>
          </p:cNvSpPr>
          <p:nvPr>
            <p:ph idx="1"/>
          </p:nvPr>
        </p:nvSpPr>
        <p:spPr/>
        <p:txBody>
          <a:bodyPr>
            <a:normAutofit lnSpcReduction="10000"/>
          </a:bodyPr>
          <a:lstStyle/>
          <a:p>
            <a:pPr eaLnBrk="1" hangingPunct="1"/>
            <a:r>
              <a:rPr lang="de-DE" sz="2200" b="0" i="0" strike="noStrike" cap="none" spc="0" baseline="0">
                <a:solidFill>
                  <a:srgbClr val="808080"/>
                </a:solidFill>
                <a:effectLst/>
                <a:latin typeface="Calibri"/>
                <a:ea typeface="Calibri"/>
                <a:cs typeface="Calibri"/>
              </a:rPr>
              <a:t>Emotionen/psychische Gesundheit</a:t>
            </a:r>
          </a:p>
          <a:p>
            <a:pPr lvl="1" eaLnBrk="1" hangingPunct="1"/>
            <a:r>
              <a:rPr lang="de-DE" sz="2200" b="0" i="0" strike="noStrike" cap="none" spc="0" baseline="0">
                <a:solidFill>
                  <a:srgbClr val="808080"/>
                </a:solidFill>
                <a:effectLst/>
                <a:latin typeface="Calibri"/>
                <a:ea typeface="Calibri"/>
                <a:cs typeface="Calibri"/>
              </a:rPr>
              <a:t>Depressionen und Angstzustände können wichtige Hindernisse sein</a:t>
            </a:r>
            <a:endParaRPr lang="en-GB" altLang="en-US" baseline="30000"/>
          </a:p>
          <a:p>
            <a:pPr eaLnBrk="1" hangingPunct="1"/>
            <a:r>
              <a:rPr lang="de-DE" sz="2200" b="0" i="0" strike="noStrike" cap="none" spc="0" baseline="0">
                <a:solidFill>
                  <a:srgbClr val="808080"/>
                </a:solidFill>
                <a:effectLst/>
                <a:latin typeface="Calibri"/>
                <a:ea typeface="Calibri"/>
                <a:cs typeface="Calibri"/>
              </a:rPr>
              <a:t>Überzeugungen</a:t>
            </a:r>
          </a:p>
          <a:p>
            <a:pPr lvl="1" eaLnBrk="1" hangingPunct="1"/>
            <a:r>
              <a:rPr lang="de-DE" sz="2200" b="0" i="0" strike="noStrike" cap="none" spc="0" baseline="0">
                <a:solidFill>
                  <a:srgbClr val="808080"/>
                </a:solidFill>
                <a:effectLst/>
                <a:latin typeface="Calibri"/>
                <a:ea typeface="Calibri"/>
                <a:cs typeface="Calibri"/>
              </a:rPr>
              <a:t>Über die Krankheit</a:t>
            </a:r>
            <a:endParaRPr lang="en-GB" altLang="en-US" baseline="30000"/>
          </a:p>
          <a:p>
            <a:pPr lvl="2" eaLnBrk="1" hangingPunct="1"/>
            <a:r>
              <a:rPr lang="de-DE" sz="1900" b="0" i="0" strike="noStrike" cap="none" spc="0" baseline="0">
                <a:solidFill>
                  <a:srgbClr val="808080"/>
                </a:solidFill>
                <a:effectLst/>
                <a:latin typeface="Calibri"/>
                <a:ea typeface="Calibri"/>
                <a:cs typeface="Calibri"/>
              </a:rPr>
              <a:t>Ist es eine ernste Krankheit?</a:t>
            </a:r>
          </a:p>
          <a:p>
            <a:pPr lvl="2" eaLnBrk="1" hangingPunct="1"/>
            <a:r>
              <a:rPr lang="de-DE" sz="1900" b="0" i="0" strike="noStrike" cap="none" spc="0" baseline="0">
                <a:solidFill>
                  <a:srgbClr val="808080"/>
                </a:solidFill>
                <a:effectLst/>
                <a:latin typeface="Calibri"/>
                <a:ea typeface="Calibri"/>
                <a:cs typeface="Calibri"/>
              </a:rPr>
              <a:t>Wird sie sich verschlimmern, wenn ich nichts unternehme?</a:t>
            </a:r>
          </a:p>
          <a:p>
            <a:pPr lvl="1" eaLnBrk="1" hangingPunct="1"/>
            <a:r>
              <a:rPr lang="de-DE" sz="2200" b="0" i="0" strike="noStrike" cap="none" spc="0" baseline="0">
                <a:solidFill>
                  <a:srgbClr val="808080"/>
                </a:solidFill>
                <a:effectLst/>
                <a:latin typeface="Calibri"/>
                <a:ea typeface="Calibri"/>
                <a:cs typeface="Calibri"/>
              </a:rPr>
              <a:t>Was Patienten tun sollten</a:t>
            </a:r>
            <a:r>
              <a:rPr lang="de-DE" sz="2200" b="0" i="0" strike="noStrike" cap="none" spc="0" baseline="30000">
                <a:solidFill>
                  <a:srgbClr val="808080"/>
                </a:solidFill>
                <a:effectLst/>
                <a:latin typeface="Calibri"/>
                <a:ea typeface="Calibri"/>
                <a:cs typeface="Calibri"/>
              </a:rPr>
              <a:t>1</a:t>
            </a:r>
          </a:p>
          <a:p>
            <a:pPr lvl="2" eaLnBrk="1" hangingPunct="1"/>
            <a:r>
              <a:rPr lang="de-DE" sz="1900" b="0" i="0" strike="noStrike" cap="none" spc="0" baseline="0">
                <a:solidFill>
                  <a:srgbClr val="808080"/>
                </a:solidFill>
                <a:effectLst/>
                <a:latin typeface="Calibri"/>
                <a:ea typeface="Calibri"/>
                <a:cs typeface="Calibri"/>
              </a:rPr>
              <a:t>Kosten/Nutzen einer Veränderung</a:t>
            </a:r>
          </a:p>
          <a:p>
            <a:pPr lvl="2" eaLnBrk="1" hangingPunct="1"/>
            <a:r>
              <a:rPr lang="de-DE" sz="1900" b="0" i="0" strike="noStrike" cap="none" spc="0" baseline="0">
                <a:solidFill>
                  <a:srgbClr val="808080"/>
                </a:solidFill>
                <a:effectLst/>
                <a:latin typeface="Calibri"/>
                <a:ea typeface="Calibri"/>
                <a:cs typeface="Calibri"/>
              </a:rPr>
              <a:t>Vertrauen in die Fähigkeit zur Veränderung</a:t>
            </a:r>
          </a:p>
          <a:p>
            <a:pPr lvl="1" eaLnBrk="1" hangingPunct="1"/>
            <a:r>
              <a:rPr lang="de-DE" sz="2200" b="0" i="0" strike="noStrike" cap="none" spc="0" baseline="0">
                <a:solidFill>
                  <a:srgbClr val="808080"/>
                </a:solidFill>
                <a:effectLst/>
                <a:latin typeface="Calibri"/>
                <a:ea typeface="Calibri"/>
                <a:cs typeface="Calibri"/>
              </a:rPr>
              <a:t>Über die Behandlung</a:t>
            </a:r>
            <a:r>
              <a:rPr lang="de-DE" sz="2200" b="0" i="0" strike="noStrike" cap="none" spc="0" baseline="30000">
                <a:solidFill>
                  <a:srgbClr val="808080"/>
                </a:solidFill>
                <a:effectLst/>
                <a:latin typeface="Calibri"/>
                <a:ea typeface="Calibri"/>
                <a:cs typeface="Calibri"/>
              </a:rPr>
              <a:t>1</a:t>
            </a:r>
          </a:p>
          <a:p>
            <a:pPr lvl="2" eaLnBrk="1" hangingPunct="1">
              <a:lnSpc>
                <a:spcPct val="80000"/>
              </a:lnSpc>
            </a:pPr>
            <a:r>
              <a:rPr lang="de-DE" sz="1900" b="0" i="0" strike="noStrike" cap="none" spc="0" baseline="0">
                <a:solidFill>
                  <a:srgbClr val="808080"/>
                </a:solidFill>
                <a:effectLst/>
                <a:latin typeface="Calibri"/>
                <a:ea typeface="Calibri"/>
                <a:cs typeface="Calibri"/>
              </a:rPr>
              <a:t>Brauche ich es?</a:t>
            </a:r>
          </a:p>
          <a:p>
            <a:pPr lvl="2" eaLnBrk="1" hangingPunct="1">
              <a:lnSpc>
                <a:spcPct val="80000"/>
              </a:lnSpc>
            </a:pPr>
            <a:r>
              <a:rPr lang="de-DE" sz="1900" b="0" i="0" strike="noStrike" cap="none" spc="0" baseline="0">
                <a:solidFill>
                  <a:srgbClr val="808080"/>
                </a:solidFill>
                <a:effectLst/>
                <a:latin typeface="Calibri"/>
                <a:ea typeface="Calibri"/>
                <a:cs typeface="Calibri"/>
              </a:rPr>
              <a:t>Wird es funktionieren?</a:t>
            </a:r>
          </a:p>
          <a:p>
            <a:pPr lvl="2" eaLnBrk="1" hangingPunct="1">
              <a:lnSpc>
                <a:spcPct val="80000"/>
              </a:lnSpc>
            </a:pPr>
            <a:r>
              <a:rPr lang="de-DE" sz="1900" b="0" i="0" strike="noStrike" cap="none" spc="0" baseline="0">
                <a:solidFill>
                  <a:srgbClr val="808080"/>
                </a:solidFill>
                <a:effectLst/>
                <a:latin typeface="Calibri"/>
                <a:ea typeface="Calibri"/>
                <a:cs typeface="Calibri"/>
              </a:rPr>
              <a:t>Was sind die Nebenwirkungen?</a:t>
            </a:r>
          </a:p>
        </p:txBody>
      </p:sp>
      <p:sp>
        <p:nvSpPr>
          <p:cNvPr id="3" name="Text Placeholder 2">
            <a:extLst>
              <a:ext uri="{FF2B5EF4-FFF2-40B4-BE49-F238E27FC236}">
                <a16:creationId xmlns:a16="http://schemas.microsoft.com/office/drawing/2014/main" id="{157F0D5A-5132-48F9-9B13-79FB5C9CC00A}"/>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Horne R, Weinman J. </a:t>
            </a:r>
            <a:r>
              <a:rPr lang="de-DE" sz="1000" b="0" i="1" strike="noStrike" cap="none" spc="0" baseline="0">
                <a:solidFill>
                  <a:srgbClr val="898989"/>
                </a:solidFill>
                <a:effectLst/>
                <a:latin typeface="Calibri"/>
                <a:ea typeface="Calibri"/>
                <a:cs typeface="Calibri"/>
              </a:rPr>
              <a:t>J Psychosom Res. </a:t>
            </a:r>
            <a:r>
              <a:rPr lang="de-DE" sz="1000" b="0" i="0" strike="noStrike" cap="none" spc="0" baseline="0">
                <a:solidFill>
                  <a:srgbClr val="898989"/>
                </a:solidFill>
                <a:effectLst/>
                <a:latin typeface="Calibri"/>
                <a:ea typeface="Calibri"/>
                <a:cs typeface="Calibri"/>
              </a:rPr>
              <a:t>1999;47:555-567. </a:t>
            </a:r>
            <a:endParaRPr lang="en-GB" sz="1000"/>
          </a:p>
        </p:txBody>
      </p:sp>
    </p:spTree>
    <p:extLst>
      <p:ext uri="{BB962C8B-B14F-4D97-AF65-F5344CB8AC3E}">
        <p14:creationId xmlns:p14="http://schemas.microsoft.com/office/powerpoint/2010/main" val="14210517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9"/>
          <p:cNvSpPr>
            <a:spLocks noGrp="1" noChangeArrowheads="1"/>
          </p:cNvSpPr>
          <p:nvPr>
            <p:ph type="title"/>
          </p:nvPr>
        </p:nvSpPr>
        <p:spPr/>
        <p:txBody>
          <a:bodyPr/>
          <a:lstStyle/>
          <a:p>
            <a:pPr eaLnBrk="1" hangingPunct="1"/>
            <a:r>
              <a:rPr lang="de-DE" sz="6000" b="1" i="0" strike="noStrike" cap="none" spc="0" baseline="0">
                <a:solidFill>
                  <a:srgbClr val="FFFFFF"/>
                </a:solidFill>
                <a:effectLst/>
                <a:latin typeface="Calibri Light"/>
                <a:ea typeface="Calibri Light"/>
                <a:cs typeface="Calibri Light"/>
              </a:rPr>
              <a:t>Was können wir tun?</a:t>
            </a:r>
          </a:p>
        </p:txBody>
      </p:sp>
      <p:sp>
        <p:nvSpPr>
          <p:cNvPr id="6" name="Text Placeholder 5">
            <a:extLst>
              <a:ext uri="{FF2B5EF4-FFF2-40B4-BE49-F238E27FC236}">
                <a16:creationId xmlns:a16="http://schemas.microsoft.com/office/drawing/2014/main" id="{05155383-A6F9-44B2-9DB4-8891192D6A4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20492960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Unsere Antwort?</a:t>
            </a:r>
          </a:p>
        </p:txBody>
      </p:sp>
      <p:sp>
        <p:nvSpPr>
          <p:cNvPr id="32771" name="Content Placeholder 2"/>
          <p:cNvSpPr>
            <a:spLocks noGrp="1"/>
          </p:cNvSpPr>
          <p:nvPr>
            <p:ph idx="1"/>
          </p:nvPr>
        </p:nvSpPr>
        <p:spPr>
          <a:xfrm>
            <a:off x="838200" y="1473201"/>
            <a:ext cx="4083121" cy="4317999"/>
          </a:xfrm>
          <a:prstGeom prst="roundRect">
            <a:avLst>
              <a:gd name="adj" fmla="val 7591"/>
            </a:avLst>
          </a:prstGeom>
        </p:spPr>
        <p:txBody>
          <a:bodyPr/>
          <a:lstStyle/>
          <a:p>
            <a:pPr eaLnBrk="1" hangingPunct="1"/>
            <a:r>
              <a:rPr lang="de-DE" sz="2800" b="0" i="0" strike="noStrike" cap="none" spc="0" baseline="0">
                <a:solidFill>
                  <a:srgbClr val="808080"/>
                </a:solidFill>
                <a:effectLst/>
                <a:latin typeface="Calibri"/>
                <a:ea typeface="Calibri"/>
                <a:cs typeface="Calibri"/>
              </a:rPr>
              <a:t>Als ein Team ...</a:t>
            </a:r>
          </a:p>
          <a:p>
            <a:pPr eaLnBrk="1" hangingPunct="1"/>
            <a:r>
              <a:rPr lang="de-DE" sz="2800" b="0" i="0" strike="noStrike" cap="none" spc="0" baseline="0">
                <a:solidFill>
                  <a:srgbClr val="808080"/>
                </a:solidFill>
                <a:effectLst/>
                <a:latin typeface="Calibri"/>
                <a:ea typeface="Calibri"/>
                <a:cs typeface="Calibri"/>
              </a:rPr>
              <a:t>Als einzelner Arzt …</a:t>
            </a:r>
          </a:p>
        </p:txBody>
      </p:sp>
      <p:sp>
        <p:nvSpPr>
          <p:cNvPr id="2" name="Text Placeholder 1">
            <a:extLst>
              <a:ext uri="{FF2B5EF4-FFF2-40B4-BE49-F238E27FC236}">
                <a16:creationId xmlns:a16="http://schemas.microsoft.com/office/drawing/2014/main" id="{A24D9747-9761-4D3B-875E-E3DBB1B327D3}"/>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Bildquelle: Shutterstock</a:t>
            </a:r>
          </a:p>
        </p:txBody>
      </p:sp>
      <p:pic>
        <p:nvPicPr>
          <p:cNvPr id="4" name="Picture 3" descr="A picture containing person, indoor, meal&#10;&#10;Description automatically generated">
            <a:extLst>
              <a:ext uri="{FF2B5EF4-FFF2-40B4-BE49-F238E27FC236}">
                <a16:creationId xmlns:a16="http://schemas.microsoft.com/office/drawing/2014/main" id="{A8575A73-06E9-9948-B85A-4D88778C52EE}"/>
              </a:ext>
            </a:extLst>
          </p:cNvPr>
          <p:cNvPicPr>
            <a:picLocks noChangeAspect="1"/>
          </p:cNvPicPr>
          <p:nvPr/>
        </p:nvPicPr>
        <p:blipFill>
          <a:blip r:embed="rId3">
            <a:extLst>
              <a:ext uri="{28A0092B-C50C-407E-A947-70E740481C1C}">
                <a14:useLocalDpi xmlns:a14="http://schemas.microsoft.com/office/drawing/2010/main"/>
              </a:ext>
            </a:extLst>
          </a:blip>
          <a:srcRect l="7838" t="2278" r="960" b="2278"/>
          <a:stretch>
            <a:fillRect/>
          </a:stretch>
        </p:blipFill>
        <p:spPr>
          <a:xfrm>
            <a:off x="5116530" y="1469204"/>
            <a:ext cx="6174769" cy="4304872"/>
          </a:xfrm>
          <a:prstGeom prst="roundRect">
            <a:avLst>
              <a:gd name="adj" fmla="val 7597"/>
            </a:avLst>
          </a:prstGeom>
        </p:spPr>
      </p:pic>
    </p:spTree>
    <p:extLst>
      <p:ext uri="{BB962C8B-B14F-4D97-AF65-F5344CB8AC3E}">
        <p14:creationId xmlns:p14="http://schemas.microsoft.com/office/powerpoint/2010/main" val="400938126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Das Team</a:t>
            </a:r>
          </a:p>
        </p:txBody>
      </p:sp>
      <p:sp>
        <p:nvSpPr>
          <p:cNvPr id="33795" name="Content Placeholder 2"/>
          <p:cNvSpPr>
            <a:spLocks noGrp="1"/>
          </p:cNvSpPr>
          <p:nvPr>
            <p:ph idx="1"/>
          </p:nvPr>
        </p:nvSpPr>
        <p:spPr/>
        <p:txBody>
          <a:bodyPr/>
          <a:lstStyle/>
          <a:p>
            <a:pPr eaLnBrk="1" hangingPunct="1">
              <a:lnSpc>
                <a:spcPct val="90000"/>
              </a:lnSpc>
            </a:pPr>
            <a:r>
              <a:rPr lang="de-DE" sz="2800" b="0" i="0" strike="noStrike" cap="none" spc="0" baseline="0">
                <a:solidFill>
                  <a:srgbClr val="808080"/>
                </a:solidFill>
                <a:effectLst/>
                <a:latin typeface="Calibri"/>
                <a:ea typeface="Calibri"/>
                <a:cs typeface="Calibri"/>
              </a:rPr>
              <a:t>Der Kontext für Erfolg</a:t>
            </a:r>
          </a:p>
          <a:p>
            <a:pPr eaLnBrk="1" hangingPunct="1">
              <a:lnSpc>
                <a:spcPct val="90000"/>
              </a:lnSpc>
            </a:pPr>
            <a:r>
              <a:rPr lang="de-DE" sz="2800" b="0" i="0" strike="noStrike" cap="none" spc="0" baseline="0">
                <a:solidFill>
                  <a:srgbClr val="808080"/>
                </a:solidFill>
                <a:effectLst/>
                <a:latin typeface="Calibri"/>
                <a:ea typeface="Calibri"/>
                <a:cs typeface="Calibri"/>
              </a:rPr>
              <a:t>Jede Maßnahme zur Förderung der Therapietreue muss auch das Team berücksichtigen</a:t>
            </a:r>
          </a:p>
          <a:p>
            <a:pPr eaLnBrk="1" hangingPunct="1">
              <a:lnSpc>
                <a:spcPct val="90000"/>
              </a:lnSpc>
            </a:pPr>
            <a:r>
              <a:rPr lang="de-DE" sz="2800" b="0" i="0" strike="noStrike" cap="none" spc="0" baseline="0">
                <a:solidFill>
                  <a:srgbClr val="808080"/>
                </a:solidFill>
                <a:effectLst/>
                <a:latin typeface="Calibri"/>
                <a:ea typeface="Calibri"/>
                <a:cs typeface="Calibri"/>
              </a:rPr>
              <a:t>Sie muss praktisch sein, gemeinsam unterstützt und getragen werden</a:t>
            </a:r>
          </a:p>
          <a:p>
            <a:pPr eaLnBrk="1" hangingPunct="1">
              <a:lnSpc>
                <a:spcPct val="90000"/>
              </a:lnSpc>
            </a:pPr>
            <a:r>
              <a:rPr lang="de-DE" sz="2800" b="0" i="0" strike="noStrike" cap="none" spc="0" baseline="0">
                <a:solidFill>
                  <a:srgbClr val="808080"/>
                </a:solidFill>
                <a:effectLst/>
                <a:latin typeface="Calibri"/>
                <a:ea typeface="Calibri"/>
                <a:cs typeface="Calibri"/>
              </a:rPr>
              <a:t>Teams können auch Möglichkeiten für Interventionen bieten</a:t>
            </a:r>
          </a:p>
        </p:txBody>
      </p:sp>
      <p:sp>
        <p:nvSpPr>
          <p:cNvPr id="2" name="Text Placeholder 1">
            <a:extLst>
              <a:ext uri="{FF2B5EF4-FFF2-40B4-BE49-F238E27FC236}">
                <a16:creationId xmlns:a16="http://schemas.microsoft.com/office/drawing/2014/main" id="{CDD7C35A-41A3-4B13-8F8E-88F314E176C4}"/>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391526192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Der Arzt/die Ärztin</a:t>
            </a:r>
          </a:p>
        </p:txBody>
      </p:sp>
      <p:sp>
        <p:nvSpPr>
          <p:cNvPr id="34819" name="Content Placeholder 2"/>
          <p:cNvSpPr>
            <a:spLocks noGrp="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Die Beziehung zum Arzt/zur Ärztin ist entscheidend</a:t>
            </a:r>
          </a:p>
          <a:p>
            <a:pPr eaLnBrk="1" hangingPunct="1"/>
            <a:r>
              <a:rPr lang="de-DE" sz="2800" b="0" i="0" strike="noStrike" cap="none" spc="0" baseline="0">
                <a:solidFill>
                  <a:srgbClr val="808080"/>
                </a:solidFill>
                <a:effectLst/>
                <a:latin typeface="Calibri"/>
                <a:ea typeface="Calibri"/>
                <a:cs typeface="Calibri"/>
              </a:rPr>
              <a:t>Was die Ärzte und Ärztinnen (d. h. SIE) tun, macht einen großen Unterschied</a:t>
            </a:r>
          </a:p>
          <a:p>
            <a:pPr eaLnBrk="1" hangingPunct="1"/>
            <a:r>
              <a:rPr lang="de-DE" sz="2800" b="0" i="0" strike="noStrike" cap="none" spc="0" baseline="0">
                <a:solidFill>
                  <a:srgbClr val="808080"/>
                </a:solidFill>
                <a:effectLst/>
                <a:latin typeface="Calibri"/>
                <a:ea typeface="Calibri"/>
                <a:cs typeface="Calibri"/>
              </a:rPr>
              <a:t>Grundprinzip:</a:t>
            </a:r>
          </a:p>
          <a:p>
            <a:pPr lvl="1" eaLnBrk="1" hangingPunct="1"/>
            <a:r>
              <a:rPr lang="de-DE" sz="2400" b="0" i="0" strike="noStrike" cap="none" spc="0" baseline="0">
                <a:solidFill>
                  <a:srgbClr val="808080"/>
                </a:solidFill>
                <a:effectLst/>
                <a:latin typeface="Calibri"/>
                <a:ea typeface="Calibri"/>
                <a:cs typeface="Calibri"/>
              </a:rPr>
              <a:t>Anwendung von Kommunikationsfähigkeiten, um zu erkennen, wo die Patienten feststecken, und Unterstützung der Patienten, eine Veränderung herbeizuführen</a:t>
            </a:r>
          </a:p>
          <a:p>
            <a:pPr eaLnBrk="1" hangingPunct="1">
              <a:buFont typeface="Arial" panose="020B0604020202020204" pitchFamily="34" charset="0"/>
              <a:buNone/>
            </a:pPr>
            <a:endParaRPr lang="en-GB" altLang="en-US">
              <a:ea typeface="HelveticaNeueLT Std Cn"/>
            </a:endParaRPr>
          </a:p>
        </p:txBody>
      </p:sp>
      <p:sp>
        <p:nvSpPr>
          <p:cNvPr id="2" name="Text Placeholder 1">
            <a:extLst>
              <a:ext uri="{FF2B5EF4-FFF2-40B4-BE49-F238E27FC236}">
                <a16:creationId xmlns:a16="http://schemas.microsoft.com/office/drawing/2014/main" id="{EEF38AAD-1103-4256-958D-7F9D00B55B58}"/>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400668243"/>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5448507" y="1186091"/>
            <a:ext cx="5286703" cy="2954655"/>
          </a:xfrm>
        </p:spPr>
        <p:txBody>
          <a:bodyPr/>
          <a:lstStyle/>
          <a:p>
            <a:pPr eaLnBrk="1" hangingPunct="1"/>
            <a:r>
              <a:rPr lang="de-DE" sz="6000" b="1" i="0" strike="noStrike" cap="none" spc="0" baseline="0" dirty="0">
                <a:solidFill>
                  <a:srgbClr val="FFFFFF"/>
                </a:solidFill>
                <a:effectLst/>
                <a:latin typeface="Calibri Light"/>
                <a:ea typeface="Calibri Light"/>
                <a:cs typeface="Calibri Light"/>
              </a:rPr>
              <a:t>Eine Einführung in motivierende Gesprächs-führung</a:t>
            </a:r>
          </a:p>
        </p:txBody>
      </p:sp>
      <p:sp>
        <p:nvSpPr>
          <p:cNvPr id="3" name="Text Placeholder 2">
            <a:extLst>
              <a:ext uri="{FF2B5EF4-FFF2-40B4-BE49-F238E27FC236}">
                <a16:creationId xmlns:a16="http://schemas.microsoft.com/office/drawing/2014/main" id="{45B2E106-2739-4A6C-AC59-00DB15212374}"/>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50121419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Die Rolle der Ärzte und Ärztinnen</a:t>
            </a:r>
          </a:p>
        </p:txBody>
      </p:sp>
      <p:sp>
        <p:nvSpPr>
          <p:cNvPr id="36867" name="Content Placeholder 2"/>
          <p:cNvSpPr>
            <a:spLocks noGrp="1"/>
          </p:cNvSpPr>
          <p:nvPr>
            <p:ph idx="1"/>
          </p:nvPr>
        </p:nvSpPr>
        <p:spPr/>
        <p:txBody>
          <a:bodyPr/>
          <a:lstStyle/>
          <a:p>
            <a:pPr eaLnBrk="1" hangingPunct="1">
              <a:lnSpc>
                <a:spcPct val="90000"/>
              </a:lnSpc>
            </a:pPr>
            <a:r>
              <a:rPr lang="de-DE" sz="2800" b="0" i="0" strike="noStrike" cap="none" spc="0" baseline="0">
                <a:solidFill>
                  <a:srgbClr val="808080"/>
                </a:solidFill>
                <a:effectLst/>
                <a:latin typeface="Calibri"/>
                <a:ea typeface="Calibri"/>
                <a:cs typeface="Calibri"/>
              </a:rPr>
              <a:t>Mangelnde Therapietreue ist ein komplexes Thema</a:t>
            </a:r>
          </a:p>
          <a:p>
            <a:pPr eaLnBrk="1" hangingPunct="1">
              <a:lnSpc>
                <a:spcPct val="90000"/>
              </a:lnSpc>
            </a:pPr>
            <a:r>
              <a:rPr lang="de-DE" sz="2800" b="0" i="0" strike="noStrike" cap="none" spc="0" baseline="0">
                <a:solidFill>
                  <a:srgbClr val="808080"/>
                </a:solidFill>
                <a:effectLst/>
                <a:latin typeface="Calibri"/>
                <a:ea typeface="Calibri"/>
                <a:cs typeface="Calibri"/>
              </a:rPr>
              <a:t>Menschen bleiben aus unterschiedlichen Gründen stecken und stehen Veränderungen ambivalent gegenüber</a:t>
            </a:r>
          </a:p>
          <a:p>
            <a:pPr eaLnBrk="1" hangingPunct="1">
              <a:lnSpc>
                <a:spcPct val="90000"/>
              </a:lnSpc>
            </a:pPr>
            <a:r>
              <a:rPr lang="de-DE" sz="2800" b="0" i="0" strike="noStrike" cap="none" spc="0" baseline="0">
                <a:solidFill>
                  <a:srgbClr val="808080"/>
                </a:solidFill>
                <a:effectLst/>
                <a:latin typeface="Calibri"/>
                <a:ea typeface="Calibri"/>
                <a:cs typeface="Calibri"/>
              </a:rPr>
              <a:t>Sie können nur helfen, wenn sie Ihnen sagen, was mit ihnen los ist</a:t>
            </a:r>
          </a:p>
          <a:p>
            <a:pPr eaLnBrk="1" hangingPunct="1">
              <a:lnSpc>
                <a:spcPct val="90000"/>
              </a:lnSpc>
            </a:pPr>
            <a:r>
              <a:rPr lang="de-DE" sz="2800" b="0" i="0" strike="noStrike" cap="none" spc="0" baseline="0">
                <a:solidFill>
                  <a:srgbClr val="808080"/>
                </a:solidFill>
                <a:effectLst/>
                <a:latin typeface="Calibri"/>
                <a:ea typeface="Calibri"/>
                <a:cs typeface="Calibri"/>
              </a:rPr>
              <a:t>Motivierende Gesprächsführung ist ein Ansatz zur Öffnung der Kommunikation, der Patienten hilft, Ambivalenzen aufzulösen und Veränderungen herbeizuführen</a:t>
            </a:r>
          </a:p>
        </p:txBody>
      </p:sp>
      <p:sp>
        <p:nvSpPr>
          <p:cNvPr id="2" name="Text Placeholder 1">
            <a:extLst>
              <a:ext uri="{FF2B5EF4-FFF2-40B4-BE49-F238E27FC236}">
                <a16:creationId xmlns:a16="http://schemas.microsoft.com/office/drawing/2014/main" id="{10DA248F-3221-4286-901F-181A27921C8F}"/>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4143268139"/>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pPr eaLnBrk="1" hangingPunct="1"/>
            <a:r>
              <a:rPr lang="de-DE" sz="3600" b="0" i="0" strike="noStrike" cap="none" spc="0" baseline="0">
                <a:solidFill>
                  <a:srgbClr val="FFFFFF"/>
                </a:solidFill>
                <a:effectLst/>
                <a:latin typeface="Calibri Light"/>
                <a:ea typeface="Calibri Light"/>
                <a:cs typeface="Calibri Light"/>
              </a:rPr>
              <a:t>Warum halten sich manche Menschen nicht an ihre Therapie?</a:t>
            </a:r>
          </a:p>
        </p:txBody>
      </p:sp>
      <p:sp>
        <p:nvSpPr>
          <p:cNvPr id="37891" name="Content Placeholder 2"/>
          <p:cNvSpPr>
            <a:spLocks noGrp="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Einige Patienten halten sich ungewollt nicht an ihre Therapie </a:t>
            </a:r>
            <a:endParaRPr lang="en-GB" altLang="en-US" baseline="30000">
              <a:ea typeface="HelveticaNeueLT Std Cn"/>
            </a:endParaRPr>
          </a:p>
          <a:p>
            <a:pPr lvl="1" eaLnBrk="1" hangingPunct="1"/>
            <a:r>
              <a:rPr lang="de-DE" sz="2400" b="0" i="0" strike="noStrike" cap="none" spc="0" baseline="0">
                <a:solidFill>
                  <a:srgbClr val="808080"/>
                </a:solidFill>
                <a:effectLst/>
                <a:latin typeface="Calibri"/>
                <a:ea typeface="Calibri"/>
                <a:cs typeface="Calibri"/>
              </a:rPr>
              <a:t>Unzureichende Kenntnisse über die Krankheit und ihre Behandlung </a:t>
            </a:r>
          </a:p>
          <a:p>
            <a:pPr lvl="1" eaLnBrk="1" hangingPunct="1"/>
            <a:r>
              <a:rPr lang="de-DE" sz="2400" b="0" i="0" strike="noStrike" cap="none" spc="0" baseline="0">
                <a:solidFill>
                  <a:srgbClr val="808080"/>
                </a:solidFill>
                <a:effectLst/>
                <a:latin typeface="Calibri"/>
                <a:ea typeface="Calibri"/>
                <a:cs typeface="Calibri"/>
              </a:rPr>
              <a:t>Unterschätzung der Schwere der Krankheit</a:t>
            </a:r>
          </a:p>
          <a:p>
            <a:pPr eaLnBrk="1" hangingPunct="1"/>
            <a:r>
              <a:rPr lang="de-DE" sz="2800" b="0" i="0" strike="noStrike" cap="none" spc="0" baseline="0">
                <a:solidFill>
                  <a:srgbClr val="808080"/>
                </a:solidFill>
                <a:effectLst/>
                <a:latin typeface="Calibri"/>
                <a:ea typeface="Calibri"/>
                <a:cs typeface="Calibri"/>
              </a:rPr>
              <a:t>Viele Patienten halten sich absichtlich nicht an ihre Therapie</a:t>
            </a:r>
            <a:endParaRPr lang="en-GB" altLang="en-US" baseline="30000">
              <a:ea typeface="HelveticaNeueLT Std Cn"/>
            </a:endParaRPr>
          </a:p>
          <a:p>
            <a:pPr lvl="1" eaLnBrk="1" hangingPunct="1"/>
            <a:r>
              <a:rPr lang="de-DE" sz="2400" b="0" i="0" strike="noStrike" cap="none" spc="0" baseline="0">
                <a:solidFill>
                  <a:srgbClr val="808080"/>
                </a:solidFill>
                <a:effectLst/>
                <a:latin typeface="Calibri"/>
                <a:ea typeface="Calibri"/>
                <a:cs typeface="Calibri"/>
              </a:rPr>
              <a:t>Patienten können den Nutzen der Behandlung nicht erkennen </a:t>
            </a:r>
          </a:p>
          <a:p>
            <a:pPr lvl="1" eaLnBrk="1" hangingPunct="1"/>
            <a:r>
              <a:rPr lang="de-DE" sz="2400" b="0" i="0" strike="noStrike" cap="none" spc="0" baseline="0">
                <a:solidFill>
                  <a:srgbClr val="808080"/>
                </a:solidFill>
                <a:effectLst/>
                <a:latin typeface="Calibri"/>
                <a:ea typeface="Calibri"/>
                <a:cs typeface="Calibri"/>
              </a:rPr>
              <a:t>Die Behandlungen werden als zu zeitaufwendig empfunden </a:t>
            </a:r>
          </a:p>
          <a:p>
            <a:pPr lvl="1" eaLnBrk="1" hangingPunct="1"/>
            <a:r>
              <a:rPr lang="de-DE" sz="2400" b="0" i="0" strike="noStrike" cap="none" spc="0" baseline="0">
                <a:solidFill>
                  <a:srgbClr val="808080"/>
                </a:solidFill>
                <a:effectLst/>
                <a:latin typeface="Calibri"/>
                <a:ea typeface="Calibri"/>
                <a:cs typeface="Calibri"/>
              </a:rPr>
              <a:t>Behandlungen werden als lästig und belastend angesehen</a:t>
            </a:r>
          </a:p>
          <a:p>
            <a:pPr lvl="1" eaLnBrk="1" hangingPunct="1"/>
            <a:endParaRPr lang="en-GB" altLang="en-US"/>
          </a:p>
        </p:txBody>
      </p:sp>
      <p:sp>
        <p:nvSpPr>
          <p:cNvPr id="3" name="Text Placeholder 2">
            <a:extLst>
              <a:ext uri="{FF2B5EF4-FFF2-40B4-BE49-F238E27FC236}">
                <a16:creationId xmlns:a16="http://schemas.microsoft.com/office/drawing/2014/main" id="{5D15756F-578D-4109-BFA3-05752E0AB5B3}"/>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Ohn M, Fitzgerald A. </a:t>
            </a:r>
            <a:r>
              <a:rPr lang="de-DE" sz="1000" b="0" i="1" strike="noStrike" cap="none" spc="0" baseline="0">
                <a:solidFill>
                  <a:srgbClr val="898989"/>
                </a:solidFill>
                <a:effectLst/>
                <a:latin typeface="Calibri"/>
                <a:ea typeface="Calibri"/>
                <a:cs typeface="Calibri"/>
              </a:rPr>
              <a:t>Pediatr Respir Rev</a:t>
            </a:r>
            <a:r>
              <a:rPr lang="de-DE" sz="1000" b="0" i="0" strike="noStrike" cap="none" spc="0" baseline="0">
                <a:solidFill>
                  <a:srgbClr val="898989"/>
                </a:solidFill>
                <a:effectLst/>
                <a:latin typeface="Calibri"/>
                <a:ea typeface="Calibri"/>
                <a:cs typeface="Calibri"/>
              </a:rPr>
              <a:t>. 2018;25:33–36</a:t>
            </a:r>
          </a:p>
        </p:txBody>
      </p:sp>
    </p:spTree>
    <p:extLst>
      <p:ext uri="{BB962C8B-B14F-4D97-AF65-F5344CB8AC3E}">
        <p14:creationId xmlns:p14="http://schemas.microsoft.com/office/powerpoint/2010/main" val="4029199444"/>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In der Praxis ....</a:t>
            </a:r>
          </a:p>
        </p:txBody>
      </p:sp>
      <p:sp>
        <p:nvSpPr>
          <p:cNvPr id="38915" name="Content Placeholder 2"/>
          <p:cNvSpPr>
            <a:spLocks noGrp="1"/>
          </p:cNvSpPr>
          <p:nvPr>
            <p:ph idx="1"/>
          </p:nvPr>
        </p:nvSpPr>
        <p:spPr>
          <a:xfrm>
            <a:off x="838200" y="1473201"/>
            <a:ext cx="4802312" cy="4317999"/>
          </a:xfrm>
        </p:spPr>
        <p:txBody>
          <a:bodyPr/>
          <a:lstStyle/>
          <a:p>
            <a:pPr eaLnBrk="1" hangingPunct="1"/>
            <a:r>
              <a:rPr lang="de-DE" sz="2800" b="0" i="0" strike="noStrike" cap="none" spc="0" baseline="0">
                <a:solidFill>
                  <a:srgbClr val="808080"/>
                </a:solidFill>
                <a:effectLst/>
                <a:latin typeface="Calibri"/>
                <a:ea typeface="Calibri"/>
                <a:cs typeface="Calibri"/>
              </a:rPr>
              <a:t>Menschen stecken fest</a:t>
            </a:r>
          </a:p>
          <a:p>
            <a:pPr eaLnBrk="1" hangingPunct="1"/>
            <a:r>
              <a:rPr lang="de-DE" sz="2800" b="0" i="0" strike="noStrike" cap="none" spc="0" baseline="0">
                <a:solidFill>
                  <a:srgbClr val="808080"/>
                </a:solidFill>
                <a:effectLst/>
                <a:latin typeface="Calibri"/>
                <a:ea typeface="Calibri"/>
                <a:cs typeface="Calibri"/>
              </a:rPr>
              <a:t>Ärzte/Ärztinnen können sie möglicherweise immer wieder dazu bringen, ihr Verhalten zu ändern ...</a:t>
            </a:r>
          </a:p>
          <a:p>
            <a:pPr eaLnBrk="1" hangingPunct="1"/>
            <a:r>
              <a:rPr lang="de-DE" sz="2800" b="0" i="0" strike="noStrike" cap="none" spc="0" baseline="0">
                <a:solidFill>
                  <a:srgbClr val="808080"/>
                </a:solidFill>
                <a:effectLst/>
                <a:latin typeface="Calibri"/>
                <a:ea typeface="Calibri"/>
                <a:cs typeface="Calibri"/>
              </a:rPr>
              <a:t>... aber sie bleiben stecken</a:t>
            </a:r>
          </a:p>
        </p:txBody>
      </p:sp>
      <p:sp>
        <p:nvSpPr>
          <p:cNvPr id="2" name="Text Placeholder 1">
            <a:extLst>
              <a:ext uri="{FF2B5EF4-FFF2-40B4-BE49-F238E27FC236}">
                <a16:creationId xmlns:a16="http://schemas.microsoft.com/office/drawing/2014/main" id="{5BD48D8F-667C-42CA-B44D-BAE92B7A265E}"/>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Bildquelle: Shutterstock</a:t>
            </a:r>
          </a:p>
        </p:txBody>
      </p:sp>
      <p:pic>
        <p:nvPicPr>
          <p:cNvPr id="4" name="Picture 3" descr="A picture containing person, indoor, wall&#10;&#10;Description automatically generated">
            <a:extLst>
              <a:ext uri="{FF2B5EF4-FFF2-40B4-BE49-F238E27FC236}">
                <a16:creationId xmlns:a16="http://schemas.microsoft.com/office/drawing/2014/main" id="{80E032DA-8E06-2D4C-A18F-8EDB133D9406}"/>
              </a:ext>
            </a:extLst>
          </p:cNvPr>
          <p:cNvPicPr>
            <a:picLocks noChangeAspect="1"/>
          </p:cNvPicPr>
          <p:nvPr/>
        </p:nvPicPr>
        <p:blipFill>
          <a:blip r:embed="rId3">
            <a:extLst>
              <a:ext uri="{28A0092B-C50C-407E-A947-70E740481C1C}">
                <a14:useLocalDpi xmlns:a14="http://schemas.microsoft.com/office/drawing/2010/main"/>
              </a:ext>
            </a:extLst>
          </a:blip>
          <a:srcRect l="89" t="465" r="17084" b="1166"/>
          <a:stretch>
            <a:fillRect/>
          </a:stretch>
        </p:blipFill>
        <p:spPr>
          <a:xfrm>
            <a:off x="5835721" y="1469204"/>
            <a:ext cx="5476125" cy="4335695"/>
          </a:xfrm>
          <a:prstGeom prst="roundRect">
            <a:avLst>
              <a:gd name="adj" fmla="val 6951"/>
            </a:avLst>
          </a:prstGeom>
        </p:spPr>
      </p:pic>
    </p:spTree>
    <p:extLst>
      <p:ext uri="{BB962C8B-B14F-4D97-AF65-F5344CB8AC3E}">
        <p14:creationId xmlns:p14="http://schemas.microsoft.com/office/powerpoint/2010/main" val="168322907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DA0CD-1FC2-4A54-90C7-C18096DBA4F6}"/>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Einleitung</a:t>
            </a:r>
          </a:p>
        </p:txBody>
      </p:sp>
      <p:sp>
        <p:nvSpPr>
          <p:cNvPr id="3" name="Content Placeholder 2">
            <a:extLst>
              <a:ext uri="{FF2B5EF4-FFF2-40B4-BE49-F238E27FC236}">
                <a16:creationId xmlns:a16="http://schemas.microsoft.com/office/drawing/2014/main" id="{21D1560B-D731-438F-ACB1-921B5DBB2F25}"/>
              </a:ext>
            </a:extLst>
          </p:cNvPr>
          <p:cNvSpPr>
            <a:spLocks noGrp="1"/>
          </p:cNvSpPr>
          <p:nvPr>
            <p:ph idx="1"/>
          </p:nvPr>
        </p:nvSpPr>
        <p:spPr/>
        <p:txBody>
          <a:bodyPr>
            <a:normAutofit fontScale="92500" lnSpcReduction="20000"/>
          </a:bodyPr>
          <a:lstStyle/>
          <a:p>
            <a:r>
              <a:rPr lang="de-DE" sz="3100" b="0" i="0" strike="noStrike" cap="none" spc="0" baseline="0" dirty="0">
                <a:solidFill>
                  <a:srgbClr val="808080"/>
                </a:solidFill>
                <a:effectLst/>
                <a:latin typeface="Calibri (Textkörper)"/>
                <a:ea typeface="Calibri"/>
                <a:cs typeface="Calibri"/>
              </a:rPr>
              <a:t>Diese Module wurden von einem Lenkungsausschuss internationaler </a:t>
            </a:r>
            <a:r>
              <a:rPr lang="de-DE" sz="3100" b="0" i="0" strike="noStrike" cap="none" spc="0" baseline="0" dirty="0" err="1">
                <a:solidFill>
                  <a:srgbClr val="808080"/>
                </a:solidFill>
                <a:effectLst/>
                <a:latin typeface="Calibri (Textkörper)"/>
                <a:ea typeface="Calibri"/>
                <a:cs typeface="Calibri"/>
              </a:rPr>
              <a:t>Cystische</a:t>
            </a:r>
            <a:r>
              <a:rPr lang="de-DE" sz="3100" b="0" i="0" strike="noStrike" cap="none" spc="0" baseline="0" dirty="0">
                <a:solidFill>
                  <a:srgbClr val="808080"/>
                </a:solidFill>
                <a:effectLst/>
                <a:latin typeface="Calibri (Textkörper)"/>
                <a:ea typeface="Calibri"/>
                <a:cs typeface="Calibri"/>
              </a:rPr>
              <a:t> </a:t>
            </a:r>
            <a:r>
              <a:rPr lang="de-DE" sz="3100" b="0" i="0" strike="noStrike" cap="none" spc="0" baseline="0" dirty="0" err="1">
                <a:solidFill>
                  <a:srgbClr val="808080"/>
                </a:solidFill>
                <a:effectLst/>
                <a:latin typeface="Calibri (Textkörper)"/>
                <a:ea typeface="Calibri"/>
                <a:cs typeface="Calibri"/>
              </a:rPr>
              <a:t>Fibrose</a:t>
            </a:r>
            <a:r>
              <a:rPr lang="de-DE" sz="3100" b="0" i="0" strike="noStrike" cap="none" spc="0" baseline="0" dirty="0">
                <a:solidFill>
                  <a:srgbClr val="808080"/>
                </a:solidFill>
                <a:effectLst/>
                <a:latin typeface="Calibri (Textkörper)"/>
                <a:ea typeface="Calibri"/>
                <a:cs typeface="Calibri"/>
              </a:rPr>
              <a:t>(CF)-Experten entwickelt und umfassen Techniken der motivierenden Gesprächsführung (MI), die einen wirksamen Rahmen für die Verbesserung der Bereitschaft von Patienten zu Verhaltensänderungen bilden können.</a:t>
            </a:r>
          </a:p>
          <a:p>
            <a:r>
              <a:rPr lang="de-DE" sz="3100" b="0" i="0" strike="noStrike" cap="none" spc="0" baseline="0" dirty="0">
                <a:solidFill>
                  <a:srgbClr val="808080"/>
                </a:solidFill>
                <a:effectLst/>
                <a:latin typeface="Calibri (Textkörper)"/>
                <a:ea typeface="Calibri"/>
                <a:cs typeface="Calibri"/>
              </a:rPr>
              <a:t>Die MI-Inhalte sind in fünf Module unterteilt, die Ihnen das Wissen und die Fähigkeiten vermitteln sollen, um Ihre individuelle MI-Praxis zu verbessern. Alle Module können von www.cfcare.net heruntergeladen werden. </a:t>
            </a:r>
          </a:p>
          <a:p>
            <a:r>
              <a:rPr lang="de-DE" sz="3100" b="0" i="0" strike="noStrike" cap="none" spc="0" baseline="0" dirty="0">
                <a:solidFill>
                  <a:srgbClr val="808080"/>
                </a:solidFill>
                <a:effectLst/>
                <a:latin typeface="Calibri (Textkörper)"/>
                <a:ea typeface="Calibri"/>
                <a:cs typeface="Calibri"/>
              </a:rPr>
              <a:t>In diesem Modul werden die Bedeutung der Therapietreue und die sie beeinflussenden Faktoren erörtert und es erfolgt eine Einführung in das Konzept der MI.</a:t>
            </a:r>
          </a:p>
          <a:p>
            <a:endParaRPr lang="en-GB" dirty="0"/>
          </a:p>
        </p:txBody>
      </p:sp>
      <p:sp>
        <p:nvSpPr>
          <p:cNvPr id="4" name="Text Placeholder 3">
            <a:extLst>
              <a:ext uri="{FF2B5EF4-FFF2-40B4-BE49-F238E27FC236}">
                <a16:creationId xmlns:a16="http://schemas.microsoft.com/office/drawing/2014/main" id="{C1867BE6-9ACC-431A-8E75-F888081F98AB}"/>
              </a:ext>
            </a:extLst>
          </p:cNvPr>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251511322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eaLnBrk="1" hangingPunct="1"/>
            <a:r>
              <a:rPr lang="de-DE" sz="3600" b="0" i="0" strike="noStrike" cap="none" spc="0" baseline="0">
                <a:solidFill>
                  <a:srgbClr val="FFFFFF"/>
                </a:solidFill>
                <a:effectLst/>
                <a:latin typeface="Calibri Light"/>
                <a:ea typeface="Calibri Light"/>
                <a:cs typeface="Calibri Light"/>
              </a:rPr>
              <a:t>Überlegungen zur Verhaltensänderung bei Patienten</a:t>
            </a:r>
            <a:endParaRPr lang="en-US" altLang="en-US">
              <a:ea typeface="HelveticaNeueLT Std Med Cn"/>
            </a:endParaRPr>
          </a:p>
        </p:txBody>
      </p:sp>
      <p:sp>
        <p:nvSpPr>
          <p:cNvPr id="40963" name="Rectangle 3"/>
          <p:cNvSpPr>
            <a:spLocks noGrp="1" noChangeArrowheads="1"/>
          </p:cNvSpPr>
          <p:nvPr>
            <p:ph idx="1"/>
          </p:nvPr>
        </p:nvSpPr>
        <p:spPr>
          <a:xfrm>
            <a:off x="838201" y="1473201"/>
            <a:ext cx="3929008" cy="4317999"/>
          </a:xfrm>
          <a:prstGeom prst="roundRect">
            <a:avLst>
              <a:gd name="adj" fmla="val 8366"/>
            </a:avLst>
          </a:prstGeom>
        </p:spPr>
        <p:txBody>
          <a:bodyPr/>
          <a:lstStyle/>
          <a:p>
            <a:pPr eaLnBrk="1" hangingPunct="1"/>
            <a:r>
              <a:rPr lang="de-DE" sz="2800" b="0" i="0" strike="noStrike" cap="none" spc="0" baseline="0">
                <a:solidFill>
                  <a:srgbClr val="808080"/>
                </a:solidFill>
                <a:effectLst/>
                <a:latin typeface="Calibri"/>
                <a:ea typeface="Calibri"/>
                <a:cs typeface="Calibri"/>
              </a:rPr>
              <a:t>Was ist das für ein Gefühl?</a:t>
            </a:r>
          </a:p>
          <a:p>
            <a:pPr lvl="1" eaLnBrk="1" hangingPunct="1"/>
            <a:r>
              <a:rPr lang="de-DE" sz="2400" b="0" i="0" strike="noStrike" cap="none" spc="0" baseline="0">
                <a:solidFill>
                  <a:srgbClr val="808080"/>
                </a:solidFill>
                <a:effectLst/>
                <a:latin typeface="Calibri"/>
                <a:ea typeface="Calibri"/>
                <a:cs typeface="Calibri"/>
              </a:rPr>
              <a:t>Wie ein Wrestling-Kampf?</a:t>
            </a:r>
          </a:p>
          <a:p>
            <a:pPr lvl="2" eaLnBrk="1" hangingPunct="1"/>
            <a:r>
              <a:rPr lang="de-DE" sz="2000" b="0" i="0" strike="noStrike" cap="none" spc="0" baseline="0">
                <a:solidFill>
                  <a:srgbClr val="808080"/>
                </a:solidFill>
                <a:effectLst/>
                <a:latin typeface="Calibri"/>
                <a:ea typeface="Calibri"/>
                <a:cs typeface="Calibri"/>
              </a:rPr>
              <a:t>Sie schieben, der Patient hält dagegen ...</a:t>
            </a:r>
          </a:p>
        </p:txBody>
      </p:sp>
      <p:sp>
        <p:nvSpPr>
          <p:cNvPr id="3" name="Text Placeholder 2">
            <a:extLst>
              <a:ext uri="{FF2B5EF4-FFF2-40B4-BE49-F238E27FC236}">
                <a16:creationId xmlns:a16="http://schemas.microsoft.com/office/drawing/2014/main" id="{D5537400-57F8-4549-9D55-3F0E9FFE48E0}"/>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Bildquelle: www.unsplash.com</a:t>
            </a:r>
            <a:endParaRPr lang="en-GB" sz="1000"/>
          </a:p>
        </p:txBody>
      </p:sp>
      <p:pic>
        <p:nvPicPr>
          <p:cNvPr id="4" name="Picture 3" descr="A picture containing person, sport, player, boxing&#10;&#10;Description automatically generated">
            <a:extLst>
              <a:ext uri="{FF2B5EF4-FFF2-40B4-BE49-F238E27FC236}">
                <a16:creationId xmlns:a16="http://schemas.microsoft.com/office/drawing/2014/main" id="{EFE8516E-8C66-4A39-9882-D8E21D46F5AB}"/>
              </a:ext>
            </a:extLst>
          </p:cNvPr>
          <p:cNvPicPr>
            <a:picLocks noChangeAspect="1"/>
          </p:cNvPicPr>
          <p:nvPr/>
        </p:nvPicPr>
        <p:blipFill>
          <a:blip r:embed="rId3">
            <a:extLst>
              <a:ext uri="{28A0092B-C50C-407E-A947-70E740481C1C}">
                <a14:useLocalDpi xmlns:a14="http://schemas.microsoft.com/office/drawing/2010/main"/>
              </a:ext>
            </a:extLst>
          </a:blip>
          <a:srcRect l="159" t="1010" r="1702" b="470"/>
          <a:stretch>
            <a:fillRect/>
          </a:stretch>
        </p:blipFill>
        <p:spPr>
          <a:xfrm>
            <a:off x="4962418" y="1489753"/>
            <a:ext cx="6308333" cy="4304871"/>
          </a:xfrm>
          <a:prstGeom prst="roundRect">
            <a:avLst>
              <a:gd name="adj" fmla="val 5689"/>
            </a:avLst>
          </a:prstGeom>
        </p:spPr>
      </p:pic>
    </p:spTree>
    <p:extLst>
      <p:ext uri="{BB962C8B-B14F-4D97-AF65-F5344CB8AC3E}">
        <p14:creationId xmlns:p14="http://schemas.microsoft.com/office/powerpoint/2010/main" val="400922015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eaLnBrk="1" hangingPunct="1"/>
            <a:r>
              <a:rPr lang="de-DE" sz="3600" b="0" i="0" strike="noStrike" cap="none" spc="0" baseline="0">
                <a:solidFill>
                  <a:srgbClr val="FFFFFF"/>
                </a:solidFill>
                <a:effectLst/>
                <a:latin typeface="Calibri Light"/>
                <a:ea typeface="Calibri Light"/>
                <a:cs typeface="Calibri Light"/>
              </a:rPr>
              <a:t>Überlegungen zur Verhaltensänderung bei Patienten</a:t>
            </a:r>
            <a:endParaRPr lang="en-US" altLang="en-US">
              <a:ea typeface="HelveticaNeueLT Std Med Cn"/>
            </a:endParaRPr>
          </a:p>
        </p:txBody>
      </p:sp>
      <p:sp>
        <p:nvSpPr>
          <p:cNvPr id="41987" name="Rectangle 3"/>
          <p:cNvSpPr>
            <a:spLocks noGrp="1" noChangeArrowheads="1"/>
          </p:cNvSpPr>
          <p:nvPr>
            <p:ph idx="1"/>
          </p:nvPr>
        </p:nvSpPr>
        <p:spPr>
          <a:xfrm>
            <a:off x="838200" y="1473201"/>
            <a:ext cx="4206411" cy="4317999"/>
          </a:xfrm>
        </p:spPr>
        <p:txBody>
          <a:bodyPr/>
          <a:lstStyle/>
          <a:p>
            <a:pPr eaLnBrk="1" hangingPunct="1"/>
            <a:r>
              <a:rPr lang="de-DE" sz="2800" b="0" i="0" strike="noStrike" cap="none" spc="0" baseline="0">
                <a:solidFill>
                  <a:srgbClr val="808080"/>
                </a:solidFill>
                <a:effectLst/>
                <a:latin typeface="Calibri"/>
                <a:ea typeface="Calibri"/>
                <a:cs typeface="Calibri"/>
              </a:rPr>
              <a:t>Wie sollte es sich anfühlen?</a:t>
            </a:r>
          </a:p>
          <a:p>
            <a:pPr lvl="1" eaLnBrk="1" hangingPunct="1"/>
            <a:r>
              <a:rPr lang="de-DE" sz="2400" b="0" i="0" strike="noStrike" cap="none" spc="0" baseline="0">
                <a:solidFill>
                  <a:srgbClr val="808080"/>
                </a:solidFill>
                <a:effectLst/>
                <a:latin typeface="Calibri"/>
                <a:ea typeface="Calibri"/>
                <a:cs typeface="Calibri"/>
              </a:rPr>
              <a:t>Wie ein Tanz?</a:t>
            </a:r>
          </a:p>
          <a:p>
            <a:pPr lvl="2" eaLnBrk="1" hangingPunct="1"/>
            <a:r>
              <a:rPr lang="de-DE" sz="2200" b="0" i="0" strike="noStrike" cap="none" spc="0" baseline="0">
                <a:solidFill>
                  <a:srgbClr val="808080"/>
                </a:solidFill>
                <a:effectLst/>
                <a:latin typeface="Calibri"/>
                <a:ea typeface="Calibri"/>
                <a:cs typeface="Calibri"/>
              </a:rPr>
              <a:t>Es kann einige Zeit dauern, aber Sie werden etwas erreichen ...</a:t>
            </a:r>
          </a:p>
        </p:txBody>
      </p:sp>
      <p:sp>
        <p:nvSpPr>
          <p:cNvPr id="3" name="Text Placeholder 2">
            <a:extLst>
              <a:ext uri="{FF2B5EF4-FFF2-40B4-BE49-F238E27FC236}">
                <a16:creationId xmlns:a16="http://schemas.microsoft.com/office/drawing/2014/main" id="{9F205A46-4772-4B7A-9A76-2EACC9AF6BBB}"/>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Bildquelle: Pexels</a:t>
            </a:r>
            <a:endParaRPr lang="en-GB"/>
          </a:p>
        </p:txBody>
      </p:sp>
      <p:pic>
        <p:nvPicPr>
          <p:cNvPr id="4" name="Picture 3" descr="A person and person dancing&#10;&#10;Description automatically generated with low confidence">
            <a:extLst>
              <a:ext uri="{FF2B5EF4-FFF2-40B4-BE49-F238E27FC236}">
                <a16:creationId xmlns:a16="http://schemas.microsoft.com/office/drawing/2014/main" id="{8DA30736-4F3B-AE40-9D03-E98B68E18B49}"/>
              </a:ext>
            </a:extLst>
          </p:cNvPr>
          <p:cNvPicPr>
            <a:picLocks noChangeAspect="1"/>
          </p:cNvPicPr>
          <p:nvPr/>
        </p:nvPicPr>
        <p:blipFill>
          <a:blip r:embed="rId3">
            <a:extLst>
              <a:ext uri="{28A0092B-C50C-407E-A947-70E740481C1C}">
                <a14:useLocalDpi xmlns:a14="http://schemas.microsoft.com/office/drawing/2010/main"/>
              </a:ext>
            </a:extLst>
          </a:blip>
          <a:srcRect l="538" t="16007" r="21211" b="792"/>
          <a:stretch>
            <a:fillRect/>
          </a:stretch>
        </p:blipFill>
        <p:spPr>
          <a:xfrm>
            <a:off x="5198723" y="1458930"/>
            <a:ext cx="6102849" cy="4325421"/>
          </a:xfrm>
          <a:prstGeom prst="roundRect">
            <a:avLst>
              <a:gd name="adj" fmla="val 7403"/>
            </a:avLst>
          </a:prstGeom>
        </p:spPr>
      </p:pic>
    </p:spTree>
    <p:extLst>
      <p:ext uri="{BB962C8B-B14F-4D97-AF65-F5344CB8AC3E}">
        <p14:creationId xmlns:p14="http://schemas.microsoft.com/office/powerpoint/2010/main" val="2355273926"/>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Nachdenken über Veränderungen</a:t>
            </a:r>
          </a:p>
        </p:txBody>
      </p:sp>
      <p:sp>
        <p:nvSpPr>
          <p:cNvPr id="43011" name="Rectangle 3"/>
          <p:cNvSpPr>
            <a:spLocks noGrp="1" noChangeArrowheads="1"/>
          </p:cNvSpPr>
          <p:nvPr>
            <p:ph idx="1"/>
          </p:nvPr>
        </p:nvSpPr>
        <p:spPr/>
        <p:txBody>
          <a:bodyPr>
            <a:normAutofit fontScale="92500" lnSpcReduction="10000"/>
          </a:bodyPr>
          <a:lstStyle/>
          <a:p>
            <a:pPr eaLnBrk="1" hangingPunct="1">
              <a:lnSpc>
                <a:spcPct val="90000"/>
              </a:lnSpc>
            </a:pPr>
            <a:r>
              <a:rPr lang="de-DE" sz="2800" b="0" i="0" strike="noStrike" cap="none" spc="0" baseline="0">
                <a:solidFill>
                  <a:srgbClr val="808080"/>
                </a:solidFill>
                <a:effectLst/>
                <a:latin typeface="Calibri"/>
                <a:ea typeface="Calibri"/>
                <a:cs typeface="Calibri"/>
              </a:rPr>
              <a:t>Es ist nicht einfach – die Arbeit mit Patienten, die mit Veränderungen ringen, kann sehr frustrierend sein</a:t>
            </a:r>
          </a:p>
          <a:p>
            <a:pPr eaLnBrk="1" hangingPunct="1">
              <a:lnSpc>
                <a:spcPct val="90000"/>
              </a:lnSpc>
            </a:pPr>
            <a:r>
              <a:rPr lang="de-DE" sz="2800" b="0" i="0" strike="noStrike" cap="none" spc="0" baseline="0">
                <a:solidFill>
                  <a:srgbClr val="808080"/>
                </a:solidFill>
                <a:effectLst/>
                <a:latin typeface="Calibri"/>
                <a:ea typeface="Calibri"/>
                <a:cs typeface="Calibri"/>
              </a:rPr>
              <a:t>Es ist leicht, dem Patienten die Schuld zu geben</a:t>
            </a:r>
          </a:p>
          <a:p>
            <a:pPr lvl="1" eaLnBrk="1" hangingPunct="1">
              <a:lnSpc>
                <a:spcPct val="90000"/>
              </a:lnSpc>
            </a:pPr>
            <a:r>
              <a:rPr lang="de-DE" sz="2400" b="0" i="1" strike="noStrike" cap="none" spc="0" baseline="0">
                <a:solidFill>
                  <a:srgbClr val="808080"/>
                </a:solidFill>
                <a:effectLst/>
                <a:latin typeface="Calibri"/>
                <a:ea typeface="Calibri"/>
                <a:cs typeface="Calibri"/>
              </a:rPr>
              <a:t>„Können sie nicht erkennen, welches Risiko sie eingehen, und einfach das Medikament einnehmen?“</a:t>
            </a:r>
          </a:p>
          <a:p>
            <a:pPr eaLnBrk="1" hangingPunct="1">
              <a:lnSpc>
                <a:spcPct val="90000"/>
              </a:lnSpc>
            </a:pPr>
            <a:r>
              <a:rPr lang="de-DE" sz="2800" b="0" i="0" strike="noStrike" cap="none" spc="0" baseline="0">
                <a:solidFill>
                  <a:srgbClr val="808080"/>
                </a:solidFill>
                <a:effectLst/>
                <a:latin typeface="Calibri"/>
                <a:ea typeface="Calibri"/>
                <a:cs typeface="Calibri"/>
              </a:rPr>
              <a:t>Vor allem, wenn wir:</a:t>
            </a:r>
          </a:p>
          <a:p>
            <a:pPr lvl="1" eaLnBrk="1" hangingPunct="1">
              <a:lnSpc>
                <a:spcPct val="90000"/>
              </a:lnSpc>
            </a:pPr>
            <a:r>
              <a:rPr lang="de-DE" sz="2400" b="0" i="0" strike="noStrike" cap="none" spc="0" baseline="0">
                <a:solidFill>
                  <a:srgbClr val="808080"/>
                </a:solidFill>
                <a:effectLst/>
                <a:latin typeface="Calibri"/>
                <a:ea typeface="Calibri"/>
                <a:cs typeface="Calibri"/>
              </a:rPr>
              <a:t>Uns </a:t>
            </a:r>
            <a:r>
              <a:rPr lang="de-DE" sz="2400" b="0" i="0" u="sng" strike="noStrike" cap="none" spc="0" baseline="0">
                <a:solidFill>
                  <a:srgbClr val="808080"/>
                </a:solidFill>
                <a:effectLst/>
                <a:uFill>
                  <a:solidFill>
                    <a:srgbClr val="808080"/>
                  </a:solidFill>
                </a:uFill>
                <a:latin typeface="Calibri"/>
                <a:ea typeface="Calibri"/>
                <a:cs typeface="Calibri"/>
              </a:rPr>
              <a:t>verantwortlich</a:t>
            </a:r>
            <a:r>
              <a:rPr lang="de-DE" sz="2400" b="0" i="0" strike="noStrike" cap="none" spc="0" baseline="0">
                <a:solidFill>
                  <a:srgbClr val="808080"/>
                </a:solidFill>
                <a:effectLst/>
                <a:latin typeface="Calibri"/>
                <a:ea typeface="Calibri"/>
                <a:cs typeface="Calibri"/>
              </a:rPr>
              <a:t> fühlen</a:t>
            </a:r>
          </a:p>
          <a:p>
            <a:pPr lvl="1" eaLnBrk="1" hangingPunct="1">
              <a:lnSpc>
                <a:spcPct val="90000"/>
              </a:lnSpc>
            </a:pPr>
            <a:r>
              <a:rPr lang="de-DE" sz="2400" b="0" i="0" strike="noStrike" cap="none" spc="0" baseline="0">
                <a:solidFill>
                  <a:srgbClr val="808080"/>
                </a:solidFill>
                <a:effectLst/>
                <a:latin typeface="Calibri"/>
                <a:ea typeface="Calibri"/>
                <a:cs typeface="Calibri"/>
              </a:rPr>
              <a:t>Sogar sehen können, dass die Patienten anders sind als wir ...</a:t>
            </a:r>
          </a:p>
          <a:p>
            <a:pPr eaLnBrk="1" hangingPunct="1">
              <a:lnSpc>
                <a:spcPct val="90000"/>
              </a:lnSpc>
            </a:pPr>
            <a:r>
              <a:rPr lang="de-DE" sz="2800" b="0" i="0" strike="noStrike" cap="none" spc="0" baseline="0">
                <a:solidFill>
                  <a:srgbClr val="808080"/>
                </a:solidFill>
                <a:effectLst/>
                <a:latin typeface="Calibri"/>
                <a:ea typeface="Calibri"/>
                <a:cs typeface="Calibri"/>
              </a:rPr>
              <a:t>Aber das ist nicht wahr</a:t>
            </a:r>
          </a:p>
          <a:p>
            <a:pPr eaLnBrk="1" hangingPunct="1">
              <a:lnSpc>
                <a:spcPct val="90000"/>
              </a:lnSpc>
            </a:pPr>
            <a:r>
              <a:rPr lang="de-DE" sz="2800" b="0" i="0" strike="noStrike" cap="none" spc="0" baseline="0">
                <a:solidFill>
                  <a:srgbClr val="808080"/>
                </a:solidFill>
                <a:effectLst/>
                <a:latin typeface="Calibri"/>
                <a:ea typeface="Calibri"/>
                <a:cs typeface="Calibri"/>
              </a:rPr>
              <a:t>Um das zu beweisen, denken Sie daran, wann Sie das letzte Mal Zahnseide benutzt haben ...</a:t>
            </a:r>
          </a:p>
          <a:p>
            <a:pPr eaLnBrk="1" hangingPunct="1">
              <a:lnSpc>
                <a:spcPct val="90000"/>
              </a:lnSpc>
              <a:buFont typeface="Wingdings" pitchFamily="2" charset="2"/>
              <a:buNone/>
            </a:pPr>
            <a:endParaRPr lang="en-US" altLang="en-US">
              <a:ea typeface="HelveticaNeueLT Std Cn"/>
            </a:endParaRPr>
          </a:p>
          <a:p>
            <a:pPr eaLnBrk="1" hangingPunct="1">
              <a:lnSpc>
                <a:spcPct val="90000"/>
              </a:lnSpc>
            </a:pPr>
            <a:endParaRPr lang="en-US" altLang="en-US" u="sng">
              <a:ea typeface="HelveticaNeueLT Std Cn"/>
            </a:endParaRPr>
          </a:p>
          <a:p>
            <a:pPr lvl="1" eaLnBrk="1" hangingPunct="1">
              <a:lnSpc>
                <a:spcPct val="90000"/>
              </a:lnSpc>
            </a:pPr>
            <a:endParaRPr lang="en-US" altLang="en-US" i="1"/>
          </a:p>
        </p:txBody>
      </p:sp>
      <p:sp>
        <p:nvSpPr>
          <p:cNvPr id="3" name="Text Placeholder 2">
            <a:extLst>
              <a:ext uri="{FF2B5EF4-FFF2-40B4-BE49-F238E27FC236}">
                <a16:creationId xmlns:a16="http://schemas.microsoft.com/office/drawing/2014/main" id="{5369AACF-35B4-4C24-A68A-EE5F30A70DB6}"/>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147444684"/>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Zahnseide</a:t>
            </a:r>
          </a:p>
        </p:txBody>
      </p:sp>
      <p:sp>
        <p:nvSpPr>
          <p:cNvPr id="44035" name="Rectangle 3"/>
          <p:cNvSpPr>
            <a:spLocks noGrp="1" noChangeArrowheads="1"/>
          </p:cNvSpPr>
          <p:nvPr>
            <p:ph idx="1"/>
          </p:nvPr>
        </p:nvSpPr>
        <p:spPr>
          <a:xfrm>
            <a:off x="838201" y="1473201"/>
            <a:ext cx="2511174" cy="4317999"/>
          </a:xfrm>
          <a:prstGeom prst="roundRect">
            <a:avLst>
              <a:gd name="adj" fmla="val 12343"/>
            </a:avLst>
          </a:prstGeom>
        </p:spPr>
        <p:txBody>
          <a:bodyPr/>
          <a:lstStyle/>
          <a:p>
            <a:pPr marL="0" indent="0" eaLnBrk="1" hangingPunct="1">
              <a:buNone/>
            </a:pPr>
            <a:r>
              <a:rPr lang="de-DE" sz="2750" b="0" i="0" strike="noStrike" cap="none" spc="0" baseline="0" dirty="0">
                <a:solidFill>
                  <a:srgbClr val="808080"/>
                </a:solidFill>
                <a:effectLst/>
                <a:latin typeface="Calibri"/>
                <a:ea typeface="Calibri"/>
                <a:cs typeface="Calibri"/>
              </a:rPr>
              <a:t>Ein Beweis dafür, dass wir </a:t>
            </a:r>
            <a:r>
              <a:rPr lang="de-DE" sz="2750" b="1" i="0" strike="noStrike" cap="none" spc="0" baseline="0" dirty="0">
                <a:solidFill>
                  <a:srgbClr val="7B2A84"/>
                </a:solidFill>
                <a:effectLst/>
                <a:latin typeface="Calibri"/>
                <a:ea typeface="Calibri"/>
                <a:cs typeface="Calibri"/>
              </a:rPr>
              <a:t>alle</a:t>
            </a:r>
            <a:r>
              <a:rPr lang="de-DE" sz="2750" b="0" i="0" strike="noStrike" cap="none" spc="0" baseline="0" dirty="0">
                <a:solidFill>
                  <a:srgbClr val="808080"/>
                </a:solidFill>
                <a:effectLst/>
                <a:latin typeface="Calibri"/>
                <a:ea typeface="Calibri"/>
                <a:cs typeface="Calibri"/>
              </a:rPr>
              <a:t> schlecht darin sind, Veränderungen herbeizuführen!</a:t>
            </a:r>
          </a:p>
          <a:p>
            <a:endParaRPr lang="en-US" altLang="en-US" dirty="0">
              <a:ea typeface="HelveticaNeueLT Std Cn"/>
            </a:endParaRPr>
          </a:p>
          <a:p>
            <a:pPr eaLnBrk="1" hangingPunct="1"/>
            <a:endParaRPr lang="en-US" altLang="en-US" u="sng" dirty="0">
              <a:ea typeface="HelveticaNeueLT Std Cn"/>
            </a:endParaRPr>
          </a:p>
          <a:p>
            <a:pPr lvl="1" eaLnBrk="1" hangingPunct="1"/>
            <a:endParaRPr lang="en-US" altLang="en-US" i="1" dirty="0"/>
          </a:p>
        </p:txBody>
      </p:sp>
      <p:sp>
        <p:nvSpPr>
          <p:cNvPr id="3" name="Text Placeholder 2">
            <a:extLst>
              <a:ext uri="{FF2B5EF4-FFF2-40B4-BE49-F238E27FC236}">
                <a16:creationId xmlns:a16="http://schemas.microsoft.com/office/drawing/2014/main" id="{0CB2EBAB-FF5D-4B26-9DC2-BF554120586F}"/>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Bildquelle: www.pixabay.com</a:t>
            </a:r>
            <a:endParaRPr lang="en-GB" sz="1000"/>
          </a:p>
        </p:txBody>
      </p:sp>
      <p:pic>
        <p:nvPicPr>
          <p:cNvPr id="4" name="Picture 3" descr="Close-up of a person's mouth&#10;&#10;Description automatically generated with medium confidence">
            <a:extLst>
              <a:ext uri="{FF2B5EF4-FFF2-40B4-BE49-F238E27FC236}">
                <a16:creationId xmlns:a16="http://schemas.microsoft.com/office/drawing/2014/main" id="{1B314634-931A-47E4-86E3-DEF88B34506A}"/>
              </a:ext>
            </a:extLst>
          </p:cNvPr>
          <p:cNvPicPr>
            <a:picLocks noChangeAspect="1"/>
          </p:cNvPicPr>
          <p:nvPr/>
        </p:nvPicPr>
        <p:blipFill>
          <a:blip r:embed="rId2">
            <a:extLst>
              <a:ext uri="{28A0092B-C50C-407E-A947-70E740481C1C}">
                <a14:useLocalDpi xmlns:a14="http://schemas.microsoft.com/office/drawing/2010/main"/>
              </a:ext>
            </a:extLst>
          </a:blip>
          <a:srcRect t="5922" r="2700" b="14233"/>
          <a:stretch>
            <a:fillRect/>
          </a:stretch>
        </p:blipFill>
        <p:spPr>
          <a:xfrm>
            <a:off x="3493213" y="1480016"/>
            <a:ext cx="7818634" cy="4294060"/>
          </a:xfrm>
          <a:prstGeom prst="roundRect">
            <a:avLst>
              <a:gd name="adj" fmla="val 6857"/>
            </a:avLst>
          </a:prstGeom>
        </p:spPr>
      </p:pic>
    </p:spTree>
    <p:extLst>
      <p:ext uri="{BB962C8B-B14F-4D97-AF65-F5344CB8AC3E}">
        <p14:creationId xmlns:p14="http://schemas.microsoft.com/office/powerpoint/2010/main" val="370754568"/>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Der Veränderungsprozess</a:t>
            </a:r>
          </a:p>
        </p:txBody>
      </p:sp>
      <p:sp>
        <p:nvSpPr>
          <p:cNvPr id="2" name="Content Placeholder 1">
            <a:extLst>
              <a:ext uri="{FF2B5EF4-FFF2-40B4-BE49-F238E27FC236}">
                <a16:creationId xmlns:a16="http://schemas.microsoft.com/office/drawing/2014/main" id="{3D39B969-C034-6245-B434-3945CADF9F82}"/>
              </a:ext>
            </a:extLst>
          </p:cNvPr>
          <p:cNvSpPr>
            <a:spLocks noGrp="1"/>
          </p:cNvSpPr>
          <p:nvPr>
            <p:ph idx="1"/>
          </p:nvPr>
        </p:nvSpPr>
        <p:spPr/>
        <p:txBody>
          <a:bodyPr/>
          <a:lstStyle/>
          <a:p>
            <a:pPr marL="0" indent="0">
              <a:buNone/>
            </a:pPr>
            <a:r>
              <a:rPr lang="en-GB"/>
              <a:t> </a:t>
            </a:r>
          </a:p>
        </p:txBody>
      </p:sp>
      <p:sp>
        <p:nvSpPr>
          <p:cNvPr id="5" name="Text Placeholder 4">
            <a:extLst>
              <a:ext uri="{FF2B5EF4-FFF2-40B4-BE49-F238E27FC236}">
                <a16:creationId xmlns:a16="http://schemas.microsoft.com/office/drawing/2014/main" id="{84E78EE2-08EC-405A-910C-2EDB17F0128C}"/>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Latchford GJ, Duff AJA. </a:t>
            </a:r>
            <a:r>
              <a:rPr lang="de-DE" sz="1000" b="0" i="1" strike="noStrike" cap="none" spc="0" baseline="0">
                <a:solidFill>
                  <a:srgbClr val="898989"/>
                </a:solidFill>
                <a:effectLst/>
                <a:latin typeface="Calibri"/>
                <a:ea typeface="Calibri"/>
                <a:cs typeface="Calibri"/>
              </a:rPr>
              <a:t>Personal communication</a:t>
            </a:r>
            <a:r>
              <a:rPr lang="de-DE" sz="1000" b="0" i="0" strike="noStrike" cap="none" spc="0" baseline="0">
                <a:solidFill>
                  <a:srgbClr val="898989"/>
                </a:solidFill>
                <a:effectLst/>
                <a:latin typeface="Calibri"/>
                <a:ea typeface="Calibri"/>
                <a:cs typeface="Calibri"/>
              </a:rPr>
              <a:t>. 2014.</a:t>
            </a:r>
          </a:p>
        </p:txBody>
      </p:sp>
      <p:grpSp>
        <p:nvGrpSpPr>
          <p:cNvPr id="3" name="Group 2">
            <a:extLst>
              <a:ext uri="{FF2B5EF4-FFF2-40B4-BE49-F238E27FC236}">
                <a16:creationId xmlns:a16="http://schemas.microsoft.com/office/drawing/2014/main" id="{BA62E1EF-93F7-3946-B08D-88D26F5AAB7C}"/>
              </a:ext>
            </a:extLst>
          </p:cNvPr>
          <p:cNvGrpSpPr/>
          <p:nvPr/>
        </p:nvGrpSpPr>
        <p:grpSpPr>
          <a:xfrm>
            <a:off x="1767015" y="1767017"/>
            <a:ext cx="9242858" cy="3669956"/>
            <a:chOff x="2380696" y="1615026"/>
            <a:chExt cx="8040471" cy="4343813"/>
          </a:xfrm>
        </p:grpSpPr>
        <p:cxnSp>
          <p:nvCxnSpPr>
            <p:cNvPr id="8" name="Straight Connector 7"/>
            <p:cNvCxnSpPr/>
            <p:nvPr/>
          </p:nvCxnSpPr>
          <p:spPr>
            <a:xfrm>
              <a:off x="4132959" y="2059114"/>
              <a:ext cx="1913606" cy="1392759"/>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276198" y="1989476"/>
              <a:ext cx="1760517" cy="146239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733194" y="3765101"/>
              <a:ext cx="626742" cy="3189"/>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962827" y="3765101"/>
              <a:ext cx="626742" cy="3189"/>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5795351" y="4559461"/>
              <a:ext cx="1880225" cy="91853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00276" y="4712550"/>
              <a:ext cx="1880225" cy="61235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8857" name="TextBox 25"/>
            <p:cNvSpPr txBox="1">
              <a:spLocks noChangeArrowheads="1"/>
            </p:cNvSpPr>
            <p:nvPr/>
          </p:nvSpPr>
          <p:spPr bwMode="auto">
            <a:xfrm>
              <a:off x="6533354" y="3449227"/>
              <a:ext cx="1896277" cy="83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eaLnBrk="1" hangingPunct="1">
                <a:spcBef>
                  <a:spcPct val="0"/>
                </a:spcBef>
                <a:buFontTx/>
                <a:buNone/>
                <a:defRPr/>
              </a:pPr>
              <a:r>
                <a:rPr lang="de-DE" sz="2000" b="1" i="0" strike="noStrike" cap="none" spc="0" baseline="0" dirty="0">
                  <a:solidFill>
                    <a:srgbClr val="D16678"/>
                  </a:solidFill>
                  <a:effectLst/>
                  <a:latin typeface="Calibri"/>
                  <a:ea typeface="Calibri"/>
                  <a:cs typeface="Calibri"/>
                </a:rPr>
                <a:t>Motivierende Gesprächsführung</a:t>
              </a:r>
            </a:p>
          </p:txBody>
        </p:sp>
        <p:sp>
          <p:nvSpPr>
            <p:cNvPr id="27" name="TextBox 26"/>
            <p:cNvSpPr txBox="1"/>
            <p:nvPr/>
          </p:nvSpPr>
          <p:spPr>
            <a:xfrm>
              <a:off x="3955775" y="3617786"/>
              <a:ext cx="1913606" cy="757608"/>
            </a:xfrm>
            <a:prstGeom prst="rect">
              <a:avLst/>
            </a:prstGeom>
            <a:noFill/>
          </p:spPr>
          <p:txBody>
            <a:bodyPr>
              <a:spAutoFit/>
            </a:bodyPr>
            <a:lstStyle/>
            <a:p>
              <a:pPr>
                <a:defRPr/>
              </a:pPr>
              <a:r>
                <a:rPr lang="de-DE" sz="1800" b="1" i="0" strike="noStrike" cap="none" spc="200" baseline="0">
                  <a:solidFill>
                    <a:srgbClr val="7B2A84"/>
                  </a:solidFill>
                  <a:effectLst/>
                  <a:latin typeface="Calibri"/>
                  <a:ea typeface="Calibri"/>
                  <a:cs typeface="Calibri"/>
                </a:rPr>
                <a:t>DIE ENTSCHEIDUNG</a:t>
              </a:r>
            </a:p>
          </p:txBody>
        </p:sp>
        <p:sp>
          <p:nvSpPr>
            <p:cNvPr id="78859" name="TextBox 27"/>
            <p:cNvSpPr txBox="1">
              <a:spLocks noChangeArrowheads="1"/>
            </p:cNvSpPr>
            <p:nvPr/>
          </p:nvSpPr>
          <p:spPr bwMode="auto">
            <a:xfrm>
              <a:off x="7108999" y="4718501"/>
              <a:ext cx="2364897" cy="1190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eaLnBrk="1" hangingPunct="1">
                <a:spcBef>
                  <a:spcPct val="0"/>
                </a:spcBef>
                <a:buFontTx/>
                <a:buNone/>
                <a:defRPr/>
              </a:pPr>
              <a:r>
                <a:rPr lang="de-DE" sz="2000" b="1" i="0" strike="noStrike" cap="none" spc="0" baseline="0">
                  <a:solidFill>
                    <a:srgbClr val="D16678"/>
                  </a:solidFill>
                  <a:effectLst/>
                  <a:latin typeface="Calibri"/>
                  <a:ea typeface="Calibri"/>
                  <a:cs typeface="Calibri"/>
                </a:rPr>
                <a:t>Techniken zur</a:t>
              </a:r>
            </a:p>
            <a:p>
              <a:pPr eaLnBrk="1" hangingPunct="1">
                <a:spcBef>
                  <a:spcPct val="0"/>
                </a:spcBef>
                <a:buFontTx/>
                <a:buNone/>
                <a:defRPr/>
              </a:pPr>
              <a:r>
                <a:rPr lang="de-DE" sz="2000" b="1" i="0" strike="noStrike" cap="none" spc="0" baseline="0">
                  <a:solidFill>
                    <a:srgbClr val="D16678"/>
                  </a:solidFill>
                  <a:effectLst/>
                  <a:latin typeface="Calibri"/>
                  <a:ea typeface="Calibri"/>
                  <a:cs typeface="Calibri"/>
                </a:rPr>
                <a:t>Verhaltens-</a:t>
              </a:r>
            </a:p>
            <a:p>
              <a:pPr eaLnBrk="1" hangingPunct="1">
                <a:spcBef>
                  <a:spcPct val="0"/>
                </a:spcBef>
                <a:buFontTx/>
                <a:buNone/>
                <a:defRPr/>
              </a:pPr>
              <a:r>
                <a:rPr lang="de-DE" sz="2000" b="1" i="0" strike="noStrike" cap="none" spc="0" baseline="0">
                  <a:solidFill>
                    <a:srgbClr val="D16678"/>
                  </a:solidFill>
                  <a:effectLst/>
                  <a:latin typeface="Calibri"/>
                  <a:ea typeface="Calibri"/>
                  <a:cs typeface="Calibri"/>
                </a:rPr>
                <a:t>änderung</a:t>
              </a:r>
            </a:p>
          </p:txBody>
        </p:sp>
        <p:sp>
          <p:nvSpPr>
            <p:cNvPr id="30" name="Down Arrow 29"/>
            <p:cNvSpPr/>
            <p:nvPr/>
          </p:nvSpPr>
          <p:spPr>
            <a:xfrm>
              <a:off x="4668769" y="1641286"/>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1" name="Down Arrow 30"/>
            <p:cNvSpPr/>
            <p:nvPr/>
          </p:nvSpPr>
          <p:spPr>
            <a:xfrm>
              <a:off x="5204579" y="1780562"/>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2" name="Down Arrow 31"/>
            <p:cNvSpPr/>
            <p:nvPr/>
          </p:nvSpPr>
          <p:spPr>
            <a:xfrm>
              <a:off x="5510756" y="2407303"/>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3" name="Down Arrow 32"/>
            <p:cNvSpPr/>
            <p:nvPr/>
          </p:nvSpPr>
          <p:spPr>
            <a:xfrm>
              <a:off x="5816932" y="1710924"/>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4" name="Down Arrow 33"/>
            <p:cNvSpPr/>
            <p:nvPr/>
          </p:nvSpPr>
          <p:spPr>
            <a:xfrm>
              <a:off x="6199654" y="2616217"/>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5" name="Down Arrow 34"/>
            <p:cNvSpPr/>
            <p:nvPr/>
          </p:nvSpPr>
          <p:spPr>
            <a:xfrm>
              <a:off x="6888552" y="1710924"/>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6" name="Down Arrow 35"/>
            <p:cNvSpPr/>
            <p:nvPr/>
          </p:nvSpPr>
          <p:spPr>
            <a:xfrm>
              <a:off x="6505831" y="2128752"/>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7" name="Down Arrow 36"/>
            <p:cNvSpPr/>
            <p:nvPr/>
          </p:nvSpPr>
          <p:spPr>
            <a:xfrm>
              <a:off x="7424361" y="1615026"/>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8" name="Down Arrow 37"/>
            <p:cNvSpPr/>
            <p:nvPr/>
          </p:nvSpPr>
          <p:spPr>
            <a:xfrm>
              <a:off x="5893477" y="4914270"/>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39" name="Down Arrow 38"/>
            <p:cNvSpPr/>
            <p:nvPr/>
          </p:nvSpPr>
          <p:spPr>
            <a:xfrm>
              <a:off x="6199654" y="5332097"/>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40" name="Down Arrow 39"/>
            <p:cNvSpPr/>
            <p:nvPr/>
          </p:nvSpPr>
          <p:spPr>
            <a:xfrm>
              <a:off x="6276198" y="4635718"/>
              <a:ext cx="229633" cy="55710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endParaRPr>
            </a:p>
          </p:txBody>
        </p:sp>
        <p:sp>
          <p:nvSpPr>
            <p:cNvPr id="78871" name="TextBox 40"/>
            <p:cNvSpPr txBox="1">
              <a:spLocks noChangeArrowheads="1"/>
            </p:cNvSpPr>
            <p:nvPr/>
          </p:nvSpPr>
          <p:spPr bwMode="auto">
            <a:xfrm>
              <a:off x="2380696" y="4873024"/>
              <a:ext cx="2517351" cy="75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eaLnBrk="1" hangingPunct="1">
                <a:spcBef>
                  <a:spcPct val="0"/>
                </a:spcBef>
                <a:buFontTx/>
                <a:buNone/>
                <a:defRPr/>
              </a:pPr>
              <a:r>
                <a:rPr lang="de-DE" sz="1800" b="1" i="0" strike="noStrike" cap="none" spc="0" baseline="0">
                  <a:solidFill>
                    <a:srgbClr val="808080"/>
                  </a:solidFill>
                  <a:effectLst/>
                  <a:latin typeface="Calibri"/>
                  <a:ea typeface="Calibri"/>
                  <a:cs typeface="Calibri"/>
                </a:rPr>
                <a:t>Pläne zur Umsetzung</a:t>
              </a:r>
            </a:p>
            <a:p>
              <a:pPr eaLnBrk="1" hangingPunct="1">
                <a:spcBef>
                  <a:spcPct val="0"/>
                </a:spcBef>
                <a:buFontTx/>
                <a:buNone/>
                <a:defRPr/>
              </a:pPr>
              <a:r>
                <a:rPr lang="de-DE" sz="1800" b="1" i="0" strike="noStrike" cap="none" spc="0" baseline="0">
                  <a:solidFill>
                    <a:srgbClr val="808080"/>
                  </a:solidFill>
                  <a:effectLst/>
                  <a:latin typeface="Calibri"/>
                  <a:ea typeface="Calibri"/>
                  <a:cs typeface="Calibri"/>
                </a:rPr>
                <a:t>von Problemlösungen usw. </a:t>
              </a:r>
            </a:p>
          </p:txBody>
        </p:sp>
        <p:sp>
          <p:nvSpPr>
            <p:cNvPr id="78872" name="TextBox 41"/>
            <p:cNvSpPr txBox="1">
              <a:spLocks noChangeArrowheads="1"/>
            </p:cNvSpPr>
            <p:nvPr/>
          </p:nvSpPr>
          <p:spPr bwMode="auto">
            <a:xfrm>
              <a:off x="2380696" y="1767563"/>
              <a:ext cx="2525960" cy="1406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eaLnBrk="1" hangingPunct="1">
                <a:spcBef>
                  <a:spcPct val="0"/>
                </a:spcBef>
                <a:buFontTx/>
                <a:buNone/>
                <a:defRPr/>
              </a:pPr>
              <a:r>
                <a:rPr lang="de-DE" sz="1800" b="1" i="0" strike="noStrike" cap="none" spc="0" baseline="0">
                  <a:solidFill>
                    <a:srgbClr val="808080"/>
                  </a:solidFill>
                  <a:effectLst/>
                  <a:latin typeface="Calibri"/>
                  <a:ea typeface="Calibri"/>
                  <a:cs typeface="Calibri"/>
                </a:rPr>
                <a:t>Überzeugungen</a:t>
              </a:r>
            </a:p>
            <a:p>
              <a:pPr eaLnBrk="1" hangingPunct="1">
                <a:spcBef>
                  <a:spcPct val="0"/>
                </a:spcBef>
                <a:buFontTx/>
                <a:buNone/>
                <a:defRPr/>
              </a:pPr>
              <a:r>
                <a:rPr lang="de-DE" sz="1800" b="1" i="0" strike="noStrike" cap="none" spc="0" baseline="0">
                  <a:solidFill>
                    <a:srgbClr val="808080"/>
                  </a:solidFill>
                  <a:effectLst/>
                  <a:latin typeface="Calibri"/>
                  <a:ea typeface="Calibri"/>
                  <a:cs typeface="Calibri"/>
                </a:rPr>
                <a:t>Bedenken</a:t>
              </a:r>
            </a:p>
            <a:p>
              <a:pPr eaLnBrk="1" hangingPunct="1">
                <a:spcBef>
                  <a:spcPct val="0"/>
                </a:spcBef>
                <a:buFontTx/>
                <a:buNone/>
                <a:defRPr/>
              </a:pPr>
              <a:r>
                <a:rPr lang="de-DE" sz="1800" b="1" i="0" strike="noStrike" cap="none" spc="0" baseline="0">
                  <a:solidFill>
                    <a:srgbClr val="808080"/>
                  </a:solidFill>
                  <a:effectLst/>
                  <a:latin typeface="Calibri"/>
                  <a:ea typeface="Calibri"/>
                  <a:cs typeface="Calibri"/>
                </a:rPr>
                <a:t>Emotionen</a:t>
              </a:r>
            </a:p>
            <a:p>
              <a:pPr eaLnBrk="1" hangingPunct="1">
                <a:spcBef>
                  <a:spcPct val="0"/>
                </a:spcBef>
                <a:buFontTx/>
                <a:buNone/>
                <a:defRPr/>
              </a:pPr>
              <a:r>
                <a:rPr lang="de-DE" sz="1800" b="1" i="0" strike="noStrike" cap="none" spc="0" baseline="0">
                  <a:solidFill>
                    <a:srgbClr val="808080"/>
                  </a:solidFill>
                  <a:effectLst/>
                  <a:latin typeface="Calibri"/>
                  <a:ea typeface="Calibri"/>
                  <a:cs typeface="Calibri"/>
                </a:rPr>
                <a:t>Vertrauen usw.</a:t>
              </a:r>
            </a:p>
          </p:txBody>
        </p:sp>
        <p:sp>
          <p:nvSpPr>
            <p:cNvPr id="78873" name="TextBox 42"/>
            <p:cNvSpPr txBox="1">
              <a:spLocks noChangeArrowheads="1"/>
            </p:cNvSpPr>
            <p:nvPr/>
          </p:nvSpPr>
          <p:spPr bwMode="auto">
            <a:xfrm>
              <a:off x="8266349" y="3468698"/>
              <a:ext cx="2154818" cy="75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ctr" eaLnBrk="1" hangingPunct="1">
                <a:spcBef>
                  <a:spcPct val="0"/>
                </a:spcBef>
                <a:buFontTx/>
                <a:buNone/>
                <a:defRPr/>
              </a:pPr>
              <a:r>
                <a:rPr lang="de-DE" sz="1800" b="1" i="0" strike="noStrike" cap="none" spc="300" baseline="0">
                  <a:solidFill>
                    <a:srgbClr val="7B2A84"/>
                  </a:solidFill>
                  <a:effectLst/>
                  <a:latin typeface="Calibri"/>
                  <a:ea typeface="Calibri"/>
                  <a:cs typeface="Calibri"/>
                </a:rPr>
                <a:t>DER KONTEXT DES TEAMS</a:t>
              </a:r>
            </a:p>
          </p:txBody>
        </p:sp>
      </p:grpSp>
    </p:spTree>
    <p:extLst>
      <p:ext uri="{BB962C8B-B14F-4D97-AF65-F5344CB8AC3E}">
        <p14:creationId xmlns:p14="http://schemas.microsoft.com/office/powerpoint/2010/main" val="758158330"/>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Motivierende Gesprächsführung</a:t>
            </a:r>
          </a:p>
        </p:txBody>
      </p:sp>
      <p:sp>
        <p:nvSpPr>
          <p:cNvPr id="47107" name="Rectangle 3"/>
          <p:cNvSpPr>
            <a:spLocks noGrp="1" noChangeArrowheads="1"/>
          </p:cNvSpPr>
          <p:nvPr>
            <p:ph idx="1"/>
          </p:nvPr>
        </p:nvSpPr>
        <p:spPr/>
        <p:txBody>
          <a:bodyPr>
            <a:normAutofit fontScale="97500" lnSpcReduction="10000"/>
          </a:bodyPr>
          <a:lstStyle/>
          <a:p>
            <a:pPr eaLnBrk="1" hangingPunct="1"/>
            <a:r>
              <a:rPr lang="de-DE" sz="2800" b="0" i="0" strike="noStrike" cap="none" spc="0" baseline="0">
                <a:solidFill>
                  <a:srgbClr val="808080"/>
                </a:solidFill>
                <a:effectLst/>
                <a:latin typeface="Calibri"/>
                <a:ea typeface="Calibri"/>
                <a:cs typeface="Calibri"/>
              </a:rPr>
              <a:t>Ursprünglich eine Reaktion auf Überredung</a:t>
            </a:r>
          </a:p>
          <a:p>
            <a:pPr eaLnBrk="1" hangingPunct="1"/>
            <a:r>
              <a:rPr lang="de-DE" sz="2800" b="0" i="0" strike="noStrike" cap="none" spc="0" baseline="0">
                <a:solidFill>
                  <a:srgbClr val="808080"/>
                </a:solidFill>
                <a:effectLst/>
                <a:latin typeface="Calibri"/>
                <a:ea typeface="Calibri"/>
                <a:cs typeface="Calibri"/>
              </a:rPr>
              <a:t>Die Behandlung von Alkoholproblemen beruhte auf Konfrontation, aber die Patienten waren widerspenstig und zeigten keine Motivation zur Veränderung</a:t>
            </a:r>
          </a:p>
          <a:p>
            <a:pPr eaLnBrk="1" hangingPunct="1"/>
            <a:r>
              <a:rPr lang="de-DE" sz="2800" b="0" i="0" strike="noStrike" cap="none" spc="0" baseline="0">
                <a:solidFill>
                  <a:srgbClr val="808080"/>
                </a:solidFill>
                <a:effectLst/>
                <a:latin typeface="Calibri"/>
                <a:ea typeface="Calibri"/>
                <a:cs typeface="Calibri"/>
              </a:rPr>
              <a:t>Eine Alternative kam von Bill Miller, einem klinischen Psychologen aus New Mexico</a:t>
            </a:r>
          </a:p>
          <a:p>
            <a:pPr lvl="1" eaLnBrk="1" hangingPunct="1"/>
            <a:r>
              <a:rPr lang="de-DE" sz="2400" b="0" i="0" strike="noStrike" cap="none" spc="0" baseline="0">
                <a:solidFill>
                  <a:srgbClr val="808080"/>
                </a:solidFill>
                <a:effectLst/>
                <a:latin typeface="Calibri"/>
                <a:ea typeface="Calibri"/>
                <a:cs typeface="Calibri"/>
              </a:rPr>
              <a:t>Ob sich jemand einer Veränderung widersetzt oder motivierter wird, hängt davon ab, was Sie sagen</a:t>
            </a:r>
          </a:p>
          <a:p>
            <a:pPr lvl="1" eaLnBrk="1" hangingPunct="1"/>
            <a:r>
              <a:rPr lang="de-DE" sz="2400" b="0" i="0" strike="noStrike" cap="none" spc="0" baseline="0">
                <a:solidFill>
                  <a:srgbClr val="808080"/>
                </a:solidFill>
                <a:effectLst/>
                <a:latin typeface="Calibri"/>
                <a:ea typeface="Calibri"/>
                <a:cs typeface="Calibri"/>
              </a:rPr>
              <a:t>Wenn man die Konfrontation sucht, wird das Gegenüber nur noch sturer</a:t>
            </a:r>
          </a:p>
          <a:p>
            <a:pPr lvl="1" eaLnBrk="1" hangingPunct="1"/>
            <a:r>
              <a:rPr lang="de-DE" sz="2400" b="0" i="0" strike="noStrike" cap="none" spc="0" baseline="0">
                <a:solidFill>
                  <a:srgbClr val="808080"/>
                </a:solidFill>
                <a:effectLst/>
                <a:latin typeface="Calibri"/>
                <a:ea typeface="Calibri"/>
                <a:cs typeface="Calibri"/>
              </a:rPr>
              <a:t>Stattdessen zielt die motivierende Gesprächsführung darauf ab, die Motivation zur Veränderung zu steigern</a:t>
            </a:r>
          </a:p>
          <a:p>
            <a:pPr lvl="1" eaLnBrk="1" hangingPunct="1"/>
            <a:endParaRPr lang="en-US" altLang="en-US" sz="2000" i="1"/>
          </a:p>
        </p:txBody>
      </p:sp>
      <p:sp>
        <p:nvSpPr>
          <p:cNvPr id="3" name="Text Placeholder 2">
            <a:extLst>
              <a:ext uri="{FF2B5EF4-FFF2-40B4-BE49-F238E27FC236}">
                <a16:creationId xmlns:a16="http://schemas.microsoft.com/office/drawing/2014/main" id="{493D90E1-A74A-4156-8378-F68D66D9D1E9}"/>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Miller WR. </a:t>
            </a:r>
            <a:r>
              <a:rPr lang="de-DE" sz="1000" b="0" i="1" strike="noStrike" cap="none" spc="0" baseline="0">
                <a:solidFill>
                  <a:srgbClr val="898989"/>
                </a:solidFill>
                <a:effectLst/>
                <a:latin typeface="Calibri"/>
                <a:ea typeface="Calibri"/>
                <a:cs typeface="Calibri"/>
              </a:rPr>
              <a:t>Behav Psychother. </a:t>
            </a:r>
            <a:r>
              <a:rPr lang="de-DE" sz="1000" b="0" i="0" strike="noStrike" cap="none" spc="0" baseline="0">
                <a:solidFill>
                  <a:srgbClr val="898989"/>
                </a:solidFill>
                <a:effectLst/>
                <a:latin typeface="Calibri"/>
                <a:ea typeface="Calibri"/>
                <a:cs typeface="Calibri"/>
              </a:rPr>
              <a:t>1983;11:147–172.</a:t>
            </a:r>
          </a:p>
        </p:txBody>
      </p:sp>
    </p:spTree>
    <p:extLst>
      <p:ext uri="{BB962C8B-B14F-4D97-AF65-F5344CB8AC3E}">
        <p14:creationId xmlns:p14="http://schemas.microsoft.com/office/powerpoint/2010/main" val="1263422046"/>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Eine Definition der motivierenden Gesprächsführung</a:t>
            </a:r>
          </a:p>
        </p:txBody>
      </p:sp>
      <p:sp>
        <p:nvSpPr>
          <p:cNvPr id="188419" name="Rectangle 3"/>
          <p:cNvSpPr>
            <a:spLocks noGrp="1" noChangeArrowheads="1"/>
          </p:cNvSpPr>
          <p:nvPr>
            <p:ph idx="1"/>
          </p:nvPr>
        </p:nvSpPr>
        <p:spPr/>
        <p:txBody>
          <a:bodyPr/>
          <a:lstStyle/>
          <a:p>
            <a:pPr eaLnBrk="1" hangingPunct="1">
              <a:defRPr/>
            </a:pPr>
            <a:endParaRPr lang="en-US" altLang="en-US" i="1">
              <a:ea typeface="HelveticaNeueLT Std Cn"/>
            </a:endParaRPr>
          </a:p>
          <a:p>
            <a:pPr marL="0" indent="0">
              <a:buNone/>
              <a:defRPr/>
            </a:pPr>
            <a:r>
              <a:rPr lang="de-DE" sz="2800" b="0" i="1" strike="noStrike" cap="none" spc="0" baseline="0">
                <a:solidFill>
                  <a:srgbClr val="808080"/>
                </a:solidFill>
                <a:effectLst/>
                <a:latin typeface="Calibri"/>
                <a:ea typeface="Calibri"/>
                <a:cs typeface="Calibri"/>
              </a:rPr>
              <a:t>	„Ein direktiver, kundenorientierter Beratungsstil, der 	Verhaltensänderungen hervorruft, indem er Kunden hilft, 	Ambivalenz zu ergründen und aufzulösen“</a:t>
            </a:r>
          </a:p>
          <a:p>
            <a:pPr marL="0" indent="0">
              <a:buNone/>
              <a:defRPr/>
            </a:pPr>
            <a:r>
              <a:rPr lang="de-DE" sz="2800" b="0" i="0" strike="noStrike" cap="none" spc="0" baseline="0">
                <a:solidFill>
                  <a:srgbClr val="808080"/>
                </a:solidFill>
                <a:effectLst/>
                <a:latin typeface="Calibri"/>
                <a:ea typeface="Calibri"/>
                <a:cs typeface="Calibri"/>
              </a:rPr>
              <a:t>						– Rollnick und Miller, 1995</a:t>
            </a:r>
          </a:p>
          <a:p>
            <a:pPr lvl="1" eaLnBrk="1" hangingPunct="1">
              <a:defRPr/>
            </a:pPr>
            <a:endParaRPr lang="en-GB" altLang="en-US" i="1"/>
          </a:p>
        </p:txBody>
      </p:sp>
      <p:sp>
        <p:nvSpPr>
          <p:cNvPr id="3" name="Text Placeholder 2">
            <a:extLst>
              <a:ext uri="{FF2B5EF4-FFF2-40B4-BE49-F238E27FC236}">
                <a16:creationId xmlns:a16="http://schemas.microsoft.com/office/drawing/2014/main" id="{6E0D8D70-7CA5-42F5-83FB-F14F8C8C0F9F}"/>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Perkins R, Repper J. 1998, </a:t>
            </a:r>
            <a:r>
              <a:rPr lang="de-DE" sz="1000" b="0" i="1" strike="noStrike" cap="none" spc="0" baseline="0">
                <a:solidFill>
                  <a:srgbClr val="898989"/>
                </a:solidFill>
                <a:effectLst/>
                <a:latin typeface="Calibri"/>
                <a:ea typeface="Calibri"/>
                <a:cs typeface="Calibri"/>
              </a:rPr>
              <a:t>Dilemma’s in Community Mental Health Practice. Choice or Control.</a:t>
            </a:r>
            <a:r>
              <a:rPr lang="de-DE" sz="1000" b="0" i="0" strike="noStrike" cap="none" spc="0" baseline="0">
                <a:solidFill>
                  <a:srgbClr val="898989"/>
                </a:solidFill>
                <a:effectLst/>
                <a:latin typeface="Calibri"/>
                <a:ea typeface="Calibri"/>
                <a:cs typeface="Calibri"/>
              </a:rPr>
              <a:t> Radcliffe Medical Press, Oxford.</a:t>
            </a:r>
            <a:endParaRPr lang="en-GB" sz="1000"/>
          </a:p>
        </p:txBody>
      </p:sp>
    </p:spTree>
    <p:extLst>
      <p:ext uri="{BB962C8B-B14F-4D97-AF65-F5344CB8AC3E}">
        <p14:creationId xmlns:p14="http://schemas.microsoft.com/office/powerpoint/2010/main" val="259556166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vert="horz" lIns="0" tIns="0" rIns="0" bIns="0" rtlCol="0" anchor="ctr">
            <a:normAutofit fontScale="90000"/>
          </a:bodyPr>
          <a:lstStyle/>
          <a:p>
            <a:pPr eaLnBrk="1" hangingPunct="1"/>
            <a:r>
              <a:rPr lang="de-DE" sz="5400" b="1" i="0" strike="noStrike" cap="none" spc="0" baseline="0">
                <a:solidFill>
                  <a:srgbClr val="FFFFFF"/>
                </a:solidFill>
                <a:effectLst/>
                <a:latin typeface="Calibri Light"/>
                <a:ea typeface="Calibri Light"/>
                <a:cs typeface="Calibri Light"/>
              </a:rPr>
              <a:t>Die Theorie hinter der motivierenden Gesprächsführung</a:t>
            </a:r>
          </a:p>
        </p:txBody>
      </p:sp>
      <p:sp>
        <p:nvSpPr>
          <p:cNvPr id="6" name="Text Placeholder 5">
            <a:extLst>
              <a:ext uri="{FF2B5EF4-FFF2-40B4-BE49-F238E27FC236}">
                <a16:creationId xmlns:a16="http://schemas.microsoft.com/office/drawing/2014/main" id="{2ED18450-DA12-4C8F-8B37-90D5447F5F9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469521255"/>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de-DE" sz="3600" b="0" i="0" strike="noStrike" cap="none" spc="0" baseline="0">
                <a:solidFill>
                  <a:srgbClr val="FFFFFF"/>
                </a:solidFill>
                <a:effectLst/>
                <a:latin typeface="Calibri Light"/>
                <a:ea typeface="Calibri Light"/>
                <a:cs typeface="Calibri Light"/>
              </a:rPr>
              <a:t>Prinzip 1: Sagen Sie einer Person nicht, was sie tun soll …</a:t>
            </a:r>
          </a:p>
        </p:txBody>
      </p:sp>
      <p:sp>
        <p:nvSpPr>
          <p:cNvPr id="50179"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 denn das funktioniert in der Regel nicht, selbst wenn Sie im Recht sind</a:t>
            </a:r>
          </a:p>
          <a:p>
            <a:pPr eaLnBrk="1" hangingPunct="1"/>
            <a:r>
              <a:rPr lang="de-DE" sz="2800" b="0" i="0" strike="noStrike" cap="none" spc="0" baseline="0">
                <a:solidFill>
                  <a:srgbClr val="808080"/>
                </a:solidFill>
                <a:effectLst/>
                <a:latin typeface="Calibri"/>
                <a:ea typeface="Calibri"/>
                <a:cs typeface="Calibri"/>
              </a:rPr>
              <a:t>Wenn Menschen nicht das Gefühl haben, dass sie eine Wahl haben, haben sie das Bedürfnis, all das zu tun, wovon ihnen gesagt wurde, dass sie es nicht tun sollen – nur um zu beweisen, dass sie noch einen freien Willen haben</a:t>
            </a:r>
            <a:r>
              <a:rPr lang="de-DE" sz="2800" b="0" i="0" strike="noStrike" cap="none" spc="0" baseline="30000">
                <a:solidFill>
                  <a:srgbClr val="808080"/>
                </a:solidFill>
                <a:effectLst/>
                <a:latin typeface="Calibri"/>
                <a:ea typeface="Calibri"/>
                <a:cs typeface="Calibri"/>
              </a:rPr>
              <a:t>1</a:t>
            </a:r>
          </a:p>
          <a:p>
            <a:pPr lvl="1" eaLnBrk="1" hangingPunct="1"/>
            <a:r>
              <a:rPr lang="de-DE" sz="2400" b="0" i="1" strike="noStrike" cap="none" spc="0" baseline="0">
                <a:solidFill>
                  <a:srgbClr val="808080"/>
                </a:solidFill>
                <a:effectLst/>
                <a:latin typeface="Calibri"/>
                <a:ea typeface="Calibri"/>
                <a:cs typeface="Calibri"/>
              </a:rPr>
              <a:t>„Niemand hat mir zu sagen, was ich tun soll“</a:t>
            </a:r>
            <a:endParaRPr lang="en-GB" altLang="en-US" i="1"/>
          </a:p>
        </p:txBody>
      </p:sp>
      <p:sp>
        <p:nvSpPr>
          <p:cNvPr id="3" name="Text Placeholder 2">
            <a:extLst>
              <a:ext uri="{FF2B5EF4-FFF2-40B4-BE49-F238E27FC236}">
                <a16:creationId xmlns:a16="http://schemas.microsoft.com/office/drawing/2014/main" id="{410ECE59-6A14-4625-B380-657408D8ED97}"/>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Brehm JW. </a:t>
            </a:r>
            <a:r>
              <a:rPr lang="de-DE" sz="1000" b="0" i="1" strike="noStrike" cap="none" spc="0" baseline="0">
                <a:solidFill>
                  <a:srgbClr val="898989"/>
                </a:solidFill>
                <a:effectLst/>
                <a:latin typeface="Calibri"/>
                <a:ea typeface="Calibri"/>
                <a:cs typeface="Calibri"/>
              </a:rPr>
              <a:t>A theory of psychological reactance</a:t>
            </a:r>
            <a:r>
              <a:rPr lang="de-DE" sz="1000" b="0" i="0" strike="noStrike" cap="none" spc="0" baseline="0">
                <a:solidFill>
                  <a:srgbClr val="898989"/>
                </a:solidFill>
                <a:effectLst/>
                <a:latin typeface="Calibri"/>
                <a:ea typeface="Calibri"/>
                <a:cs typeface="Calibri"/>
              </a:rPr>
              <a:t>. Academic Press; New York</a:t>
            </a:r>
            <a:r>
              <a:rPr lang="de-DE" sz="1000" b="0" i="1" strike="noStrike" cap="none" spc="0" baseline="0">
                <a:solidFill>
                  <a:srgbClr val="898989"/>
                </a:solidFill>
                <a:effectLst/>
                <a:latin typeface="Calibri"/>
                <a:ea typeface="Calibri"/>
                <a:cs typeface="Calibri"/>
              </a:rPr>
              <a:t>.</a:t>
            </a:r>
            <a:r>
              <a:rPr lang="de-DE" sz="1000" b="0" i="0" strike="noStrike" cap="none" spc="0" baseline="0">
                <a:solidFill>
                  <a:srgbClr val="898989"/>
                </a:solidFill>
                <a:effectLst/>
                <a:latin typeface="Calibri"/>
                <a:ea typeface="Calibri"/>
                <a:cs typeface="Calibri"/>
              </a:rPr>
              <a:t> 1966. </a:t>
            </a:r>
            <a:endParaRPr lang="en-GB" sz="1000"/>
          </a:p>
        </p:txBody>
      </p:sp>
    </p:spTree>
    <p:extLst>
      <p:ext uri="{BB962C8B-B14F-4D97-AF65-F5344CB8AC3E}">
        <p14:creationId xmlns:p14="http://schemas.microsoft.com/office/powerpoint/2010/main" val="1114257125"/>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Prinzip 2: Zuhören</a:t>
            </a:r>
          </a:p>
        </p:txBody>
      </p:sp>
      <p:sp>
        <p:nvSpPr>
          <p:cNvPr id="51203"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Wenn Sie jemandem nicht zuhören und ihn nicht in ein Gespräch verwickeln können, ist es </a:t>
            </a:r>
            <a:r>
              <a:rPr lang="de-DE" sz="2800" b="1" i="0" strike="noStrike" cap="none" spc="0" baseline="0">
                <a:solidFill>
                  <a:srgbClr val="7B2A84"/>
                </a:solidFill>
                <a:effectLst/>
                <a:latin typeface="Calibri"/>
                <a:ea typeface="Calibri"/>
                <a:cs typeface="Calibri"/>
              </a:rPr>
              <a:t>unwahrscheinlich,</a:t>
            </a:r>
            <a:r>
              <a:rPr lang="de-DE" sz="2800" b="0" i="0" strike="noStrike" cap="none" spc="0" baseline="0">
                <a:solidFill>
                  <a:srgbClr val="808080"/>
                </a:solidFill>
                <a:effectLst/>
                <a:latin typeface="Calibri"/>
                <a:ea typeface="Calibri"/>
                <a:cs typeface="Calibri"/>
              </a:rPr>
              <a:t> dass er sich ändert</a:t>
            </a:r>
          </a:p>
          <a:p>
            <a:pPr eaLnBrk="1" hangingPunct="1"/>
            <a:r>
              <a:rPr lang="de-DE" sz="2800" b="0" i="0" strike="noStrike" cap="none" spc="0" baseline="0">
                <a:solidFill>
                  <a:srgbClr val="808080"/>
                </a:solidFill>
                <a:effectLst/>
                <a:latin typeface="Calibri"/>
                <a:ea typeface="Calibri"/>
                <a:cs typeface="Calibri"/>
              </a:rPr>
              <a:t>Der nicht-direktive Interaktionsstil von Carl Rogers betont die Bedeutung von:</a:t>
            </a:r>
            <a:r>
              <a:rPr lang="de-DE" sz="2800" b="0" i="0" strike="noStrike" cap="none" spc="0" baseline="30000">
                <a:solidFill>
                  <a:srgbClr val="808080"/>
                </a:solidFill>
                <a:effectLst/>
                <a:latin typeface="Calibri"/>
                <a:ea typeface="Calibri"/>
                <a:cs typeface="Calibri"/>
              </a:rPr>
              <a:t>1</a:t>
            </a:r>
          </a:p>
          <a:p>
            <a:pPr lvl="1" eaLnBrk="1" hangingPunct="1"/>
            <a:r>
              <a:rPr lang="de-DE" sz="2400" b="0" i="0" strike="noStrike" cap="none" spc="0" baseline="0">
                <a:solidFill>
                  <a:srgbClr val="808080"/>
                </a:solidFill>
                <a:effectLst/>
                <a:latin typeface="Calibri"/>
                <a:ea typeface="Calibri"/>
                <a:cs typeface="Calibri"/>
              </a:rPr>
              <a:t>Zuhören </a:t>
            </a:r>
          </a:p>
          <a:p>
            <a:pPr lvl="1" eaLnBrk="1" hangingPunct="1"/>
            <a:r>
              <a:rPr lang="de-DE" sz="2400" b="0" i="0" strike="noStrike" cap="none" spc="0" baseline="0">
                <a:solidFill>
                  <a:srgbClr val="808080"/>
                </a:solidFill>
                <a:effectLst/>
                <a:latin typeface="Calibri"/>
                <a:ea typeface="Calibri"/>
                <a:cs typeface="Calibri"/>
              </a:rPr>
              <a:t>Einfühlungsvermögen</a:t>
            </a:r>
          </a:p>
          <a:p>
            <a:pPr lvl="1" eaLnBrk="1" hangingPunct="1"/>
            <a:r>
              <a:rPr lang="de-DE" sz="2400" b="0" i="0" strike="noStrike" cap="none" spc="0" baseline="0">
                <a:solidFill>
                  <a:srgbClr val="808080"/>
                </a:solidFill>
                <a:effectLst/>
                <a:latin typeface="Calibri"/>
                <a:ea typeface="Calibri"/>
                <a:cs typeface="Calibri"/>
              </a:rPr>
              <a:t>Verstehen</a:t>
            </a:r>
          </a:p>
          <a:p>
            <a:pPr eaLnBrk="1" hangingPunct="1"/>
            <a:r>
              <a:rPr lang="de-DE" sz="2800" b="0" i="0" strike="noStrike" cap="none" spc="0" baseline="0">
                <a:solidFill>
                  <a:srgbClr val="808080"/>
                </a:solidFill>
                <a:effectLst/>
                <a:latin typeface="Calibri"/>
                <a:ea typeface="Calibri"/>
                <a:cs typeface="Calibri"/>
              </a:rPr>
              <a:t>Wenn jemand erwartet, dass man versuchen wird, ihn zu überreden, erscheint dies unerwartet!</a:t>
            </a:r>
          </a:p>
          <a:p>
            <a:pPr lvl="1" eaLnBrk="1" hangingPunct="1"/>
            <a:endParaRPr lang="en-US" altLang="en-US" i="1"/>
          </a:p>
        </p:txBody>
      </p:sp>
      <p:sp>
        <p:nvSpPr>
          <p:cNvPr id="3" name="Text Placeholder 2">
            <a:extLst>
              <a:ext uri="{FF2B5EF4-FFF2-40B4-BE49-F238E27FC236}">
                <a16:creationId xmlns:a16="http://schemas.microsoft.com/office/drawing/2014/main" id="{106628F9-6071-47B4-8E3B-85D6CE8ECFEB}"/>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Rogers C. </a:t>
            </a:r>
            <a:r>
              <a:rPr lang="de-DE" sz="1000" b="0" i="1" strike="noStrike" cap="none" spc="0" baseline="0">
                <a:solidFill>
                  <a:srgbClr val="898989"/>
                </a:solidFill>
                <a:effectLst/>
                <a:latin typeface="Calibri"/>
                <a:ea typeface="Calibri"/>
                <a:cs typeface="Calibri"/>
              </a:rPr>
              <a:t>Couns Psychol</a:t>
            </a:r>
            <a:r>
              <a:rPr lang="de-DE" sz="1000" b="0" i="0" strike="noStrike" cap="none" spc="0" baseline="0">
                <a:solidFill>
                  <a:srgbClr val="898989"/>
                </a:solidFill>
                <a:effectLst/>
                <a:latin typeface="Calibri"/>
                <a:ea typeface="Calibri"/>
                <a:cs typeface="Calibri"/>
              </a:rPr>
              <a:t>. 1975;5:2–10.</a:t>
            </a:r>
            <a:endParaRPr lang="en-GB" altLang="en-US" sz="1000">
              <a:latin typeface="+mn-lt"/>
            </a:endParaRPr>
          </a:p>
        </p:txBody>
      </p:sp>
    </p:spTree>
    <p:extLst>
      <p:ext uri="{BB962C8B-B14F-4D97-AF65-F5344CB8AC3E}">
        <p14:creationId xmlns:p14="http://schemas.microsoft.com/office/powerpoint/2010/main" val="14884415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C59C9-75A7-4F0F-A644-183F205CD679}"/>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Lernziele</a:t>
            </a:r>
            <a:endParaRPr lang="en-GB"/>
          </a:p>
        </p:txBody>
      </p:sp>
      <p:sp>
        <p:nvSpPr>
          <p:cNvPr id="3" name="Content Placeholder 2">
            <a:extLst>
              <a:ext uri="{FF2B5EF4-FFF2-40B4-BE49-F238E27FC236}">
                <a16:creationId xmlns:a16="http://schemas.microsoft.com/office/drawing/2014/main" id="{E5E158AD-1DE1-4CC7-B35C-894C3D2630C5}"/>
              </a:ext>
            </a:extLst>
          </p:cNvPr>
          <p:cNvSpPr>
            <a:spLocks noGrp="1"/>
          </p:cNvSpPr>
          <p:nvPr>
            <p:ph idx="1"/>
          </p:nvPr>
        </p:nvSpPr>
        <p:spPr/>
        <p:txBody>
          <a:bodyPr>
            <a:normAutofit/>
          </a:bodyPr>
          <a:lstStyle/>
          <a:p>
            <a:pPr>
              <a:buFont typeface="Arial"/>
              <a:buChar char="•"/>
              <a:defRPr/>
            </a:pPr>
            <a:r>
              <a:rPr lang="de-DE" sz="2800" b="0" i="0" strike="noStrike" cap="none" spc="0" baseline="0">
                <a:solidFill>
                  <a:srgbClr val="808080"/>
                </a:solidFill>
                <a:effectLst/>
                <a:latin typeface="Calibri"/>
                <a:ea typeface="Calibri"/>
                <a:cs typeface="Calibri"/>
              </a:rPr>
              <a:t>Erkennen der Bedeutung von Therapietreue</a:t>
            </a:r>
          </a:p>
          <a:p>
            <a:pPr marL="0" indent="0">
              <a:buNone/>
              <a:defRPr/>
            </a:pPr>
            <a:endParaRPr lang="en-GB"/>
          </a:p>
          <a:p>
            <a:pPr>
              <a:buFont typeface="Arial"/>
              <a:buChar char="•"/>
              <a:defRPr/>
            </a:pPr>
            <a:r>
              <a:rPr lang="de-DE" sz="2800" b="0" i="0" strike="noStrike" cap="none" spc="0" baseline="0">
                <a:solidFill>
                  <a:srgbClr val="808080"/>
                </a:solidFill>
                <a:effectLst/>
                <a:latin typeface="Calibri"/>
                <a:ea typeface="Calibri"/>
                <a:cs typeface="Calibri"/>
              </a:rPr>
              <a:t>Überprüfen der Faktoren, die die Therapietreue beeinflussen</a:t>
            </a:r>
          </a:p>
          <a:p>
            <a:pPr marL="0" indent="0">
              <a:buNone/>
              <a:defRPr/>
            </a:pPr>
            <a:endParaRPr lang="en-GB"/>
          </a:p>
          <a:p>
            <a:pPr>
              <a:buFont typeface="Arial"/>
              <a:buChar char="•"/>
              <a:defRPr/>
            </a:pPr>
            <a:r>
              <a:rPr lang="de-DE" sz="2800" b="0" i="0" strike="noStrike" cap="none" spc="0" baseline="0">
                <a:solidFill>
                  <a:srgbClr val="808080"/>
                </a:solidFill>
                <a:effectLst/>
                <a:latin typeface="Calibri"/>
                <a:ea typeface="Calibri"/>
                <a:cs typeface="Calibri"/>
              </a:rPr>
              <a:t>Ein Verständnis für motivierende Gesprächsführung entwickeln</a:t>
            </a:r>
          </a:p>
          <a:p>
            <a:pPr>
              <a:buFont typeface="Arial"/>
              <a:buChar char="•"/>
              <a:defRPr/>
            </a:pPr>
            <a:endParaRPr lang="en-GB"/>
          </a:p>
          <a:p>
            <a:pPr>
              <a:buFont typeface="Arial"/>
              <a:buChar char="•"/>
              <a:defRPr/>
            </a:pPr>
            <a:r>
              <a:rPr lang="de-DE" sz="2800" b="0" i="0" strike="noStrike" cap="none" spc="0" baseline="0">
                <a:solidFill>
                  <a:srgbClr val="808080"/>
                </a:solidFill>
                <a:effectLst/>
                <a:latin typeface="Calibri"/>
                <a:ea typeface="Calibri"/>
                <a:cs typeface="Calibri"/>
              </a:rPr>
              <a:t>Die Theorie der motivierenden Gesprächsführung erforschen</a:t>
            </a:r>
          </a:p>
          <a:p>
            <a:endParaRPr lang="en-GB"/>
          </a:p>
        </p:txBody>
      </p:sp>
      <p:sp>
        <p:nvSpPr>
          <p:cNvPr id="4" name="Text Placeholder 3">
            <a:extLst>
              <a:ext uri="{FF2B5EF4-FFF2-40B4-BE49-F238E27FC236}">
                <a16:creationId xmlns:a16="http://schemas.microsoft.com/office/drawing/2014/main" id="{32F55D86-EF14-4484-B33F-B64A2868F78C}"/>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334306917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Autofit/>
          </a:bodyPr>
          <a:lstStyle/>
          <a:p>
            <a:pPr eaLnBrk="1" hangingPunct="1"/>
            <a:r>
              <a:rPr lang="de-DE" sz="3600" b="0" i="0" strike="noStrike" cap="none" spc="0" baseline="0">
                <a:solidFill>
                  <a:srgbClr val="FFFFFF"/>
                </a:solidFill>
                <a:effectLst/>
                <a:latin typeface="Calibri Light"/>
                <a:ea typeface="Calibri Light"/>
                <a:cs typeface="Calibri Light"/>
              </a:rPr>
              <a:t>Prinzip 3: Sorgen Sie dafür, dass der Patient </a:t>
            </a:r>
            <a:r>
              <a:rPr lang="de-DE" sz="3600" b="1" i="0" strike="noStrike" cap="none" spc="0" baseline="0">
                <a:solidFill>
                  <a:srgbClr val="FFFFFF"/>
                </a:solidFill>
                <a:effectLst/>
                <a:latin typeface="Calibri"/>
                <a:ea typeface="Calibri"/>
                <a:cs typeface="Calibri"/>
              </a:rPr>
              <a:t>Ihnen</a:t>
            </a:r>
            <a:r>
              <a:rPr lang="de-DE" sz="3600" b="0" i="0" strike="noStrike" cap="none" spc="0" baseline="0">
                <a:solidFill>
                  <a:srgbClr val="FFFFFF"/>
                </a:solidFill>
                <a:effectLst/>
                <a:latin typeface="Calibri Light"/>
                <a:ea typeface="Calibri Light"/>
                <a:cs typeface="Calibri Light"/>
              </a:rPr>
              <a:t> sagt, dass er sich ändern muss</a:t>
            </a:r>
            <a:endParaRPr lang="en-US" altLang="en-US" baseline="30000">
              <a:ea typeface="HelveticaNeueLT Std Med Cn"/>
            </a:endParaRPr>
          </a:p>
        </p:txBody>
      </p:sp>
      <p:sp>
        <p:nvSpPr>
          <p:cNvPr id="52227" name="Rectangle 3"/>
          <p:cNvSpPr>
            <a:spLocks noGrp="1" noChangeArrowheads="1"/>
          </p:cNvSpPr>
          <p:nvPr>
            <p:ph idx="1"/>
          </p:nvPr>
        </p:nvSpPr>
        <p:spPr/>
        <p:txBody>
          <a:bodyPr/>
          <a:lstStyle/>
          <a:p>
            <a:pPr eaLnBrk="1" hangingPunct="1">
              <a:lnSpc>
                <a:spcPct val="90000"/>
              </a:lnSpc>
            </a:pPr>
            <a:r>
              <a:rPr lang="de-DE" sz="2800" b="0" i="0" strike="noStrike" cap="none" spc="0" baseline="0">
                <a:solidFill>
                  <a:srgbClr val="808080"/>
                </a:solidFill>
                <a:effectLst/>
                <a:latin typeface="Calibri"/>
                <a:ea typeface="Calibri"/>
                <a:cs typeface="Calibri"/>
              </a:rPr>
              <a:t>Das Beste, was passieren kann, ist, dass Patienten </a:t>
            </a:r>
            <a:r>
              <a:rPr lang="de-DE" sz="2800" b="1" i="0" strike="noStrike" cap="none" spc="0" baseline="0">
                <a:solidFill>
                  <a:srgbClr val="7B2A84"/>
                </a:solidFill>
                <a:effectLst/>
                <a:latin typeface="Calibri"/>
                <a:ea typeface="Calibri"/>
                <a:cs typeface="Calibri"/>
              </a:rPr>
              <a:t>Ihnen</a:t>
            </a:r>
            <a:r>
              <a:rPr lang="de-DE" sz="2800" b="0" i="0" strike="noStrike" cap="none" spc="0" baseline="0">
                <a:solidFill>
                  <a:srgbClr val="808080"/>
                </a:solidFill>
                <a:effectLst/>
                <a:latin typeface="Calibri"/>
                <a:ea typeface="Calibri"/>
                <a:cs typeface="Calibri"/>
              </a:rPr>
              <a:t> sagen, warum sie sich ändern sollten</a:t>
            </a:r>
            <a:endParaRPr lang="en-US" altLang="en-US" baseline="30000">
              <a:ea typeface="HelveticaNeueLT Std Cn"/>
            </a:endParaRPr>
          </a:p>
          <a:p>
            <a:pPr eaLnBrk="1" hangingPunct="1">
              <a:lnSpc>
                <a:spcPct val="90000"/>
              </a:lnSpc>
            </a:pPr>
            <a:r>
              <a:rPr lang="de-DE" sz="2800" b="0" i="0" strike="noStrike" cap="none" spc="0" baseline="0">
                <a:solidFill>
                  <a:srgbClr val="808080"/>
                </a:solidFill>
                <a:effectLst/>
                <a:latin typeface="Calibri"/>
                <a:ea typeface="Calibri"/>
                <a:cs typeface="Calibri"/>
              </a:rPr>
              <a:t>Wenn jemand das selbst ausspricht, ohne dass Sie es sagen, ist diese Aussage </a:t>
            </a:r>
            <a:r>
              <a:rPr lang="de-DE" sz="2800" b="1" i="0" strike="noStrike" cap="none" spc="0" baseline="0">
                <a:solidFill>
                  <a:srgbClr val="7B2A84"/>
                </a:solidFill>
                <a:effectLst/>
                <a:latin typeface="Calibri"/>
                <a:ea typeface="Calibri"/>
                <a:cs typeface="Calibri"/>
              </a:rPr>
              <a:t>viel</a:t>
            </a:r>
            <a:r>
              <a:rPr lang="de-DE" sz="2800" b="0" i="0" strike="noStrike" cap="none" spc="0" baseline="0">
                <a:solidFill>
                  <a:srgbClr val="808080"/>
                </a:solidFill>
                <a:effectLst/>
                <a:latin typeface="Calibri"/>
                <a:ea typeface="Calibri"/>
                <a:cs typeface="Calibri"/>
              </a:rPr>
              <a:t> stärker</a:t>
            </a:r>
            <a:endParaRPr lang="en-GB" altLang="en-US" baseline="30000">
              <a:ea typeface="HelveticaNeueLT Std Cn"/>
            </a:endParaRPr>
          </a:p>
          <a:p>
            <a:pPr lvl="1" eaLnBrk="1" hangingPunct="1">
              <a:lnSpc>
                <a:spcPct val="90000"/>
              </a:lnSpc>
            </a:pPr>
            <a:r>
              <a:rPr lang="de-DE" sz="2400" b="0" i="1" strike="noStrike" cap="none" spc="0" baseline="0">
                <a:solidFill>
                  <a:srgbClr val="808080"/>
                </a:solidFill>
                <a:effectLst/>
                <a:latin typeface="Calibri"/>
                <a:ea typeface="Calibri"/>
                <a:cs typeface="Calibri"/>
              </a:rPr>
              <a:t>„Die Menschen glauben das, was sie selbst sagen“</a:t>
            </a:r>
          </a:p>
          <a:p>
            <a:pPr eaLnBrk="1" hangingPunct="1">
              <a:lnSpc>
                <a:spcPct val="90000"/>
              </a:lnSpc>
              <a:buFont typeface="Wingdings" pitchFamily="2" charset="2"/>
              <a:buNone/>
            </a:pPr>
            <a:endParaRPr lang="en-US" altLang="en-US" i="1">
              <a:ea typeface="HelveticaNeueLT Std Cn"/>
            </a:endParaRPr>
          </a:p>
        </p:txBody>
      </p:sp>
      <p:sp>
        <p:nvSpPr>
          <p:cNvPr id="3" name="Text Placeholder 2">
            <a:extLst>
              <a:ext uri="{FF2B5EF4-FFF2-40B4-BE49-F238E27FC236}">
                <a16:creationId xmlns:a16="http://schemas.microsoft.com/office/drawing/2014/main" id="{2FC8C99F-272E-4EAF-8AF1-F0DB7D546515}"/>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Bem, DJ. </a:t>
            </a:r>
            <a:r>
              <a:rPr lang="de-DE" sz="1000" b="0" i="1" strike="noStrike" cap="none" spc="0" baseline="0">
                <a:solidFill>
                  <a:srgbClr val="898989"/>
                </a:solidFill>
                <a:effectLst/>
                <a:latin typeface="Calibri"/>
                <a:ea typeface="Calibri"/>
                <a:cs typeface="Calibri"/>
              </a:rPr>
              <a:t>Advances in Experimental Social Psychology. </a:t>
            </a:r>
            <a:r>
              <a:rPr lang="de-DE" sz="1000" b="0" i="0" strike="noStrike" cap="none" spc="0" baseline="0">
                <a:solidFill>
                  <a:srgbClr val="898989"/>
                </a:solidFill>
                <a:effectLst/>
                <a:latin typeface="Calibri"/>
                <a:ea typeface="Calibri"/>
                <a:cs typeface="Calibri"/>
              </a:rPr>
              <a:t>Academic Press, New York. 1972.</a:t>
            </a:r>
            <a:endParaRPr lang="en-GB" sz="1000"/>
          </a:p>
        </p:txBody>
      </p:sp>
    </p:spTree>
    <p:extLst>
      <p:ext uri="{BB962C8B-B14F-4D97-AF65-F5344CB8AC3E}">
        <p14:creationId xmlns:p14="http://schemas.microsoft.com/office/powerpoint/2010/main" val="4196323088"/>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Prinzip 4: Kognitive Dissonanz</a:t>
            </a:r>
            <a:endParaRPr lang="en-US" altLang="en-US" baseline="30000">
              <a:ea typeface="HelveticaNeueLT Std Med Cn"/>
            </a:endParaRPr>
          </a:p>
        </p:txBody>
      </p:sp>
      <p:sp>
        <p:nvSpPr>
          <p:cNvPr id="53251"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Menschen fühlen sich unwohl, wenn sie zwei unvereinbare Überzeugungen in sich tragen</a:t>
            </a:r>
          </a:p>
          <a:p>
            <a:pPr eaLnBrk="1" hangingPunct="1"/>
            <a:r>
              <a:rPr lang="de-DE" sz="2800" b="0" i="0" strike="noStrike" cap="none" spc="0" baseline="0">
                <a:solidFill>
                  <a:srgbClr val="808080"/>
                </a:solidFill>
                <a:effectLst/>
                <a:latin typeface="Calibri"/>
                <a:ea typeface="Calibri"/>
                <a:cs typeface="Calibri"/>
              </a:rPr>
              <a:t>Dadurch entsteht der Drang, etwas zu tun, um das Problem zu lösen</a:t>
            </a:r>
          </a:p>
          <a:p>
            <a:pPr eaLnBrk="1" hangingPunct="1"/>
            <a:r>
              <a:rPr lang="de-DE" sz="2800" b="0" i="0" strike="noStrike" cap="none" spc="0" baseline="0">
                <a:solidFill>
                  <a:srgbClr val="808080"/>
                </a:solidFill>
                <a:effectLst/>
                <a:latin typeface="Calibri"/>
                <a:ea typeface="Calibri"/>
                <a:cs typeface="Calibri"/>
              </a:rPr>
              <a:t>Zum Beispiel: </a:t>
            </a:r>
          </a:p>
          <a:p>
            <a:pPr lvl="1" eaLnBrk="1" hangingPunct="1"/>
            <a:r>
              <a:rPr lang="de-DE" sz="2400" b="0" i="1" strike="noStrike" cap="none" spc="0" baseline="0">
                <a:solidFill>
                  <a:srgbClr val="808080"/>
                </a:solidFill>
                <a:effectLst/>
                <a:latin typeface="Calibri"/>
                <a:ea typeface="Calibri"/>
                <a:cs typeface="Calibri"/>
              </a:rPr>
              <a:t>„Ich rauche“</a:t>
            </a:r>
            <a:r>
              <a:rPr lang="de-DE" sz="2400" b="0" i="0" strike="noStrike" cap="none" spc="0" baseline="0">
                <a:solidFill>
                  <a:srgbClr val="808080"/>
                </a:solidFill>
                <a:effectLst/>
                <a:latin typeface="Calibri"/>
                <a:ea typeface="Calibri"/>
                <a:cs typeface="Calibri"/>
              </a:rPr>
              <a:t> + </a:t>
            </a:r>
            <a:r>
              <a:rPr lang="de-DE" sz="2400" b="0" i="1" strike="noStrike" cap="none" spc="0" baseline="0">
                <a:solidFill>
                  <a:srgbClr val="808080"/>
                </a:solidFill>
                <a:effectLst/>
                <a:latin typeface="Calibri"/>
                <a:ea typeface="Calibri"/>
                <a:cs typeface="Calibri"/>
              </a:rPr>
              <a:t>„Ich möchte gesund sein“</a:t>
            </a:r>
          </a:p>
          <a:p>
            <a:pPr eaLnBrk="1" hangingPunct="1"/>
            <a:r>
              <a:rPr lang="de-DE" sz="2800" b="0" i="0" strike="noStrike" cap="none" spc="0" baseline="0">
                <a:solidFill>
                  <a:srgbClr val="808080"/>
                </a:solidFill>
                <a:effectLst/>
                <a:latin typeface="Calibri"/>
                <a:ea typeface="Calibri"/>
                <a:cs typeface="Calibri"/>
              </a:rPr>
              <a:t>Lösung:</a:t>
            </a:r>
          </a:p>
          <a:p>
            <a:pPr lvl="1" eaLnBrk="1" hangingPunct="1"/>
            <a:r>
              <a:rPr lang="de-DE" sz="2400" b="0" i="0" strike="noStrike" cap="none" spc="0" baseline="0">
                <a:solidFill>
                  <a:srgbClr val="808080"/>
                </a:solidFill>
                <a:effectLst/>
                <a:latin typeface="Calibri"/>
                <a:ea typeface="Calibri"/>
                <a:cs typeface="Calibri"/>
              </a:rPr>
              <a:t>Mit dem Rauchen aufhören </a:t>
            </a:r>
            <a:r>
              <a:rPr lang="de-DE" sz="2400" b="1" i="0" strike="noStrike" cap="none" spc="0" baseline="0">
                <a:solidFill>
                  <a:srgbClr val="7B2A84"/>
                </a:solidFill>
                <a:effectLst/>
                <a:latin typeface="Calibri"/>
                <a:ea typeface="Calibri"/>
                <a:cs typeface="Calibri"/>
              </a:rPr>
              <a:t>oder</a:t>
            </a:r>
            <a:r>
              <a:rPr lang="de-DE" sz="2400" b="0" i="0" strike="noStrike" cap="none" spc="0" baseline="0">
                <a:solidFill>
                  <a:srgbClr val="808080"/>
                </a:solidFill>
                <a:effectLst/>
                <a:latin typeface="Calibri"/>
                <a:ea typeface="Calibri"/>
                <a:cs typeface="Calibri"/>
              </a:rPr>
              <a:t> sich selbst überzeugen, dass es in Ordnung ist zu rauchen</a:t>
            </a:r>
          </a:p>
          <a:p>
            <a:pPr lvl="1" eaLnBrk="1" hangingPunct="1"/>
            <a:r>
              <a:rPr lang="de-DE" sz="2400" b="0" i="0" strike="noStrike" cap="none" spc="0" baseline="0">
                <a:solidFill>
                  <a:srgbClr val="808080"/>
                </a:solidFill>
                <a:effectLst/>
                <a:latin typeface="Calibri"/>
                <a:ea typeface="Calibri"/>
                <a:cs typeface="Calibri"/>
              </a:rPr>
              <a:t>Es ist einfacher, den Status quo beizubehalten!</a:t>
            </a:r>
          </a:p>
        </p:txBody>
      </p:sp>
      <p:sp>
        <p:nvSpPr>
          <p:cNvPr id="3" name="Text Placeholder 2">
            <a:extLst>
              <a:ext uri="{FF2B5EF4-FFF2-40B4-BE49-F238E27FC236}">
                <a16:creationId xmlns:a16="http://schemas.microsoft.com/office/drawing/2014/main" id="{DFE41099-BD00-48CD-9344-BBF7D3A8438B}"/>
              </a:ext>
            </a:extLst>
          </p:cNvPr>
          <p:cNvSpPr>
            <a:spLocks noGrp="1"/>
          </p:cNvSpPr>
          <p:nvPr>
            <p:ph type="body" sz="quarter" idx="13"/>
          </p:nvPr>
        </p:nvSpPr>
        <p:spPr/>
        <p:txBody>
          <a:bodyPr/>
          <a:lstStyle/>
          <a:p>
            <a:endParaRPr lang="en-GB" sz="1000"/>
          </a:p>
          <a:p>
            <a:r>
              <a:rPr lang="de-DE" sz="1000" b="0" i="0" strike="noStrike" cap="none" spc="0" baseline="0">
                <a:solidFill>
                  <a:srgbClr val="898989"/>
                </a:solidFill>
                <a:effectLst/>
                <a:latin typeface="Calibri"/>
                <a:ea typeface="Calibri"/>
                <a:cs typeface="Calibri"/>
              </a:rPr>
              <a:t>Festinger L. </a:t>
            </a:r>
            <a:r>
              <a:rPr lang="de-DE" sz="1000" b="0" i="1" strike="noStrike" cap="none" spc="0" baseline="0">
                <a:solidFill>
                  <a:srgbClr val="898989"/>
                </a:solidFill>
                <a:effectLst/>
                <a:latin typeface="Calibri"/>
                <a:ea typeface="Calibri"/>
                <a:cs typeface="Calibri"/>
              </a:rPr>
              <a:t>A theory of cognitive dissonance. </a:t>
            </a:r>
            <a:r>
              <a:rPr lang="de-DE" sz="1000" b="0" i="0" strike="noStrike" cap="none" spc="0" baseline="0">
                <a:solidFill>
                  <a:srgbClr val="898989"/>
                </a:solidFill>
                <a:effectLst/>
                <a:latin typeface="Calibri"/>
                <a:ea typeface="Calibri"/>
                <a:cs typeface="Calibri"/>
              </a:rPr>
              <a:t>Stanford University Press, Stanford</a:t>
            </a:r>
            <a:r>
              <a:rPr lang="de-DE" sz="1000" b="0" i="1" strike="noStrike" cap="none" spc="0" baseline="0">
                <a:solidFill>
                  <a:srgbClr val="898989"/>
                </a:solidFill>
                <a:effectLst/>
                <a:latin typeface="Calibri"/>
                <a:ea typeface="Calibri"/>
                <a:cs typeface="Calibri"/>
              </a:rPr>
              <a:t>.</a:t>
            </a:r>
            <a:r>
              <a:rPr lang="de-DE" sz="1000" b="0" i="0" strike="noStrike" cap="none" spc="0" baseline="0">
                <a:solidFill>
                  <a:srgbClr val="898989"/>
                </a:solidFill>
                <a:effectLst/>
                <a:latin typeface="Calibri"/>
                <a:ea typeface="Calibri"/>
                <a:cs typeface="Calibri"/>
              </a:rPr>
              <a:t> 1957.</a:t>
            </a:r>
          </a:p>
        </p:txBody>
      </p:sp>
    </p:spTree>
    <p:extLst>
      <p:ext uri="{BB962C8B-B14F-4D97-AF65-F5344CB8AC3E}">
        <p14:creationId xmlns:p14="http://schemas.microsoft.com/office/powerpoint/2010/main" val="727971681"/>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Autofit/>
          </a:bodyPr>
          <a:lstStyle/>
          <a:p>
            <a:pPr eaLnBrk="1" hangingPunct="1"/>
            <a:r>
              <a:rPr lang="de-DE" sz="3600" b="0" i="0" strike="noStrike" cap="none" spc="0" baseline="0">
                <a:solidFill>
                  <a:srgbClr val="FFFFFF"/>
                </a:solidFill>
                <a:effectLst/>
                <a:latin typeface="Calibri Light"/>
                <a:ea typeface="Calibri Light"/>
                <a:cs typeface="Calibri Light"/>
              </a:rPr>
              <a:t>Prinzip 5: Menschen müssen sich zuversichtlich fühlen, bevor sie versuchen, sich zu verändern</a:t>
            </a:r>
          </a:p>
        </p:txBody>
      </p:sp>
      <p:sp>
        <p:nvSpPr>
          <p:cNvPr id="54275" name="Rectangle 3"/>
          <p:cNvSpPr>
            <a:spLocks noGrp="1" noChangeArrowheads="1"/>
          </p:cNvSpPr>
          <p:nvPr>
            <p:ph idx="1"/>
          </p:nvPr>
        </p:nvSpPr>
        <p:spPr>
          <a:xfrm>
            <a:off x="838200" y="1473201"/>
            <a:ext cx="5079715" cy="4317999"/>
          </a:xfrm>
        </p:spPr>
        <p:txBody>
          <a:bodyPr/>
          <a:lstStyle/>
          <a:p>
            <a:pPr eaLnBrk="1" hangingPunct="1"/>
            <a:r>
              <a:rPr lang="de-DE" sz="2800" b="0" i="0" strike="noStrike" cap="none" spc="0" baseline="0">
                <a:solidFill>
                  <a:srgbClr val="808080"/>
                </a:solidFill>
                <a:effectLst/>
                <a:latin typeface="Calibri"/>
                <a:ea typeface="Calibri"/>
                <a:cs typeface="Calibri"/>
              </a:rPr>
              <a:t>Wenn Menschen glauben, dass sie in der Lage sind, etwas zu tun, sind sie </a:t>
            </a:r>
            <a:r>
              <a:rPr lang="de-DE" sz="2800" b="1" i="0" strike="noStrike" cap="none" spc="0" baseline="0">
                <a:solidFill>
                  <a:srgbClr val="7B2A84"/>
                </a:solidFill>
                <a:effectLst/>
                <a:latin typeface="Calibri"/>
                <a:ea typeface="Calibri"/>
                <a:cs typeface="Calibri"/>
              </a:rPr>
              <a:t>viel</a:t>
            </a:r>
            <a:r>
              <a:rPr lang="de-DE" sz="2800" b="0" i="0" strike="noStrike" cap="none" spc="0" baseline="0">
                <a:solidFill>
                  <a:srgbClr val="808080"/>
                </a:solidFill>
                <a:effectLst/>
                <a:latin typeface="Calibri"/>
                <a:ea typeface="Calibri"/>
                <a:cs typeface="Calibri"/>
              </a:rPr>
              <a:t> eher bereit, es zu versuchen</a:t>
            </a:r>
            <a:endParaRPr lang="en-US" altLang="en-US" baseline="30000">
              <a:ea typeface="HelveticaNeueLT Std Cn"/>
            </a:endParaRPr>
          </a:p>
          <a:p>
            <a:pPr eaLnBrk="1" hangingPunct="1">
              <a:buFont typeface="Wingdings" pitchFamily="2" charset="2"/>
              <a:buNone/>
            </a:pPr>
            <a:endParaRPr lang="en-GB" altLang="en-US">
              <a:ea typeface="HelveticaNeueLT Std Cn"/>
            </a:endParaRPr>
          </a:p>
          <a:p>
            <a:pPr lvl="1" eaLnBrk="1" hangingPunct="1"/>
            <a:endParaRPr lang="en-US" altLang="en-US" i="1"/>
          </a:p>
        </p:txBody>
      </p:sp>
      <p:sp>
        <p:nvSpPr>
          <p:cNvPr id="3" name="Text Placeholder 2">
            <a:extLst>
              <a:ext uri="{FF2B5EF4-FFF2-40B4-BE49-F238E27FC236}">
                <a16:creationId xmlns:a16="http://schemas.microsoft.com/office/drawing/2014/main" id="{878C89CE-A731-4C44-9C52-106C4C9574DD}"/>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Bildquelle: Shutterstock</a:t>
            </a:r>
          </a:p>
          <a:p>
            <a:r>
              <a:rPr lang="de-DE" sz="1000" b="0" i="0" strike="noStrike" cap="none" spc="0" baseline="0">
                <a:solidFill>
                  <a:srgbClr val="898989"/>
                </a:solidFill>
                <a:effectLst/>
                <a:latin typeface="Calibri"/>
                <a:ea typeface="Calibri"/>
                <a:cs typeface="Calibri"/>
              </a:rPr>
              <a:t>Bandura A. </a:t>
            </a:r>
            <a:r>
              <a:rPr lang="de-DE" sz="1000" b="0" i="1" strike="noStrike" cap="none" spc="0" baseline="0">
                <a:solidFill>
                  <a:srgbClr val="898989"/>
                </a:solidFill>
                <a:effectLst/>
                <a:latin typeface="Calibri"/>
                <a:ea typeface="Calibri"/>
                <a:cs typeface="Calibri"/>
              </a:rPr>
              <a:t>Psychol Rev. </a:t>
            </a:r>
            <a:r>
              <a:rPr lang="de-DE" sz="1000" b="0" i="0" strike="noStrike" cap="none" spc="0" baseline="0">
                <a:solidFill>
                  <a:srgbClr val="898989"/>
                </a:solidFill>
                <a:effectLst/>
                <a:latin typeface="Calibri"/>
                <a:ea typeface="Calibri"/>
                <a:cs typeface="Calibri"/>
              </a:rPr>
              <a:t>1977;84:191-215.</a:t>
            </a:r>
          </a:p>
        </p:txBody>
      </p:sp>
      <p:pic>
        <p:nvPicPr>
          <p:cNvPr id="4" name="Picture 3" descr="A picture containing sky, outdoor, sunset, person&#10;&#10;Description automatically generated">
            <a:extLst>
              <a:ext uri="{FF2B5EF4-FFF2-40B4-BE49-F238E27FC236}">
                <a16:creationId xmlns:a16="http://schemas.microsoft.com/office/drawing/2014/main" id="{C193E7A1-CE5F-224C-B27C-2AD70464FDA5}"/>
              </a:ext>
            </a:extLst>
          </p:cNvPr>
          <p:cNvPicPr>
            <a:picLocks noChangeAspect="1"/>
          </p:cNvPicPr>
          <p:nvPr/>
        </p:nvPicPr>
        <p:blipFill>
          <a:blip r:embed="rId3">
            <a:extLst>
              <a:ext uri="{28A0092B-C50C-407E-A947-70E740481C1C}">
                <a14:useLocalDpi xmlns:a14="http://schemas.microsoft.com/office/drawing/2010/main"/>
              </a:ext>
            </a:extLst>
          </a:blip>
          <a:srcRect l="1857" t="602" r="19677" b="1858"/>
          <a:stretch>
            <a:fillRect/>
          </a:stretch>
        </p:blipFill>
        <p:spPr>
          <a:xfrm>
            <a:off x="6102849" y="1479478"/>
            <a:ext cx="5208998" cy="4315147"/>
          </a:xfrm>
          <a:prstGeom prst="roundRect">
            <a:avLst>
              <a:gd name="adj" fmla="val 5953"/>
            </a:avLst>
          </a:prstGeom>
        </p:spPr>
      </p:pic>
    </p:spTree>
    <p:extLst>
      <p:ext uri="{BB962C8B-B14F-4D97-AF65-F5344CB8AC3E}">
        <p14:creationId xmlns:p14="http://schemas.microsoft.com/office/powerpoint/2010/main" val="2606595348"/>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Prinzip 6: Ambivalenz ist normal</a:t>
            </a:r>
          </a:p>
        </p:txBody>
      </p:sp>
      <p:sp>
        <p:nvSpPr>
          <p:cNvPr id="55299" name="Content Placeholder 1"/>
          <p:cNvSpPr>
            <a:spLocks noGrp="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Wir alle haben bei großen Entscheidungen zu kämpfen</a:t>
            </a:r>
          </a:p>
          <a:p>
            <a:pPr eaLnBrk="1" hangingPunct="1"/>
            <a:r>
              <a:rPr lang="de-DE" sz="2800" b="0" i="0" strike="noStrike" cap="none" spc="0" baseline="0">
                <a:solidFill>
                  <a:srgbClr val="808080"/>
                </a:solidFill>
                <a:effectLst/>
                <a:latin typeface="Calibri"/>
                <a:ea typeface="Calibri"/>
                <a:cs typeface="Calibri"/>
              </a:rPr>
              <a:t>Unsicher zu sein, ist tatsächlich normal bei Menschen</a:t>
            </a:r>
          </a:p>
        </p:txBody>
      </p:sp>
      <p:sp>
        <p:nvSpPr>
          <p:cNvPr id="2" name="Text Placeholder 1">
            <a:extLst>
              <a:ext uri="{FF2B5EF4-FFF2-40B4-BE49-F238E27FC236}">
                <a16:creationId xmlns:a16="http://schemas.microsoft.com/office/drawing/2014/main" id="{C536FC31-DEF2-4F10-BA71-00965D876268}"/>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3911478869"/>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75D7-DBBC-478C-B57C-87B48BFD3E59}"/>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Zusammenfassung </a:t>
            </a:r>
          </a:p>
        </p:txBody>
      </p:sp>
      <p:sp>
        <p:nvSpPr>
          <p:cNvPr id="5" name="Content Placeholder 4">
            <a:extLst>
              <a:ext uri="{FF2B5EF4-FFF2-40B4-BE49-F238E27FC236}">
                <a16:creationId xmlns:a16="http://schemas.microsoft.com/office/drawing/2014/main" id="{1A316DE1-7CBD-491A-8167-CC0F6857B22C}"/>
              </a:ext>
            </a:extLst>
          </p:cNvPr>
          <p:cNvSpPr>
            <a:spLocks noGrp="1"/>
          </p:cNvSpPr>
          <p:nvPr>
            <p:ph idx="1"/>
          </p:nvPr>
        </p:nvSpPr>
        <p:spPr/>
        <p:txBody>
          <a:bodyPr>
            <a:normAutofit fontScale="92500"/>
          </a:bodyPr>
          <a:lstStyle/>
          <a:p>
            <a:r>
              <a:rPr lang="de-DE" sz="2600" b="0" i="0" strike="noStrike" cap="none" spc="0" baseline="0">
                <a:solidFill>
                  <a:srgbClr val="808080"/>
                </a:solidFill>
                <a:effectLst/>
                <a:latin typeface="Calibri"/>
                <a:ea typeface="Calibri"/>
                <a:cs typeface="Calibri"/>
              </a:rPr>
              <a:t>Um optimale Ergebnisse bei CF zu erzielen, ist Therapietreue erforderlich; eine schlechte Therapietreue ist jedoch ein bekanntes Problem bei CF-Patienten</a:t>
            </a:r>
          </a:p>
          <a:p>
            <a:r>
              <a:rPr lang="de-DE" sz="2600" b="0" i="0" strike="noStrike" cap="none" spc="0" baseline="0">
                <a:solidFill>
                  <a:srgbClr val="808080"/>
                </a:solidFill>
                <a:effectLst/>
                <a:latin typeface="Calibri"/>
                <a:ea typeface="Calibri"/>
                <a:cs typeface="Calibri"/>
              </a:rPr>
              <a:t>Die Therapietreue wird von einer Reihe von Faktoren beeinflusst, wie z. B. dem Umfeld des Patienten, seinen individuellen Eigenschaften, seinem Verhalten und seinem Verständnis von Behandlung und Krankheit </a:t>
            </a:r>
          </a:p>
          <a:p>
            <a:r>
              <a:rPr lang="de-DE" sz="2600" b="0" i="0" strike="noStrike" cap="none" spc="0" baseline="0">
                <a:solidFill>
                  <a:srgbClr val="808080"/>
                </a:solidFill>
                <a:effectLst/>
                <a:latin typeface="Calibri"/>
                <a:ea typeface="Calibri"/>
                <a:cs typeface="Calibri"/>
              </a:rPr>
              <a:t>Die motivierende Gesprächsführung kann eingesetzt werden, um Verhaltensänderungen bei Patienten herbeizuführen, die Widerstand zeigen</a:t>
            </a:r>
          </a:p>
          <a:p>
            <a:r>
              <a:rPr lang="de-DE" sz="2600" b="0" i="0" strike="noStrike" cap="none" spc="0" baseline="0">
                <a:solidFill>
                  <a:srgbClr val="808080"/>
                </a:solidFill>
                <a:effectLst/>
                <a:latin typeface="Calibri"/>
                <a:ea typeface="Calibri"/>
                <a:cs typeface="Calibri"/>
              </a:rPr>
              <a:t>Ärzte und CF-Teams können die Techniken der motivierenden Gesprächsführung nutzen, um die Überzeugungen der Patienten zu ergründen und ihre Motivation zur Veränderung zu steigern</a:t>
            </a:r>
          </a:p>
          <a:p>
            <a:endParaRPr lang="en-GB"/>
          </a:p>
        </p:txBody>
      </p:sp>
      <p:sp>
        <p:nvSpPr>
          <p:cNvPr id="3" name="Text Placeholder 2">
            <a:extLst>
              <a:ext uri="{FF2B5EF4-FFF2-40B4-BE49-F238E27FC236}">
                <a16:creationId xmlns:a16="http://schemas.microsoft.com/office/drawing/2014/main" id="{43599094-0AC4-4652-80F4-707E635AFCFF}"/>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 </a:t>
            </a:r>
          </a:p>
        </p:txBody>
      </p:sp>
    </p:spTree>
    <p:extLst>
      <p:ext uri="{BB962C8B-B14F-4D97-AF65-F5344CB8AC3E}">
        <p14:creationId xmlns:p14="http://schemas.microsoft.com/office/powerpoint/2010/main" val="316996490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Literaturhinweise</a:t>
            </a:r>
          </a:p>
        </p:txBody>
      </p:sp>
      <p:sp>
        <p:nvSpPr>
          <p:cNvPr id="56323" name="Rectangle 3"/>
          <p:cNvSpPr>
            <a:spLocks noGrp="1"/>
          </p:cNvSpPr>
          <p:nvPr>
            <p:ph idx="1"/>
          </p:nvPr>
        </p:nvSpPr>
        <p:spPr>
          <a:xfrm>
            <a:off x="838200" y="1473201"/>
            <a:ext cx="10307337" cy="4410824"/>
          </a:xfrm>
        </p:spPr>
        <p:txBody>
          <a:bodyPr>
            <a:spAutoFit/>
          </a:bodyPr>
          <a:lstStyle/>
          <a:p>
            <a:pPr eaLnBrk="1" hangingPunct="1"/>
            <a:r>
              <a:rPr lang="de-DE" sz="1150" b="0" i="0" strike="noStrike" cap="none" spc="0" baseline="0" dirty="0">
                <a:solidFill>
                  <a:srgbClr val="808080"/>
                </a:solidFill>
                <a:effectLst/>
                <a:latin typeface="Calibri"/>
                <a:ea typeface="Calibri"/>
                <a:cs typeface="Calibri"/>
              </a:rPr>
              <a:t>Anghel LA, </a:t>
            </a:r>
            <a:r>
              <a:rPr lang="de-DE" sz="1150" b="0" i="0" strike="noStrike" cap="none" spc="0" baseline="0" dirty="0" err="1">
                <a:solidFill>
                  <a:srgbClr val="808080"/>
                </a:solidFill>
                <a:effectLst/>
                <a:latin typeface="Calibri"/>
                <a:ea typeface="Calibri"/>
                <a:cs typeface="Calibri"/>
              </a:rPr>
              <a:t>Farcas</a:t>
            </a:r>
            <a:r>
              <a:rPr lang="de-DE" sz="1150" b="0" i="0" strike="noStrike" cap="none" spc="0" baseline="0" dirty="0">
                <a:solidFill>
                  <a:srgbClr val="808080"/>
                </a:solidFill>
                <a:effectLst/>
                <a:latin typeface="Calibri"/>
                <a:ea typeface="Calibri"/>
                <a:cs typeface="Calibri"/>
              </a:rPr>
              <a:t> AM, </a:t>
            </a:r>
            <a:r>
              <a:rPr lang="de-DE" sz="1150" b="0" i="0" strike="noStrike" cap="none" spc="0" baseline="0" dirty="0" err="1">
                <a:solidFill>
                  <a:srgbClr val="808080"/>
                </a:solidFill>
                <a:effectLst/>
                <a:latin typeface="Calibri"/>
                <a:ea typeface="Calibri"/>
                <a:cs typeface="Calibri"/>
              </a:rPr>
              <a:t>Oprean</a:t>
            </a:r>
            <a:r>
              <a:rPr lang="de-DE" sz="1150" b="0" i="0" strike="noStrike" cap="none" spc="0" baseline="0" dirty="0">
                <a:solidFill>
                  <a:srgbClr val="808080"/>
                </a:solidFill>
                <a:effectLst/>
                <a:latin typeface="Calibri"/>
                <a:ea typeface="Calibri"/>
                <a:cs typeface="Calibri"/>
              </a:rPr>
              <a:t> RN. An </a:t>
            </a:r>
            <a:r>
              <a:rPr lang="de-DE" sz="1150" b="0" i="0" strike="noStrike" cap="none" spc="0" baseline="0" dirty="0" err="1">
                <a:solidFill>
                  <a:srgbClr val="808080"/>
                </a:solidFill>
                <a:effectLst/>
                <a:latin typeface="Calibri"/>
                <a:ea typeface="Calibri"/>
                <a:cs typeface="Calibri"/>
              </a:rPr>
              <a:t>overview</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the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common</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methods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used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measure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treatment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Med</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Pharm</a:t>
            </a:r>
            <a:r>
              <a:rPr lang="de-DE" sz="1150" b="0" i="1" strike="noStrike" cap="none" spc="0" baseline="0" dirty="0">
                <a:solidFill>
                  <a:srgbClr val="808080"/>
                </a:solidFill>
                <a:effectLst/>
                <a:latin typeface="Calibri"/>
                <a:ea typeface="Calibri"/>
                <a:cs typeface="Calibri"/>
              </a:rPr>
              <a:t> Rep. </a:t>
            </a:r>
            <a:r>
              <a:rPr lang="de-DE" sz="1150" b="0" i="0" strike="noStrike" cap="none" spc="0" baseline="0" dirty="0">
                <a:solidFill>
                  <a:srgbClr val="808080"/>
                </a:solidFill>
                <a:effectLst/>
                <a:latin typeface="Calibri"/>
                <a:ea typeface="Calibri"/>
                <a:cs typeface="Calibri"/>
              </a:rPr>
              <a:t>2019;92:117–122. </a:t>
            </a:r>
          </a:p>
          <a:p>
            <a:pPr eaLnBrk="1" hangingPunct="1"/>
            <a:r>
              <a:rPr lang="de-DE" sz="1150" b="0" i="0" strike="noStrike" cap="none" spc="0" baseline="0" dirty="0">
                <a:solidFill>
                  <a:srgbClr val="808080"/>
                </a:solidFill>
                <a:effectLst/>
                <a:latin typeface="Calibri"/>
                <a:ea typeface="Calibri"/>
                <a:cs typeface="Calibri"/>
              </a:rPr>
              <a:t>Bandura A. </a:t>
            </a:r>
            <a:r>
              <a:rPr lang="de-DE" sz="1150" b="0" i="0" strike="noStrike" cap="none" spc="0" baseline="0" dirty="0" err="1">
                <a:solidFill>
                  <a:srgbClr val="808080"/>
                </a:solidFill>
                <a:effectLst/>
                <a:latin typeface="Calibri"/>
                <a:ea typeface="Calibri"/>
                <a:cs typeface="Calibri"/>
              </a:rPr>
              <a:t>Self-efficacy</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toward</a:t>
            </a:r>
            <a:r>
              <a:rPr lang="de-DE" sz="1150" b="0" i="0" strike="noStrike" cap="none" spc="0" baseline="0" dirty="0">
                <a:solidFill>
                  <a:srgbClr val="808080"/>
                </a:solidFill>
                <a:effectLst/>
                <a:latin typeface="Calibri"/>
                <a:ea typeface="Calibri"/>
                <a:cs typeface="Calibri"/>
              </a:rPr>
              <a:t> a </a:t>
            </a:r>
            <a:r>
              <a:rPr lang="de-DE" sz="1150" b="0" i="0" strike="noStrike" cap="none" spc="0" baseline="0" dirty="0" err="1">
                <a:solidFill>
                  <a:srgbClr val="808080"/>
                </a:solidFill>
                <a:effectLst/>
                <a:latin typeface="Calibri"/>
                <a:ea typeface="Calibri"/>
                <a:cs typeface="Calibri"/>
              </a:rPr>
              <a:t>unifying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theory</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behavioral</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change</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Psychol</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Rev</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1977;84:191–215.</a:t>
            </a:r>
          </a:p>
          <a:p>
            <a:pPr eaLnBrk="1" hangingPunct="1"/>
            <a:r>
              <a:rPr lang="de-DE" sz="1150" b="0" i="0" strike="noStrike" cap="none" spc="0" baseline="0" dirty="0">
                <a:solidFill>
                  <a:srgbClr val="808080"/>
                </a:solidFill>
                <a:effectLst/>
                <a:latin typeface="Calibri"/>
                <a:ea typeface="Calibri"/>
                <a:cs typeface="Calibri"/>
              </a:rPr>
              <a:t>Balfour-Lynn IM, King JA. CFTR </a:t>
            </a:r>
            <a:r>
              <a:rPr lang="de-DE" sz="1150" b="0" i="0" strike="noStrike" cap="none" spc="0" baseline="0" dirty="0" err="1">
                <a:solidFill>
                  <a:srgbClr val="808080"/>
                </a:solidFill>
                <a:effectLst/>
                <a:latin typeface="Calibri"/>
                <a:ea typeface="Calibri"/>
                <a:cs typeface="Calibri"/>
              </a:rPr>
              <a:t>modulator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therapies</a:t>
            </a:r>
            <a:r>
              <a:rPr lang="de-DE" sz="1150" b="0" i="0" strike="noStrike" cap="none" spc="0" baseline="0" dirty="0">
                <a:solidFill>
                  <a:srgbClr val="808080"/>
                </a:solidFill>
                <a:effectLst/>
                <a:latin typeface="Calibri"/>
                <a:ea typeface="Calibri"/>
                <a:cs typeface="Calibri"/>
              </a:rPr>
              <a:t> - </a:t>
            </a:r>
            <a:r>
              <a:rPr lang="de-DE" sz="1150" b="0" i="0" strike="noStrike" cap="none" spc="0" baseline="0" dirty="0" err="1">
                <a:solidFill>
                  <a:srgbClr val="808080"/>
                </a:solidFill>
                <a:effectLst/>
                <a:latin typeface="Calibri"/>
                <a:ea typeface="Calibri"/>
                <a:cs typeface="Calibri"/>
              </a:rPr>
              <a:t>Effect</a:t>
            </a:r>
            <a:r>
              <a:rPr lang="de-DE" sz="1150" b="0" i="0" strike="noStrike" cap="none" spc="0" baseline="0" dirty="0">
                <a:solidFill>
                  <a:srgbClr val="808080"/>
                </a:solidFill>
                <a:effectLst/>
                <a:latin typeface="Calibri"/>
                <a:ea typeface="Calibri"/>
                <a:cs typeface="Calibri"/>
              </a:rPr>
              <a:t> on </a:t>
            </a:r>
            <a:r>
              <a:rPr lang="de-DE" sz="1150" b="0" i="0" strike="noStrike" cap="none" spc="0" baseline="0" dirty="0" err="1">
                <a:solidFill>
                  <a:srgbClr val="808080"/>
                </a:solidFill>
                <a:effectLst/>
                <a:latin typeface="Calibri"/>
                <a:ea typeface="Calibri"/>
                <a:cs typeface="Calibri"/>
              </a:rPr>
              <a:t>life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expectancy</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people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[vor Drucklegung online erschienen, 26. Mai 2020]. </a:t>
            </a:r>
            <a:r>
              <a:rPr lang="de-DE" sz="1150" b="0" i="1" strike="noStrike" cap="none" spc="0" baseline="0" dirty="0" err="1">
                <a:solidFill>
                  <a:srgbClr val="808080"/>
                </a:solidFill>
                <a:effectLst/>
                <a:latin typeface="Calibri"/>
                <a:ea typeface="Calibri"/>
                <a:cs typeface="Calibri"/>
              </a:rPr>
              <a:t>Paediatr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Respir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Rev</a:t>
            </a:r>
            <a:r>
              <a:rPr lang="de-DE" sz="1150" b="0" i="0" strike="noStrike" cap="none" spc="0" baseline="0" dirty="0">
                <a:solidFill>
                  <a:srgbClr val="808080"/>
                </a:solidFill>
                <a:effectLst/>
                <a:latin typeface="Calibri"/>
                <a:ea typeface="Calibri"/>
                <a:cs typeface="Calibri"/>
              </a:rPr>
              <a:t> 2020;S1526-0542(20)30081-6.</a:t>
            </a:r>
          </a:p>
          <a:p>
            <a:pPr eaLnBrk="1" hangingPunct="1"/>
            <a:r>
              <a:rPr lang="de-DE" sz="1150" b="0" i="0" strike="noStrike" cap="none" spc="0" baseline="0" dirty="0" err="1">
                <a:solidFill>
                  <a:srgbClr val="808080"/>
                </a:solidFill>
                <a:effectLst/>
                <a:latin typeface="Calibri"/>
                <a:ea typeface="Calibri"/>
                <a:cs typeface="Calibri"/>
              </a:rPr>
              <a:t>Bem</a:t>
            </a:r>
            <a:r>
              <a:rPr lang="de-DE" sz="1150" b="0" i="0" strike="noStrike" cap="none" spc="0" baseline="0" dirty="0">
                <a:solidFill>
                  <a:srgbClr val="808080"/>
                </a:solidFill>
                <a:effectLst/>
                <a:latin typeface="Calibri"/>
                <a:ea typeface="Calibri"/>
                <a:cs typeface="Calibri"/>
              </a:rPr>
              <a:t>, DJ. ‘</a:t>
            </a:r>
            <a:r>
              <a:rPr lang="de-DE" sz="1150" b="0" i="0" strike="noStrike" cap="none" spc="0" baseline="0" dirty="0" err="1">
                <a:solidFill>
                  <a:srgbClr val="808080"/>
                </a:solidFill>
                <a:effectLst/>
                <a:latin typeface="Calibri"/>
                <a:ea typeface="Calibri"/>
                <a:cs typeface="Calibri"/>
              </a:rPr>
              <a:t>Self-perception</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theory</a:t>
            </a:r>
            <a:r>
              <a:rPr lang="de-DE" sz="1150" b="0" i="0" strike="noStrike" cap="none" spc="0" baseline="0" dirty="0">
                <a:solidFill>
                  <a:srgbClr val="808080"/>
                </a:solidFill>
                <a:effectLst/>
                <a:latin typeface="Calibri"/>
                <a:ea typeface="Calibri"/>
                <a:cs typeface="Calibri"/>
              </a:rPr>
              <a:t>’, in: Berkowitz L, </a:t>
            </a:r>
            <a:r>
              <a:rPr lang="de-DE" sz="1150" b="0" i="1" strike="noStrike" cap="none" spc="0" baseline="0" dirty="0" err="1">
                <a:solidFill>
                  <a:srgbClr val="808080"/>
                </a:solidFill>
                <a:effectLst/>
                <a:latin typeface="Calibri"/>
                <a:ea typeface="Calibri"/>
                <a:cs typeface="Calibri"/>
              </a:rPr>
              <a:t>Advances</a:t>
            </a:r>
            <a:r>
              <a:rPr lang="de-DE" sz="1150" b="0" i="1" strike="noStrike" cap="none" spc="0" baseline="0" dirty="0">
                <a:solidFill>
                  <a:srgbClr val="808080"/>
                </a:solidFill>
                <a:effectLst/>
                <a:latin typeface="Calibri"/>
                <a:ea typeface="Calibri"/>
                <a:cs typeface="Calibri"/>
              </a:rPr>
              <a:t> in experimental </a:t>
            </a:r>
            <a:r>
              <a:rPr lang="de-DE" sz="1150" b="0" i="1" strike="noStrike" cap="none" spc="0" baseline="0" dirty="0" err="1">
                <a:solidFill>
                  <a:srgbClr val="808080"/>
                </a:solidFill>
                <a:effectLst/>
                <a:latin typeface="Calibri"/>
                <a:ea typeface="Calibri"/>
                <a:cs typeface="Calibri"/>
              </a:rPr>
              <a:t>social</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psychology</a:t>
            </a:r>
            <a:r>
              <a:rPr lang="de-DE" sz="1150" b="0" i="0" strike="noStrike" cap="none" spc="0" baseline="0" dirty="0">
                <a:solidFill>
                  <a:srgbClr val="808080"/>
                </a:solidFill>
                <a:effectLst/>
                <a:latin typeface="Calibri"/>
                <a:ea typeface="Calibri"/>
                <a:cs typeface="Calibri"/>
              </a:rPr>
              <a:t>. Academic Press, New York. 1972</a:t>
            </a:r>
          </a:p>
          <a:p>
            <a:pPr eaLnBrk="1" hangingPunct="1"/>
            <a:r>
              <a:rPr lang="de-DE" sz="1150" b="0" i="0" strike="noStrike" cap="none" spc="0" baseline="0" dirty="0" err="1">
                <a:solidFill>
                  <a:srgbClr val="808080"/>
                </a:solidFill>
                <a:effectLst/>
                <a:latin typeface="Calibri"/>
                <a:ea typeface="Calibri"/>
                <a:cs typeface="Calibri"/>
              </a:rPr>
              <a:t>Bishay</a:t>
            </a:r>
            <a:r>
              <a:rPr lang="de-DE" sz="1150" b="0" i="0" strike="noStrike" cap="none" spc="0" baseline="0" dirty="0">
                <a:solidFill>
                  <a:srgbClr val="808080"/>
                </a:solidFill>
                <a:effectLst/>
                <a:latin typeface="Calibri"/>
                <a:ea typeface="Calibri"/>
                <a:cs typeface="Calibri"/>
              </a:rPr>
              <a:t> LC, </a:t>
            </a:r>
            <a:r>
              <a:rPr lang="de-DE" sz="1150" b="0" i="0" strike="noStrike" cap="none" spc="0" baseline="0" dirty="0" err="1">
                <a:solidFill>
                  <a:srgbClr val="808080"/>
                </a:solidFill>
                <a:effectLst/>
                <a:latin typeface="Calibri"/>
                <a:ea typeface="Calibri"/>
                <a:cs typeface="Calibri"/>
              </a:rPr>
              <a:t>Sawicki</a:t>
            </a:r>
            <a:r>
              <a:rPr lang="de-DE" sz="1150" b="0" i="0" strike="noStrike" cap="none" spc="0" baseline="0" dirty="0">
                <a:solidFill>
                  <a:srgbClr val="808080"/>
                </a:solidFill>
                <a:effectLst/>
                <a:latin typeface="Calibri"/>
                <a:ea typeface="Calibri"/>
                <a:cs typeface="Calibri"/>
              </a:rPr>
              <a:t> GS. </a:t>
            </a:r>
            <a:r>
              <a:rPr lang="de-DE" sz="1150" b="0" i="0" strike="noStrike" cap="none" spc="0" baseline="0" dirty="0" err="1">
                <a:solidFill>
                  <a:srgbClr val="808080"/>
                </a:solidFill>
                <a:effectLst/>
                <a:latin typeface="Calibri"/>
                <a:ea typeface="Calibri"/>
                <a:cs typeface="Calibri"/>
              </a:rPr>
              <a:t>Strategies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optimize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treatment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adolescent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patients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Adolesc</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Health</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Med</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Ther</a:t>
            </a:r>
            <a:r>
              <a:rPr lang="de-DE" sz="1150" b="0" i="1" strike="noStrike" cap="none" spc="0" baseline="0" dirty="0">
                <a:solidFill>
                  <a:srgbClr val="808080"/>
                </a:solidFill>
                <a:effectLst/>
                <a:latin typeface="Calibri"/>
                <a:ea typeface="Calibri"/>
                <a:cs typeface="Calibri"/>
              </a:rPr>
              <a:t>.</a:t>
            </a:r>
            <a:r>
              <a:rPr lang="de-DE" sz="1150" b="0" i="0" strike="noStrike" cap="none" spc="0" baseline="0" dirty="0">
                <a:solidFill>
                  <a:srgbClr val="808080"/>
                </a:solidFill>
                <a:effectLst/>
                <a:latin typeface="Calibri"/>
                <a:ea typeface="Calibri"/>
                <a:cs typeface="Calibri"/>
              </a:rPr>
              <a:t> 2016;7:117–124.</a:t>
            </a:r>
          </a:p>
          <a:p>
            <a:pPr eaLnBrk="1" hangingPunct="1"/>
            <a:r>
              <a:rPr lang="de-DE" sz="1150" b="0" i="0" strike="noStrike" cap="none" spc="0" baseline="0" dirty="0">
                <a:solidFill>
                  <a:srgbClr val="808080"/>
                </a:solidFill>
                <a:effectLst/>
                <a:latin typeface="Calibri"/>
                <a:ea typeface="Calibri"/>
                <a:cs typeface="Calibri"/>
              </a:rPr>
              <a:t>Brehm JW. </a:t>
            </a:r>
            <a:r>
              <a:rPr lang="de-DE" sz="1150" b="0" i="1" strike="noStrike" cap="none" spc="0" baseline="0" dirty="0">
                <a:solidFill>
                  <a:srgbClr val="808080"/>
                </a:solidFill>
                <a:effectLst/>
                <a:latin typeface="Calibri"/>
                <a:ea typeface="Calibri"/>
                <a:cs typeface="Calibri"/>
              </a:rPr>
              <a:t>A </a:t>
            </a:r>
            <a:r>
              <a:rPr lang="de-DE" sz="1150" b="0" i="1" strike="noStrike" cap="none" spc="0" baseline="0" dirty="0" err="1">
                <a:solidFill>
                  <a:srgbClr val="808080"/>
                </a:solidFill>
                <a:effectLst/>
                <a:latin typeface="Calibri"/>
                <a:ea typeface="Calibri"/>
                <a:cs typeface="Calibri"/>
              </a:rPr>
              <a:t>theory</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of</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psychological</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reactance</a:t>
            </a:r>
            <a:r>
              <a:rPr lang="de-DE" sz="1150" b="0" i="0" strike="noStrike" cap="none" spc="0" baseline="0" dirty="0">
                <a:solidFill>
                  <a:srgbClr val="808080"/>
                </a:solidFill>
                <a:effectLst/>
                <a:latin typeface="Calibri"/>
                <a:ea typeface="Calibri"/>
                <a:cs typeface="Calibri"/>
              </a:rPr>
              <a:t>. Academic Press, New York. 1966.</a:t>
            </a:r>
          </a:p>
          <a:p>
            <a:pPr eaLnBrk="1" hangingPunct="1"/>
            <a:r>
              <a:rPr lang="de-DE" sz="1150" b="0" i="0" strike="noStrike" cap="none" spc="0" baseline="0" dirty="0" err="1">
                <a:solidFill>
                  <a:srgbClr val="808080"/>
                </a:solidFill>
                <a:effectLst/>
                <a:latin typeface="Calibri"/>
                <a:ea typeface="Calibri"/>
                <a:cs typeface="Calibri"/>
              </a:rPr>
              <a:t>Burgel</a:t>
            </a:r>
            <a:r>
              <a:rPr lang="de-DE" sz="1150" b="0" i="0" strike="noStrike" cap="none" spc="0" baseline="0" dirty="0">
                <a:solidFill>
                  <a:srgbClr val="808080"/>
                </a:solidFill>
                <a:effectLst/>
                <a:latin typeface="Calibri"/>
                <a:ea typeface="Calibri"/>
                <a:cs typeface="Calibri"/>
              </a:rPr>
              <a:t> PR, </a:t>
            </a:r>
            <a:r>
              <a:rPr lang="de-DE" sz="1150" b="0" i="0" strike="noStrike" cap="none" spc="0" baseline="0" dirty="0" err="1">
                <a:solidFill>
                  <a:srgbClr val="808080"/>
                </a:solidFill>
                <a:effectLst/>
                <a:latin typeface="Calibri"/>
                <a:ea typeface="Calibri"/>
                <a:cs typeface="Calibri"/>
              </a:rPr>
              <a:t>Munck</a:t>
            </a:r>
            <a:r>
              <a:rPr lang="de-DE" sz="1150" b="0" i="0" strike="noStrike" cap="none" spc="0" baseline="0" dirty="0">
                <a:solidFill>
                  <a:srgbClr val="808080"/>
                </a:solidFill>
                <a:effectLst/>
                <a:latin typeface="Calibri"/>
                <a:ea typeface="Calibri"/>
                <a:cs typeface="Calibri"/>
              </a:rPr>
              <a:t> A, </a:t>
            </a:r>
            <a:r>
              <a:rPr lang="de-DE" sz="1150" b="0" i="0" strike="noStrike" cap="none" spc="0" baseline="0" dirty="0" err="1">
                <a:solidFill>
                  <a:srgbClr val="808080"/>
                </a:solidFill>
                <a:effectLst/>
                <a:latin typeface="Calibri"/>
                <a:ea typeface="Calibri"/>
                <a:cs typeface="Calibri"/>
              </a:rPr>
              <a:t>Durieu</a:t>
            </a:r>
            <a:r>
              <a:rPr lang="de-DE" sz="1150" b="0" i="0" strike="noStrike" cap="none" spc="0" baseline="0" dirty="0">
                <a:solidFill>
                  <a:srgbClr val="808080"/>
                </a:solidFill>
                <a:effectLst/>
                <a:latin typeface="Calibri"/>
                <a:ea typeface="Calibri"/>
                <a:cs typeface="Calibri"/>
              </a:rPr>
              <a:t> I, et al. Real-Life </a:t>
            </a:r>
            <a:r>
              <a:rPr lang="de-DE" sz="1150" b="0" i="0" strike="noStrike" cap="none" spc="0" baseline="0" dirty="0" err="1">
                <a:solidFill>
                  <a:srgbClr val="808080"/>
                </a:solidFill>
                <a:effectLst/>
                <a:latin typeface="Calibri"/>
                <a:ea typeface="Calibri"/>
                <a:cs typeface="Calibri"/>
              </a:rPr>
              <a:t>Safety</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and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Effectiveness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Lumacaftor-Ivacaftor</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Patients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Am J </a:t>
            </a:r>
            <a:r>
              <a:rPr lang="de-DE" sz="1150" b="0" i="1" strike="noStrike" cap="none" spc="0" baseline="0" dirty="0" err="1">
                <a:solidFill>
                  <a:srgbClr val="808080"/>
                </a:solidFill>
                <a:effectLst/>
                <a:latin typeface="Calibri"/>
                <a:ea typeface="Calibri"/>
                <a:cs typeface="Calibri"/>
              </a:rPr>
              <a:t>Respir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Crit</a:t>
            </a:r>
            <a:r>
              <a:rPr lang="de-DE" sz="1150" b="0" i="1" strike="noStrike" cap="none" spc="0" baseline="0" dirty="0">
                <a:solidFill>
                  <a:srgbClr val="808080"/>
                </a:solidFill>
                <a:effectLst/>
                <a:latin typeface="Calibri"/>
                <a:ea typeface="Calibri"/>
                <a:cs typeface="Calibri"/>
              </a:rPr>
              <a:t> Care Med</a:t>
            </a:r>
            <a:r>
              <a:rPr lang="de-DE" sz="1150" b="0" i="0" strike="noStrike" cap="none" spc="0" baseline="0" dirty="0">
                <a:solidFill>
                  <a:srgbClr val="808080"/>
                </a:solidFill>
                <a:effectLst/>
                <a:latin typeface="Calibri"/>
                <a:ea typeface="Calibri"/>
                <a:cs typeface="Calibri"/>
              </a:rPr>
              <a:t>. 2020;201:188–197.</a:t>
            </a:r>
          </a:p>
          <a:p>
            <a:pPr eaLnBrk="1" hangingPunct="1"/>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Foundation</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Patient Registry Annual Data Report</a:t>
            </a:r>
            <a:r>
              <a:rPr lang="de-DE" sz="1150" b="0" i="0" strike="noStrike" cap="none" spc="0" baseline="0" dirty="0">
                <a:solidFill>
                  <a:srgbClr val="808080"/>
                </a:solidFill>
                <a:effectLst/>
                <a:latin typeface="Calibri"/>
                <a:ea typeface="Calibri"/>
                <a:cs typeface="Calibri"/>
              </a:rPr>
              <a:t>. 2019. https://www.cff.org/Research/Researcher-Resources/Patient-Registry/2019-Patient-Registry-Annual-Data-Report.pdf. Abgerufen im Juli 2021.</a:t>
            </a:r>
          </a:p>
          <a:p>
            <a:pPr eaLnBrk="1" hangingPunct="1"/>
            <a:r>
              <a:rPr lang="de-DE" sz="1150" b="0" i="0" strike="noStrike" cap="none" spc="0" baseline="0" dirty="0" err="1">
                <a:solidFill>
                  <a:srgbClr val="808080"/>
                </a:solidFill>
                <a:effectLst/>
                <a:latin typeface="Calibri"/>
                <a:ea typeface="Calibri"/>
                <a:cs typeface="Calibri"/>
              </a:rPr>
              <a:t>Duff</a:t>
            </a:r>
            <a:r>
              <a:rPr lang="de-DE" sz="1150" b="0" i="0" strike="noStrike" cap="none" spc="0" baseline="0" dirty="0">
                <a:solidFill>
                  <a:srgbClr val="808080"/>
                </a:solidFill>
                <a:effectLst/>
                <a:latin typeface="Calibri"/>
                <a:ea typeface="Calibri"/>
                <a:cs typeface="Calibri"/>
              </a:rPr>
              <a:t> AJA, </a:t>
            </a:r>
            <a:r>
              <a:rPr lang="de-DE" sz="1150" b="0" i="0" strike="noStrike" cap="none" spc="0" baseline="0" dirty="0" err="1">
                <a:solidFill>
                  <a:srgbClr val="808080"/>
                </a:solidFill>
                <a:effectLst/>
                <a:latin typeface="Calibri"/>
                <a:ea typeface="Calibri"/>
                <a:cs typeface="Calibri"/>
              </a:rPr>
              <a:t>Latchford</a:t>
            </a:r>
            <a:r>
              <a:rPr lang="de-DE" sz="1150" b="0" i="0" strike="noStrike" cap="none" spc="0" baseline="0" dirty="0">
                <a:solidFill>
                  <a:srgbClr val="808080"/>
                </a:solidFill>
                <a:effectLst/>
                <a:latin typeface="Calibri"/>
                <a:ea typeface="Calibri"/>
                <a:cs typeface="Calibri"/>
              </a:rPr>
              <a:t> GJ. </a:t>
            </a:r>
            <a:r>
              <a:rPr lang="de-DE" sz="1150" b="0" i="1" strike="noStrike" cap="none" spc="0" baseline="0" dirty="0">
                <a:solidFill>
                  <a:srgbClr val="808080"/>
                </a:solidFill>
                <a:effectLst/>
                <a:latin typeface="Calibri"/>
                <a:ea typeface="Calibri"/>
                <a:cs typeface="Calibri"/>
              </a:rPr>
              <a:t>Motivational </a:t>
            </a:r>
            <a:r>
              <a:rPr lang="de-DE" sz="1150" b="0" i="1" strike="noStrike" cap="none" spc="0" baseline="0" dirty="0" err="1">
                <a:solidFill>
                  <a:srgbClr val="808080"/>
                </a:solidFill>
                <a:effectLst/>
                <a:latin typeface="Calibri"/>
                <a:ea typeface="Calibri"/>
                <a:cs typeface="Calibri"/>
              </a:rPr>
              <a:t>interviewing</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for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adherence</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problems</a:t>
            </a:r>
            <a:r>
              <a:rPr lang="de-DE" sz="1150" b="0" i="1" strike="noStrike" cap="none" spc="0" baseline="0" dirty="0">
                <a:solidFill>
                  <a:srgbClr val="808080"/>
                </a:solidFill>
                <a:effectLst/>
                <a:latin typeface="Calibri"/>
                <a:ea typeface="Calibri"/>
                <a:cs typeface="Calibri"/>
              </a:rPr>
              <a:t> in </a:t>
            </a:r>
            <a:r>
              <a:rPr lang="de-DE" sz="1150" b="0" i="1" strike="noStrike" cap="none" spc="0" baseline="0" dirty="0" err="1">
                <a:solidFill>
                  <a:srgbClr val="808080"/>
                </a:solidFill>
                <a:effectLst/>
                <a:latin typeface="Calibri"/>
                <a:ea typeface="Calibri"/>
                <a:cs typeface="Calibri"/>
              </a:rPr>
              <a:t>cystic</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Pediatr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Pulmonol</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2010;45:211–220.</a:t>
            </a:r>
          </a:p>
          <a:p>
            <a:r>
              <a:rPr lang="de-DE" sz="1150" b="0" i="0" strike="noStrike" cap="none" spc="0" baseline="0" dirty="0" err="1">
                <a:solidFill>
                  <a:srgbClr val="808080"/>
                </a:solidFill>
                <a:effectLst/>
                <a:latin typeface="Calibri"/>
                <a:ea typeface="Calibri"/>
                <a:cs typeface="Calibri"/>
              </a:rPr>
              <a:t>Duff</a:t>
            </a:r>
            <a:r>
              <a:rPr lang="de-DE" sz="1150" b="0" i="0" strike="noStrike" cap="none" spc="0" baseline="0" dirty="0">
                <a:solidFill>
                  <a:srgbClr val="808080"/>
                </a:solidFill>
                <a:effectLst/>
                <a:latin typeface="Calibri"/>
                <a:ea typeface="Calibri"/>
                <a:cs typeface="Calibri"/>
              </a:rPr>
              <a:t> AJA, </a:t>
            </a:r>
            <a:r>
              <a:rPr lang="de-DE" sz="1150" b="0" i="0" strike="noStrike" cap="none" spc="0" baseline="0" dirty="0" err="1">
                <a:solidFill>
                  <a:srgbClr val="808080"/>
                </a:solidFill>
                <a:effectLst/>
                <a:latin typeface="Calibri"/>
                <a:ea typeface="Calibri"/>
                <a:cs typeface="Calibri"/>
              </a:rPr>
              <a:t>Oxley</a:t>
            </a:r>
            <a:r>
              <a:rPr lang="de-DE" sz="1150" b="0" i="0" strike="noStrike" cap="none" spc="0" baseline="0" dirty="0">
                <a:solidFill>
                  <a:srgbClr val="808080"/>
                </a:solidFill>
                <a:effectLst/>
                <a:latin typeface="Calibri"/>
                <a:ea typeface="Calibri"/>
                <a:cs typeface="Calibri"/>
              </a:rPr>
              <a:t> H. ‘</a:t>
            </a:r>
            <a:r>
              <a:rPr lang="de-DE" sz="1150" b="0" i="0" strike="noStrike" cap="none" spc="0" baseline="0" dirty="0" err="1">
                <a:solidFill>
                  <a:srgbClr val="808080"/>
                </a:solidFill>
                <a:effectLst/>
                <a:latin typeface="Calibri"/>
                <a:ea typeface="Calibri"/>
                <a:cs typeface="Calibri"/>
              </a:rPr>
              <a:t>Psychology</a:t>
            </a:r>
            <a:r>
              <a:rPr lang="de-DE" sz="1150" b="0" i="0" strike="noStrike" cap="none" spc="0" baseline="0" dirty="0">
                <a:solidFill>
                  <a:srgbClr val="808080"/>
                </a:solidFill>
                <a:effectLst/>
                <a:latin typeface="Calibri"/>
                <a:ea typeface="Calibri"/>
                <a:cs typeface="Calibri"/>
              </a:rPr>
              <a:t>’, in Bush A, </a:t>
            </a:r>
            <a:r>
              <a:rPr lang="de-DE" sz="1150" b="0" i="0" strike="noStrike" cap="none" spc="0" baseline="0" dirty="0" err="1">
                <a:solidFill>
                  <a:srgbClr val="808080"/>
                </a:solidFill>
                <a:effectLst/>
                <a:latin typeface="Calibri"/>
                <a:ea typeface="Calibri"/>
                <a:cs typeface="Calibri"/>
              </a:rPr>
              <a:t>Bilton</a:t>
            </a:r>
            <a:r>
              <a:rPr lang="de-DE" sz="1150" b="0" i="0" strike="noStrike" cap="none" spc="0" baseline="0" dirty="0">
                <a:solidFill>
                  <a:srgbClr val="808080"/>
                </a:solidFill>
                <a:effectLst/>
                <a:latin typeface="Calibri"/>
                <a:ea typeface="Calibri"/>
                <a:cs typeface="Calibri"/>
              </a:rPr>
              <a:t> D &amp; </a:t>
            </a:r>
            <a:r>
              <a:rPr lang="de-DE" sz="1150" b="0" i="0" strike="noStrike" cap="none" spc="0" baseline="0" dirty="0" err="1">
                <a:solidFill>
                  <a:srgbClr val="808080"/>
                </a:solidFill>
                <a:effectLst/>
                <a:latin typeface="Calibri"/>
                <a:ea typeface="Calibri"/>
                <a:cs typeface="Calibri"/>
              </a:rPr>
              <a:t>Hodson</a:t>
            </a:r>
            <a:r>
              <a:rPr lang="de-DE" sz="1150" b="0" i="0" strike="noStrike" cap="none" spc="0" baseline="0" dirty="0">
                <a:solidFill>
                  <a:srgbClr val="808080"/>
                </a:solidFill>
                <a:effectLst/>
                <a:latin typeface="Calibri"/>
                <a:ea typeface="Calibri"/>
                <a:cs typeface="Calibri"/>
              </a:rPr>
              <a:t> M, (4</a:t>
            </a:r>
            <a:r>
              <a:rPr lang="de-DE" sz="1150" b="0" i="0" strike="noStrike" cap="none" spc="0" baseline="30000" dirty="0">
                <a:solidFill>
                  <a:srgbClr val="808080"/>
                </a:solidFill>
                <a:effectLst/>
                <a:latin typeface="Calibri"/>
                <a:ea typeface="Calibri"/>
                <a:cs typeface="Calibri"/>
              </a:rPr>
              <a:t>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edn</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Hodson</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and</a:t>
            </a:r>
            <a:r>
              <a:rPr lang="de-DE" sz="1150" b="0" i="1" strike="noStrike" cap="none" spc="0" baseline="0" dirty="0">
                <a:solidFill>
                  <a:srgbClr val="808080"/>
                </a:solidFill>
                <a:effectLst/>
                <a:latin typeface="Calibri"/>
                <a:ea typeface="Calibri"/>
                <a:cs typeface="Calibri"/>
              </a:rPr>
              <a:t> Geddes’ </a:t>
            </a:r>
            <a:r>
              <a:rPr lang="de-DE" sz="1150" b="0" i="1" strike="noStrike" cap="none" spc="0" baseline="0" dirty="0" err="1">
                <a:solidFill>
                  <a:srgbClr val="808080"/>
                </a:solidFill>
                <a:effectLst/>
                <a:latin typeface="Calibri"/>
                <a:ea typeface="Calibri"/>
                <a:cs typeface="Calibri"/>
              </a:rPr>
              <a:t>Cystic</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Taylor &amp; Francis, London. 2016.</a:t>
            </a:r>
          </a:p>
          <a:p>
            <a:r>
              <a:rPr lang="de-DE" sz="1150" b="0" i="0" strike="noStrike" cap="none" spc="0" baseline="0" dirty="0" err="1">
                <a:solidFill>
                  <a:srgbClr val="808080"/>
                </a:solidFill>
                <a:effectLst/>
                <a:latin typeface="Calibri"/>
                <a:ea typeface="Calibri"/>
                <a:cs typeface="Calibri"/>
              </a:rPr>
              <a:t>Eakin</a:t>
            </a:r>
            <a:r>
              <a:rPr lang="de-DE" sz="1150" b="0" i="0" strike="noStrike" cap="none" spc="0" baseline="0" dirty="0">
                <a:solidFill>
                  <a:srgbClr val="808080"/>
                </a:solidFill>
                <a:effectLst/>
                <a:latin typeface="Calibri"/>
                <a:ea typeface="Calibri"/>
                <a:cs typeface="Calibri"/>
              </a:rPr>
              <a:t> MN, </a:t>
            </a:r>
            <a:r>
              <a:rPr lang="de-DE" sz="1150" b="0" i="0" strike="noStrike" cap="none" spc="0" baseline="0" dirty="0" err="1">
                <a:solidFill>
                  <a:srgbClr val="808080"/>
                </a:solidFill>
                <a:effectLst/>
                <a:latin typeface="Calibri"/>
                <a:ea typeface="Calibri"/>
                <a:cs typeface="Calibri"/>
              </a:rPr>
              <a:t>Riekert</a:t>
            </a:r>
            <a:r>
              <a:rPr lang="de-DE" sz="1150" b="0" i="0" strike="noStrike" cap="none" spc="0" baseline="0" dirty="0">
                <a:solidFill>
                  <a:srgbClr val="808080"/>
                </a:solidFill>
                <a:effectLst/>
                <a:latin typeface="Calibri"/>
                <a:ea typeface="Calibri"/>
                <a:cs typeface="Calibri"/>
              </a:rPr>
              <a:t> KA. The </a:t>
            </a:r>
            <a:r>
              <a:rPr lang="de-DE" sz="1150" b="0" i="0" strike="noStrike" cap="none" spc="0" baseline="0" dirty="0" err="1">
                <a:solidFill>
                  <a:srgbClr val="808080"/>
                </a:solidFill>
                <a:effectLst/>
                <a:latin typeface="Calibri"/>
                <a:ea typeface="Calibri"/>
                <a:cs typeface="Calibri"/>
              </a:rPr>
              <a:t>impact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medication</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on </a:t>
            </a:r>
            <a:r>
              <a:rPr lang="de-DE" sz="1150" b="0" i="0" strike="noStrike" cap="none" spc="0" baseline="0" dirty="0" err="1">
                <a:solidFill>
                  <a:srgbClr val="808080"/>
                </a:solidFill>
                <a:effectLst/>
                <a:latin typeface="Calibri"/>
                <a:ea typeface="Calibri"/>
                <a:cs typeface="Calibri"/>
              </a:rPr>
              <a:t>lung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health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outcomes</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Curr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Opin</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Pulm</a:t>
            </a:r>
            <a:r>
              <a:rPr lang="de-DE" sz="1150" b="0" i="1" strike="noStrike" cap="none" spc="0" baseline="0" dirty="0">
                <a:solidFill>
                  <a:srgbClr val="808080"/>
                </a:solidFill>
                <a:effectLst/>
                <a:latin typeface="Calibri"/>
                <a:ea typeface="Calibri"/>
                <a:cs typeface="Calibri"/>
              </a:rPr>
              <a:t> Med. </a:t>
            </a:r>
            <a:r>
              <a:rPr lang="de-DE" sz="1150" b="0" i="0" strike="noStrike" cap="none" spc="0" baseline="0" dirty="0">
                <a:solidFill>
                  <a:srgbClr val="808080"/>
                </a:solidFill>
                <a:effectLst/>
                <a:latin typeface="Calibri"/>
                <a:ea typeface="Calibri"/>
                <a:cs typeface="Calibri"/>
              </a:rPr>
              <a:t>2013;19:687–691.</a:t>
            </a:r>
          </a:p>
          <a:p>
            <a:r>
              <a:rPr lang="de-DE" sz="1150" b="0" i="0" strike="noStrike" cap="none" spc="0" baseline="0" dirty="0" err="1">
                <a:solidFill>
                  <a:srgbClr val="808080"/>
                </a:solidFill>
                <a:effectLst/>
                <a:latin typeface="Calibri"/>
                <a:ea typeface="Calibri"/>
                <a:cs typeface="Calibri"/>
              </a:rPr>
              <a:t>Festinger</a:t>
            </a:r>
            <a:r>
              <a:rPr lang="de-DE" sz="1150" b="0" i="0" strike="noStrike" cap="none" spc="0" baseline="0" dirty="0">
                <a:solidFill>
                  <a:srgbClr val="808080"/>
                </a:solidFill>
                <a:effectLst/>
                <a:latin typeface="Calibri"/>
                <a:ea typeface="Calibri"/>
                <a:cs typeface="Calibri"/>
              </a:rPr>
              <a:t> L. </a:t>
            </a:r>
            <a:r>
              <a:rPr lang="de-DE" sz="1150" b="0" i="1" strike="noStrike" cap="none" spc="0" baseline="0" dirty="0">
                <a:solidFill>
                  <a:srgbClr val="808080"/>
                </a:solidFill>
                <a:effectLst/>
                <a:latin typeface="Calibri"/>
                <a:ea typeface="Calibri"/>
                <a:cs typeface="Calibri"/>
              </a:rPr>
              <a:t>A </a:t>
            </a:r>
            <a:r>
              <a:rPr lang="de-DE" sz="1150" b="0" i="1" strike="noStrike" cap="none" spc="0" baseline="0" dirty="0" err="1">
                <a:solidFill>
                  <a:srgbClr val="808080"/>
                </a:solidFill>
                <a:effectLst/>
                <a:latin typeface="Calibri"/>
                <a:ea typeface="Calibri"/>
                <a:cs typeface="Calibri"/>
              </a:rPr>
              <a:t>theory</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of</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cognitive</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dissonance</a:t>
            </a:r>
            <a:r>
              <a:rPr lang="de-DE" sz="1150" b="0" i="0" strike="noStrike" cap="none" spc="0" baseline="0" dirty="0">
                <a:solidFill>
                  <a:srgbClr val="808080"/>
                </a:solidFill>
                <a:effectLst/>
                <a:latin typeface="Calibri"/>
                <a:ea typeface="Calibri"/>
                <a:cs typeface="Calibri"/>
              </a:rPr>
              <a:t>. Stanford University Press, Stanford. 1957.</a:t>
            </a:r>
          </a:p>
          <a:p>
            <a:r>
              <a:rPr lang="de-DE" sz="1150" b="0" i="0" strike="noStrike" cap="none" spc="0" baseline="0" dirty="0">
                <a:solidFill>
                  <a:srgbClr val="808080"/>
                </a:solidFill>
                <a:effectLst/>
                <a:latin typeface="Calibri"/>
                <a:ea typeface="Calibri"/>
                <a:cs typeface="Calibri"/>
              </a:rPr>
              <a:t>Horne R, </a:t>
            </a:r>
            <a:r>
              <a:rPr lang="de-DE" sz="1150" b="0" i="0" strike="noStrike" cap="none" spc="0" baseline="0" dirty="0" err="1">
                <a:solidFill>
                  <a:srgbClr val="808080"/>
                </a:solidFill>
                <a:effectLst/>
                <a:latin typeface="Calibri"/>
                <a:ea typeface="Calibri"/>
                <a:cs typeface="Calibri"/>
              </a:rPr>
              <a:t>Weinman</a:t>
            </a:r>
            <a:r>
              <a:rPr lang="de-DE" sz="1150" b="0" i="0" strike="noStrike" cap="none" spc="0" baseline="0" dirty="0">
                <a:solidFill>
                  <a:srgbClr val="808080"/>
                </a:solidFill>
                <a:effectLst/>
                <a:latin typeface="Calibri"/>
                <a:ea typeface="Calibri"/>
                <a:cs typeface="Calibri"/>
              </a:rPr>
              <a:t> J. </a:t>
            </a:r>
            <a:r>
              <a:rPr lang="de-DE" sz="1150" b="0" i="0" strike="noStrike" cap="none" spc="0" baseline="0" dirty="0" err="1">
                <a:solidFill>
                  <a:srgbClr val="808080"/>
                </a:solidFill>
                <a:effectLst/>
                <a:latin typeface="Calibri"/>
                <a:ea typeface="Calibri"/>
                <a:cs typeface="Calibri"/>
              </a:rPr>
              <a:t>Patients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beliefs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about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prescribed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medicines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and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their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role</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treatment</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chronic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physical</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illness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J </a:t>
            </a:r>
            <a:r>
              <a:rPr lang="de-DE" sz="1150" b="0" i="1" strike="noStrike" cap="none" spc="0" baseline="0" dirty="0" err="1">
                <a:solidFill>
                  <a:srgbClr val="808080"/>
                </a:solidFill>
                <a:effectLst/>
                <a:latin typeface="Calibri"/>
                <a:ea typeface="Calibri"/>
                <a:cs typeface="Calibri"/>
              </a:rPr>
              <a:t>Psychosom</a:t>
            </a:r>
            <a:r>
              <a:rPr lang="de-DE" sz="1150" b="0" i="1" strike="noStrike" cap="none" spc="0" baseline="0" dirty="0">
                <a:solidFill>
                  <a:srgbClr val="808080"/>
                </a:solidFill>
                <a:effectLst/>
                <a:latin typeface="Calibri"/>
                <a:ea typeface="Calibri"/>
                <a:cs typeface="Calibri"/>
              </a:rPr>
              <a:t> Res. </a:t>
            </a:r>
            <a:r>
              <a:rPr lang="de-DE" sz="1150" b="0" i="0" strike="noStrike" cap="none" spc="0" baseline="0" dirty="0">
                <a:solidFill>
                  <a:srgbClr val="808080"/>
                </a:solidFill>
                <a:effectLst/>
                <a:latin typeface="Calibri"/>
                <a:ea typeface="Calibri"/>
                <a:cs typeface="Calibri"/>
              </a:rPr>
              <a:t>1999;47:555–567.</a:t>
            </a:r>
          </a:p>
        </p:txBody>
      </p:sp>
      <p:sp>
        <p:nvSpPr>
          <p:cNvPr id="3" name="Text Placeholder 2">
            <a:extLst>
              <a:ext uri="{FF2B5EF4-FFF2-40B4-BE49-F238E27FC236}">
                <a16:creationId xmlns:a16="http://schemas.microsoft.com/office/drawing/2014/main" id="{C8E0BD46-FE1F-4C69-9C59-15AD0FC6F690}"/>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925263610"/>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Literaturhinweise</a:t>
            </a:r>
          </a:p>
        </p:txBody>
      </p:sp>
      <p:sp>
        <p:nvSpPr>
          <p:cNvPr id="57347" name="Rectangle 3"/>
          <p:cNvSpPr>
            <a:spLocks noGrp="1"/>
          </p:cNvSpPr>
          <p:nvPr>
            <p:ph idx="1"/>
          </p:nvPr>
        </p:nvSpPr>
        <p:spPr>
          <a:xfrm>
            <a:off x="838200" y="1473201"/>
            <a:ext cx="10321388" cy="4034495"/>
          </a:xfrm>
        </p:spPr>
        <p:txBody>
          <a:bodyPr>
            <a:spAutoFit/>
          </a:bodyPr>
          <a:lstStyle/>
          <a:p>
            <a:r>
              <a:rPr lang="de-DE" sz="1150" b="0" i="0" strike="noStrike" cap="none" spc="0" baseline="0" dirty="0">
                <a:solidFill>
                  <a:srgbClr val="808080"/>
                </a:solidFill>
                <a:effectLst/>
                <a:latin typeface="Calibri"/>
                <a:ea typeface="Calibri"/>
                <a:cs typeface="Calibri"/>
              </a:rPr>
              <a:t>Jones S, Curley R, </a:t>
            </a:r>
            <a:r>
              <a:rPr lang="de-DE" sz="1150" b="0" i="0" strike="noStrike" cap="none" spc="0" baseline="0" dirty="0" err="1">
                <a:solidFill>
                  <a:srgbClr val="808080"/>
                </a:solidFill>
                <a:effectLst/>
                <a:latin typeface="Calibri"/>
                <a:ea typeface="Calibri"/>
                <a:cs typeface="Calibri"/>
              </a:rPr>
              <a:t>Wildman</a:t>
            </a:r>
            <a:r>
              <a:rPr lang="de-DE" sz="1150" b="0" i="0" strike="noStrike" cap="none" spc="0" baseline="0" dirty="0">
                <a:solidFill>
                  <a:srgbClr val="808080"/>
                </a:solidFill>
                <a:effectLst/>
                <a:latin typeface="Calibri"/>
                <a:ea typeface="Calibri"/>
                <a:cs typeface="Calibri"/>
              </a:rPr>
              <a:t> M, et al. </a:t>
            </a:r>
            <a:r>
              <a:rPr lang="de-DE" sz="1150" b="0" i="0" strike="noStrike" cap="none" spc="0" baseline="0" dirty="0" err="1">
                <a:solidFill>
                  <a:srgbClr val="808080"/>
                </a:solidFill>
                <a:effectLst/>
                <a:latin typeface="Calibri"/>
                <a:ea typeface="Calibri"/>
                <a:cs typeface="Calibri"/>
              </a:rPr>
              <a:t>Interventions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for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improving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treatment</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Cochrane</a:t>
            </a:r>
            <a:r>
              <a:rPr lang="de-DE" sz="1150" b="0" i="1" strike="noStrike" cap="none" spc="0" baseline="0" dirty="0">
                <a:solidFill>
                  <a:srgbClr val="808080"/>
                </a:solidFill>
                <a:effectLst/>
                <a:latin typeface="Calibri"/>
                <a:ea typeface="Calibri"/>
                <a:cs typeface="Calibri"/>
              </a:rPr>
              <a:t> Database </a:t>
            </a:r>
            <a:r>
              <a:rPr lang="de-DE" sz="1150" b="0" i="1" strike="noStrike" cap="none" spc="0" baseline="0" dirty="0" err="1">
                <a:solidFill>
                  <a:srgbClr val="808080"/>
                </a:solidFill>
                <a:effectLst/>
                <a:latin typeface="Calibri"/>
                <a:ea typeface="Calibri"/>
                <a:cs typeface="Calibri"/>
              </a:rPr>
              <a:t>Syst</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Rev</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2018;2018:CD011665. </a:t>
            </a:r>
            <a:endParaRPr lang="en-GB" altLang="en-US" sz="1150" dirty="0">
              <a:ea typeface="HelveticaNeueLT Std Cn"/>
            </a:endParaRPr>
          </a:p>
          <a:p>
            <a:pPr eaLnBrk="1" hangingPunct="1"/>
            <a:r>
              <a:rPr lang="de-DE" sz="1150" b="0" i="0" strike="noStrike" cap="none" spc="0" baseline="0" dirty="0">
                <a:solidFill>
                  <a:srgbClr val="808080"/>
                </a:solidFill>
                <a:effectLst/>
                <a:latin typeface="Calibri"/>
                <a:ea typeface="Calibri"/>
                <a:cs typeface="Calibri"/>
              </a:rPr>
              <a:t>Lopes-</a:t>
            </a:r>
            <a:r>
              <a:rPr lang="de-DE" sz="1150" b="0" i="0" strike="noStrike" cap="none" spc="0" baseline="0" dirty="0" err="1">
                <a:solidFill>
                  <a:srgbClr val="808080"/>
                </a:solidFill>
                <a:effectLst/>
                <a:latin typeface="Calibri"/>
                <a:ea typeface="Calibri"/>
                <a:cs typeface="Calibri"/>
              </a:rPr>
              <a:t>Pacheco</a:t>
            </a:r>
            <a:r>
              <a:rPr lang="de-DE" sz="1150" b="0" i="0" strike="noStrike" cap="none" spc="0" baseline="0" dirty="0">
                <a:solidFill>
                  <a:srgbClr val="808080"/>
                </a:solidFill>
                <a:effectLst/>
                <a:latin typeface="Calibri"/>
                <a:ea typeface="Calibri"/>
                <a:cs typeface="Calibri"/>
              </a:rPr>
              <a:t> M. CFTR Modulators: The </a:t>
            </a:r>
            <a:r>
              <a:rPr lang="de-DE" sz="1150" b="0" i="0" strike="noStrike" cap="none" spc="0" baseline="0" dirty="0" err="1">
                <a:solidFill>
                  <a:srgbClr val="808080"/>
                </a:solidFill>
                <a:effectLst/>
                <a:latin typeface="Calibri"/>
                <a:ea typeface="Calibri"/>
                <a:cs typeface="Calibri"/>
              </a:rPr>
              <a:t>Changing</a:t>
            </a:r>
            <a:r>
              <a:rPr lang="de-DE" sz="1150" b="0" i="0" strike="noStrike" cap="none" spc="0" baseline="0" dirty="0">
                <a:solidFill>
                  <a:srgbClr val="808080"/>
                </a:solidFill>
                <a:effectLst/>
                <a:latin typeface="Calibri"/>
                <a:ea typeface="Calibri"/>
                <a:cs typeface="Calibri"/>
              </a:rPr>
              <a:t> Face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the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Era</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Precision </a:t>
            </a:r>
            <a:r>
              <a:rPr lang="de-DE" sz="1150" b="0" i="0" strike="noStrike" cap="none" spc="0" baseline="0" dirty="0" err="1">
                <a:solidFill>
                  <a:srgbClr val="808080"/>
                </a:solidFill>
                <a:effectLst/>
                <a:latin typeface="Calibri"/>
                <a:ea typeface="Calibri"/>
                <a:cs typeface="Calibri"/>
              </a:rPr>
              <a:t>Medicine</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Front </a:t>
            </a:r>
            <a:r>
              <a:rPr lang="de-DE" sz="1150" b="0" i="1" strike="noStrike" cap="none" spc="0" baseline="0" dirty="0" err="1">
                <a:solidFill>
                  <a:srgbClr val="808080"/>
                </a:solidFill>
                <a:effectLst/>
                <a:latin typeface="Calibri"/>
                <a:ea typeface="Calibri"/>
                <a:cs typeface="Calibri"/>
              </a:rPr>
              <a:t>Pharmacol</a:t>
            </a:r>
            <a:r>
              <a:rPr lang="de-DE" sz="1150" b="0" i="0" strike="noStrike" cap="none" spc="0" baseline="0" dirty="0">
                <a:solidFill>
                  <a:srgbClr val="808080"/>
                </a:solidFill>
                <a:effectLst/>
                <a:latin typeface="Calibri"/>
                <a:ea typeface="Calibri"/>
                <a:cs typeface="Calibri"/>
              </a:rPr>
              <a:t>. 2020;10:1662. </a:t>
            </a:r>
          </a:p>
          <a:p>
            <a:pPr eaLnBrk="1" hangingPunct="1"/>
            <a:r>
              <a:rPr lang="de-DE" sz="1150" b="0" i="0" strike="noStrike" cap="none" spc="0" baseline="0" dirty="0">
                <a:solidFill>
                  <a:srgbClr val="808080"/>
                </a:solidFill>
                <a:effectLst/>
                <a:latin typeface="Calibri"/>
                <a:ea typeface="Calibri"/>
                <a:cs typeface="Calibri"/>
              </a:rPr>
              <a:t>Miller WR. Motivational </a:t>
            </a:r>
            <a:r>
              <a:rPr lang="de-DE" sz="1150" b="0" i="0" strike="noStrike" cap="none" spc="0" baseline="0" dirty="0" err="1">
                <a:solidFill>
                  <a:srgbClr val="808080"/>
                </a:solidFill>
                <a:effectLst/>
                <a:latin typeface="Calibri"/>
                <a:ea typeface="Calibri"/>
                <a:cs typeface="Calibri"/>
              </a:rPr>
              <a:t>interviewing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problem</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drinkers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Behav</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Psychother</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1983;11:147–172.</a:t>
            </a:r>
          </a:p>
          <a:p>
            <a:pPr eaLnBrk="1" hangingPunct="1"/>
            <a:r>
              <a:rPr lang="de-DE" sz="1150" b="0" i="0" strike="noStrike" cap="none" spc="0" baseline="0" dirty="0" err="1">
                <a:solidFill>
                  <a:srgbClr val="808080"/>
                </a:solidFill>
                <a:effectLst/>
                <a:latin typeface="Calibri"/>
                <a:ea typeface="Calibri"/>
                <a:cs typeface="Calibri"/>
              </a:rPr>
              <a:t>Ohn</a:t>
            </a:r>
            <a:r>
              <a:rPr lang="de-DE" sz="1150" b="0" i="0" strike="noStrike" cap="none" spc="0" baseline="0" dirty="0">
                <a:solidFill>
                  <a:srgbClr val="808080"/>
                </a:solidFill>
                <a:effectLst/>
                <a:latin typeface="Calibri"/>
                <a:ea typeface="Calibri"/>
                <a:cs typeface="Calibri"/>
              </a:rPr>
              <a:t> M, Fitzgerald DA. </a:t>
            </a:r>
            <a:r>
              <a:rPr lang="de-DE" sz="1150" b="0" i="0" strike="noStrike" cap="none" spc="0" baseline="0" dirty="0" err="1">
                <a:solidFill>
                  <a:srgbClr val="808080"/>
                </a:solidFill>
                <a:effectLst/>
                <a:latin typeface="Calibri"/>
                <a:ea typeface="Calibri"/>
                <a:cs typeface="Calibri"/>
              </a:rPr>
              <a:t>Question</a:t>
            </a:r>
            <a:r>
              <a:rPr lang="de-DE" sz="1150" b="0" i="0" strike="noStrike" cap="none" spc="0" baseline="0" dirty="0">
                <a:solidFill>
                  <a:srgbClr val="808080"/>
                </a:solidFill>
                <a:effectLst/>
                <a:latin typeface="Calibri"/>
                <a:ea typeface="Calibri"/>
                <a:cs typeface="Calibri"/>
              </a:rPr>
              <a:t> 12: </a:t>
            </a:r>
            <a:r>
              <a:rPr lang="de-DE" sz="1150" b="0" i="0" strike="noStrike" cap="none" spc="0" baseline="0" dirty="0" err="1">
                <a:solidFill>
                  <a:srgbClr val="808080"/>
                </a:solidFill>
                <a:effectLst/>
                <a:latin typeface="Calibri"/>
                <a:ea typeface="Calibri"/>
                <a:cs typeface="Calibri"/>
              </a:rPr>
              <a:t>What</a:t>
            </a:r>
            <a:r>
              <a:rPr lang="de-DE" sz="1150" b="0" i="0" strike="noStrike" cap="none" spc="0" baseline="0" dirty="0">
                <a:solidFill>
                  <a:srgbClr val="808080"/>
                </a:solidFill>
                <a:effectLst/>
                <a:latin typeface="Calibri"/>
                <a:ea typeface="Calibri"/>
                <a:cs typeface="Calibri"/>
              </a:rPr>
              <a:t> do </a:t>
            </a:r>
            <a:r>
              <a:rPr lang="de-DE" sz="1150" b="0" i="0" strike="noStrike" cap="none" spc="0" baseline="0" dirty="0" err="1">
                <a:solidFill>
                  <a:srgbClr val="808080"/>
                </a:solidFill>
                <a:effectLst/>
                <a:latin typeface="Calibri"/>
                <a:ea typeface="Calibri"/>
                <a:cs typeface="Calibri"/>
              </a:rPr>
              <a:t>you</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consider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when</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discussing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treatment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patients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Paediatr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Respir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Rev</a:t>
            </a:r>
            <a:r>
              <a:rPr lang="de-DE" sz="1150" b="0" i="0" strike="noStrike" cap="none" spc="0" baseline="0" dirty="0">
                <a:solidFill>
                  <a:srgbClr val="808080"/>
                </a:solidFill>
                <a:effectLst/>
                <a:latin typeface="Calibri"/>
                <a:ea typeface="Calibri"/>
                <a:cs typeface="Calibri"/>
              </a:rPr>
              <a:t>. 2018;25:33–36.</a:t>
            </a:r>
          </a:p>
          <a:p>
            <a:r>
              <a:rPr lang="de-DE" sz="1150" b="0" i="0" strike="noStrike" cap="none" spc="0" baseline="0" dirty="0" err="1">
                <a:solidFill>
                  <a:srgbClr val="808080"/>
                </a:solidFill>
                <a:effectLst/>
                <a:latin typeface="Calibri"/>
                <a:ea typeface="Calibri"/>
                <a:cs typeface="Calibri"/>
              </a:rPr>
              <a:t>O'Toole</a:t>
            </a:r>
            <a:r>
              <a:rPr lang="de-DE" sz="1150" b="0" i="0" strike="noStrike" cap="none" spc="0" baseline="0" dirty="0">
                <a:solidFill>
                  <a:srgbClr val="808080"/>
                </a:solidFill>
                <a:effectLst/>
                <a:latin typeface="Calibri"/>
                <a:ea typeface="Calibri"/>
                <a:cs typeface="Calibri"/>
              </a:rPr>
              <a:t> DPH, et al.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Aerosol </a:t>
            </a:r>
            <a:r>
              <a:rPr lang="de-DE" sz="1150" b="0" i="0" strike="noStrike" cap="none" spc="0" baseline="0" dirty="0" err="1">
                <a:solidFill>
                  <a:srgbClr val="808080"/>
                </a:solidFill>
                <a:effectLst/>
                <a:latin typeface="Calibri"/>
                <a:ea typeface="Calibri"/>
                <a:cs typeface="Calibri"/>
              </a:rPr>
              <a:t>Therapy</a:t>
            </a:r>
            <a:r>
              <a:rPr lang="de-DE" sz="1150" b="0" i="0" strike="noStrike" cap="none" spc="0" baseline="0" dirty="0">
                <a:solidFill>
                  <a:srgbClr val="808080"/>
                </a:solidFill>
                <a:effectLst/>
                <a:latin typeface="Calibri"/>
                <a:ea typeface="Calibri"/>
                <a:cs typeface="Calibri"/>
              </a:rPr>
              <a:t> in Young People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Patient </a:t>
            </a:r>
            <a:r>
              <a:rPr lang="de-DE" sz="1150" b="0" i="0" strike="noStrike" cap="none" spc="0" baseline="0" dirty="0" err="1">
                <a:solidFill>
                  <a:srgbClr val="808080"/>
                </a:solidFill>
                <a:effectLst/>
                <a:latin typeface="Calibri"/>
                <a:ea typeface="Calibri"/>
                <a:cs typeface="Calibri"/>
              </a:rPr>
              <a:t>and</a:t>
            </a:r>
            <a:r>
              <a:rPr lang="de-DE" sz="1150" b="0" i="0" strike="noStrike" cap="none" spc="0" baseline="0" dirty="0">
                <a:solidFill>
                  <a:srgbClr val="808080"/>
                </a:solidFill>
                <a:effectLst/>
                <a:latin typeface="Calibri"/>
                <a:ea typeface="Calibri"/>
                <a:cs typeface="Calibri"/>
              </a:rPr>
              <a:t> Parent </a:t>
            </a:r>
            <a:r>
              <a:rPr lang="de-DE" sz="1150" b="0" i="0" strike="noStrike" cap="none" spc="0" baseline="0" dirty="0" err="1">
                <a:solidFill>
                  <a:srgbClr val="808080"/>
                </a:solidFill>
                <a:effectLst/>
                <a:latin typeface="Calibri"/>
                <a:ea typeface="Calibri"/>
                <a:cs typeface="Calibri"/>
              </a:rPr>
              <a:t>Perspectives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Following</a:t>
            </a:r>
            <a:r>
              <a:rPr lang="de-DE" sz="1150" b="0" i="0" strike="noStrike" cap="none" spc="0" baseline="0" dirty="0">
                <a:solidFill>
                  <a:srgbClr val="808080"/>
                </a:solidFill>
                <a:effectLst/>
                <a:latin typeface="Calibri"/>
                <a:ea typeface="Calibri"/>
                <a:cs typeface="Calibri"/>
              </a:rPr>
              <a:t> Electronic Data Capture. </a:t>
            </a:r>
            <a:r>
              <a:rPr lang="de-DE" sz="1150" b="0" i="1" strike="noStrike" cap="none" spc="0" baseline="0" dirty="0">
                <a:solidFill>
                  <a:srgbClr val="808080"/>
                </a:solidFill>
                <a:effectLst/>
                <a:latin typeface="Calibri"/>
                <a:ea typeface="Calibri"/>
                <a:cs typeface="Calibri"/>
              </a:rPr>
              <a:t>Qual </a:t>
            </a:r>
            <a:r>
              <a:rPr lang="de-DE" sz="1150" b="0" i="1" strike="noStrike" cap="none" spc="0" baseline="0" dirty="0" err="1">
                <a:solidFill>
                  <a:srgbClr val="808080"/>
                </a:solidFill>
                <a:effectLst/>
                <a:latin typeface="Calibri"/>
                <a:ea typeface="Calibri"/>
                <a:cs typeface="Calibri"/>
              </a:rPr>
              <a:t>Health</a:t>
            </a:r>
            <a:r>
              <a:rPr lang="de-DE" sz="1150" b="0" i="1" strike="noStrike" cap="none" spc="0" baseline="0" dirty="0">
                <a:solidFill>
                  <a:srgbClr val="808080"/>
                </a:solidFill>
                <a:effectLst/>
                <a:latin typeface="Calibri"/>
                <a:ea typeface="Calibri"/>
                <a:cs typeface="Calibri"/>
              </a:rPr>
              <a:t> Res. </a:t>
            </a:r>
            <a:r>
              <a:rPr lang="de-DE" sz="1150" b="0" i="0" strike="noStrike" cap="none" spc="0" baseline="0" dirty="0">
                <a:solidFill>
                  <a:srgbClr val="808080"/>
                </a:solidFill>
                <a:effectLst/>
                <a:latin typeface="Calibri"/>
                <a:ea typeface="Calibri"/>
                <a:cs typeface="Calibri"/>
              </a:rPr>
              <a:t>2019;29:846–856.</a:t>
            </a:r>
          </a:p>
          <a:p>
            <a:pPr eaLnBrk="1" hangingPunct="1"/>
            <a:r>
              <a:rPr lang="de-DE" sz="1150" b="0" i="0" strike="noStrike" cap="none" spc="0" baseline="0" dirty="0">
                <a:solidFill>
                  <a:srgbClr val="808080"/>
                </a:solidFill>
                <a:effectLst/>
                <a:latin typeface="Calibri"/>
                <a:ea typeface="Calibri"/>
                <a:cs typeface="Calibri"/>
              </a:rPr>
              <a:t>Patterson JM, Wall M, Berge J, et al. Gender </a:t>
            </a:r>
            <a:r>
              <a:rPr lang="de-DE" sz="1150" b="0" i="0" strike="noStrike" cap="none" spc="0" baseline="0" dirty="0" err="1">
                <a:solidFill>
                  <a:srgbClr val="808080"/>
                </a:solidFill>
                <a:effectLst/>
                <a:latin typeface="Calibri"/>
                <a:ea typeface="Calibri"/>
                <a:cs typeface="Calibri"/>
              </a:rPr>
              <a:t>differences</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treatment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among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youth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with</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Development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 </a:t>
            </a:r>
            <a:r>
              <a:rPr lang="de-DE" sz="1150" b="0" i="0" strike="noStrike" cap="none" spc="0" baseline="0" dirty="0" err="1">
                <a:solidFill>
                  <a:srgbClr val="808080"/>
                </a:solidFill>
                <a:effectLst/>
                <a:latin typeface="Calibri"/>
                <a:ea typeface="Calibri"/>
                <a:cs typeface="Calibri"/>
              </a:rPr>
              <a:t>new</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questionnaire</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J </a:t>
            </a:r>
            <a:r>
              <a:rPr lang="de-DE" sz="1150" b="0" i="1" strike="noStrike" cap="none" spc="0" baseline="0" dirty="0" err="1">
                <a:solidFill>
                  <a:srgbClr val="808080"/>
                </a:solidFill>
                <a:effectLst/>
                <a:latin typeface="Calibri"/>
                <a:ea typeface="Calibri"/>
                <a:cs typeface="Calibri"/>
              </a:rPr>
              <a:t>Cyst</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Fibros</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2008;7:154–164.</a:t>
            </a:r>
          </a:p>
          <a:p>
            <a:r>
              <a:rPr lang="de-DE" sz="1150" b="0" i="0" strike="noStrike" cap="none" spc="0" baseline="0" dirty="0">
                <a:solidFill>
                  <a:srgbClr val="808080"/>
                </a:solidFill>
                <a:effectLst/>
                <a:latin typeface="Calibri"/>
                <a:ea typeface="Calibri"/>
                <a:cs typeface="Calibri"/>
              </a:rPr>
              <a:t>Perkins R, </a:t>
            </a:r>
            <a:r>
              <a:rPr lang="de-DE" sz="1150" b="0" i="0" strike="noStrike" cap="none" spc="0" baseline="0" dirty="0" err="1">
                <a:solidFill>
                  <a:srgbClr val="808080"/>
                </a:solidFill>
                <a:effectLst/>
                <a:latin typeface="Calibri"/>
                <a:ea typeface="Calibri"/>
                <a:cs typeface="Calibri"/>
              </a:rPr>
              <a:t>Repper</a:t>
            </a:r>
            <a:r>
              <a:rPr lang="de-DE" sz="1150" b="0" i="0" strike="noStrike" cap="none" spc="0" baseline="0" dirty="0">
                <a:solidFill>
                  <a:srgbClr val="808080"/>
                </a:solidFill>
                <a:effectLst/>
                <a:latin typeface="Calibri"/>
                <a:ea typeface="Calibri"/>
                <a:cs typeface="Calibri"/>
              </a:rPr>
              <a:t>, J. </a:t>
            </a:r>
            <a:r>
              <a:rPr lang="de-DE" sz="1150" b="0" i="1" strike="noStrike" cap="none" spc="0" baseline="0" dirty="0">
                <a:solidFill>
                  <a:srgbClr val="808080"/>
                </a:solidFill>
                <a:effectLst/>
                <a:latin typeface="Calibri"/>
                <a:ea typeface="Calibri"/>
                <a:cs typeface="Calibri"/>
              </a:rPr>
              <a:t>Dilemmas in </a:t>
            </a:r>
            <a:r>
              <a:rPr lang="de-DE" sz="1150" b="0" i="1" strike="noStrike" cap="none" spc="0" baseline="0" dirty="0" err="1">
                <a:solidFill>
                  <a:srgbClr val="808080"/>
                </a:solidFill>
                <a:effectLst/>
                <a:latin typeface="Calibri"/>
                <a:ea typeface="Calibri"/>
                <a:cs typeface="Calibri"/>
              </a:rPr>
              <a:t>community</a:t>
            </a:r>
            <a:r>
              <a:rPr lang="de-DE" sz="1150" b="0" i="1" strike="noStrike" cap="none" spc="0" baseline="0" dirty="0">
                <a:solidFill>
                  <a:srgbClr val="808080"/>
                </a:solidFill>
                <a:effectLst/>
                <a:latin typeface="Calibri"/>
                <a:ea typeface="Calibri"/>
                <a:cs typeface="Calibri"/>
              </a:rPr>
              <a:t> mental </a:t>
            </a:r>
            <a:r>
              <a:rPr lang="de-DE" sz="1150" b="0" i="1" strike="noStrike" cap="none" spc="0" baseline="0" dirty="0" err="1">
                <a:solidFill>
                  <a:srgbClr val="808080"/>
                </a:solidFill>
                <a:effectLst/>
                <a:latin typeface="Calibri"/>
                <a:ea typeface="Calibri"/>
                <a:cs typeface="Calibri"/>
              </a:rPr>
              <a:t>health</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practice</a:t>
            </a:r>
            <a:r>
              <a:rPr lang="de-DE" sz="1150" b="0" i="1" strike="noStrike" cap="none" spc="0" baseline="0" dirty="0">
                <a:solidFill>
                  <a:srgbClr val="808080"/>
                </a:solidFill>
                <a:effectLst/>
                <a:latin typeface="Calibri"/>
                <a:ea typeface="Calibri"/>
                <a:cs typeface="Calibri"/>
              </a:rPr>
              <a:t>: Choice </a:t>
            </a:r>
            <a:r>
              <a:rPr lang="de-DE" sz="1150" b="0" i="1" strike="noStrike" cap="none" spc="0" baseline="0" dirty="0" err="1">
                <a:solidFill>
                  <a:srgbClr val="808080"/>
                </a:solidFill>
                <a:effectLst/>
                <a:latin typeface="Calibri"/>
                <a:ea typeface="Calibri"/>
                <a:cs typeface="Calibri"/>
              </a:rPr>
              <a:t>or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control</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Abingdon</a:t>
            </a:r>
            <a:r>
              <a:rPr lang="de-DE" sz="1150" b="0" i="0" strike="noStrike" cap="none" spc="0" baseline="0" dirty="0">
                <a:solidFill>
                  <a:srgbClr val="808080"/>
                </a:solidFill>
                <a:effectLst/>
                <a:latin typeface="Calibri"/>
                <a:ea typeface="Calibri"/>
                <a:cs typeface="Calibri"/>
              </a:rPr>
              <a:t>, UK: Radcliffe Medical Press Ltd. 1998.</a:t>
            </a:r>
          </a:p>
          <a:p>
            <a:r>
              <a:rPr lang="de-DE" sz="1150" b="0" i="0" strike="noStrike" cap="none" spc="0" baseline="0" dirty="0" err="1">
                <a:solidFill>
                  <a:srgbClr val="808080"/>
                </a:solidFill>
                <a:effectLst/>
                <a:latin typeface="Calibri"/>
                <a:ea typeface="Calibri"/>
                <a:cs typeface="Calibri"/>
              </a:rPr>
              <a:t>Riekert</a:t>
            </a:r>
            <a:r>
              <a:rPr lang="de-DE" sz="1150" b="0" i="0" strike="noStrike" cap="none" spc="0" baseline="0" dirty="0">
                <a:solidFill>
                  <a:srgbClr val="808080"/>
                </a:solidFill>
                <a:effectLst/>
                <a:latin typeface="Calibri"/>
                <a:ea typeface="Calibri"/>
                <a:cs typeface="Calibri"/>
              </a:rPr>
              <a:t> K. </a:t>
            </a:r>
            <a:r>
              <a:rPr lang="de-DE" sz="1150" b="0" i="0" strike="noStrike" cap="none" spc="0" baseline="0" dirty="0" err="1">
                <a:solidFill>
                  <a:srgbClr val="808080"/>
                </a:solidFill>
                <a:effectLst/>
                <a:latin typeface="Calibri"/>
                <a:ea typeface="Calibri"/>
                <a:cs typeface="Calibri"/>
              </a:rPr>
              <a:t>Promoting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and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increasing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life</a:t>
            </a:r>
            <a:r>
              <a:rPr lang="de-DE" sz="1150" b="0" i="0" strike="noStrike" cap="none" spc="0" baseline="0" dirty="0">
                <a:solidFill>
                  <a:srgbClr val="808080"/>
                </a:solidFill>
                <a:effectLst/>
                <a:latin typeface="Calibri"/>
                <a:ea typeface="Calibri"/>
                <a:cs typeface="Calibri"/>
              </a:rPr>
              <a:t> span. </a:t>
            </a:r>
            <a:r>
              <a:rPr lang="de-DE" sz="1150" b="0" i="1" strike="noStrike" cap="none" spc="0" baseline="0" dirty="0">
                <a:solidFill>
                  <a:srgbClr val="808080"/>
                </a:solidFill>
                <a:effectLst/>
                <a:latin typeface="Calibri"/>
                <a:ea typeface="Calibri"/>
                <a:cs typeface="Calibri"/>
              </a:rPr>
              <a:t>J Hopkins </a:t>
            </a:r>
            <a:r>
              <a:rPr lang="de-DE" sz="1150" b="0" i="1" strike="noStrike" cap="none" spc="0" baseline="0" dirty="0" err="1">
                <a:solidFill>
                  <a:srgbClr val="808080"/>
                </a:solidFill>
                <a:effectLst/>
                <a:latin typeface="Calibri"/>
                <a:ea typeface="Calibri"/>
                <a:cs typeface="Calibri"/>
              </a:rPr>
              <a:t>Adv</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Stud</a:t>
            </a:r>
            <a:r>
              <a:rPr lang="de-DE" sz="1150" b="0" i="1" strike="noStrike" cap="none" spc="0" baseline="0" dirty="0">
                <a:solidFill>
                  <a:srgbClr val="808080"/>
                </a:solidFill>
                <a:effectLst/>
                <a:latin typeface="Calibri"/>
                <a:ea typeface="Calibri"/>
                <a:cs typeface="Calibri"/>
              </a:rPr>
              <a:t> Med. </a:t>
            </a:r>
            <a:r>
              <a:rPr lang="de-DE" sz="1150" b="0" i="0" strike="noStrike" cap="none" spc="0" baseline="0" dirty="0">
                <a:solidFill>
                  <a:srgbClr val="808080"/>
                </a:solidFill>
                <a:effectLst/>
                <a:latin typeface="Calibri"/>
                <a:ea typeface="Calibri"/>
                <a:cs typeface="Calibri"/>
              </a:rPr>
              <a:t>2009;9:14–19.</a:t>
            </a:r>
            <a:endParaRPr lang="en-GB" altLang="en-US" sz="1150" dirty="0">
              <a:ea typeface="HelveticaNeueLT Std Cn"/>
            </a:endParaRPr>
          </a:p>
          <a:p>
            <a:r>
              <a:rPr lang="de-DE" sz="1150" b="0" i="0" strike="noStrike" cap="none" spc="0" baseline="0" dirty="0">
                <a:solidFill>
                  <a:srgbClr val="808080"/>
                </a:solidFill>
                <a:effectLst/>
                <a:latin typeface="Calibri"/>
                <a:ea typeface="Calibri"/>
                <a:cs typeface="Calibri"/>
              </a:rPr>
              <a:t>Rogers C. </a:t>
            </a:r>
            <a:r>
              <a:rPr lang="de-DE" sz="1150" b="0" i="0" strike="noStrike" cap="none" spc="0" baseline="0" dirty="0" err="1">
                <a:solidFill>
                  <a:srgbClr val="808080"/>
                </a:solidFill>
                <a:effectLst/>
                <a:latin typeface="Calibri"/>
                <a:ea typeface="Calibri"/>
                <a:cs typeface="Calibri"/>
              </a:rPr>
              <a:t>Empathic</a:t>
            </a:r>
            <a:r>
              <a:rPr lang="de-DE" sz="1150" b="0" i="0" strike="noStrike" cap="none" spc="0" baseline="0" dirty="0">
                <a:solidFill>
                  <a:srgbClr val="808080"/>
                </a:solidFill>
                <a:effectLst/>
                <a:latin typeface="Calibri"/>
                <a:ea typeface="Calibri"/>
                <a:cs typeface="Calibri"/>
              </a:rPr>
              <a:t>: An </a:t>
            </a:r>
            <a:r>
              <a:rPr lang="de-DE" sz="1150" b="0" i="0" strike="noStrike" cap="none" spc="0" baseline="0" dirty="0" err="1">
                <a:solidFill>
                  <a:srgbClr val="808080"/>
                </a:solidFill>
                <a:effectLst/>
                <a:latin typeface="Calibri"/>
                <a:ea typeface="Calibri"/>
                <a:cs typeface="Calibri"/>
              </a:rPr>
              <a:t>unappreciated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way</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being</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Couns</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Psychol</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1975;5:2–10.</a:t>
            </a:r>
          </a:p>
          <a:p>
            <a:r>
              <a:rPr lang="de-DE" sz="1150" b="0" i="0" strike="noStrike" cap="none" spc="0" baseline="0" dirty="0" err="1">
                <a:solidFill>
                  <a:srgbClr val="808080"/>
                </a:solidFill>
                <a:effectLst/>
                <a:latin typeface="Calibri"/>
                <a:ea typeface="Calibri"/>
                <a:cs typeface="Calibri"/>
              </a:rPr>
              <a:t>Rouzé</a:t>
            </a:r>
            <a:r>
              <a:rPr lang="de-DE" sz="1150" b="0" i="0" strike="noStrike" cap="none" spc="0" baseline="0" dirty="0">
                <a:solidFill>
                  <a:srgbClr val="808080"/>
                </a:solidFill>
                <a:effectLst/>
                <a:latin typeface="Calibri"/>
                <a:ea typeface="Calibri"/>
                <a:cs typeface="Calibri"/>
              </a:rPr>
              <a:t> H, </a:t>
            </a:r>
            <a:r>
              <a:rPr lang="de-DE" sz="1150" b="0" i="0" strike="noStrike" cap="none" spc="0" baseline="0" dirty="0" err="1">
                <a:solidFill>
                  <a:srgbClr val="808080"/>
                </a:solidFill>
                <a:effectLst/>
                <a:latin typeface="Calibri"/>
                <a:ea typeface="Calibri"/>
                <a:cs typeface="Calibri"/>
              </a:rPr>
              <a:t>Viprey</a:t>
            </a:r>
            <a:r>
              <a:rPr lang="de-DE" sz="1150" b="0" i="0" strike="noStrike" cap="none" spc="0" baseline="0" dirty="0">
                <a:solidFill>
                  <a:srgbClr val="808080"/>
                </a:solidFill>
                <a:effectLst/>
                <a:latin typeface="Calibri"/>
                <a:ea typeface="Calibri"/>
                <a:cs typeface="Calibri"/>
              </a:rPr>
              <a:t> M, </a:t>
            </a:r>
            <a:r>
              <a:rPr lang="de-DE" sz="1150" b="0" i="0" strike="noStrike" cap="none" spc="0" baseline="0" dirty="0" err="1">
                <a:solidFill>
                  <a:srgbClr val="808080"/>
                </a:solidFill>
                <a:effectLst/>
                <a:latin typeface="Calibri"/>
                <a:ea typeface="Calibri"/>
                <a:cs typeface="Calibri"/>
              </a:rPr>
              <a:t>Allemann</a:t>
            </a:r>
            <a:r>
              <a:rPr lang="de-DE" sz="1150" b="0" i="0" strike="noStrike" cap="none" spc="0" baseline="0" dirty="0">
                <a:solidFill>
                  <a:srgbClr val="808080"/>
                </a:solidFill>
                <a:effectLst/>
                <a:latin typeface="Calibri"/>
                <a:ea typeface="Calibri"/>
                <a:cs typeface="Calibri"/>
              </a:rPr>
              <a:t> S, et al.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long</a:t>
            </a:r>
            <a:r>
              <a:rPr lang="de-DE" sz="1150" b="0" i="0" strike="noStrike" cap="none" spc="0" baseline="0" dirty="0">
                <a:solidFill>
                  <a:srgbClr val="808080"/>
                </a:solidFill>
                <a:effectLst/>
                <a:latin typeface="Calibri"/>
                <a:ea typeface="Calibri"/>
                <a:cs typeface="Calibri"/>
              </a:rPr>
              <a:t>-term </a:t>
            </a:r>
            <a:r>
              <a:rPr lang="de-DE" sz="1150" b="0" i="0" strike="noStrike" cap="none" spc="0" baseline="0" dirty="0" err="1">
                <a:solidFill>
                  <a:srgbClr val="808080"/>
                </a:solidFill>
                <a:effectLst/>
                <a:latin typeface="Calibri"/>
                <a:ea typeface="Calibri"/>
                <a:cs typeface="Calibri"/>
              </a:rPr>
              <a:t>therapies</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 French </a:t>
            </a:r>
            <a:r>
              <a:rPr lang="de-DE" sz="1150" b="0" i="0" strike="noStrike" cap="none" spc="0" baseline="0" dirty="0" err="1">
                <a:solidFill>
                  <a:srgbClr val="808080"/>
                </a:solidFill>
                <a:effectLst/>
                <a:latin typeface="Calibri"/>
                <a:ea typeface="Calibri"/>
                <a:cs typeface="Calibri"/>
              </a:rPr>
              <a:t>cross-sectional</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study</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linking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prescribing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dispensing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and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hospitalization</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data</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Patient </a:t>
            </a:r>
            <a:r>
              <a:rPr lang="de-DE" sz="1150" b="0" i="1" strike="noStrike" cap="none" spc="0" baseline="0" dirty="0" err="1">
                <a:solidFill>
                  <a:srgbClr val="808080"/>
                </a:solidFill>
                <a:effectLst/>
                <a:latin typeface="Calibri"/>
                <a:ea typeface="Calibri"/>
                <a:cs typeface="Calibri"/>
              </a:rPr>
              <a:t>Prefer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Adherence</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2019;13:1497–1510.</a:t>
            </a:r>
          </a:p>
          <a:p>
            <a:r>
              <a:rPr lang="de-DE" sz="1150" b="0" i="0" strike="noStrike" cap="none" spc="0" baseline="0" dirty="0">
                <a:solidFill>
                  <a:srgbClr val="808080"/>
                </a:solidFill>
                <a:effectLst/>
                <a:latin typeface="Calibri"/>
                <a:ea typeface="Calibri"/>
                <a:cs typeface="Calibri"/>
              </a:rPr>
              <a:t>Wasserstein SB, La </a:t>
            </a:r>
            <a:r>
              <a:rPr lang="de-DE" sz="1150" b="0" i="0" strike="noStrike" cap="none" spc="0" baseline="0" dirty="0" err="1">
                <a:solidFill>
                  <a:srgbClr val="808080"/>
                </a:solidFill>
                <a:effectLst/>
                <a:latin typeface="Calibri"/>
                <a:ea typeface="Calibri"/>
                <a:cs typeface="Calibri"/>
              </a:rPr>
              <a:t>Greca</a:t>
            </a:r>
            <a:r>
              <a:rPr lang="de-DE" sz="1150" b="0" i="0" strike="noStrike" cap="none" spc="0" baseline="0" dirty="0">
                <a:solidFill>
                  <a:srgbClr val="808080"/>
                </a:solidFill>
                <a:effectLst/>
                <a:latin typeface="Calibri"/>
                <a:ea typeface="Calibri"/>
                <a:cs typeface="Calibri"/>
              </a:rPr>
              <a:t> AM. Can </a:t>
            </a:r>
            <a:r>
              <a:rPr lang="de-DE" sz="1150" b="0" i="0" strike="noStrike" cap="none" spc="0" baseline="0" dirty="0" err="1">
                <a:solidFill>
                  <a:srgbClr val="808080"/>
                </a:solidFill>
                <a:effectLst/>
                <a:latin typeface="Calibri"/>
                <a:ea typeface="Calibri"/>
                <a:cs typeface="Calibri"/>
              </a:rPr>
              <a:t>peer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support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buffer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against</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behavioral</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consequences</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parental </a:t>
            </a:r>
            <a:r>
              <a:rPr lang="de-DE" sz="1150" b="0" i="0" strike="noStrike" cap="none" spc="0" baseline="0" dirty="0" err="1">
                <a:solidFill>
                  <a:srgbClr val="808080"/>
                </a:solidFill>
                <a:effectLst/>
                <a:latin typeface="Calibri"/>
                <a:ea typeface="Calibri"/>
                <a:cs typeface="Calibri"/>
              </a:rPr>
              <a:t>discord</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a:solidFill>
                  <a:srgbClr val="808080"/>
                </a:solidFill>
                <a:effectLst/>
                <a:latin typeface="Calibri"/>
                <a:ea typeface="Calibri"/>
                <a:cs typeface="Calibri"/>
              </a:rPr>
              <a:t>J </a:t>
            </a:r>
            <a:r>
              <a:rPr lang="de-DE" sz="1150" b="0" i="1" strike="noStrike" cap="none" spc="0" baseline="0" dirty="0" err="1">
                <a:solidFill>
                  <a:srgbClr val="808080"/>
                </a:solidFill>
                <a:effectLst/>
                <a:latin typeface="Calibri"/>
                <a:ea typeface="Calibri"/>
                <a:cs typeface="Calibri"/>
              </a:rPr>
              <a:t>Clin</a:t>
            </a:r>
            <a:r>
              <a:rPr lang="de-DE" sz="1150" b="0" i="1" strike="noStrike" cap="none" spc="0" baseline="0" dirty="0">
                <a:solidFill>
                  <a:srgbClr val="808080"/>
                </a:solidFill>
                <a:effectLst/>
                <a:latin typeface="Calibri"/>
                <a:ea typeface="Calibri"/>
                <a:cs typeface="Calibri"/>
              </a:rPr>
              <a:t> Child </a:t>
            </a:r>
            <a:r>
              <a:rPr lang="de-DE" sz="1150" b="0" i="1" strike="noStrike" cap="none" spc="0" baseline="0" dirty="0" err="1">
                <a:solidFill>
                  <a:srgbClr val="808080"/>
                </a:solidFill>
                <a:effectLst/>
                <a:latin typeface="Calibri"/>
                <a:ea typeface="Calibri"/>
                <a:cs typeface="Calibri"/>
              </a:rPr>
              <a:t>Psychol</a:t>
            </a:r>
            <a:r>
              <a:rPr lang="de-DE" sz="1150" b="0" i="1" strike="noStrike" cap="none" spc="0" baseline="0" dirty="0">
                <a:solidFill>
                  <a:srgbClr val="808080"/>
                </a:solidFill>
                <a:effectLst/>
                <a:latin typeface="Calibri"/>
                <a:ea typeface="Calibri"/>
                <a:cs typeface="Calibri"/>
              </a:rPr>
              <a:t>. </a:t>
            </a:r>
            <a:r>
              <a:rPr lang="de-DE" sz="1150" b="0" i="0" strike="noStrike" cap="none" spc="0" baseline="0" dirty="0">
                <a:solidFill>
                  <a:srgbClr val="808080"/>
                </a:solidFill>
                <a:effectLst/>
                <a:latin typeface="Calibri"/>
                <a:ea typeface="Calibri"/>
                <a:cs typeface="Calibri"/>
              </a:rPr>
              <a:t>1996;25:177–182.</a:t>
            </a:r>
          </a:p>
          <a:p>
            <a:r>
              <a:rPr lang="de-DE" sz="1150" b="0" i="0" strike="noStrike" cap="none" spc="0" baseline="0" dirty="0">
                <a:solidFill>
                  <a:srgbClr val="808080"/>
                </a:solidFill>
                <a:effectLst/>
                <a:latin typeface="Calibri"/>
                <a:ea typeface="Calibri"/>
                <a:cs typeface="Calibri"/>
              </a:rPr>
              <a:t>White H, et al. Variation in </a:t>
            </a:r>
            <a:r>
              <a:rPr lang="de-DE" sz="1150" b="0" i="0" strike="noStrike" cap="none" spc="0" baseline="0" dirty="0" err="1">
                <a:solidFill>
                  <a:srgbClr val="808080"/>
                </a:solidFill>
                <a:effectLst/>
                <a:latin typeface="Calibri"/>
                <a:ea typeface="Calibri"/>
                <a:cs typeface="Calibri"/>
              </a:rPr>
              <a:t>lung</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function</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as</a:t>
            </a:r>
            <a:r>
              <a:rPr lang="de-DE" sz="1150" b="0" i="0" strike="noStrike" cap="none" spc="0" baseline="0" dirty="0">
                <a:solidFill>
                  <a:srgbClr val="808080"/>
                </a:solidFill>
                <a:effectLst/>
                <a:latin typeface="Calibri"/>
                <a:ea typeface="Calibri"/>
                <a:cs typeface="Calibri"/>
              </a:rPr>
              <a:t> a </a:t>
            </a:r>
            <a:r>
              <a:rPr lang="de-DE" sz="1150" b="0" i="0" strike="noStrike" cap="none" spc="0" baseline="0" dirty="0" err="1">
                <a:solidFill>
                  <a:srgbClr val="808080"/>
                </a:solidFill>
                <a:effectLst/>
                <a:latin typeface="Calibri"/>
                <a:ea typeface="Calibri"/>
                <a:cs typeface="Calibri"/>
              </a:rPr>
              <a:t>marker</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of</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adherence</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to</a:t>
            </a:r>
            <a:r>
              <a:rPr lang="de-DE" sz="1150" b="0" i="0" strike="noStrike" cap="none" spc="0" baseline="0" dirty="0">
                <a:solidFill>
                  <a:srgbClr val="808080"/>
                </a:solidFill>
                <a:effectLst/>
                <a:latin typeface="Calibri"/>
                <a:ea typeface="Calibri"/>
                <a:cs typeface="Calibri"/>
              </a:rPr>
              <a:t> oral </a:t>
            </a:r>
            <a:r>
              <a:rPr lang="de-DE" sz="1150" b="0" i="0" strike="noStrike" cap="none" spc="0" baseline="0" dirty="0" err="1">
                <a:solidFill>
                  <a:srgbClr val="808080"/>
                </a:solidFill>
                <a:effectLst/>
                <a:latin typeface="Calibri"/>
                <a:ea typeface="Calibri"/>
                <a:cs typeface="Calibri"/>
              </a:rPr>
              <a:t>and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inhaled</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medication</a:t>
            </a:r>
            <a:r>
              <a:rPr lang="de-DE" sz="1150" b="0" i="0" strike="noStrike" cap="none" spc="0" baseline="0" dirty="0">
                <a:solidFill>
                  <a:srgbClr val="808080"/>
                </a:solidFill>
                <a:effectLst/>
                <a:latin typeface="Calibri"/>
                <a:ea typeface="Calibri"/>
                <a:cs typeface="Calibri"/>
              </a:rPr>
              <a:t> in </a:t>
            </a:r>
            <a:r>
              <a:rPr lang="de-DE" sz="1150" b="0" i="0" strike="noStrike" cap="none" spc="0" baseline="0" dirty="0" err="1">
                <a:solidFill>
                  <a:srgbClr val="808080"/>
                </a:solidFill>
                <a:effectLst/>
                <a:latin typeface="Calibri"/>
                <a:ea typeface="Calibri"/>
                <a:cs typeface="Calibri"/>
              </a:rPr>
              <a:t>cystic</a:t>
            </a:r>
            <a:r>
              <a:rPr lang="de-DE" sz="1150" b="0" i="0" strike="noStrike" cap="none" spc="0" baseline="0" dirty="0">
                <a:solidFill>
                  <a:srgbClr val="808080"/>
                </a:solidFill>
                <a:effectLst/>
                <a:latin typeface="Calibri"/>
                <a:ea typeface="Calibri"/>
                <a:cs typeface="Calibri"/>
              </a:rPr>
              <a:t> </a:t>
            </a:r>
            <a:r>
              <a:rPr lang="de-DE" sz="1150" b="0" i="0" strike="noStrike" cap="none" spc="0" baseline="0" dirty="0" err="1">
                <a:solidFill>
                  <a:srgbClr val="808080"/>
                </a:solidFill>
                <a:effectLst/>
                <a:latin typeface="Calibri"/>
                <a:ea typeface="Calibri"/>
                <a:cs typeface="Calibri"/>
              </a:rPr>
              <a:t>fibrosis</a:t>
            </a:r>
            <a:r>
              <a:rPr lang="de-DE" sz="1150" b="0" i="0"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Eur</a:t>
            </a:r>
            <a:r>
              <a:rPr lang="de-DE" sz="1150" b="0" i="1" strike="noStrike" cap="none" spc="0" baseline="0" dirty="0">
                <a:solidFill>
                  <a:srgbClr val="808080"/>
                </a:solidFill>
                <a:effectLst/>
                <a:latin typeface="Calibri"/>
                <a:ea typeface="Calibri"/>
                <a:cs typeface="Calibri"/>
              </a:rPr>
              <a:t> </a:t>
            </a:r>
            <a:r>
              <a:rPr lang="de-DE" sz="1150" b="0" i="1" strike="noStrike" cap="none" spc="0" baseline="0" dirty="0" err="1">
                <a:solidFill>
                  <a:srgbClr val="808080"/>
                </a:solidFill>
                <a:effectLst/>
                <a:latin typeface="Calibri"/>
                <a:ea typeface="Calibri"/>
                <a:cs typeface="Calibri"/>
              </a:rPr>
              <a:t>Respir</a:t>
            </a:r>
            <a:r>
              <a:rPr lang="de-DE" sz="1150" b="0" i="1" strike="noStrike" cap="none" spc="0" baseline="0" dirty="0">
                <a:solidFill>
                  <a:srgbClr val="808080"/>
                </a:solidFill>
                <a:effectLst/>
                <a:latin typeface="Calibri"/>
                <a:ea typeface="Calibri"/>
                <a:cs typeface="Calibri"/>
              </a:rPr>
              <a:t> J</a:t>
            </a:r>
            <a:r>
              <a:rPr lang="de-DE" sz="1150" b="0" i="0" strike="noStrike" cap="none" spc="0" baseline="0" dirty="0">
                <a:solidFill>
                  <a:srgbClr val="808080"/>
                </a:solidFill>
                <a:effectLst/>
                <a:latin typeface="Calibri"/>
                <a:ea typeface="Calibri"/>
                <a:cs typeface="Calibri"/>
              </a:rPr>
              <a:t> 2017;49:1600987. </a:t>
            </a:r>
          </a:p>
        </p:txBody>
      </p:sp>
      <p:sp>
        <p:nvSpPr>
          <p:cNvPr id="2" name="Text Placeholder 1">
            <a:extLst>
              <a:ext uri="{FF2B5EF4-FFF2-40B4-BE49-F238E27FC236}">
                <a16:creationId xmlns:a16="http://schemas.microsoft.com/office/drawing/2014/main" id="{000DAF4E-9F9B-4BA1-BCA9-6A7CFCDD1701}"/>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42364966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6EED49-805C-4EC3-928F-8F70AB324FB6}"/>
              </a:ext>
            </a:extLst>
          </p:cNvPr>
          <p:cNvSpPr>
            <a:spLocks noGrp="1"/>
          </p:cNvSpPr>
          <p:nvPr>
            <p:ph type="title"/>
          </p:nvPr>
        </p:nvSpPr>
        <p:spPr/>
        <p:txBody>
          <a:bodyPr/>
          <a:lstStyle/>
          <a:p>
            <a:r>
              <a:rPr lang="de-DE" sz="6000" b="1" i="0" strike="noStrike" cap="none" spc="0" baseline="0">
                <a:solidFill>
                  <a:srgbClr val="FFFFFF"/>
                </a:solidFill>
                <a:effectLst/>
                <a:latin typeface="Calibri Light"/>
                <a:ea typeface="Calibri Light"/>
                <a:cs typeface="Calibri Light"/>
              </a:rPr>
              <a:t>Bedeutung der Therapietreue</a:t>
            </a:r>
            <a:endParaRPr lang="en-GB" b="1"/>
          </a:p>
        </p:txBody>
      </p:sp>
      <p:sp>
        <p:nvSpPr>
          <p:cNvPr id="2" name="Text Placeholder 1">
            <a:extLst>
              <a:ext uri="{FF2B5EF4-FFF2-40B4-BE49-F238E27FC236}">
                <a16:creationId xmlns:a16="http://schemas.microsoft.com/office/drawing/2014/main" id="{A39F3CC9-DDB3-4A8E-BD10-149761F8E64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21928530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291319-5388-4037-A22A-70A5637CB0B6}"/>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Bedeutung der optimalen Therapietreue bei CF</a:t>
            </a:r>
            <a:endParaRPr lang="en-GB"/>
          </a:p>
        </p:txBody>
      </p:sp>
      <p:sp>
        <p:nvSpPr>
          <p:cNvPr id="5" name="Content Placeholder 4">
            <a:extLst>
              <a:ext uri="{FF2B5EF4-FFF2-40B4-BE49-F238E27FC236}">
                <a16:creationId xmlns:a16="http://schemas.microsoft.com/office/drawing/2014/main" id="{5ACF1C89-2F70-45AB-9CC9-A2D3F6332155}"/>
              </a:ext>
            </a:extLst>
          </p:cNvPr>
          <p:cNvSpPr>
            <a:spLocks noGrp="1"/>
          </p:cNvSpPr>
          <p:nvPr>
            <p:ph idx="1"/>
          </p:nvPr>
        </p:nvSpPr>
        <p:spPr/>
        <p:txBody>
          <a:bodyPr>
            <a:normAutofit lnSpcReduction="10000"/>
          </a:bodyPr>
          <a:lstStyle/>
          <a:p>
            <a:pPr marL="609600" indent="-609600">
              <a:buFontTx/>
              <a:buChar char="•"/>
            </a:pPr>
            <a:r>
              <a:rPr lang="de-DE" sz="2800" b="0" i="0" strike="noStrike" cap="none" spc="0" baseline="0">
                <a:solidFill>
                  <a:srgbClr val="808080"/>
                </a:solidFill>
                <a:effectLst/>
                <a:latin typeface="Calibri"/>
                <a:ea typeface="Calibri"/>
                <a:cs typeface="Calibri"/>
              </a:rPr>
              <a:t>Reduziert die Morbidität</a:t>
            </a:r>
            <a:r>
              <a:rPr lang="de-DE" sz="2800" b="0" i="0" strike="noStrike" cap="none" spc="0" baseline="30000">
                <a:solidFill>
                  <a:srgbClr val="808080"/>
                </a:solidFill>
                <a:effectLst/>
                <a:latin typeface="Calibri"/>
                <a:ea typeface="Calibri"/>
                <a:cs typeface="Calibri"/>
              </a:rPr>
              <a:t>1</a:t>
            </a:r>
          </a:p>
          <a:p>
            <a:pPr marL="609600" indent="-609600">
              <a:buFontTx/>
              <a:buChar char="•"/>
            </a:pPr>
            <a:r>
              <a:rPr lang="de-DE" sz="2800" b="0" i="0" strike="noStrike" cap="none" spc="0" baseline="0">
                <a:solidFill>
                  <a:srgbClr val="808080"/>
                </a:solidFill>
                <a:effectLst/>
                <a:latin typeface="Calibri"/>
                <a:ea typeface="Calibri"/>
                <a:cs typeface="Calibri"/>
              </a:rPr>
              <a:t>Verbessert die Lebensqualität</a:t>
            </a:r>
            <a:r>
              <a:rPr lang="de-DE" sz="2800" b="0" i="0" strike="noStrike" cap="none" spc="0" baseline="30000">
                <a:solidFill>
                  <a:srgbClr val="808080"/>
                </a:solidFill>
                <a:effectLst/>
                <a:latin typeface="Calibri"/>
                <a:ea typeface="Calibri"/>
                <a:cs typeface="Calibri"/>
              </a:rPr>
              <a:t>2</a:t>
            </a:r>
          </a:p>
          <a:p>
            <a:pPr marL="609600" indent="-609600">
              <a:buFontTx/>
              <a:buChar char="•"/>
            </a:pPr>
            <a:r>
              <a:rPr lang="de-DE" sz="2800" b="0" i="0" strike="noStrike" cap="none" spc="0" baseline="0">
                <a:solidFill>
                  <a:srgbClr val="808080"/>
                </a:solidFill>
                <a:effectLst/>
                <a:latin typeface="Calibri"/>
                <a:ea typeface="Calibri"/>
                <a:cs typeface="Calibri"/>
              </a:rPr>
              <a:t>Senkt die Prävalenz von Lungenexazerbationen</a:t>
            </a:r>
            <a:r>
              <a:rPr lang="de-DE" sz="2800" b="0" i="0" strike="noStrike" cap="none" spc="0" baseline="30000">
                <a:solidFill>
                  <a:srgbClr val="808080"/>
                </a:solidFill>
                <a:effectLst/>
                <a:latin typeface="Calibri"/>
                <a:ea typeface="Calibri"/>
                <a:cs typeface="Calibri"/>
              </a:rPr>
              <a:t>2</a:t>
            </a:r>
          </a:p>
          <a:p>
            <a:pPr marL="609600" indent="-609600">
              <a:buFontTx/>
              <a:buChar char="•"/>
            </a:pPr>
            <a:r>
              <a:rPr lang="de-DE" sz="2800" b="0" i="0" strike="noStrike" cap="none" spc="0" baseline="0">
                <a:solidFill>
                  <a:srgbClr val="808080"/>
                </a:solidFill>
                <a:effectLst/>
                <a:latin typeface="Calibri"/>
                <a:ea typeface="Calibri"/>
                <a:cs typeface="Calibri"/>
              </a:rPr>
              <a:t>Verringert die Häufigkeit von Krankenhausaufenthalten</a:t>
            </a:r>
            <a:r>
              <a:rPr lang="de-DE" sz="2800" b="0" i="0" strike="noStrike" cap="none" spc="0" baseline="30000">
                <a:solidFill>
                  <a:srgbClr val="808080"/>
                </a:solidFill>
                <a:effectLst/>
                <a:latin typeface="Calibri"/>
                <a:ea typeface="Calibri"/>
                <a:cs typeface="Calibri"/>
              </a:rPr>
              <a:t>2</a:t>
            </a:r>
            <a:endParaRPr lang="en-GB" altLang="en-US">
              <a:ea typeface="HelveticaNeueLT Std Cn"/>
            </a:endParaRPr>
          </a:p>
          <a:p>
            <a:pPr marL="609600" indent="-609600">
              <a:buFontTx/>
              <a:buChar char="•"/>
            </a:pPr>
            <a:r>
              <a:rPr lang="de-DE" sz="2800" b="0" i="0" strike="noStrike" cap="none" spc="0" baseline="0">
                <a:solidFill>
                  <a:srgbClr val="808080"/>
                </a:solidFill>
                <a:effectLst/>
                <a:latin typeface="Calibri"/>
                <a:ea typeface="Calibri"/>
                <a:cs typeface="Calibri"/>
              </a:rPr>
              <a:t>Verbessert die Gesundheitsergebnisse</a:t>
            </a:r>
            <a:r>
              <a:rPr lang="de-DE" sz="2800" b="0" i="0" strike="noStrike" cap="none" spc="0" baseline="30000">
                <a:solidFill>
                  <a:srgbClr val="808080"/>
                </a:solidFill>
                <a:effectLst/>
                <a:latin typeface="Calibri"/>
                <a:ea typeface="Calibri"/>
                <a:cs typeface="Calibri"/>
              </a:rPr>
              <a:t>3</a:t>
            </a:r>
          </a:p>
          <a:p>
            <a:pPr marL="609600" indent="-609600">
              <a:buFontTx/>
              <a:buChar char="•"/>
            </a:pPr>
            <a:r>
              <a:rPr lang="de-DE" sz="2800" b="0" i="0" strike="noStrike" cap="none" spc="0" baseline="0">
                <a:solidFill>
                  <a:srgbClr val="808080"/>
                </a:solidFill>
                <a:effectLst/>
                <a:latin typeface="Calibri"/>
                <a:ea typeface="Calibri"/>
                <a:cs typeface="Calibri"/>
              </a:rPr>
              <a:t>Verbessert die Lungenfunktion, was zu einem längeren Überleben führt</a:t>
            </a:r>
            <a:r>
              <a:rPr lang="de-DE" sz="2800" b="0" i="0" strike="noStrike" cap="none" spc="0" baseline="30000">
                <a:solidFill>
                  <a:srgbClr val="808080"/>
                </a:solidFill>
                <a:effectLst/>
                <a:latin typeface="Calibri"/>
                <a:ea typeface="Calibri"/>
                <a:cs typeface="Calibri"/>
              </a:rPr>
              <a:t>1</a:t>
            </a:r>
            <a:endParaRPr lang="en-US" altLang="en-US">
              <a:ea typeface="HelveticaNeueLT Std Cn"/>
            </a:endParaRPr>
          </a:p>
          <a:p>
            <a:pPr marL="609600" indent="-609600">
              <a:buFontTx/>
              <a:buChar char="•"/>
            </a:pPr>
            <a:r>
              <a:rPr lang="de-DE" sz="2800" b="0" i="0" strike="noStrike" cap="none" spc="0" baseline="0">
                <a:solidFill>
                  <a:srgbClr val="808080"/>
                </a:solidFill>
                <a:effectLst/>
                <a:latin typeface="Calibri"/>
                <a:ea typeface="Calibri"/>
                <a:cs typeface="Calibri"/>
              </a:rPr>
              <a:t>Senkt das Risiko einer Verschlechterung der klinischen Symptome, wenn sie mit einer fortgesetzten Behandlung kombiniert wird</a:t>
            </a:r>
            <a:r>
              <a:rPr lang="de-DE" sz="2800" b="0" i="0" strike="noStrike" cap="none" spc="0" baseline="30000">
                <a:solidFill>
                  <a:srgbClr val="808080"/>
                </a:solidFill>
                <a:effectLst/>
                <a:latin typeface="Calibri"/>
                <a:ea typeface="Calibri"/>
                <a:cs typeface="Calibri"/>
              </a:rPr>
              <a:t>3</a:t>
            </a:r>
          </a:p>
          <a:p>
            <a:endParaRPr lang="en-GB"/>
          </a:p>
        </p:txBody>
      </p:sp>
      <p:sp>
        <p:nvSpPr>
          <p:cNvPr id="2" name="Text Placeholder 1">
            <a:extLst>
              <a:ext uri="{FF2B5EF4-FFF2-40B4-BE49-F238E27FC236}">
                <a16:creationId xmlns:a16="http://schemas.microsoft.com/office/drawing/2014/main" id="{D0F045FF-94F2-4BA8-A28B-7E23E7B9382F}"/>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Bishay LC, Sawicki GS. </a:t>
            </a:r>
            <a:r>
              <a:rPr lang="de-DE" sz="1000" b="0" i="1" strike="noStrike" cap="none" spc="0" baseline="0">
                <a:solidFill>
                  <a:srgbClr val="898989"/>
                </a:solidFill>
                <a:effectLst/>
                <a:latin typeface="Calibri"/>
                <a:ea typeface="Calibri"/>
                <a:cs typeface="Calibri"/>
              </a:rPr>
              <a:t>Adolesc Health Med Ther. </a:t>
            </a:r>
            <a:r>
              <a:rPr lang="de-DE" sz="1000" b="0" i="0" strike="noStrike" cap="none" spc="0" baseline="0">
                <a:solidFill>
                  <a:srgbClr val="898989"/>
                </a:solidFill>
                <a:effectLst/>
                <a:latin typeface="Calibri"/>
                <a:ea typeface="Calibri"/>
                <a:cs typeface="Calibri"/>
              </a:rPr>
              <a:t>2016;7:117–124; 2. Lopes-Pacheco M. </a:t>
            </a:r>
            <a:r>
              <a:rPr lang="de-DE" sz="1000" b="0" i="1" strike="noStrike" cap="none" spc="0" baseline="0">
                <a:solidFill>
                  <a:srgbClr val="898989"/>
                </a:solidFill>
                <a:effectLst/>
                <a:latin typeface="Calibri"/>
                <a:ea typeface="Calibri"/>
                <a:cs typeface="Calibri"/>
              </a:rPr>
              <a:t>Front Pharmacol.</a:t>
            </a:r>
            <a:r>
              <a:rPr lang="de-DE" sz="1000" b="0" i="0" strike="noStrike" cap="none" spc="0" baseline="0">
                <a:solidFill>
                  <a:srgbClr val="898989"/>
                </a:solidFill>
                <a:effectLst/>
                <a:latin typeface="Calibri"/>
                <a:ea typeface="Calibri"/>
                <a:cs typeface="Calibri"/>
              </a:rPr>
              <a:t> 2020;10:1662; </a:t>
            </a:r>
            <a:br>
              <a:rPr sz="1000"/>
            </a:br>
            <a:r>
              <a:rPr lang="de-DE" sz="1000" b="0" i="0" strike="noStrike" cap="none" spc="0" baseline="0">
                <a:solidFill>
                  <a:srgbClr val="898989"/>
                </a:solidFill>
                <a:effectLst/>
                <a:latin typeface="Calibri"/>
                <a:ea typeface="Calibri"/>
                <a:cs typeface="Calibri"/>
              </a:rPr>
              <a:t>3. Burgel PR, et al. </a:t>
            </a:r>
            <a:r>
              <a:rPr lang="de-DE" sz="1000" b="0" i="1" strike="noStrike" cap="none" spc="0" baseline="0">
                <a:solidFill>
                  <a:srgbClr val="898989"/>
                </a:solidFill>
                <a:effectLst/>
                <a:latin typeface="Calibri"/>
                <a:ea typeface="Calibri"/>
                <a:cs typeface="Calibri"/>
              </a:rPr>
              <a:t>Am J Respir Crit Care Med.</a:t>
            </a:r>
            <a:r>
              <a:rPr lang="de-DE" sz="1000" b="0" i="0" strike="noStrike" cap="none" spc="0" baseline="0">
                <a:solidFill>
                  <a:srgbClr val="898989"/>
                </a:solidFill>
                <a:effectLst/>
                <a:latin typeface="Calibri"/>
                <a:ea typeface="Calibri"/>
                <a:cs typeface="Calibri"/>
              </a:rPr>
              <a:t>2020;201;2:188–197.</a:t>
            </a:r>
          </a:p>
        </p:txBody>
      </p:sp>
    </p:spTree>
    <p:extLst>
      <p:ext uri="{BB962C8B-B14F-4D97-AF65-F5344CB8AC3E}">
        <p14:creationId xmlns:p14="http://schemas.microsoft.com/office/powerpoint/2010/main" val="321412322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ADCE5-E639-4BDF-8EAD-614303919CCC}"/>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Therapietreue bei CF</a:t>
            </a:r>
            <a:endParaRPr lang="en-GB"/>
          </a:p>
        </p:txBody>
      </p:sp>
      <p:sp>
        <p:nvSpPr>
          <p:cNvPr id="3" name="Content Placeholder 2">
            <a:extLst>
              <a:ext uri="{FF2B5EF4-FFF2-40B4-BE49-F238E27FC236}">
                <a16:creationId xmlns:a16="http://schemas.microsoft.com/office/drawing/2014/main" id="{74F0F590-59DF-41CA-8C5F-9526E6769513}"/>
              </a:ext>
            </a:extLst>
          </p:cNvPr>
          <p:cNvSpPr>
            <a:spLocks noGrp="1"/>
          </p:cNvSpPr>
          <p:nvPr>
            <p:ph idx="1"/>
          </p:nvPr>
        </p:nvSpPr>
        <p:spPr/>
        <p:txBody>
          <a:bodyPr/>
          <a:lstStyle/>
          <a:p>
            <a:r>
              <a:rPr lang="de-DE" sz="2800" b="0" i="0" strike="noStrike" cap="none" spc="0" baseline="0">
                <a:solidFill>
                  <a:srgbClr val="808080"/>
                </a:solidFill>
                <a:effectLst/>
                <a:latin typeface="Calibri"/>
                <a:ea typeface="Calibri"/>
                <a:cs typeface="Calibri"/>
              </a:rPr>
              <a:t>Das Überlebensalter von Menschen mit CF hat sich seit der ersten Beschreibung von CF vor über 80 Jahren erheblich verbessert, was zum Teil auf die Fortschritte bei der Behandlung zurückzuführen ist</a:t>
            </a:r>
            <a:r>
              <a:rPr lang="de-DE" sz="2800" b="0" i="0" strike="noStrike" cap="none" spc="0" baseline="30000">
                <a:solidFill>
                  <a:srgbClr val="808080"/>
                </a:solidFill>
                <a:effectLst/>
                <a:latin typeface="Calibri"/>
                <a:ea typeface="Calibri"/>
                <a:cs typeface="Calibri"/>
              </a:rPr>
              <a:t>1,2</a:t>
            </a:r>
          </a:p>
          <a:p>
            <a:endParaRPr lang="en-GB" altLang="en-US"/>
          </a:p>
          <a:p>
            <a:r>
              <a:rPr lang="de-DE" sz="2800" b="0" i="0" strike="noStrike" cap="none" spc="0" baseline="0">
                <a:solidFill>
                  <a:srgbClr val="808080"/>
                </a:solidFill>
                <a:effectLst/>
                <a:latin typeface="Calibri"/>
                <a:ea typeface="Calibri"/>
                <a:cs typeface="Calibri"/>
              </a:rPr>
              <a:t>Von optimaler Therapietreue sind wir noch weit entfernt</a:t>
            </a:r>
          </a:p>
          <a:p>
            <a:pPr lvl="1"/>
            <a:r>
              <a:rPr lang="de-DE" sz="2400" b="0" i="0" strike="noStrike" cap="none" spc="0" baseline="0">
                <a:solidFill>
                  <a:srgbClr val="808080"/>
                </a:solidFill>
                <a:effectLst/>
                <a:latin typeface="Calibri"/>
                <a:ea typeface="Calibri"/>
                <a:cs typeface="Calibri"/>
              </a:rPr>
              <a:t>Um unsere Fortschritte aufrechtzuerhalten, müssen wir die Einhaltung der Therapietreue noch besser fördern</a:t>
            </a:r>
          </a:p>
          <a:p>
            <a:endParaRPr lang="en-GB"/>
          </a:p>
        </p:txBody>
      </p:sp>
      <p:sp>
        <p:nvSpPr>
          <p:cNvPr id="12" name="Text Placeholder 11">
            <a:extLst>
              <a:ext uri="{FF2B5EF4-FFF2-40B4-BE49-F238E27FC236}">
                <a16:creationId xmlns:a16="http://schemas.microsoft.com/office/drawing/2014/main" id="{CB707DB0-67F9-4A47-BBCD-CBF0EA3A0BA6}"/>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CF: zystische Fibrose</a:t>
            </a:r>
            <a:br>
              <a:rPr sz="1000"/>
            </a:br>
            <a:r>
              <a:rPr lang="de-DE" sz="1000" b="0" i="0" strike="noStrike" cap="none" spc="0" baseline="0">
                <a:solidFill>
                  <a:srgbClr val="898989"/>
                </a:solidFill>
                <a:effectLst/>
                <a:latin typeface="Calibri"/>
                <a:ea typeface="Calibri"/>
                <a:cs typeface="Calibri"/>
              </a:rPr>
              <a:t>1. Balfour-Lynn IM, King JA. </a:t>
            </a:r>
            <a:r>
              <a:rPr lang="de-DE" sz="1000" b="0" i="1" strike="noStrike" cap="none" spc="0" baseline="0">
                <a:solidFill>
                  <a:srgbClr val="898989"/>
                </a:solidFill>
                <a:effectLst/>
                <a:latin typeface="Calibri"/>
                <a:ea typeface="Calibri"/>
                <a:cs typeface="Calibri"/>
              </a:rPr>
              <a:t>Paediatr Respir Rev. </a:t>
            </a:r>
            <a:r>
              <a:rPr lang="de-DE" sz="1000" b="0" i="0" strike="noStrike" cap="none" spc="0" baseline="0">
                <a:solidFill>
                  <a:srgbClr val="898989"/>
                </a:solidFill>
                <a:effectLst/>
                <a:latin typeface="Calibri"/>
                <a:ea typeface="Calibri"/>
                <a:cs typeface="Calibri"/>
              </a:rPr>
              <a:t>2020;S1526-0542(20)30081-6; 2. Cystic Fibrosis Foundation. 2019.</a:t>
            </a:r>
            <a:br>
              <a:rPr sz="1000"/>
            </a:br>
            <a:r>
              <a:rPr lang="de-DE" sz="1000" b="0" i="0" strike="noStrike" cap="none" spc="0" baseline="0">
                <a:solidFill>
                  <a:srgbClr val="898989"/>
                </a:solidFill>
                <a:effectLst/>
                <a:latin typeface="Calibri"/>
                <a:ea typeface="Calibri"/>
                <a:cs typeface="Calibri"/>
              </a:rPr>
              <a:t>https://www.cff.org/Research/Researcher-Resources/Patient-Registry/2019-Patient-Registry-Annual-Data-Report.pdf. Abgerufen im Juli 2021.</a:t>
            </a:r>
          </a:p>
        </p:txBody>
      </p:sp>
    </p:spTree>
    <p:extLst>
      <p:ext uri="{BB962C8B-B14F-4D97-AF65-F5344CB8AC3E}">
        <p14:creationId xmlns:p14="http://schemas.microsoft.com/office/powerpoint/2010/main" val="411731064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EB64-2B63-4ED4-AE29-40F13639790B}"/>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Therapietreue bei CF: die Realität</a:t>
            </a:r>
            <a:endParaRPr lang="en-GB"/>
          </a:p>
        </p:txBody>
      </p:sp>
      <p:sp>
        <p:nvSpPr>
          <p:cNvPr id="3" name="Content Placeholder 2">
            <a:extLst>
              <a:ext uri="{FF2B5EF4-FFF2-40B4-BE49-F238E27FC236}">
                <a16:creationId xmlns:a16="http://schemas.microsoft.com/office/drawing/2014/main" id="{FC6F65B8-A913-492B-A322-A8BB8310F95A}"/>
              </a:ext>
            </a:extLst>
          </p:cNvPr>
          <p:cNvSpPr>
            <a:spLocks noGrp="1"/>
          </p:cNvSpPr>
          <p:nvPr>
            <p:ph idx="1"/>
          </p:nvPr>
        </p:nvSpPr>
        <p:spPr/>
        <p:txBody>
          <a:bodyPr/>
          <a:lstStyle/>
          <a:p>
            <a:pPr marL="0" indent="0">
              <a:buNone/>
            </a:pPr>
            <a:r>
              <a:rPr lang="de-DE" sz="2800" b="0" i="0" strike="noStrike" cap="none" spc="0" baseline="0">
                <a:solidFill>
                  <a:srgbClr val="808080"/>
                </a:solidFill>
                <a:effectLst/>
                <a:latin typeface="Calibri"/>
                <a:ea typeface="Calibri"/>
                <a:cs typeface="Calibri"/>
              </a:rPr>
              <a:t>Schlechte Therapietreue ist ein erhebliches Problem und variiert je nach Art der Behandlung</a:t>
            </a:r>
          </a:p>
          <a:p>
            <a:endParaRPr lang="en-GB"/>
          </a:p>
        </p:txBody>
      </p:sp>
      <p:sp>
        <p:nvSpPr>
          <p:cNvPr id="4" name="Text Placeholder 3">
            <a:extLst>
              <a:ext uri="{FF2B5EF4-FFF2-40B4-BE49-F238E27FC236}">
                <a16:creationId xmlns:a16="http://schemas.microsoft.com/office/drawing/2014/main" id="{34FC3BB2-741E-4070-9A03-FE9500C4220C}"/>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MPR, Medication Possession Ratio (Medikations-Annahmerate)</a:t>
            </a:r>
            <a:br>
              <a:rPr sz="1000"/>
            </a:br>
            <a:r>
              <a:rPr lang="de-DE" sz="1000" b="0" i="0" strike="noStrike" cap="none" spc="0" baseline="0">
                <a:solidFill>
                  <a:srgbClr val="898989"/>
                </a:solidFill>
                <a:effectLst/>
                <a:latin typeface="Calibri"/>
                <a:ea typeface="Calibri"/>
                <a:cs typeface="Calibri"/>
              </a:rPr>
              <a:t>Zahlen angepasst von White H, et al. </a:t>
            </a:r>
            <a:r>
              <a:rPr lang="de-DE" sz="1000" b="0" i="1" strike="noStrike" cap="none" spc="0" baseline="0">
                <a:solidFill>
                  <a:srgbClr val="898989"/>
                </a:solidFill>
                <a:effectLst/>
                <a:latin typeface="Calibri"/>
                <a:ea typeface="Calibri"/>
                <a:cs typeface="Calibri"/>
              </a:rPr>
              <a:t>Eur Respir J. </a:t>
            </a:r>
            <a:r>
              <a:rPr lang="de-DE" sz="1000" b="0" i="0" strike="noStrike" cap="none" spc="0" baseline="0">
                <a:solidFill>
                  <a:srgbClr val="898989"/>
                </a:solidFill>
                <a:effectLst/>
                <a:latin typeface="Calibri"/>
                <a:ea typeface="Calibri"/>
                <a:cs typeface="Calibri"/>
              </a:rPr>
              <a:t>2017;49:1600987.</a:t>
            </a:r>
          </a:p>
        </p:txBody>
      </p:sp>
      <p:sp>
        <p:nvSpPr>
          <p:cNvPr id="11" name="TextBox 10">
            <a:extLst>
              <a:ext uri="{FF2B5EF4-FFF2-40B4-BE49-F238E27FC236}">
                <a16:creationId xmlns:a16="http://schemas.microsoft.com/office/drawing/2014/main" id="{77159639-3C3C-4996-B889-32FD03D4403D}"/>
              </a:ext>
            </a:extLst>
          </p:cNvPr>
          <p:cNvSpPr txBox="1"/>
          <p:nvPr/>
        </p:nvSpPr>
        <p:spPr>
          <a:xfrm>
            <a:off x="6988049" y="2573252"/>
            <a:ext cx="4005269" cy="335280"/>
          </a:xfrm>
          <a:prstGeom prst="rect">
            <a:avLst/>
          </a:prstGeom>
          <a:noFill/>
        </p:spPr>
        <p:txBody>
          <a:bodyPr wrap="square">
            <a:spAutoFit/>
          </a:bodyPr>
          <a:lstStyle/>
          <a:p>
            <a:pPr algn="ctr"/>
            <a:r>
              <a:rPr lang="de-DE" sz="1600" b="1" i="0" strike="noStrike" cap="none" spc="0" baseline="0">
                <a:solidFill>
                  <a:srgbClr val="7B2A84"/>
                </a:solidFill>
                <a:effectLst/>
                <a:latin typeface="Calibri"/>
                <a:ea typeface="Calibri"/>
                <a:cs typeface="Calibri"/>
              </a:rPr>
              <a:t>Therapietreueraten nach MPR</a:t>
            </a:r>
          </a:p>
        </p:txBody>
      </p:sp>
      <p:sp>
        <p:nvSpPr>
          <p:cNvPr id="12" name="TextBox 11">
            <a:extLst>
              <a:ext uri="{FF2B5EF4-FFF2-40B4-BE49-F238E27FC236}">
                <a16:creationId xmlns:a16="http://schemas.microsoft.com/office/drawing/2014/main" id="{D1C3644B-A079-485C-9A75-26DF7A975452}"/>
              </a:ext>
            </a:extLst>
          </p:cNvPr>
          <p:cNvSpPr txBox="1"/>
          <p:nvPr/>
        </p:nvSpPr>
        <p:spPr>
          <a:xfrm>
            <a:off x="1878903" y="2610113"/>
            <a:ext cx="4005269" cy="492313"/>
          </a:xfrm>
          <a:prstGeom prst="rect">
            <a:avLst/>
          </a:prstGeom>
          <a:noFill/>
        </p:spPr>
        <p:txBody>
          <a:bodyPr wrap="square">
            <a:spAutoFit/>
          </a:bodyPr>
          <a:lstStyle/>
          <a:p>
            <a:pPr algn="ctr">
              <a:lnSpc>
                <a:spcPct val="80000"/>
              </a:lnSpc>
            </a:pPr>
            <a:r>
              <a:rPr lang="de-DE" sz="1600" b="1" i="0" strike="noStrike" cap="none" spc="0" baseline="0">
                <a:solidFill>
                  <a:srgbClr val="7B2A84"/>
                </a:solidFill>
                <a:effectLst/>
                <a:latin typeface="Calibri"/>
                <a:ea typeface="Calibri"/>
                <a:cs typeface="Calibri"/>
              </a:rPr>
              <a:t>Therapietreueraten nach Selbstauskünften der Patienten</a:t>
            </a:r>
          </a:p>
        </p:txBody>
      </p:sp>
      <p:sp>
        <p:nvSpPr>
          <p:cNvPr id="13" name="TextBox 12">
            <a:extLst>
              <a:ext uri="{FF2B5EF4-FFF2-40B4-BE49-F238E27FC236}">
                <a16:creationId xmlns:a16="http://schemas.microsoft.com/office/drawing/2014/main" id="{5A6F7083-AE8E-44F6-94D8-9B214D89B560}"/>
              </a:ext>
            </a:extLst>
          </p:cNvPr>
          <p:cNvSpPr txBox="1"/>
          <p:nvPr/>
        </p:nvSpPr>
        <p:spPr>
          <a:xfrm rot="16200000">
            <a:off x="233537" y="3916796"/>
            <a:ext cx="2110989" cy="274320"/>
          </a:xfrm>
          <a:prstGeom prst="rect">
            <a:avLst/>
          </a:prstGeom>
          <a:noFill/>
        </p:spPr>
        <p:txBody>
          <a:bodyPr wrap="square">
            <a:spAutoFit/>
          </a:bodyPr>
          <a:lstStyle/>
          <a:p>
            <a:pPr algn="ctr"/>
            <a:r>
              <a:rPr lang="de-DE" sz="1200" b="1" i="0" strike="noStrike" cap="none" spc="0" baseline="0">
                <a:solidFill>
                  <a:srgbClr val="808080"/>
                </a:solidFill>
                <a:effectLst/>
                <a:latin typeface="Calibri"/>
                <a:ea typeface="Calibri"/>
                <a:cs typeface="Calibri"/>
              </a:rPr>
              <a:t>Therapietreue (%)</a:t>
            </a:r>
          </a:p>
        </p:txBody>
      </p:sp>
      <p:graphicFrame>
        <p:nvGraphicFramePr>
          <p:cNvPr id="14" name="Chart 13">
            <a:extLst>
              <a:ext uri="{FF2B5EF4-FFF2-40B4-BE49-F238E27FC236}">
                <a16:creationId xmlns:a16="http://schemas.microsoft.com/office/drawing/2014/main" id="{C0816A3B-B573-47EF-A352-8A09883764C5}"/>
              </a:ext>
            </a:extLst>
          </p:cNvPr>
          <p:cNvGraphicFramePr/>
          <p:nvPr/>
        </p:nvGraphicFramePr>
        <p:xfrm>
          <a:off x="1442353" y="285141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a:extLst>
              <a:ext uri="{FF2B5EF4-FFF2-40B4-BE49-F238E27FC236}">
                <a16:creationId xmlns:a16="http://schemas.microsoft.com/office/drawing/2014/main" id="{E5D05627-7A48-41B3-A49D-36F28CE3D75E}"/>
              </a:ext>
            </a:extLst>
          </p:cNvPr>
          <p:cNvGraphicFramePr/>
          <p:nvPr/>
        </p:nvGraphicFramePr>
        <p:xfrm>
          <a:off x="6704684" y="285141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a:extLst>
              <a:ext uri="{FF2B5EF4-FFF2-40B4-BE49-F238E27FC236}">
                <a16:creationId xmlns:a16="http://schemas.microsoft.com/office/drawing/2014/main" id="{02EBB007-23B3-F14D-8517-B601D7E35C94}"/>
              </a:ext>
            </a:extLst>
          </p:cNvPr>
          <p:cNvSpPr txBox="1"/>
          <p:nvPr/>
        </p:nvSpPr>
        <p:spPr>
          <a:xfrm rot="16200000">
            <a:off x="5465520" y="3916797"/>
            <a:ext cx="2110989" cy="274320"/>
          </a:xfrm>
          <a:prstGeom prst="rect">
            <a:avLst/>
          </a:prstGeom>
          <a:noFill/>
        </p:spPr>
        <p:txBody>
          <a:bodyPr wrap="square">
            <a:spAutoFit/>
          </a:bodyPr>
          <a:lstStyle/>
          <a:p>
            <a:pPr algn="ctr"/>
            <a:r>
              <a:rPr lang="de-DE" sz="1200" b="1" i="0" strike="noStrike" cap="none" spc="0" baseline="0">
                <a:solidFill>
                  <a:srgbClr val="808080"/>
                </a:solidFill>
                <a:effectLst/>
                <a:latin typeface="Calibri"/>
                <a:ea typeface="Calibri"/>
                <a:cs typeface="Calibri"/>
              </a:rPr>
              <a:t>Therapietreue (%)</a:t>
            </a:r>
          </a:p>
        </p:txBody>
      </p:sp>
      <p:sp>
        <p:nvSpPr>
          <p:cNvPr id="16" name="TextBox 15">
            <a:extLst>
              <a:ext uri="{FF2B5EF4-FFF2-40B4-BE49-F238E27FC236}">
                <a16:creationId xmlns:a16="http://schemas.microsoft.com/office/drawing/2014/main" id="{D1C3644B-A079-485C-9A75-26DF7A975452}"/>
              </a:ext>
            </a:extLst>
          </p:cNvPr>
          <p:cNvSpPr txBox="1"/>
          <p:nvPr/>
        </p:nvSpPr>
        <p:spPr>
          <a:xfrm>
            <a:off x="1923720" y="5338832"/>
            <a:ext cx="909584"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Bronchodilatatoren</a:t>
            </a:r>
            <a:endParaRPr lang="en-GB" altLang="en-US" sz="900">
              <a:solidFill>
                <a:schemeClr val="tx1">
                  <a:lumMod val="65000"/>
                  <a:lumOff val="35000"/>
                </a:schemeClr>
              </a:solidFill>
              <a:ea typeface="HelveticaNeueLT Std Cn"/>
            </a:endParaRPr>
          </a:p>
        </p:txBody>
      </p:sp>
      <p:sp>
        <p:nvSpPr>
          <p:cNvPr id="17" name="TextBox 16">
            <a:extLst>
              <a:ext uri="{FF2B5EF4-FFF2-40B4-BE49-F238E27FC236}">
                <a16:creationId xmlns:a16="http://schemas.microsoft.com/office/drawing/2014/main" id="{D1C3644B-A079-485C-9A75-26DF7A975452}"/>
              </a:ext>
            </a:extLst>
          </p:cNvPr>
          <p:cNvSpPr txBox="1"/>
          <p:nvPr/>
        </p:nvSpPr>
        <p:spPr>
          <a:xfrm>
            <a:off x="2877135" y="5338832"/>
            <a:ext cx="1022680"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Inhalierte Antibiotika</a:t>
            </a:r>
            <a:endParaRPr lang="en-GB" altLang="en-US" sz="900">
              <a:solidFill>
                <a:schemeClr val="tx1">
                  <a:lumMod val="65000"/>
                  <a:lumOff val="35000"/>
                </a:schemeClr>
              </a:solidFill>
              <a:ea typeface="HelveticaNeueLT Std Cn"/>
            </a:endParaRPr>
          </a:p>
        </p:txBody>
      </p:sp>
      <p:sp>
        <p:nvSpPr>
          <p:cNvPr id="19" name="TextBox 18">
            <a:extLst>
              <a:ext uri="{FF2B5EF4-FFF2-40B4-BE49-F238E27FC236}">
                <a16:creationId xmlns:a16="http://schemas.microsoft.com/office/drawing/2014/main" id="{D1C3644B-A079-485C-9A75-26DF7A975452}"/>
              </a:ext>
            </a:extLst>
          </p:cNvPr>
          <p:cNvSpPr txBox="1"/>
          <p:nvPr/>
        </p:nvSpPr>
        <p:spPr>
          <a:xfrm>
            <a:off x="3881537" y="5338832"/>
            <a:ext cx="1022680"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Orale Antibiotika</a:t>
            </a:r>
            <a:endParaRPr lang="en-GB" altLang="en-US" sz="900">
              <a:solidFill>
                <a:schemeClr val="tx1">
                  <a:lumMod val="65000"/>
                  <a:lumOff val="35000"/>
                </a:schemeClr>
              </a:solidFill>
              <a:ea typeface="HelveticaNeueLT Std Cn"/>
            </a:endParaRPr>
          </a:p>
        </p:txBody>
      </p:sp>
      <p:sp>
        <p:nvSpPr>
          <p:cNvPr id="20" name="TextBox 19">
            <a:extLst>
              <a:ext uri="{FF2B5EF4-FFF2-40B4-BE49-F238E27FC236}">
                <a16:creationId xmlns:a16="http://schemas.microsoft.com/office/drawing/2014/main" id="{D1C3644B-A079-485C-9A75-26DF7A975452}"/>
              </a:ext>
            </a:extLst>
          </p:cNvPr>
          <p:cNvSpPr txBox="1"/>
          <p:nvPr/>
        </p:nvSpPr>
        <p:spPr>
          <a:xfrm>
            <a:off x="4779599" y="5338832"/>
            <a:ext cx="1193215"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Vernebelte Antibiotika</a:t>
            </a:r>
            <a:endParaRPr lang="en-GB" altLang="en-US" sz="900">
              <a:solidFill>
                <a:schemeClr val="tx1">
                  <a:lumMod val="65000"/>
                  <a:lumOff val="35000"/>
                </a:schemeClr>
              </a:solidFill>
              <a:ea typeface="HelveticaNeueLT Std Cn"/>
            </a:endParaRPr>
          </a:p>
        </p:txBody>
      </p:sp>
      <p:sp>
        <p:nvSpPr>
          <p:cNvPr id="21" name="TextBox 20">
            <a:extLst>
              <a:ext uri="{FF2B5EF4-FFF2-40B4-BE49-F238E27FC236}">
                <a16:creationId xmlns:a16="http://schemas.microsoft.com/office/drawing/2014/main" id="{D1C3644B-A079-485C-9A75-26DF7A975452}"/>
              </a:ext>
            </a:extLst>
          </p:cNvPr>
          <p:cNvSpPr txBox="1"/>
          <p:nvPr/>
        </p:nvSpPr>
        <p:spPr>
          <a:xfrm>
            <a:off x="7190406" y="5338832"/>
            <a:ext cx="909584"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Bronchodilatatoren</a:t>
            </a:r>
            <a:endParaRPr lang="en-GB" altLang="en-US" sz="900">
              <a:solidFill>
                <a:schemeClr val="tx1">
                  <a:lumMod val="65000"/>
                  <a:lumOff val="35000"/>
                </a:schemeClr>
              </a:solidFill>
              <a:ea typeface="HelveticaNeueLT Std Cn"/>
            </a:endParaRPr>
          </a:p>
        </p:txBody>
      </p:sp>
      <p:sp>
        <p:nvSpPr>
          <p:cNvPr id="22" name="TextBox 21">
            <a:extLst>
              <a:ext uri="{FF2B5EF4-FFF2-40B4-BE49-F238E27FC236}">
                <a16:creationId xmlns:a16="http://schemas.microsoft.com/office/drawing/2014/main" id="{D1C3644B-A079-485C-9A75-26DF7A975452}"/>
              </a:ext>
            </a:extLst>
          </p:cNvPr>
          <p:cNvSpPr txBox="1"/>
          <p:nvPr/>
        </p:nvSpPr>
        <p:spPr>
          <a:xfrm>
            <a:off x="8143821" y="5338832"/>
            <a:ext cx="1022680"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Inhalierte Antibiotika</a:t>
            </a:r>
            <a:endParaRPr lang="en-GB" altLang="en-US" sz="900">
              <a:solidFill>
                <a:schemeClr val="tx1">
                  <a:lumMod val="65000"/>
                  <a:lumOff val="35000"/>
                </a:schemeClr>
              </a:solidFill>
              <a:ea typeface="HelveticaNeueLT Std Cn"/>
            </a:endParaRPr>
          </a:p>
        </p:txBody>
      </p:sp>
      <p:sp>
        <p:nvSpPr>
          <p:cNvPr id="23" name="TextBox 22">
            <a:extLst>
              <a:ext uri="{FF2B5EF4-FFF2-40B4-BE49-F238E27FC236}">
                <a16:creationId xmlns:a16="http://schemas.microsoft.com/office/drawing/2014/main" id="{D1C3644B-A079-485C-9A75-26DF7A975452}"/>
              </a:ext>
            </a:extLst>
          </p:cNvPr>
          <p:cNvSpPr txBox="1"/>
          <p:nvPr/>
        </p:nvSpPr>
        <p:spPr>
          <a:xfrm>
            <a:off x="9148223" y="5338832"/>
            <a:ext cx="1022680"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Orale Antibiotika</a:t>
            </a:r>
            <a:endParaRPr lang="en-GB" altLang="en-US" sz="900">
              <a:solidFill>
                <a:schemeClr val="tx1">
                  <a:lumMod val="65000"/>
                  <a:lumOff val="35000"/>
                </a:schemeClr>
              </a:solidFill>
              <a:ea typeface="HelveticaNeueLT Std Cn"/>
            </a:endParaRPr>
          </a:p>
        </p:txBody>
      </p:sp>
      <p:sp>
        <p:nvSpPr>
          <p:cNvPr id="24" name="TextBox 23">
            <a:extLst>
              <a:ext uri="{FF2B5EF4-FFF2-40B4-BE49-F238E27FC236}">
                <a16:creationId xmlns:a16="http://schemas.microsoft.com/office/drawing/2014/main" id="{D1C3644B-A079-485C-9A75-26DF7A975452}"/>
              </a:ext>
            </a:extLst>
          </p:cNvPr>
          <p:cNvSpPr txBox="1"/>
          <p:nvPr/>
        </p:nvSpPr>
        <p:spPr>
          <a:xfrm>
            <a:off x="10046285" y="5338832"/>
            <a:ext cx="1193215" cy="185133"/>
          </a:xfrm>
          <a:prstGeom prst="rect">
            <a:avLst/>
          </a:prstGeom>
          <a:solidFill>
            <a:schemeClr val="bg1"/>
          </a:solidFill>
        </p:spPr>
        <p:txBody>
          <a:bodyPr wrap="square" lIns="0" tIns="0" rIns="0" bIns="0" anchor="ctr" anchorCtr="0">
            <a:noAutofit/>
          </a:bodyPr>
          <a:lstStyle/>
          <a:p>
            <a:pPr algn="ctr"/>
            <a:r>
              <a:rPr lang="de-DE" sz="900" b="0" i="0" strike="noStrike" cap="none" spc="0" baseline="0">
                <a:solidFill>
                  <a:srgbClr val="595959"/>
                </a:solidFill>
                <a:effectLst/>
                <a:latin typeface="Calibri"/>
                <a:ea typeface="Calibri"/>
                <a:cs typeface="Calibri"/>
              </a:rPr>
              <a:t>Vernebelte Antibiotika</a:t>
            </a:r>
            <a:endParaRPr lang="en-GB" altLang="en-US" sz="900">
              <a:solidFill>
                <a:schemeClr val="tx1">
                  <a:lumMod val="65000"/>
                  <a:lumOff val="35000"/>
                </a:schemeClr>
              </a:solidFill>
              <a:ea typeface="HelveticaNeueLT Std Cn"/>
            </a:endParaRPr>
          </a:p>
        </p:txBody>
      </p:sp>
    </p:spTree>
    <p:extLst>
      <p:ext uri="{BB962C8B-B14F-4D97-AF65-F5344CB8AC3E}">
        <p14:creationId xmlns:p14="http://schemas.microsoft.com/office/powerpoint/2010/main" val="27368092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de-DE" sz="3600" b="0" i="0" strike="noStrike" cap="none" spc="0" baseline="0">
                <a:solidFill>
                  <a:srgbClr val="FFFFFF"/>
                </a:solidFill>
                <a:effectLst/>
                <a:latin typeface="Calibri Light"/>
                <a:ea typeface="Calibri Light"/>
                <a:cs typeface="Calibri Light"/>
              </a:rPr>
              <a:t>Messung</a:t>
            </a:r>
          </a:p>
        </p:txBody>
      </p:sp>
      <p:sp>
        <p:nvSpPr>
          <p:cNvPr id="17411" name="Rectangle 3"/>
          <p:cNvSpPr>
            <a:spLocks noGrp="1" noChangeArrowheads="1"/>
          </p:cNvSpPr>
          <p:nvPr>
            <p:ph idx="1"/>
          </p:nvPr>
        </p:nvSpPr>
        <p:spPr/>
        <p:txBody>
          <a:bodyPr>
            <a:normAutofit fontScale="92500" lnSpcReduction="10000"/>
          </a:bodyPr>
          <a:lstStyle/>
          <a:p>
            <a:pPr eaLnBrk="1" hangingPunct="1"/>
            <a:r>
              <a:rPr lang="de-DE" sz="2800" b="0" i="0" strike="noStrike" cap="none" spc="0" baseline="0">
                <a:solidFill>
                  <a:srgbClr val="808080"/>
                </a:solidFill>
                <a:effectLst/>
                <a:latin typeface="Calibri"/>
                <a:ea typeface="Calibri"/>
                <a:cs typeface="Calibri"/>
              </a:rPr>
              <a:t>Die Messung der Therapietreue ist notorisch unzuverlässig</a:t>
            </a:r>
            <a:r>
              <a:rPr lang="de-DE" sz="2800" b="0" i="0" strike="noStrike" cap="none" spc="0" baseline="30000">
                <a:solidFill>
                  <a:srgbClr val="808080"/>
                </a:solidFill>
                <a:effectLst/>
                <a:latin typeface="Calibri"/>
                <a:ea typeface="Calibri"/>
                <a:cs typeface="Calibri"/>
              </a:rPr>
              <a:t>1</a:t>
            </a:r>
            <a:r>
              <a:rPr lang="de-DE" sz="2800" b="0" i="0" strike="noStrike" cap="none" spc="0" baseline="0">
                <a:solidFill>
                  <a:srgbClr val="808080"/>
                </a:solidFill>
                <a:effectLst/>
                <a:latin typeface="Calibri"/>
                <a:ea typeface="Calibri"/>
                <a:cs typeface="Calibri"/>
              </a:rPr>
              <a:t> </a:t>
            </a:r>
          </a:p>
          <a:p>
            <a:pPr marL="0" indent="0" eaLnBrk="1" hangingPunct="1">
              <a:buNone/>
            </a:pPr>
            <a:endParaRPr lang="en-GB"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Die Fähigkeit, Therapietreue richtig zu erkennen und zu bewerten, ist bei vielen chronischen Erkrankungen zu einem Forschungsschwerpunkt geworden</a:t>
            </a:r>
            <a:r>
              <a:rPr lang="de-DE" sz="2800" b="0" i="0" strike="noStrike" cap="none" spc="0" baseline="30000">
                <a:solidFill>
                  <a:srgbClr val="808080"/>
                </a:solidFill>
                <a:effectLst/>
                <a:latin typeface="Calibri"/>
                <a:ea typeface="Calibri"/>
                <a:cs typeface="Calibri"/>
              </a:rPr>
              <a:t>2</a:t>
            </a:r>
          </a:p>
          <a:p>
            <a:pPr marL="0" indent="0" eaLnBrk="1" hangingPunct="1">
              <a:buNone/>
            </a:pPr>
            <a:endParaRPr lang="en-GB"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Methoden zur Messung der Therapietreue:</a:t>
            </a:r>
            <a:endParaRPr lang="en-GB" altLang="en-US" baseline="30000">
              <a:ea typeface="HelveticaNeueLT Std Cn"/>
            </a:endParaRPr>
          </a:p>
          <a:p>
            <a:pPr lvl="1" eaLnBrk="1" hangingPunct="1"/>
            <a:r>
              <a:rPr lang="de-DE" sz="2400" b="0" i="0" strike="noStrike" cap="none" spc="0" baseline="0">
                <a:solidFill>
                  <a:srgbClr val="808080"/>
                </a:solidFill>
                <a:effectLst/>
                <a:latin typeface="Calibri"/>
                <a:ea typeface="Calibri"/>
                <a:cs typeface="Calibri"/>
              </a:rPr>
              <a:t>Messung von Wirkstoffen oder Metaboliten im Blut/Urin</a:t>
            </a:r>
            <a:r>
              <a:rPr lang="de-DE" sz="2400" b="0" i="0" strike="noStrike" cap="none" spc="0" baseline="30000">
                <a:solidFill>
                  <a:srgbClr val="808080"/>
                </a:solidFill>
                <a:effectLst/>
                <a:latin typeface="Calibri"/>
                <a:ea typeface="Calibri"/>
                <a:cs typeface="Calibri"/>
              </a:rPr>
              <a:t>2</a:t>
            </a:r>
            <a:endParaRPr lang="en-GB" altLang="en-US"/>
          </a:p>
          <a:p>
            <a:pPr lvl="1" eaLnBrk="1" hangingPunct="1"/>
            <a:r>
              <a:rPr lang="de-DE" sz="2400" b="0" i="0" strike="noStrike" cap="none" spc="0" baseline="0">
                <a:solidFill>
                  <a:srgbClr val="808080"/>
                </a:solidFill>
                <a:effectLst/>
                <a:latin typeface="Calibri"/>
                <a:ea typeface="Calibri"/>
                <a:cs typeface="Calibri"/>
              </a:rPr>
              <a:t>Patientenberichte (Fragebögen, Tagebuchkarten mit Selbstauskünften)</a:t>
            </a:r>
            <a:r>
              <a:rPr lang="de-DE" sz="2400" b="0" i="0" strike="noStrike" cap="none" spc="0" baseline="30000">
                <a:solidFill>
                  <a:srgbClr val="808080"/>
                </a:solidFill>
                <a:effectLst/>
                <a:latin typeface="Calibri"/>
                <a:ea typeface="Calibri"/>
                <a:cs typeface="Calibri"/>
              </a:rPr>
              <a:t>3</a:t>
            </a:r>
          </a:p>
          <a:p>
            <a:pPr lvl="1" eaLnBrk="1" hangingPunct="1"/>
            <a:r>
              <a:rPr lang="de-DE" sz="2400" b="0" i="0" strike="noStrike" cap="none" spc="0" baseline="0">
                <a:solidFill>
                  <a:srgbClr val="808080"/>
                </a:solidFill>
                <a:effectLst/>
                <a:latin typeface="Calibri"/>
                <a:ea typeface="Calibri"/>
                <a:cs typeface="Calibri"/>
              </a:rPr>
              <a:t>Elektronische Techniken zur Aufzeichnung der Arzneimittelabgabe/Dosierung</a:t>
            </a:r>
            <a:r>
              <a:rPr lang="de-DE" sz="2400" b="0" i="0" strike="noStrike" cap="none" spc="0" baseline="30000">
                <a:solidFill>
                  <a:srgbClr val="808080"/>
                </a:solidFill>
                <a:effectLst/>
                <a:latin typeface="Calibri"/>
                <a:ea typeface="Calibri"/>
                <a:cs typeface="Calibri"/>
              </a:rPr>
              <a:t>2</a:t>
            </a:r>
            <a:endParaRPr lang="en-GB" altLang="en-US"/>
          </a:p>
          <a:p>
            <a:pPr lvl="1" eaLnBrk="1" hangingPunct="1"/>
            <a:r>
              <a:rPr lang="de-DE" sz="2400" b="0" i="0" strike="noStrike" cap="none" spc="0" baseline="0">
                <a:solidFill>
                  <a:srgbClr val="808080"/>
                </a:solidFill>
                <a:effectLst/>
                <a:latin typeface="Calibri"/>
                <a:ea typeface="Calibri"/>
                <a:cs typeface="Calibri"/>
              </a:rPr>
              <a:t>Überprüfung der Verschreibungsunterlagen</a:t>
            </a:r>
            <a:r>
              <a:rPr lang="de-DE" sz="2400" b="0" i="0" strike="noStrike" cap="none" spc="0" baseline="30000">
                <a:solidFill>
                  <a:srgbClr val="808080"/>
                </a:solidFill>
                <a:effectLst/>
                <a:latin typeface="Calibri"/>
                <a:ea typeface="Calibri"/>
                <a:cs typeface="Calibri"/>
              </a:rPr>
              <a:t>3</a:t>
            </a:r>
            <a:endParaRPr lang="en-GB" altLang="en-US"/>
          </a:p>
        </p:txBody>
      </p:sp>
      <p:sp>
        <p:nvSpPr>
          <p:cNvPr id="3" name="Text Placeholder 2">
            <a:extLst>
              <a:ext uri="{FF2B5EF4-FFF2-40B4-BE49-F238E27FC236}">
                <a16:creationId xmlns:a16="http://schemas.microsoft.com/office/drawing/2014/main" id="{07D558CC-3B44-44A2-A1DE-E27E5F8D001E}"/>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1. Eakin MN, Riekert KA. </a:t>
            </a:r>
            <a:r>
              <a:rPr lang="de-DE" sz="1000" b="0" i="1" strike="noStrike" cap="none" spc="0" baseline="0">
                <a:solidFill>
                  <a:srgbClr val="898989"/>
                </a:solidFill>
                <a:effectLst/>
                <a:latin typeface="Calibri"/>
                <a:ea typeface="Calibri"/>
                <a:cs typeface="Calibri"/>
              </a:rPr>
              <a:t>Curr Opin Pulm Med. </a:t>
            </a:r>
            <a:r>
              <a:rPr lang="de-DE" sz="1000" b="0" i="0" strike="noStrike" cap="none" spc="0" baseline="0">
                <a:solidFill>
                  <a:srgbClr val="898989"/>
                </a:solidFill>
                <a:effectLst/>
                <a:latin typeface="Calibri"/>
                <a:ea typeface="Calibri"/>
                <a:cs typeface="Calibri"/>
              </a:rPr>
              <a:t>2013;19:687–691; 2. Anghel LA, et al. </a:t>
            </a:r>
            <a:r>
              <a:rPr lang="de-DE" sz="1000" b="0" i="1" strike="noStrike" cap="none" spc="0" baseline="0">
                <a:solidFill>
                  <a:srgbClr val="898989"/>
                </a:solidFill>
                <a:effectLst/>
                <a:latin typeface="Calibri"/>
                <a:ea typeface="Calibri"/>
                <a:cs typeface="Calibri"/>
              </a:rPr>
              <a:t>Med Pharm Rep</a:t>
            </a:r>
            <a:r>
              <a:rPr lang="de-DE" sz="1000" b="0" i="0" strike="noStrike" cap="none" spc="0" baseline="0">
                <a:solidFill>
                  <a:srgbClr val="898989"/>
                </a:solidFill>
                <a:effectLst/>
                <a:latin typeface="Calibri"/>
                <a:ea typeface="Calibri"/>
                <a:cs typeface="Calibri"/>
              </a:rPr>
              <a:t>. 2019;92:117–122; </a:t>
            </a:r>
            <a:br>
              <a:rPr sz="1000"/>
            </a:br>
            <a:r>
              <a:rPr lang="de-DE" sz="1000" b="0" i="0" strike="noStrike" cap="none" spc="0" baseline="0">
                <a:solidFill>
                  <a:srgbClr val="898989"/>
                </a:solidFill>
                <a:effectLst/>
                <a:latin typeface="Calibri"/>
                <a:ea typeface="Calibri"/>
                <a:cs typeface="Calibri"/>
              </a:rPr>
              <a:t>3. Jones S, et al. </a:t>
            </a:r>
            <a:r>
              <a:rPr lang="de-DE" sz="1000" b="0" i="1" strike="noStrike" cap="none" spc="0" baseline="0">
                <a:solidFill>
                  <a:srgbClr val="898989"/>
                </a:solidFill>
                <a:effectLst/>
                <a:latin typeface="Calibri"/>
                <a:ea typeface="Calibri"/>
                <a:cs typeface="Calibri"/>
              </a:rPr>
              <a:t>Cochrane Database Syst Rev</a:t>
            </a:r>
            <a:r>
              <a:rPr lang="de-DE" sz="1000" b="0" i="0" strike="noStrike" cap="none" spc="0" baseline="0">
                <a:solidFill>
                  <a:srgbClr val="898989"/>
                </a:solidFill>
                <a:effectLst/>
                <a:latin typeface="Calibri"/>
                <a:ea typeface="Calibri"/>
                <a:cs typeface="Calibri"/>
              </a:rPr>
              <a:t>. 2018;2018:CD011665.</a:t>
            </a:r>
          </a:p>
        </p:txBody>
      </p:sp>
    </p:spTree>
    <p:extLst>
      <p:ext uri="{BB962C8B-B14F-4D97-AF65-F5344CB8AC3E}">
        <p14:creationId xmlns:p14="http://schemas.microsoft.com/office/powerpoint/2010/main" val="1938170912"/>
      </p:ext>
    </p:extLst>
  </p:cSld>
  <p:clrMapOvr>
    <a:masterClrMapping/>
  </p:clrMapOvr>
  <p:transition/>
</p:sld>
</file>

<file path=ppt/theme/theme1.xml><?xml version="1.0" encoding="utf-8"?>
<a:theme xmlns:a="http://schemas.openxmlformats.org/drawingml/2006/main" name="1_Office Theme">
  <a:themeElements>
    <a:clrScheme name="CF Care Material update">
      <a:dk1>
        <a:srgbClr val="000000"/>
      </a:dk1>
      <a:lt1>
        <a:srgbClr val="FFFFFF"/>
      </a:lt1>
      <a:dk2>
        <a:srgbClr val="1F497D"/>
      </a:dk2>
      <a:lt2>
        <a:srgbClr val="EEECE1"/>
      </a:lt2>
      <a:accent1>
        <a:srgbClr val="3E3E3E"/>
      </a:accent1>
      <a:accent2>
        <a:srgbClr val="7B2A84"/>
      </a:accent2>
      <a:accent3>
        <a:srgbClr val="9BBB59"/>
      </a:accent3>
      <a:accent4>
        <a:srgbClr val="8064A2"/>
      </a:accent4>
      <a:accent5>
        <a:srgbClr val="4BACC6"/>
      </a:accent5>
      <a:accent6>
        <a:srgbClr val="D16678"/>
      </a:accent6>
      <a:hlink>
        <a:srgbClr val="0000FF"/>
      </a:hlink>
      <a:folHlink>
        <a:srgbClr val="800080"/>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3301</Words>
  <Application>Microsoft Office PowerPoint</Application>
  <PresentationFormat>Widescreen</PresentationFormat>
  <Paragraphs>359</Paragraphs>
  <Slides>46</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(Textkörper)</vt:lpstr>
      <vt:lpstr>Calibri Light</vt:lpstr>
      <vt:lpstr>System Font Regular</vt:lpstr>
      <vt:lpstr>Wingdings</vt:lpstr>
      <vt:lpstr>1_Office Theme</vt:lpstr>
      <vt:lpstr>Therapietreue und eine Einführung in die motivierende Gesprächsführung</vt:lpstr>
      <vt:lpstr>Haftungsausschluss</vt:lpstr>
      <vt:lpstr>Einleitung</vt:lpstr>
      <vt:lpstr>Lernziele</vt:lpstr>
      <vt:lpstr>Bedeutung der Therapietreue</vt:lpstr>
      <vt:lpstr>Bedeutung der optimalen Therapietreue bei CF</vt:lpstr>
      <vt:lpstr>Therapietreue bei CF</vt:lpstr>
      <vt:lpstr>Therapietreue bei CF: die Realität</vt:lpstr>
      <vt:lpstr>Messung</vt:lpstr>
      <vt:lpstr>Optimale Therapietreue: Definition</vt:lpstr>
      <vt:lpstr>Warum ist es so schwer, bei CF eine optimale Therapietreue zu erreichen?</vt:lpstr>
      <vt:lpstr>Faktoren, die die Therapietreue beeinflussen</vt:lpstr>
      <vt:lpstr>Faktoren, die die Therapietreue beeinflussen</vt:lpstr>
      <vt:lpstr>Gesellschaft und Kultur</vt:lpstr>
      <vt:lpstr>Familie und Freunde</vt:lpstr>
      <vt:lpstr>Familie und Freunde</vt:lpstr>
      <vt:lpstr>Freunde: Macht von Gleichaltrigen</vt:lpstr>
      <vt:lpstr>Die Behandlung </vt:lpstr>
      <vt:lpstr>Individuelle Eigenschaften</vt:lpstr>
      <vt:lpstr>Verhalten</vt:lpstr>
      <vt:lpstr>Psychologie</vt:lpstr>
      <vt:lpstr>Was können wir tun?</vt:lpstr>
      <vt:lpstr>Unsere Antwort?</vt:lpstr>
      <vt:lpstr>Das Team</vt:lpstr>
      <vt:lpstr>Der Arzt/die Ärztin</vt:lpstr>
      <vt:lpstr>Eine Einführung in motivierende Gesprächs-führung</vt:lpstr>
      <vt:lpstr>Die Rolle der Ärzte und Ärztinnen</vt:lpstr>
      <vt:lpstr>Warum halten sich manche Menschen nicht an ihre Therapie?</vt:lpstr>
      <vt:lpstr>In der Praxis ....</vt:lpstr>
      <vt:lpstr>Überlegungen zur Verhaltensänderung bei Patienten</vt:lpstr>
      <vt:lpstr>Überlegungen zur Verhaltensänderung bei Patienten</vt:lpstr>
      <vt:lpstr>Nachdenken über Veränderungen</vt:lpstr>
      <vt:lpstr>Zahnseide</vt:lpstr>
      <vt:lpstr>Der Veränderungsprozess</vt:lpstr>
      <vt:lpstr>Motivierende Gesprächsführung</vt:lpstr>
      <vt:lpstr>Eine Definition der motivierenden Gesprächsführung</vt:lpstr>
      <vt:lpstr>Die Theorie hinter der motivierenden Gesprächsführung</vt:lpstr>
      <vt:lpstr>Prinzip 1: Sagen Sie einer Person nicht, was sie tun soll …</vt:lpstr>
      <vt:lpstr>Prinzip 2: Zuhören</vt:lpstr>
      <vt:lpstr>Prinzip 3: Sorgen Sie dafür, dass der Patient Ihnen sagt, dass er sich ändern muss</vt:lpstr>
      <vt:lpstr>Prinzip 4: Kognitive Dissonanz</vt:lpstr>
      <vt:lpstr>Prinzip 5: Menschen müssen sich zuversichtlich fühlen, bevor sie versuchen, sich zu verändern</vt:lpstr>
      <vt:lpstr>Prinzip 6: Ambivalenz ist normal</vt:lpstr>
      <vt:lpstr>Zusammenfassung </vt:lpstr>
      <vt:lpstr>Literaturhinweise</vt:lpstr>
      <vt:lpstr>Literaturhinweise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Tetiana Cherneta</dc:creator>
  <cp:lastModifiedBy>Tetiana Cherneta</cp:lastModifiedBy>
  <cp:revision>2</cp:revision>
  <dcterms:created xsi:type="dcterms:W3CDTF">2022-10-05T15:29:44Z</dcterms:created>
  <dcterms:modified xsi:type="dcterms:W3CDTF">2022-10-05T15:52:00Z</dcterms:modified>
</cp:coreProperties>
</file>