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8"/>
  </p:notesMasterIdLst>
  <p:handoutMasterIdLst>
    <p:handoutMasterId r:id="rId49"/>
  </p:handoutMasterIdLst>
  <p:sldIdLst>
    <p:sldId id="260" r:id="rId2"/>
    <p:sldId id="392" r:id="rId3"/>
    <p:sldId id="393" r:id="rId4"/>
    <p:sldId id="394" r:id="rId5"/>
    <p:sldId id="395" r:id="rId6"/>
    <p:sldId id="396" r:id="rId7"/>
    <p:sldId id="397" r:id="rId8"/>
    <p:sldId id="398" r:id="rId9"/>
    <p:sldId id="334" r:id="rId10"/>
    <p:sldId id="380" r:id="rId11"/>
    <p:sldId id="390" r:id="rId12"/>
    <p:sldId id="376" r:id="rId13"/>
    <p:sldId id="341" r:id="rId14"/>
    <p:sldId id="322" r:id="rId15"/>
    <p:sldId id="325" r:id="rId16"/>
    <p:sldId id="399" r:id="rId17"/>
    <p:sldId id="329" r:id="rId18"/>
    <p:sldId id="331" r:id="rId19"/>
    <p:sldId id="283" r:id="rId20"/>
    <p:sldId id="289" r:id="rId21"/>
    <p:sldId id="290" r:id="rId22"/>
    <p:sldId id="388" r:id="rId23"/>
    <p:sldId id="342" r:id="rId24"/>
    <p:sldId id="335" r:id="rId25"/>
    <p:sldId id="302" r:id="rId26"/>
    <p:sldId id="377" r:id="rId27"/>
    <p:sldId id="344" r:id="rId28"/>
    <p:sldId id="345" r:id="rId29"/>
    <p:sldId id="346" r:id="rId30"/>
    <p:sldId id="348" r:id="rId31"/>
    <p:sldId id="383" r:id="rId32"/>
    <p:sldId id="349" r:id="rId33"/>
    <p:sldId id="350" r:id="rId34"/>
    <p:sldId id="351" r:id="rId35"/>
    <p:sldId id="353" r:id="rId36"/>
    <p:sldId id="354" r:id="rId37"/>
    <p:sldId id="378" r:id="rId38"/>
    <p:sldId id="356" r:id="rId39"/>
    <p:sldId id="357" r:id="rId40"/>
    <p:sldId id="358" r:id="rId41"/>
    <p:sldId id="359" r:id="rId42"/>
    <p:sldId id="366" r:id="rId43"/>
    <p:sldId id="367" r:id="rId44"/>
    <p:sldId id="391" r:id="rId45"/>
    <p:sldId id="373" r:id="rId46"/>
    <p:sldId id="379"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 id="4" name="Kate Medas" initials="KM" lastIdx="0" clrIdx="3">
    <p:extLst>
      <p:ext uri="{19B8F6BF-5375-455C-9EA6-DF929625EA0E}">
        <p15:presenceInfo xmlns:p15="http://schemas.microsoft.com/office/powerpoint/2012/main" userId="S-1-5-21-1929929438-1685801763-620655208-118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796" autoAdjust="0"/>
  </p:normalViewPr>
  <p:slideViewPr>
    <p:cSldViewPr snapToGrid="0" snapToObjects="1">
      <p:cViewPr varScale="1">
        <p:scale>
          <a:sx n="67" d="100"/>
          <a:sy n="67" d="100"/>
        </p:scale>
        <p:origin x="640" y="44"/>
      </p:cViewPr>
      <p:guideLst/>
    </p:cSldViewPr>
  </p:slideViewPr>
  <p:notesTextViewPr>
    <p:cViewPr>
      <p:scale>
        <a:sx n="1" d="1"/>
        <a:sy n="1" d="1"/>
      </p:scale>
      <p:origin x="0" y="0"/>
    </p:cViewPr>
  </p:notesTextViewPr>
  <p:sorterViewPr>
    <p:cViewPr>
      <p:scale>
        <a:sx n="100" d="100"/>
        <a:sy n="100" d="100"/>
      </p:scale>
      <p:origin x="0" y="-1556"/>
    </p:cViewPr>
  </p:sorterViewPr>
  <p:notesViewPr>
    <p:cSldViewPr snapToGrid="0" snapToObject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ke Bouwman" userId="a141581f62cd8574" providerId="LiveId" clId="{C9B68E05-4056-4F61-A8E7-A9AA7A6B3D35}"/>
    <pc:docChg chg="custSel modSld">
      <pc:chgData name="Auke Bouwman" userId="a141581f62cd8574" providerId="LiveId" clId="{C9B68E05-4056-4F61-A8E7-A9AA7A6B3D35}" dt="2022-04-04T20:48:56.771" v="1" actId="27636"/>
      <pc:docMkLst>
        <pc:docMk/>
      </pc:docMkLst>
      <pc:sldChg chg="modSp mod">
        <pc:chgData name="Auke Bouwman" userId="a141581f62cd8574" providerId="LiveId" clId="{C9B68E05-4056-4F61-A8E7-A9AA7A6B3D35}" dt="2022-04-04T20:48:56.771" v="1" actId="27636"/>
        <pc:sldMkLst>
          <pc:docMk/>
          <pc:sldMk cId="0" sldId="260"/>
        </pc:sldMkLst>
        <pc:spChg chg="mod">
          <ac:chgData name="Auke Bouwman" userId="a141581f62cd8574" providerId="LiveId" clId="{C9B68E05-4056-4F61-A8E7-A9AA7A6B3D35}" dt="2022-04-04T20:48:56.771" v="1" actId="27636"/>
          <ac:spMkLst>
            <pc:docMk/>
            <pc:sldMk cId="0" sldId="260"/>
            <ac:spMk id="4608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Sheet1!$C$11:$C$14</c:f>
              <c:numCache>
                <c:formatCode>0%</c:formatCode>
                <c:ptCount val="4"/>
                <c:pt idx="0">
                  <c:v>0.82</c:v>
                </c:pt>
                <c:pt idx="1">
                  <c:v>0.77</c:v>
                </c:pt>
                <c:pt idx="2">
                  <c:v>0.86</c:v>
                </c:pt>
                <c:pt idx="3">
                  <c:v>0.67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879C-47F7-AFCE-46F8251A3EED}"/>
            </c:ext>
          </c:extLst>
        </c:ser>
        <c:dLbls>
          <c:showLegendKey val="0"/>
          <c:showVal val="0"/>
          <c:showCatName val="0"/>
          <c:showSerName val="0"/>
          <c:showPercent val="0"/>
          <c:showBubbleSize val="0"/>
        </c:dLbls>
        <c:gapWidth val="100"/>
        <c:axId val="469382336"/>
        <c:axId val="467823408"/>
      </c:barChart>
      <c:catAx>
        <c:axId val="4693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467823408"/>
        <c:crosses val="autoZero"/>
        <c:auto val="0"/>
        <c:lblAlgn val="ctr"/>
        <c:lblOffset val="100"/>
        <c:noMultiLvlLbl val="0"/>
      </c:catAx>
      <c:valAx>
        <c:axId val="467823408"/>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469382336"/>
        <c:crosses val="autoZero"/>
        <c:crossBetween val="between"/>
        <c:majorUnit val="0.2"/>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Sheet1!$B$11:$B$14</c:f>
              <c:numCache>
                <c:formatCode>0%</c:formatCode>
                <c:ptCount val="4"/>
                <c:pt idx="0">
                  <c:v>0.78</c:v>
                </c:pt>
                <c:pt idx="1">
                  <c:v>0.62</c:v>
                </c:pt>
                <c:pt idx="2">
                  <c:v>0.67</c:v>
                </c:pt>
                <c:pt idx="3">
                  <c:v>0.65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F4D5-489E-B466-34403D85548F}"/>
            </c:ext>
          </c:extLst>
        </c:ser>
        <c:dLbls>
          <c:showLegendKey val="0"/>
          <c:showVal val="0"/>
          <c:showCatName val="0"/>
          <c:showSerName val="0"/>
          <c:showPercent val="0"/>
          <c:showBubbleSize val="0"/>
        </c:dLbls>
        <c:gapWidth val="100"/>
        <c:axId val="467823800"/>
        <c:axId val="467399328"/>
      </c:barChart>
      <c:catAx>
        <c:axId val="46782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467399328"/>
        <c:crosses val="autoZero"/>
        <c:auto val="0"/>
        <c:lblAlgn val="ctr"/>
        <c:lblOffset val="100"/>
        <c:noMultiLvlLbl val="0"/>
      </c:catAx>
      <c:valAx>
        <c:axId val="467399328"/>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467823800"/>
        <c:crosses val="autoZero"/>
        <c:crossBetween val="between"/>
        <c:majorUnit val="0.2"/>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929733-C088-427A-8648-7D72E7CB3F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281E96-9EE4-4FB5-BC2A-8D364ABEA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3D03A-F3F9-4ACA-BD06-B517F01F4AD3}" type="datetimeFigureOut">
              <a:rPr lang="en-GB" smtClean="0"/>
              <a:t>19/04/2022</a:t>
            </a:fld>
            <a:endParaRPr lang="en-GB"/>
          </a:p>
        </p:txBody>
      </p:sp>
      <p:sp>
        <p:nvSpPr>
          <p:cNvPr id="4" name="Footer Placeholder 3">
            <a:extLst>
              <a:ext uri="{FF2B5EF4-FFF2-40B4-BE49-F238E27FC236}">
                <a16:creationId xmlns:a16="http://schemas.microsoft.com/office/drawing/2014/main" id="{93A418BC-ECCA-4FE3-A900-47FAC230F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AC9B89-B1EB-4980-9423-80A25A4A7A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46E1F-441D-4BA6-92FA-A6D5696F1382}" type="slidenum">
              <a:rPr lang="en-GB" smtClean="0"/>
              <a:t>‹#›</a:t>
            </a:fld>
            <a:endParaRPr lang="en-GB"/>
          </a:p>
        </p:txBody>
      </p:sp>
    </p:spTree>
    <p:extLst>
      <p:ext uri="{BB962C8B-B14F-4D97-AF65-F5344CB8AC3E}">
        <p14:creationId xmlns:p14="http://schemas.microsoft.com/office/powerpoint/2010/main" val="377157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6D9E3-D1CA-4DEE-A17B-8B4CE7822C52}"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75386-0DDB-47D1-9CA0-5274B2FD67C0}" type="slidenum">
              <a:rPr lang="en-GB" smtClean="0"/>
              <a:t>‹#›</a:t>
            </a:fld>
            <a:endParaRPr lang="en-GB"/>
          </a:p>
        </p:txBody>
      </p:sp>
    </p:spTree>
    <p:extLst>
      <p:ext uri="{BB962C8B-B14F-4D97-AF65-F5344CB8AC3E}">
        <p14:creationId xmlns:p14="http://schemas.microsoft.com/office/powerpoint/2010/main" val="2958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386-0DDB-47D1-9CA0-5274B2FD67C0}" type="slidenum">
              <a:rPr lang="en-GB" smtClean="0"/>
              <a:t>3</a:t>
            </a:fld>
            <a:endParaRPr lang="en-GB"/>
          </a:p>
        </p:txBody>
      </p:sp>
    </p:spTree>
    <p:extLst>
      <p:ext uri="{BB962C8B-B14F-4D97-AF65-F5344CB8AC3E}">
        <p14:creationId xmlns:p14="http://schemas.microsoft.com/office/powerpoint/2010/main" val="92344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FF6E282A-AF84-4F75-84A4-06D3B9B9565B}" type="slidenum">
              <a:rPr lang="en-GB" altLang="en-US"/>
              <a:t>23</a:t>
            </a:fld>
            <a:endParaRPr lang="en-GB" altLang="en-US"/>
          </a:p>
        </p:txBody>
      </p:sp>
    </p:spTree>
    <p:extLst>
      <p:ext uri="{BB962C8B-B14F-4D97-AF65-F5344CB8AC3E}">
        <p14:creationId xmlns:p14="http://schemas.microsoft.com/office/powerpoint/2010/main" val="1783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32D23B26-7038-4799-988F-04997C4D46C6}" type="slidenum">
              <a:rPr lang="en-GB" altLang="en-US"/>
              <a:t>24</a:t>
            </a:fld>
            <a:endParaRPr lang="en-GB" altLang="en-US"/>
          </a:p>
        </p:txBody>
      </p:sp>
    </p:spTree>
    <p:extLst>
      <p:ext uri="{BB962C8B-B14F-4D97-AF65-F5344CB8AC3E}">
        <p14:creationId xmlns:p14="http://schemas.microsoft.com/office/powerpoint/2010/main" val="62840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04021B6D-6EF9-4F4E-A5E4-4D5C9EB95E66}" type="slidenum">
              <a:rPr lang="en-GB" altLang="en-US"/>
              <a:t>25</a:t>
            </a:fld>
            <a:endParaRPr lang="en-GB" altLang="en-US"/>
          </a:p>
        </p:txBody>
      </p:sp>
    </p:spTree>
    <p:extLst>
      <p:ext uri="{BB962C8B-B14F-4D97-AF65-F5344CB8AC3E}">
        <p14:creationId xmlns:p14="http://schemas.microsoft.com/office/powerpoint/2010/main" val="194675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4657E85B-93FB-4271-B52A-8852B5BB0278}" type="slidenum">
              <a:rPr lang="en-GB" altLang="en-US"/>
              <a:t>29</a:t>
            </a:fld>
            <a:endParaRPr lang="en-GB" altLang="en-US"/>
          </a:p>
        </p:txBody>
      </p:sp>
    </p:spTree>
    <p:extLst>
      <p:ext uri="{BB962C8B-B14F-4D97-AF65-F5344CB8AC3E}">
        <p14:creationId xmlns:p14="http://schemas.microsoft.com/office/powerpoint/2010/main" val="342369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8D686CD4-4D93-4BE7-8A4D-7F180D718A0F}" type="slidenum">
              <a:rPr lang="en-GB" altLang="en-US"/>
              <a:t>30</a:t>
            </a:fld>
            <a:endParaRPr lang="en-GB" altLang="en-US"/>
          </a:p>
        </p:txBody>
      </p:sp>
    </p:spTree>
    <p:extLst>
      <p:ext uri="{BB962C8B-B14F-4D97-AF65-F5344CB8AC3E}">
        <p14:creationId xmlns:p14="http://schemas.microsoft.com/office/powerpoint/2010/main" val="211708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6F7204B1-07A4-412D-AA2D-759D958C23B1}" type="slidenum">
              <a:rPr lang="en-GB" altLang="en-US"/>
              <a:t>31</a:t>
            </a:fld>
            <a:endParaRPr lang="en-GB" altLang="en-US"/>
          </a:p>
        </p:txBody>
      </p:sp>
    </p:spTree>
    <p:extLst>
      <p:ext uri="{BB962C8B-B14F-4D97-AF65-F5344CB8AC3E}">
        <p14:creationId xmlns:p14="http://schemas.microsoft.com/office/powerpoint/2010/main" val="208087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F85B7EF-8B80-48C6-8028-44B1F0526486}" type="slidenum">
              <a:rPr lang="en-GB" altLang="en-US"/>
              <a:t>34</a:t>
            </a:fld>
            <a:endParaRPr lang="en-GB" altLang="en-US"/>
          </a:p>
        </p:txBody>
      </p:sp>
    </p:spTree>
    <p:extLst>
      <p:ext uri="{BB962C8B-B14F-4D97-AF65-F5344CB8AC3E}">
        <p14:creationId xmlns:p14="http://schemas.microsoft.com/office/powerpoint/2010/main" val="373587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35</a:t>
            </a:fld>
            <a:endParaRPr lang="en-GB"/>
          </a:p>
        </p:txBody>
      </p:sp>
    </p:spTree>
    <p:extLst>
      <p:ext uri="{BB962C8B-B14F-4D97-AF65-F5344CB8AC3E}">
        <p14:creationId xmlns:p14="http://schemas.microsoft.com/office/powerpoint/2010/main" val="279092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9737C82B-A9EF-4E60-B464-8A5655F49F0D}" type="slidenum">
              <a:rPr lang="en-GB" altLang="en-US"/>
              <a:t>36</a:t>
            </a:fld>
            <a:endParaRPr lang="en-GB" altLang="en-US"/>
          </a:p>
        </p:txBody>
      </p:sp>
    </p:spTree>
    <p:extLst>
      <p:ext uri="{BB962C8B-B14F-4D97-AF65-F5344CB8AC3E}">
        <p14:creationId xmlns:p14="http://schemas.microsoft.com/office/powerpoint/2010/main" val="228100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38</a:t>
            </a:fld>
            <a:endParaRPr lang="en-GB"/>
          </a:p>
        </p:txBody>
      </p:sp>
    </p:spTree>
    <p:extLst>
      <p:ext uri="{BB962C8B-B14F-4D97-AF65-F5344CB8AC3E}">
        <p14:creationId xmlns:p14="http://schemas.microsoft.com/office/powerpoint/2010/main" val="41447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9</a:t>
            </a:fld>
            <a:endParaRPr lang="en-GB"/>
          </a:p>
        </p:txBody>
      </p:sp>
    </p:spTree>
    <p:extLst>
      <p:ext uri="{BB962C8B-B14F-4D97-AF65-F5344CB8AC3E}">
        <p14:creationId xmlns:p14="http://schemas.microsoft.com/office/powerpoint/2010/main" val="54153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41</a:t>
            </a:fld>
            <a:endParaRPr lang="en-GB"/>
          </a:p>
        </p:txBody>
      </p:sp>
    </p:spTree>
    <p:extLst>
      <p:ext uri="{BB962C8B-B14F-4D97-AF65-F5344CB8AC3E}">
        <p14:creationId xmlns:p14="http://schemas.microsoft.com/office/powerpoint/2010/main" val="471813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42</a:t>
            </a:fld>
            <a:endParaRPr lang="en-GB"/>
          </a:p>
        </p:txBody>
      </p:sp>
    </p:spTree>
    <p:extLst>
      <p:ext uri="{BB962C8B-B14F-4D97-AF65-F5344CB8AC3E}">
        <p14:creationId xmlns:p14="http://schemas.microsoft.com/office/powerpoint/2010/main" val="29729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157AD289-1B8A-42FE-BFF9-C8D46300C7F7}" type="slidenum">
              <a:rPr lang="en-GB" altLang="en-US"/>
              <a:t>45</a:t>
            </a:fld>
            <a:endParaRPr lang="en-GB" altLang="en-US"/>
          </a:p>
        </p:txBody>
      </p:sp>
    </p:spTree>
    <p:extLst>
      <p:ext uri="{BB962C8B-B14F-4D97-AF65-F5344CB8AC3E}">
        <p14:creationId xmlns:p14="http://schemas.microsoft.com/office/powerpoint/2010/main" val="64069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90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6DF07DE-B213-4069-9DCE-A8FCE2EB2D4B}" type="slidenum">
              <a:rPr lang="en-GB" altLang="en-US"/>
              <a:t>46</a:t>
            </a:fld>
            <a:endParaRPr lang="en-GB" altLang="en-US"/>
          </a:p>
        </p:txBody>
      </p:sp>
    </p:spTree>
    <p:extLst>
      <p:ext uri="{BB962C8B-B14F-4D97-AF65-F5344CB8AC3E}">
        <p14:creationId xmlns:p14="http://schemas.microsoft.com/office/powerpoint/2010/main" val="331892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11</a:t>
            </a:fld>
            <a:endParaRPr lang="en-GB"/>
          </a:p>
        </p:txBody>
      </p:sp>
    </p:spTree>
    <p:extLst>
      <p:ext uri="{BB962C8B-B14F-4D97-AF65-F5344CB8AC3E}">
        <p14:creationId xmlns:p14="http://schemas.microsoft.com/office/powerpoint/2010/main" val="352695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16</a:t>
            </a:fld>
            <a:endParaRPr lang="en-GB"/>
          </a:p>
        </p:txBody>
      </p:sp>
    </p:spTree>
    <p:extLst>
      <p:ext uri="{BB962C8B-B14F-4D97-AF65-F5344CB8AC3E}">
        <p14:creationId xmlns:p14="http://schemas.microsoft.com/office/powerpoint/2010/main" val="78464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17</a:t>
            </a:fld>
            <a:endParaRPr lang="en-GB"/>
          </a:p>
        </p:txBody>
      </p:sp>
    </p:spTree>
    <p:extLst>
      <p:ext uri="{BB962C8B-B14F-4D97-AF65-F5344CB8AC3E}">
        <p14:creationId xmlns:p14="http://schemas.microsoft.com/office/powerpoint/2010/main" val="174294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0CB053-DC95-4BC5-9780-CD3E29E4A88E}" type="slidenum">
              <a:rPr lang="en-GB" altLang="en-US"/>
              <a:pPr>
                <a:spcBef>
                  <a:spcPct val="0"/>
                </a:spcBef>
              </a:pPr>
              <a:t>18</a:t>
            </a:fld>
            <a:endParaRPr lang="en-GB" altLang="en-US"/>
          </a:p>
        </p:txBody>
      </p:sp>
    </p:spTree>
    <p:extLst>
      <p:ext uri="{BB962C8B-B14F-4D97-AF65-F5344CB8AC3E}">
        <p14:creationId xmlns:p14="http://schemas.microsoft.com/office/powerpoint/2010/main" val="286082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487F7D-346E-4590-88DC-4DA4842B6CAD}" type="slidenum">
              <a:rPr lang="en-GB" altLang="en-US" smtClean="0"/>
              <a:pPr>
                <a:defRPr/>
              </a:pPr>
              <a:t>19</a:t>
            </a:fld>
            <a:endParaRPr lang="en-GB" altLang="en-US"/>
          </a:p>
        </p:txBody>
      </p:sp>
    </p:spTree>
    <p:extLst>
      <p:ext uri="{BB962C8B-B14F-4D97-AF65-F5344CB8AC3E}">
        <p14:creationId xmlns:p14="http://schemas.microsoft.com/office/powerpoint/2010/main" val="329008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21</a:t>
            </a:fld>
            <a:endParaRPr lang="en-GB"/>
          </a:p>
        </p:txBody>
      </p:sp>
    </p:spTree>
    <p:extLst>
      <p:ext uri="{BB962C8B-B14F-4D97-AF65-F5344CB8AC3E}">
        <p14:creationId xmlns:p14="http://schemas.microsoft.com/office/powerpoint/2010/main" val="352387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7C12FB8F-6A7F-4FD2-BE0B-18F791FF3575}" type="slidenum">
              <a:rPr lang="en-GB" altLang="en-US"/>
              <a:t>22</a:t>
            </a:fld>
            <a:endParaRPr lang="en-GB" altLang="en-US"/>
          </a:p>
        </p:txBody>
      </p:sp>
    </p:spTree>
    <p:extLst>
      <p:ext uri="{BB962C8B-B14F-4D97-AF65-F5344CB8AC3E}">
        <p14:creationId xmlns:p14="http://schemas.microsoft.com/office/powerpoint/2010/main" val="362451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923980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107169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2pPr marL="685800" indent="-228600">
              <a:buFont typeface="System Font Regular"/>
              <a:buChar char="–"/>
              <a:defRPr/>
            </a:lvl2pPr>
            <a:lvl4pPr marL="1600200" indent="-228600">
              <a:buFont typeface="System Font Regular"/>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5069978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8341487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784420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3194599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7331425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9">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1293411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ctrTitle"/>
          </p:nvPr>
        </p:nvSpPr>
        <p:spPr/>
        <p:txBody>
          <a:bodyPr rtlCol="0">
            <a:normAutofit/>
          </a:bodyPr>
          <a:lstStyle/>
          <a:p>
            <a:pPr>
              <a:defRPr/>
            </a:pPr>
            <a:r>
              <a:rPr lang="nl-NL" sz="5400" b="0" i="0" strike="noStrike" cap="none" spc="0" baseline="0" dirty="0">
                <a:solidFill>
                  <a:srgbClr val="7B2A84"/>
                </a:solidFill>
                <a:effectLst/>
                <a:latin typeface="Calibri Light"/>
                <a:ea typeface="Calibri Light"/>
                <a:cs typeface="Calibri Light"/>
              </a:rPr>
              <a:t>Therapietrouw en inleiding in motiverende gespreksvoering</a:t>
            </a:r>
          </a:p>
        </p:txBody>
      </p:sp>
      <p:sp>
        <p:nvSpPr>
          <p:cNvPr id="2" name="Subtitle 1">
            <a:extLst>
              <a:ext uri="{FF2B5EF4-FFF2-40B4-BE49-F238E27FC236}">
                <a16:creationId xmlns:a16="http://schemas.microsoft.com/office/drawing/2014/main" id="{01D47294-7035-4741-ABA5-D2CC7DDB1FEA}"/>
              </a:ext>
            </a:extLst>
          </p:cNvPr>
          <p:cNvSpPr>
            <a:spLocks noGrp="1"/>
          </p:cNvSpPr>
          <p:nvPr>
            <p:ph type="subTitle" idx="1"/>
          </p:nvPr>
        </p:nvSpPr>
        <p:spPr/>
        <p:txBody>
          <a:bodyPr/>
          <a:lstStyle/>
          <a:p>
            <a:endParaRPr lang="en-GB"/>
          </a:p>
        </p:txBody>
      </p:sp>
      <p:sp>
        <p:nvSpPr>
          <p:cNvPr id="3" name="Text Placeholder 2">
            <a:extLst>
              <a:ext uri="{FF2B5EF4-FFF2-40B4-BE49-F238E27FC236}">
                <a16:creationId xmlns:a16="http://schemas.microsoft.com/office/drawing/2014/main" id="{9F4FFCE0-C79B-4319-9305-DA88C76802FB}"/>
              </a:ext>
            </a:extLst>
          </p:cNvPr>
          <p:cNvSpPr>
            <a:spLocks noGrp="1"/>
          </p:cNvSpPr>
          <p:nvPr>
            <p:ph type="body" sz="quarter" idx="13"/>
          </p:nvPr>
        </p:nvSpPr>
        <p:spPr/>
        <p:txBody>
          <a:bodyPr/>
          <a:lstStyle/>
          <a:p>
            <a:r>
              <a:rPr lang="nl-NL" sz="1000" b="1" i="0" strike="noStrike" cap="none" spc="0" baseline="0" dirty="0">
                <a:solidFill>
                  <a:srgbClr val="7B2A84"/>
                </a:solidFill>
                <a:effectLst/>
                <a:latin typeface="Calibri"/>
                <a:ea typeface="Calibri"/>
                <a:cs typeface="Calibri"/>
              </a:rPr>
              <a:t>Taakcode: INT-20-2100150	Datum van update: april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Optimale therapietrouw: definitie</a:t>
            </a:r>
            <a:endParaRPr lang="en-GB" altLang="en-US">
              <a:ea typeface="HelveticaNeueLT Std Med Cn"/>
            </a:endParaRPr>
          </a:p>
        </p:txBody>
      </p:sp>
      <p:sp>
        <p:nvSpPr>
          <p:cNvPr id="18435" name="Content Placeholder 2"/>
          <p:cNvSpPr>
            <a:spLocks noGrp="1"/>
          </p:cNvSpPr>
          <p:nvPr>
            <p:ph idx="1"/>
          </p:nvPr>
        </p:nvSpPr>
        <p:spPr/>
        <p:txBody>
          <a:bodyPr/>
          <a:lstStyle/>
          <a:p>
            <a:r>
              <a:rPr lang="nl-NL" sz="2800" b="0" i="0" strike="noStrike" cap="none" spc="0" baseline="0">
                <a:solidFill>
                  <a:srgbClr val="808080"/>
                </a:solidFill>
                <a:effectLst/>
                <a:latin typeface="Calibri"/>
                <a:ea typeface="Calibri"/>
                <a:cs typeface="Calibri"/>
              </a:rPr>
              <a:t>De juiste </a:t>
            </a:r>
            <a:r>
              <a:rPr lang="nl-NL" sz="2800" b="1" i="0" strike="noStrike" cap="none" spc="0" baseline="0">
                <a:solidFill>
                  <a:srgbClr val="7B2A84"/>
                </a:solidFill>
                <a:effectLst/>
                <a:latin typeface="Calibri"/>
                <a:ea typeface="Calibri"/>
                <a:cs typeface="Calibri"/>
              </a:rPr>
              <a:t>behandeling</a:t>
            </a:r>
            <a:r>
              <a:rPr lang="nl-NL" sz="2800" b="0" i="0" strike="noStrike" cap="none" spc="0" baseline="0">
                <a:solidFill>
                  <a:srgbClr val="808080"/>
                </a:solidFill>
                <a:effectLst/>
                <a:latin typeface="Calibri"/>
                <a:ea typeface="Calibri"/>
                <a:cs typeface="Calibri"/>
              </a:rPr>
              <a:t> </a:t>
            </a:r>
          </a:p>
          <a:p>
            <a:pPr marL="0" indent="0">
              <a:buNone/>
            </a:pPr>
            <a:r>
              <a:rPr lang="en-GB" altLang="en-US">
                <a:ea typeface="HelveticaNeueLT Std Cn"/>
              </a:rPr>
              <a:t> </a:t>
            </a:r>
          </a:p>
          <a:p>
            <a:r>
              <a:rPr lang="nl-NL" sz="2800" b="0" i="0" strike="noStrike" cap="none" spc="0" baseline="0">
                <a:solidFill>
                  <a:srgbClr val="808080"/>
                </a:solidFill>
                <a:effectLst/>
                <a:latin typeface="Calibri"/>
                <a:ea typeface="Calibri"/>
                <a:cs typeface="Calibri"/>
              </a:rPr>
              <a:t>De juiste </a:t>
            </a:r>
            <a:r>
              <a:rPr lang="nl-NL" sz="2800" b="1" i="0" strike="noStrike" cap="none" spc="0" baseline="0">
                <a:solidFill>
                  <a:srgbClr val="7B2A84"/>
                </a:solidFill>
                <a:effectLst/>
                <a:latin typeface="Calibri"/>
                <a:ea typeface="Calibri"/>
                <a:cs typeface="Calibri"/>
              </a:rPr>
              <a:t>hoeveelheid</a:t>
            </a:r>
            <a:r>
              <a:rPr lang="nl-NL" sz="2800" b="0" i="0" strike="noStrike" cap="none" spc="0" baseline="0">
                <a:solidFill>
                  <a:srgbClr val="808080"/>
                </a:solidFill>
                <a:effectLst/>
                <a:latin typeface="Calibri"/>
                <a:ea typeface="Calibri"/>
                <a:cs typeface="Calibri"/>
              </a:rPr>
              <a:t> </a:t>
            </a:r>
          </a:p>
          <a:p>
            <a:pPr marL="0" indent="0">
              <a:buNone/>
            </a:pPr>
            <a:endParaRPr lang="en-GB" altLang="en-US">
              <a:ea typeface="HelveticaNeueLT Std Cn"/>
            </a:endParaRPr>
          </a:p>
          <a:p>
            <a:r>
              <a:rPr lang="nl-NL" sz="2800" b="0" i="0" strike="noStrike" cap="none" spc="0" baseline="0">
                <a:solidFill>
                  <a:srgbClr val="808080"/>
                </a:solidFill>
                <a:effectLst/>
                <a:latin typeface="Calibri"/>
                <a:ea typeface="Calibri"/>
                <a:cs typeface="Calibri"/>
              </a:rPr>
              <a:t>De juiste </a:t>
            </a:r>
            <a:r>
              <a:rPr lang="nl-NL" sz="2800" b="1" i="0" strike="noStrike" cap="none" spc="0" baseline="0">
                <a:solidFill>
                  <a:srgbClr val="7B2A84"/>
                </a:solidFill>
                <a:effectLst/>
                <a:latin typeface="Calibri"/>
                <a:ea typeface="Calibri"/>
                <a:cs typeface="Calibri"/>
              </a:rPr>
              <a:t>manier</a:t>
            </a:r>
          </a:p>
          <a:p>
            <a:endParaRPr lang="en-GB" altLang="en-US">
              <a:ea typeface="HelveticaNeueLT Std Cn"/>
            </a:endParaRPr>
          </a:p>
        </p:txBody>
      </p:sp>
      <p:sp>
        <p:nvSpPr>
          <p:cNvPr id="2" name="Text Placeholder 1">
            <a:extLst>
              <a:ext uri="{FF2B5EF4-FFF2-40B4-BE49-F238E27FC236}">
                <a16:creationId xmlns:a16="http://schemas.microsoft.com/office/drawing/2014/main" id="{378C33E1-DCFF-4DFA-B761-89FEB3BD4795}"/>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marL="609600" indent="-609600"/>
            <a:r>
              <a:rPr lang="nl-NL" sz="3600" b="0" i="0" strike="noStrike" cap="none" spc="0" baseline="0">
                <a:solidFill>
                  <a:srgbClr val="FFFFFF"/>
                </a:solidFill>
                <a:effectLst/>
                <a:latin typeface="Calibri Light"/>
                <a:ea typeface="Calibri Light"/>
                <a:cs typeface="Calibri Light"/>
              </a:rPr>
              <a:t>Waarom is het zo moeilijk om optimale therapietrouw te verkrijgen bij CF?</a:t>
            </a:r>
          </a:p>
        </p:txBody>
      </p:sp>
      <p:sp>
        <p:nvSpPr>
          <p:cNvPr id="19459" name="Rectangle 3"/>
          <p:cNvSpPr>
            <a:spLocks noGrp="1" noChangeArrowheads="1"/>
          </p:cNvSpPr>
          <p:nvPr>
            <p:ph idx="1"/>
          </p:nvPr>
        </p:nvSpPr>
        <p:spPr/>
        <p:txBody>
          <a:bodyPr>
            <a:normAutofit lnSpcReduction="10000"/>
          </a:bodyPr>
          <a:lstStyle/>
          <a:p>
            <a:pPr eaLnBrk="1" hangingPunct="1"/>
            <a:r>
              <a:rPr lang="nl-NL" sz="2600" b="0" i="0" strike="noStrike" cap="none" spc="0" baseline="0" dirty="0">
                <a:solidFill>
                  <a:srgbClr val="808080"/>
                </a:solidFill>
                <a:effectLst/>
                <a:latin typeface="Calibri"/>
                <a:ea typeface="Calibri"/>
                <a:cs typeface="Calibri"/>
              </a:rPr>
              <a:t>Optimale therapietrouw kan:</a:t>
            </a:r>
            <a:r>
              <a:rPr lang="nl-NL" sz="2600" b="0" i="0" strike="noStrike" cap="none" spc="0" baseline="30000" dirty="0">
                <a:solidFill>
                  <a:srgbClr val="808080"/>
                </a:solidFill>
                <a:effectLst/>
                <a:latin typeface="Calibri"/>
                <a:ea typeface="Calibri"/>
                <a:cs typeface="Calibri"/>
              </a:rPr>
              <a:t>1</a:t>
            </a:r>
          </a:p>
          <a:p>
            <a:pPr lvl="1" eaLnBrk="1" hangingPunct="1"/>
            <a:r>
              <a:rPr lang="nl-NL" sz="2200" b="0" i="0" strike="noStrike" cap="none" spc="0" baseline="0" dirty="0">
                <a:solidFill>
                  <a:srgbClr val="808080"/>
                </a:solidFill>
                <a:effectLst/>
                <a:latin typeface="Calibri"/>
                <a:ea typeface="Calibri"/>
                <a:cs typeface="Calibri"/>
              </a:rPr>
              <a:t>Zeer tijdrovend zijn</a:t>
            </a:r>
          </a:p>
          <a:p>
            <a:pPr lvl="1" eaLnBrk="1" hangingPunct="1"/>
            <a:r>
              <a:rPr lang="nl-NL" sz="2200" b="0" i="0" strike="noStrike" cap="none" spc="0" baseline="0" dirty="0">
                <a:solidFill>
                  <a:srgbClr val="808080"/>
                </a:solidFill>
                <a:effectLst/>
                <a:latin typeface="Calibri"/>
                <a:ea typeface="Calibri"/>
                <a:cs typeface="Calibri"/>
              </a:rPr>
              <a:t>Zeer ingrijpend zijn</a:t>
            </a:r>
          </a:p>
          <a:p>
            <a:pPr lvl="1" eaLnBrk="1" hangingPunct="1"/>
            <a:r>
              <a:rPr lang="nl-NL" sz="2200" b="0" i="0" strike="noStrike" cap="none" spc="0" baseline="0" dirty="0">
                <a:solidFill>
                  <a:srgbClr val="808080"/>
                </a:solidFill>
                <a:effectLst/>
                <a:latin typeface="Calibri"/>
                <a:ea typeface="Calibri"/>
                <a:cs typeface="Calibri"/>
              </a:rPr>
              <a:t>Verontrustend zijn (herinnert u aan uw ziekte)</a:t>
            </a:r>
          </a:p>
          <a:p>
            <a:pPr eaLnBrk="1" hangingPunct="1"/>
            <a:r>
              <a:rPr lang="nl-NL" sz="2600" b="0" i="0" strike="noStrike" cap="none" spc="0" baseline="0" dirty="0">
                <a:solidFill>
                  <a:srgbClr val="808080"/>
                </a:solidFill>
                <a:effectLst/>
                <a:latin typeface="Calibri"/>
                <a:ea typeface="Calibri"/>
                <a:cs typeface="Calibri"/>
              </a:rPr>
              <a:t>De patiënt:</a:t>
            </a:r>
            <a:r>
              <a:rPr lang="nl-NL" sz="2600" b="0" i="0" strike="noStrike" cap="none" spc="0" baseline="30000" dirty="0">
                <a:solidFill>
                  <a:srgbClr val="808080"/>
                </a:solidFill>
                <a:effectLst/>
                <a:latin typeface="Calibri"/>
                <a:ea typeface="Calibri"/>
                <a:cs typeface="Calibri"/>
              </a:rPr>
              <a:t>1,2</a:t>
            </a:r>
          </a:p>
          <a:p>
            <a:pPr lvl="1" eaLnBrk="1" hangingPunct="1"/>
            <a:r>
              <a:rPr lang="nl-NL" sz="2200" b="0" i="0" strike="noStrike" cap="none" spc="0" baseline="0" dirty="0">
                <a:solidFill>
                  <a:srgbClr val="808080"/>
                </a:solidFill>
                <a:effectLst/>
                <a:latin typeface="Calibri"/>
                <a:ea typeface="Calibri"/>
                <a:cs typeface="Calibri"/>
              </a:rPr>
              <a:t>Weet mogelijk niet wat hij/zij moet doen</a:t>
            </a:r>
          </a:p>
          <a:p>
            <a:pPr lvl="1" eaLnBrk="1" hangingPunct="1"/>
            <a:r>
              <a:rPr lang="nl-NL" sz="2200" b="0" i="0" strike="noStrike" cap="none" spc="0" baseline="0" dirty="0">
                <a:solidFill>
                  <a:srgbClr val="808080"/>
                </a:solidFill>
                <a:effectLst/>
                <a:latin typeface="Calibri"/>
                <a:ea typeface="Calibri"/>
                <a:cs typeface="Calibri"/>
              </a:rPr>
              <a:t>Voelt zich mogelijk niet ondersteund door zijn/haar naasten</a:t>
            </a:r>
          </a:p>
          <a:p>
            <a:pPr lvl="1" eaLnBrk="1" hangingPunct="1"/>
            <a:r>
              <a:rPr lang="nl-NL" sz="2200" b="0" i="0" strike="noStrike" cap="none" spc="0" baseline="0" dirty="0">
                <a:solidFill>
                  <a:srgbClr val="808080"/>
                </a:solidFill>
                <a:effectLst/>
                <a:latin typeface="Calibri"/>
                <a:ea typeface="Calibri"/>
                <a:cs typeface="Calibri"/>
              </a:rPr>
              <a:t>Vindt het mogelijk vreselijk dat hij/zij anders is dan anderen</a:t>
            </a:r>
          </a:p>
          <a:p>
            <a:pPr eaLnBrk="1" hangingPunct="1"/>
            <a:r>
              <a:rPr lang="nl-NL" sz="2600" b="0" i="0" strike="noStrike" cap="none" spc="0" baseline="0" dirty="0">
                <a:solidFill>
                  <a:srgbClr val="808080"/>
                </a:solidFill>
                <a:effectLst/>
                <a:latin typeface="Calibri"/>
                <a:ea typeface="Calibri"/>
                <a:cs typeface="Calibri"/>
              </a:rPr>
              <a:t>Begrijpen van de factoren die van invloed zijn op de vraag of iemands therapietrouw optimaal zal zijn, kan nuttig zijn... en kan tot een gesprek over verandering leiden</a:t>
            </a:r>
            <a:endParaRPr lang="en-GB" altLang="en-US" baseline="30000" dirty="0">
              <a:ea typeface="HelveticaNeueLT Std Cn"/>
            </a:endParaRPr>
          </a:p>
        </p:txBody>
      </p:sp>
      <p:sp>
        <p:nvSpPr>
          <p:cNvPr id="3" name="Text Placeholder 2">
            <a:extLst>
              <a:ext uri="{FF2B5EF4-FFF2-40B4-BE49-F238E27FC236}">
                <a16:creationId xmlns:a16="http://schemas.microsoft.com/office/drawing/2014/main" id="{450B03D8-1C6C-4837-8FAC-4F7E9B99C9EA}"/>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Duff AJA, Latchford GJ. </a:t>
            </a:r>
            <a:r>
              <a:rPr lang="nl-NL" sz="1000" b="0" i="1" strike="noStrike" cap="none" spc="0" baseline="0">
                <a:solidFill>
                  <a:srgbClr val="898989"/>
                </a:solidFill>
                <a:effectLst/>
                <a:latin typeface="Calibri"/>
                <a:ea typeface="Calibri"/>
                <a:cs typeface="Calibri"/>
              </a:rPr>
              <a:t>Pediatr Pulmonol. </a:t>
            </a:r>
            <a:r>
              <a:rPr lang="nl-NL" sz="1000" b="0" i="0" strike="noStrike" cap="none" spc="0" baseline="0">
                <a:solidFill>
                  <a:srgbClr val="898989"/>
                </a:solidFill>
                <a:effectLst/>
                <a:latin typeface="Calibri"/>
                <a:ea typeface="Calibri"/>
                <a:cs typeface="Calibri"/>
              </a:rPr>
              <a:t>2010;45:211–220; 2. Jones S, et al. </a:t>
            </a:r>
            <a:r>
              <a:rPr lang="nl-NL" sz="1000" b="0" i="1" strike="noStrike" cap="none" spc="0" baseline="0">
                <a:solidFill>
                  <a:srgbClr val="898989"/>
                </a:solidFill>
                <a:effectLst/>
                <a:latin typeface="Calibri"/>
                <a:ea typeface="Calibri"/>
                <a:cs typeface="Calibri"/>
              </a:rPr>
              <a:t>Cochrane Database Syst Rev</a:t>
            </a:r>
            <a:r>
              <a:rPr lang="nl-NL" sz="1000" b="0" i="0" strike="noStrike" cap="none" spc="0" baseline="0">
                <a:solidFill>
                  <a:srgbClr val="898989"/>
                </a:solidFill>
                <a:effectLst/>
                <a:latin typeface="Calibri"/>
                <a:ea typeface="Calibri"/>
                <a:cs typeface="Calibri"/>
              </a:rPr>
              <a:t>. 2018;2018:CD011665.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nl-NL" sz="6000" b="1" i="0" strike="noStrike" cap="none" spc="0" baseline="0">
                <a:solidFill>
                  <a:srgbClr val="FFFFFF"/>
                </a:solidFill>
                <a:effectLst/>
                <a:latin typeface="Calibri Light"/>
                <a:ea typeface="Calibri Light"/>
                <a:cs typeface="Calibri Light"/>
              </a:rPr>
              <a:t>Factoren die de therapietrouw beïnvloeden</a:t>
            </a:r>
          </a:p>
        </p:txBody>
      </p:sp>
      <p:sp>
        <p:nvSpPr>
          <p:cNvPr id="2" name="Text Placeholder 1">
            <a:extLst>
              <a:ext uri="{FF2B5EF4-FFF2-40B4-BE49-F238E27FC236}">
                <a16:creationId xmlns:a16="http://schemas.microsoft.com/office/drawing/2014/main" id="{6F297825-3A9D-4AFD-AE5C-7240F528B549}"/>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Factoren die de therapietrouw beïnvloeden</a:t>
            </a:r>
          </a:p>
        </p:txBody>
      </p:sp>
      <p:sp>
        <p:nvSpPr>
          <p:cNvPr id="21507" name="Content Placeholder 2"/>
          <p:cNvSpPr>
            <a:spLocks noGrp="1"/>
          </p:cNvSpPr>
          <p:nvPr>
            <p:ph idx="1"/>
          </p:nvPr>
        </p:nvSpPr>
        <p:spPr/>
        <p:txBody>
          <a:bodyPr numCol="2"/>
          <a:lstStyle/>
          <a:p>
            <a:pPr eaLnBrk="1" hangingPunct="1"/>
            <a:r>
              <a:rPr lang="nl-NL" sz="2800" b="0" i="0" strike="noStrike" cap="none" spc="0" baseline="0">
                <a:solidFill>
                  <a:srgbClr val="808080"/>
                </a:solidFill>
                <a:effectLst/>
                <a:latin typeface="Calibri"/>
                <a:ea typeface="Calibri"/>
                <a:cs typeface="Calibri"/>
              </a:rPr>
              <a:t>Context:</a:t>
            </a:r>
          </a:p>
          <a:p>
            <a:pPr lvl="1" eaLnBrk="1" hangingPunct="1"/>
            <a:r>
              <a:rPr lang="nl-NL" sz="2400" b="0" i="0" strike="noStrike" cap="none" spc="0" baseline="0">
                <a:solidFill>
                  <a:srgbClr val="808080"/>
                </a:solidFill>
                <a:effectLst/>
                <a:latin typeface="Calibri"/>
                <a:ea typeface="Calibri"/>
                <a:cs typeface="Calibri"/>
              </a:rPr>
              <a:t>Samenleving en cultuur</a:t>
            </a:r>
          </a:p>
          <a:p>
            <a:pPr lvl="1" eaLnBrk="1" hangingPunct="1"/>
            <a:r>
              <a:rPr lang="nl-NL" sz="2400" b="0" i="0" strike="noStrike" cap="none" spc="0" baseline="0">
                <a:solidFill>
                  <a:srgbClr val="808080"/>
                </a:solidFill>
                <a:effectLst/>
                <a:latin typeface="Calibri"/>
                <a:ea typeface="Calibri"/>
                <a:cs typeface="Calibri"/>
              </a:rPr>
              <a:t>Familie en vrienden</a:t>
            </a: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De persoon:</a:t>
            </a:r>
          </a:p>
          <a:p>
            <a:pPr lvl="1" eaLnBrk="1" hangingPunct="1"/>
            <a:r>
              <a:rPr lang="nl-NL" sz="2400" b="0" i="0" strike="noStrike" cap="none" spc="0" baseline="0">
                <a:solidFill>
                  <a:srgbClr val="808080"/>
                </a:solidFill>
                <a:effectLst/>
                <a:latin typeface="Calibri"/>
                <a:ea typeface="Calibri"/>
                <a:cs typeface="Calibri"/>
              </a:rPr>
              <a:t>Behandeling</a:t>
            </a:r>
          </a:p>
          <a:p>
            <a:pPr lvl="1" eaLnBrk="1" hangingPunct="1"/>
            <a:r>
              <a:rPr lang="nl-NL" sz="2400" b="0" i="0" strike="noStrike" cap="none" spc="0" baseline="0">
                <a:solidFill>
                  <a:srgbClr val="808080"/>
                </a:solidFill>
                <a:effectLst/>
                <a:latin typeface="Calibri"/>
                <a:ea typeface="Calibri"/>
                <a:cs typeface="Calibri"/>
              </a:rPr>
              <a:t>Individuele kenmerken</a:t>
            </a:r>
          </a:p>
          <a:p>
            <a:pPr lvl="1" eaLnBrk="1" hangingPunct="1"/>
            <a:r>
              <a:rPr lang="nl-NL" sz="2400" b="0" i="0" strike="noStrike" cap="none" spc="0" baseline="0">
                <a:solidFill>
                  <a:srgbClr val="808080"/>
                </a:solidFill>
                <a:effectLst/>
                <a:latin typeface="Calibri"/>
                <a:ea typeface="Calibri"/>
                <a:cs typeface="Calibri"/>
              </a:rPr>
              <a:t>Gedrag</a:t>
            </a:r>
          </a:p>
          <a:p>
            <a:pPr lvl="1" eaLnBrk="1" hangingPunct="1"/>
            <a:r>
              <a:rPr lang="nl-NL" sz="2400" b="0" i="0" strike="noStrike" cap="none" spc="0" baseline="0">
                <a:solidFill>
                  <a:srgbClr val="808080"/>
                </a:solidFill>
                <a:effectLst/>
                <a:latin typeface="Calibri"/>
                <a:ea typeface="Calibri"/>
                <a:cs typeface="Calibri"/>
              </a:rPr>
              <a:t>Overtuigingen</a:t>
            </a:r>
          </a:p>
        </p:txBody>
      </p:sp>
      <p:sp>
        <p:nvSpPr>
          <p:cNvPr id="3" name="Text Placeholder 2">
            <a:extLst>
              <a:ext uri="{FF2B5EF4-FFF2-40B4-BE49-F238E27FC236}">
                <a16:creationId xmlns:a16="http://schemas.microsoft.com/office/drawing/2014/main" id="{10B625C5-1E00-4203-9A56-827E1CAF01CA}"/>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Duff AJA, Latchford GJ. </a:t>
            </a:r>
            <a:r>
              <a:rPr lang="nl-NL" sz="1000" b="0" i="1" strike="noStrike" cap="none" spc="0" baseline="0">
                <a:solidFill>
                  <a:srgbClr val="898989"/>
                </a:solidFill>
                <a:effectLst/>
                <a:latin typeface="Calibri"/>
                <a:ea typeface="Calibri"/>
                <a:cs typeface="Calibri"/>
              </a:rPr>
              <a:t>Pediatr Pulmonol. </a:t>
            </a:r>
            <a:r>
              <a:rPr lang="nl-NL"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Samenleving en cultuur</a:t>
            </a:r>
          </a:p>
        </p:txBody>
      </p:sp>
      <p:sp>
        <p:nvSpPr>
          <p:cNvPr id="22531"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Patiënten kunnen verschillende verwachtingen oppikken over wat ze moeten doen (sociale normen)</a:t>
            </a:r>
          </a:p>
          <a:p>
            <a:pPr lvl="1" eaLnBrk="1" hangingPunct="1"/>
            <a:r>
              <a:rPr lang="nl-NL" sz="2400" b="0" i="0" strike="noStrike" cap="none" spc="0" baseline="0">
                <a:solidFill>
                  <a:srgbClr val="808080"/>
                </a:solidFill>
                <a:effectLst/>
                <a:latin typeface="Calibri"/>
                <a:ea typeface="Calibri"/>
                <a:cs typeface="Calibri"/>
              </a:rPr>
              <a:t>Dragen mensen meestal veiligheidsgordels?</a:t>
            </a:r>
          </a:p>
          <a:p>
            <a:pPr lvl="1" eaLnBrk="1" hangingPunct="1"/>
            <a:r>
              <a:rPr lang="nl-NL" sz="2400" b="0" i="0" strike="noStrike" cap="none" spc="0" baseline="0">
                <a:solidFill>
                  <a:srgbClr val="808080"/>
                </a:solidFill>
                <a:effectLst/>
                <a:latin typeface="Calibri"/>
                <a:ea typeface="Calibri"/>
                <a:cs typeface="Calibri"/>
              </a:rPr>
              <a:t>Komen mensen meestal opdagen voor ziekenhuisafspraken?</a:t>
            </a:r>
          </a:p>
          <a:p>
            <a:pPr lvl="1" eaLnBrk="1" hangingPunct="1"/>
            <a:r>
              <a:rPr lang="nl-NL" sz="2400" b="0" i="0" strike="noStrike" cap="none" spc="0" baseline="0">
                <a:solidFill>
                  <a:srgbClr val="808080"/>
                </a:solidFill>
                <a:effectLst/>
                <a:latin typeface="Calibri"/>
                <a:ea typeface="Calibri"/>
                <a:cs typeface="Calibri"/>
              </a:rPr>
              <a:t>Houden andere mensen zich meestal aan hun behandelingen?</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Sociale bronnen zijn belangrijk</a:t>
            </a:r>
          </a:p>
          <a:p>
            <a:pPr lvl="1" eaLnBrk="1" hangingPunct="1"/>
            <a:r>
              <a:rPr lang="nl-NL" sz="2400" b="0" i="0" strike="noStrike" cap="none" spc="0" baseline="0">
                <a:solidFill>
                  <a:srgbClr val="808080"/>
                </a:solidFill>
                <a:effectLst/>
                <a:latin typeface="Calibri"/>
                <a:ea typeface="Calibri"/>
                <a:cs typeface="Calibri"/>
              </a:rPr>
              <a:t>Geld, huisvesting, enz.</a:t>
            </a:r>
          </a:p>
          <a:p>
            <a:pPr eaLnBrk="1" hangingPunct="1"/>
            <a:endParaRPr lang="en-GB" altLang="en-US" sz="2000">
              <a:ea typeface="HelveticaNeueLT Std Cn"/>
            </a:endParaRPr>
          </a:p>
        </p:txBody>
      </p:sp>
      <p:sp>
        <p:nvSpPr>
          <p:cNvPr id="3" name="Text Placeholder 2">
            <a:extLst>
              <a:ext uri="{FF2B5EF4-FFF2-40B4-BE49-F238E27FC236}">
                <a16:creationId xmlns:a16="http://schemas.microsoft.com/office/drawing/2014/main" id="{05BB50F4-0867-4F6F-A72C-6A10AC1A94A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Duff AJA, Latchford GJ. </a:t>
            </a:r>
            <a:r>
              <a:rPr lang="nl-NL" sz="1000" b="0" i="1" strike="noStrike" cap="none" spc="0" baseline="0">
                <a:solidFill>
                  <a:srgbClr val="898989"/>
                </a:solidFill>
                <a:effectLst/>
                <a:latin typeface="Calibri"/>
                <a:ea typeface="Calibri"/>
                <a:cs typeface="Calibri"/>
              </a:rPr>
              <a:t>Pediatr Pulmonol. </a:t>
            </a:r>
            <a:r>
              <a:rPr lang="nl-NL"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Familie en vrienden</a:t>
            </a:r>
          </a:p>
        </p:txBody>
      </p:sp>
      <p:sp>
        <p:nvSpPr>
          <p:cNvPr id="23555" name="Content Placeholder 7"/>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Een grote invloed: verschil van mening binnen het gezin, overmatige betrokkenheid en slechte communicatie worden in verband gebracht met problemen met therapietrouw</a:t>
            </a:r>
          </a:p>
          <a:p>
            <a:pPr eaLnBrk="1" hangingPunct="1">
              <a:lnSpc>
                <a:spcPct val="90000"/>
              </a:lnSpc>
              <a:spcBef>
                <a:spcPct val="10000"/>
              </a:spcBef>
            </a:pPr>
            <a:endParaRPr lang="en-GB" altLang="en-US">
              <a:ea typeface="HelveticaNeueLT Std Cn"/>
            </a:endParaRPr>
          </a:p>
          <a:p>
            <a:pPr eaLnBrk="1" hangingPunct="1">
              <a:lnSpc>
                <a:spcPct val="90000"/>
              </a:lnSpc>
              <a:spcBef>
                <a:spcPct val="10000"/>
              </a:spcBef>
            </a:pPr>
            <a:r>
              <a:rPr lang="nl-NL" sz="2800" b="0" i="0" strike="noStrike" cap="none" spc="0" baseline="0">
                <a:solidFill>
                  <a:srgbClr val="808080"/>
                </a:solidFill>
                <a:effectLst/>
                <a:latin typeface="Calibri"/>
                <a:ea typeface="Calibri"/>
                <a:cs typeface="Calibri"/>
              </a:rPr>
              <a:t>Gezinsbronnen:</a:t>
            </a:r>
          </a:p>
          <a:p>
            <a:pPr lvl="1" eaLnBrk="1" hangingPunct="1"/>
            <a:r>
              <a:rPr lang="nl-NL" sz="2400" b="0" i="0" strike="noStrike" cap="none" spc="0" baseline="0">
                <a:solidFill>
                  <a:srgbClr val="808080"/>
                </a:solidFill>
                <a:effectLst/>
                <a:latin typeface="Calibri"/>
                <a:ea typeface="Calibri"/>
                <a:cs typeface="Calibri"/>
              </a:rPr>
              <a:t>Praktische middelen (vervoer, etc.)</a:t>
            </a:r>
          </a:p>
          <a:p>
            <a:pPr lvl="1" eaLnBrk="1" hangingPunct="1"/>
            <a:r>
              <a:rPr lang="nl-NL" sz="2400" b="0" i="0" strike="noStrike" cap="none" spc="0" baseline="0">
                <a:solidFill>
                  <a:srgbClr val="808080"/>
                </a:solidFill>
                <a:effectLst/>
                <a:latin typeface="Calibri"/>
                <a:ea typeface="Calibri"/>
                <a:cs typeface="Calibri"/>
              </a:rPr>
              <a:t>Psychologische hulpmiddelen (ondersteuning, copingstijl, enz.)</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Invloed van vrienden/collega's?</a:t>
            </a:r>
          </a:p>
          <a:p>
            <a:pPr eaLnBrk="1" hangingPunct="1"/>
            <a:endParaRPr lang="en-GB" altLang="en-US">
              <a:ea typeface="HelveticaNeueLT Std Cn"/>
            </a:endParaRPr>
          </a:p>
        </p:txBody>
      </p:sp>
      <p:sp>
        <p:nvSpPr>
          <p:cNvPr id="3" name="Text Placeholder 2">
            <a:extLst>
              <a:ext uri="{FF2B5EF4-FFF2-40B4-BE49-F238E27FC236}">
                <a16:creationId xmlns:a16="http://schemas.microsoft.com/office/drawing/2014/main" id="{58F2D890-8B3A-45F8-8B4B-42966EC5A93E}"/>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O'Toole DPH, et al. </a:t>
            </a:r>
            <a:r>
              <a:rPr lang="nl-NL" sz="1000" b="0" i="1" strike="noStrike" cap="none" spc="0" baseline="0">
                <a:solidFill>
                  <a:srgbClr val="898989"/>
                </a:solidFill>
                <a:effectLst/>
                <a:latin typeface="Calibri"/>
                <a:ea typeface="Calibri"/>
                <a:cs typeface="Calibri"/>
              </a:rPr>
              <a:t>Qual Health Res</a:t>
            </a:r>
            <a:r>
              <a:rPr lang="nl-NL" sz="1000" b="0" i="0" strike="noStrike" cap="none" spc="0" baseline="0">
                <a:solidFill>
                  <a:srgbClr val="898989"/>
                </a:solidFill>
                <a:effectLst/>
                <a:latin typeface="Calibri"/>
                <a:ea typeface="Calibri"/>
                <a:cs typeface="Calibri"/>
              </a:rPr>
              <a:t>. 2019;29:846–856.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A513-C100-449A-9015-CC7B59E355B0}"/>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Familie en vrienden</a:t>
            </a:r>
            <a:endParaRPr lang="en-GB"/>
          </a:p>
        </p:txBody>
      </p:sp>
      <p:sp>
        <p:nvSpPr>
          <p:cNvPr id="3" name="Content Placeholder 2">
            <a:extLst>
              <a:ext uri="{FF2B5EF4-FFF2-40B4-BE49-F238E27FC236}">
                <a16:creationId xmlns:a16="http://schemas.microsoft.com/office/drawing/2014/main" id="{4C0ECA0F-EDEF-4B37-8B04-9BE1BE54873B}"/>
              </a:ext>
            </a:extLst>
          </p:cNvPr>
          <p:cNvSpPr>
            <a:spLocks noGrp="1"/>
          </p:cNvSpPr>
          <p:nvPr>
            <p:ph idx="1"/>
          </p:nvPr>
        </p:nvSpPr>
        <p:spPr/>
        <p:txBody>
          <a:bodyPr>
            <a:normAutofit fontScale="92500" lnSpcReduction="10000"/>
          </a:bodyPr>
          <a:lstStyle/>
          <a:p>
            <a:pPr>
              <a:buFont typeface="Arial"/>
              <a:buChar char="•"/>
              <a:defRPr/>
            </a:pPr>
            <a:r>
              <a:rPr lang="nl-NL" sz="2600" b="0" i="0" strike="noStrike" cap="none" spc="0" baseline="0">
                <a:solidFill>
                  <a:srgbClr val="808080"/>
                </a:solidFill>
                <a:effectLst/>
                <a:latin typeface="Calibri"/>
                <a:ea typeface="Calibri"/>
                <a:cs typeface="Calibri"/>
              </a:rPr>
              <a:t>Adolescenten kunnen de drang hebben om steeds onafhankelijker te worden, wat leidt tot inertie en een verlangen om te ontsnappen</a:t>
            </a:r>
            <a:endParaRPr lang="en-GB" altLang="en-US" strike="sngStrike"/>
          </a:p>
          <a:p>
            <a:pPr marL="0" indent="0">
              <a:buNone/>
              <a:defRPr/>
            </a:pPr>
            <a:endParaRPr lang="en-GB" altLang="en-US"/>
          </a:p>
          <a:p>
            <a:pPr>
              <a:buFont typeface="Arial"/>
              <a:buChar char="•"/>
              <a:defRPr/>
            </a:pPr>
            <a:r>
              <a:rPr lang="nl-NL" sz="2600" b="0" i="0" strike="noStrike" cap="none" spc="0" baseline="0">
                <a:solidFill>
                  <a:srgbClr val="808080"/>
                </a:solidFill>
                <a:effectLst/>
                <a:latin typeface="Calibri"/>
                <a:ea typeface="Calibri"/>
                <a:cs typeface="Calibri"/>
              </a:rPr>
              <a:t>Wanneer adolescenten daarentegen een chronische ziekte hebben, kunnen ze ook het tegenovergestelde effect vertonen, waarbij ze hun naasten dichtbij willen houden</a:t>
            </a:r>
          </a:p>
          <a:p>
            <a:pPr marL="800100" lvl="1" indent="-342900">
              <a:buFont typeface="Arial"/>
              <a:buChar char="–"/>
              <a:defRPr/>
            </a:pPr>
            <a:r>
              <a:rPr lang="nl-NL" sz="2200" b="0" i="0" strike="noStrike" cap="none" spc="0" baseline="0">
                <a:solidFill>
                  <a:srgbClr val="808080"/>
                </a:solidFill>
                <a:effectLst/>
                <a:latin typeface="Calibri"/>
                <a:ea typeface="Calibri"/>
                <a:cs typeface="Calibri"/>
              </a:rPr>
              <a:t>Vertrouwen op ouders</a:t>
            </a:r>
          </a:p>
          <a:p>
            <a:pPr marL="800100" lvl="1" indent="-342900">
              <a:buFont typeface="Arial"/>
              <a:buChar char="–"/>
              <a:defRPr/>
            </a:pPr>
            <a:r>
              <a:rPr lang="nl-NL" sz="2200" b="0" i="0" strike="noStrike" cap="none" spc="0" baseline="0">
                <a:solidFill>
                  <a:srgbClr val="808080"/>
                </a:solidFill>
                <a:effectLst/>
                <a:latin typeface="Calibri"/>
                <a:ea typeface="Calibri"/>
                <a:cs typeface="Calibri"/>
              </a:rPr>
              <a:t>Angsten van de ouders</a:t>
            </a:r>
          </a:p>
          <a:p>
            <a:pPr marL="800100" lvl="1" indent="-342900">
              <a:buFont typeface="Arial"/>
              <a:buChar char="–"/>
              <a:defRPr/>
            </a:pPr>
            <a:r>
              <a:rPr lang="nl-NL" sz="2200" b="0" i="0" strike="noStrike" cap="none" spc="0" baseline="0">
                <a:solidFill>
                  <a:srgbClr val="808080"/>
                </a:solidFill>
                <a:effectLst/>
                <a:latin typeface="Calibri"/>
                <a:ea typeface="Calibri"/>
                <a:cs typeface="Calibri"/>
              </a:rPr>
              <a:t>Moeite met 'loslaten' </a:t>
            </a:r>
          </a:p>
          <a:p>
            <a:pPr marL="457200" lvl="1" indent="0">
              <a:buNone/>
              <a:defRPr/>
            </a:pPr>
            <a:endParaRPr lang="en-GB" altLang="en-US"/>
          </a:p>
          <a:p>
            <a:pPr>
              <a:buFont typeface="Arial"/>
              <a:buChar char="•"/>
              <a:defRPr/>
            </a:pPr>
            <a:r>
              <a:rPr lang="nl-NL" sz="2600" b="0" i="0" strike="noStrike" cap="none" spc="0" baseline="0">
                <a:solidFill>
                  <a:srgbClr val="808080"/>
                </a:solidFill>
                <a:effectLst/>
                <a:latin typeface="Calibri"/>
                <a:ea typeface="Calibri"/>
                <a:cs typeface="Calibri"/>
              </a:rPr>
              <a:t>Dit kan leiden tot conflicten, en is een belangrijke factor bij het veroorzaken en in stand houden van slechte therapietrouw</a:t>
            </a:r>
          </a:p>
          <a:p>
            <a:endParaRPr lang="en-GB"/>
          </a:p>
        </p:txBody>
      </p:sp>
      <p:sp>
        <p:nvSpPr>
          <p:cNvPr id="5" name="Text Placeholder 4">
            <a:extLst>
              <a:ext uri="{FF2B5EF4-FFF2-40B4-BE49-F238E27FC236}">
                <a16:creationId xmlns:a16="http://schemas.microsoft.com/office/drawing/2014/main" id="{F360B3B8-5DCA-4CF1-9163-503D03981E83}"/>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Duff AJA, Oxley H. </a:t>
            </a:r>
            <a:r>
              <a:rPr lang="nl-NL" sz="1000" b="0" i="1" strike="noStrike" cap="none" spc="0" baseline="0">
                <a:solidFill>
                  <a:srgbClr val="898989"/>
                </a:solidFill>
                <a:effectLst/>
                <a:latin typeface="Calibri"/>
                <a:ea typeface="Calibri"/>
                <a:cs typeface="Calibri"/>
              </a:rPr>
              <a:t>Hodson and Geddes' Cystic Fibrosis. </a:t>
            </a:r>
            <a:r>
              <a:rPr lang="nl-NL" sz="1000" b="0" i="0" strike="noStrike" cap="none" spc="0" baseline="0">
                <a:solidFill>
                  <a:srgbClr val="898989"/>
                </a:solidFill>
                <a:effectLst/>
                <a:latin typeface="Calibri"/>
                <a:ea typeface="Calibri"/>
                <a:cs typeface="Calibri"/>
              </a:rPr>
              <a:t>Taylor &amp; Francis, London. 2016. </a:t>
            </a:r>
          </a:p>
        </p:txBody>
      </p:sp>
    </p:spTree>
    <p:extLst>
      <p:ext uri="{BB962C8B-B14F-4D97-AF65-F5344CB8AC3E}">
        <p14:creationId xmlns:p14="http://schemas.microsoft.com/office/powerpoint/2010/main" val="39219746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Vrienden: kracht van leeftijdsgenoten</a:t>
            </a:r>
          </a:p>
        </p:txBody>
      </p:sp>
      <p:sp>
        <p:nvSpPr>
          <p:cNvPr id="24579" name="Content Placeholder 2"/>
          <p:cNvSpPr>
            <a:spLocks noGrp="1"/>
          </p:cNvSpPr>
          <p:nvPr>
            <p:ph idx="1"/>
          </p:nvPr>
        </p:nvSpPr>
        <p:spPr/>
        <p:txBody>
          <a:bodyPr>
            <a:normAutofit fontScale="85000" lnSpcReduction="20000"/>
          </a:bodyPr>
          <a:lstStyle/>
          <a:p>
            <a:pPr eaLnBrk="1" hangingPunct="1">
              <a:lnSpc>
                <a:spcPct val="90000"/>
              </a:lnSpc>
              <a:defRPr/>
            </a:pPr>
            <a:endParaRPr lang="nl-NL" sz="2400" b="0" i="0" strike="noStrike" cap="none" spc="0" baseline="0" dirty="0">
              <a:solidFill>
                <a:srgbClr val="808080"/>
              </a:solidFill>
              <a:effectLst/>
              <a:latin typeface="Calibri"/>
              <a:ea typeface="Calibri"/>
              <a:cs typeface="Calibri"/>
            </a:endParaRPr>
          </a:p>
          <a:p>
            <a:pPr eaLnBrk="1" hangingPunct="1">
              <a:lnSpc>
                <a:spcPct val="90000"/>
              </a:lnSpc>
              <a:defRPr/>
            </a:pPr>
            <a:r>
              <a:rPr lang="nl-NL" sz="2400" b="0" i="0" strike="noStrike" cap="none" spc="0" baseline="0" dirty="0">
                <a:solidFill>
                  <a:srgbClr val="808080"/>
                </a:solidFill>
                <a:effectLst/>
                <a:latin typeface="Calibri"/>
                <a:ea typeface="Calibri"/>
                <a:cs typeface="Calibri"/>
              </a:rPr>
              <a:t>Adolescenten zoeken identificatie bij leeftijdsgenoten</a:t>
            </a:r>
          </a:p>
          <a:p>
            <a:pPr eaLnBrk="1" hangingPunct="1">
              <a:lnSpc>
                <a:spcPct val="90000"/>
              </a:lnSpc>
              <a:defRPr/>
            </a:pPr>
            <a:endParaRPr lang="en-GB" altLang="en-US" dirty="0">
              <a:ea typeface="HelveticaNeueLT Std Cn"/>
            </a:endParaRPr>
          </a:p>
          <a:p>
            <a:pPr eaLnBrk="1" hangingPunct="1">
              <a:lnSpc>
                <a:spcPct val="90000"/>
              </a:lnSpc>
              <a:defRPr/>
            </a:pPr>
            <a:r>
              <a:rPr lang="nl-NL" sz="2400" b="0" i="0" strike="noStrike" cap="none" spc="0" baseline="0" dirty="0">
                <a:solidFill>
                  <a:srgbClr val="808080"/>
                </a:solidFill>
                <a:effectLst/>
                <a:latin typeface="Calibri"/>
                <a:ea typeface="Calibri"/>
                <a:cs typeface="Calibri"/>
              </a:rPr>
              <a:t>De druk van leeftijdsgenoten kan een negatieve invloed hebben</a:t>
            </a:r>
          </a:p>
          <a:p>
            <a:pPr eaLnBrk="1" hangingPunct="1">
              <a:lnSpc>
                <a:spcPct val="90000"/>
              </a:lnSpc>
              <a:defRPr/>
            </a:pPr>
            <a:endParaRPr lang="en-GB" altLang="en-US" dirty="0">
              <a:ea typeface="HelveticaNeueLT Std Cn"/>
            </a:endParaRPr>
          </a:p>
          <a:p>
            <a:pPr eaLnBrk="1" hangingPunct="1">
              <a:lnSpc>
                <a:spcPct val="90000"/>
              </a:lnSpc>
              <a:defRPr/>
            </a:pPr>
            <a:r>
              <a:rPr lang="nl-NL" sz="2400" b="0" i="0" strike="noStrike" cap="none" spc="0" baseline="0" dirty="0">
                <a:solidFill>
                  <a:srgbClr val="808080"/>
                </a:solidFill>
                <a:effectLst/>
                <a:latin typeface="Calibri"/>
                <a:ea typeface="Calibri"/>
                <a:cs typeface="Calibri"/>
              </a:rPr>
              <a:t>De kracht van leeftijdsgenoten kan echter ook zeer positief zijn...</a:t>
            </a:r>
          </a:p>
          <a:p>
            <a:pPr eaLnBrk="1" hangingPunct="1">
              <a:lnSpc>
                <a:spcPct val="90000"/>
              </a:lnSpc>
              <a:defRPr/>
            </a:pPr>
            <a:endParaRPr lang="en-GB" altLang="en-US" dirty="0">
              <a:ea typeface="HelveticaNeueLT Std Cn"/>
            </a:endParaRPr>
          </a:p>
          <a:p>
            <a:pPr eaLnBrk="1" hangingPunct="1">
              <a:lnSpc>
                <a:spcPct val="90000"/>
              </a:lnSpc>
              <a:defRPr/>
            </a:pPr>
            <a:r>
              <a:rPr lang="nl-NL" sz="2400" b="0" i="0" strike="noStrike" cap="none" spc="0" baseline="0" dirty="0">
                <a:solidFill>
                  <a:srgbClr val="808080"/>
                </a:solidFill>
                <a:effectLst/>
                <a:latin typeface="Calibri"/>
                <a:ea typeface="Calibri"/>
                <a:cs typeface="Calibri"/>
              </a:rPr>
              <a:t>Steun van goede vrienden kan op een positieve manier het gedrag van kinderen beïnvloeden als er sprake is van problemen binnen het huwelijk of gezin </a:t>
            </a:r>
            <a:r>
              <a:rPr lang="nl-NL" sz="2400" b="0" i="0" strike="noStrike" cap="none" spc="0" baseline="30000" dirty="0">
                <a:solidFill>
                  <a:srgbClr val="808080"/>
                </a:solidFill>
                <a:effectLst/>
                <a:latin typeface="Calibri"/>
                <a:ea typeface="Calibri"/>
                <a:cs typeface="Calibri"/>
              </a:rPr>
              <a:t>1</a:t>
            </a:r>
            <a:r>
              <a:rPr lang="nl-NL" sz="2400" b="0" i="0" strike="noStrike" cap="none" spc="0" baseline="0" dirty="0">
                <a:solidFill>
                  <a:srgbClr val="808080"/>
                </a:solidFill>
                <a:effectLst/>
                <a:latin typeface="Calibri"/>
                <a:ea typeface="Calibri"/>
                <a:cs typeface="Calibri"/>
              </a:rPr>
              <a:t> </a:t>
            </a:r>
            <a:endParaRPr lang="en-GB" altLang="en-US" sz="1600" b="1" i="1" dirty="0">
              <a:ea typeface="HelveticaNeueLT Std Cn"/>
            </a:endParaRPr>
          </a:p>
          <a:p>
            <a:pPr eaLnBrk="1" hangingPunct="1">
              <a:lnSpc>
                <a:spcPct val="90000"/>
              </a:lnSpc>
              <a:defRPr/>
            </a:pPr>
            <a:endParaRPr lang="en-GB" altLang="en-US" dirty="0">
              <a:ea typeface="HelveticaNeueLT Std Cn"/>
            </a:endParaRPr>
          </a:p>
          <a:p>
            <a:pPr eaLnBrk="1" hangingPunct="1">
              <a:lnSpc>
                <a:spcPct val="90000"/>
              </a:lnSpc>
              <a:defRPr/>
            </a:pPr>
            <a:r>
              <a:rPr lang="nl-NL" sz="2400" b="0" i="0" strike="noStrike" cap="none" spc="0" baseline="0" dirty="0">
                <a:solidFill>
                  <a:srgbClr val="808080"/>
                </a:solidFill>
                <a:effectLst/>
                <a:latin typeface="Calibri"/>
                <a:ea typeface="Calibri"/>
                <a:cs typeface="Calibri"/>
              </a:rPr>
              <a:t>Bij adolescenten helpt sociale ondersteuning door vrienden/klasgenoten bij aanpassing aan de ziekte en kan helpen bij de leefstijlaspecten van behandelingsregimes</a:t>
            </a:r>
            <a:r>
              <a:rPr lang="nl-NL" sz="2400" b="0" i="0" strike="noStrike" cap="none" spc="0" baseline="30000" dirty="0">
                <a:solidFill>
                  <a:srgbClr val="808080"/>
                </a:solidFill>
                <a:effectLst/>
                <a:latin typeface="Calibri"/>
                <a:ea typeface="Calibri"/>
                <a:cs typeface="Calibri"/>
              </a:rPr>
              <a:t>2</a:t>
            </a:r>
            <a:endParaRPr lang="en-GB" altLang="en-US" sz="1400" dirty="0">
              <a:ea typeface="HelveticaNeueLT Std Cn"/>
            </a:endParaRPr>
          </a:p>
        </p:txBody>
      </p:sp>
      <p:sp>
        <p:nvSpPr>
          <p:cNvPr id="3" name="Text Placeholder 2">
            <a:extLst>
              <a:ext uri="{FF2B5EF4-FFF2-40B4-BE49-F238E27FC236}">
                <a16:creationId xmlns:a16="http://schemas.microsoft.com/office/drawing/2014/main" id="{5C99C8E9-CDD9-4BDC-AAF4-6F616240475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Wasserstein SB, La Greca AM. </a:t>
            </a:r>
            <a:r>
              <a:rPr lang="nl-NL" sz="1000" b="0" i="1" strike="noStrike" cap="none" spc="0" baseline="0">
                <a:solidFill>
                  <a:srgbClr val="898989"/>
                </a:solidFill>
                <a:effectLst/>
                <a:latin typeface="Calibri"/>
                <a:ea typeface="Calibri"/>
                <a:cs typeface="Calibri"/>
              </a:rPr>
              <a:t>J Clin Child Psychol. </a:t>
            </a:r>
            <a:r>
              <a:rPr lang="nl-NL" sz="1000" b="0" i="0" strike="noStrike" cap="none" spc="0" baseline="0">
                <a:solidFill>
                  <a:srgbClr val="898989"/>
                </a:solidFill>
                <a:effectLst/>
                <a:latin typeface="Calibri"/>
                <a:ea typeface="Calibri"/>
                <a:cs typeface="Calibri"/>
              </a:rPr>
              <a:t>1996;25:177–182; 2. Jones S, et al. </a:t>
            </a:r>
            <a:r>
              <a:rPr lang="nl-NL" sz="1000" b="0" i="1" strike="noStrike" cap="none" spc="0" baseline="0">
                <a:solidFill>
                  <a:srgbClr val="898989"/>
                </a:solidFill>
                <a:effectLst/>
                <a:latin typeface="Calibri"/>
                <a:ea typeface="Calibri"/>
                <a:cs typeface="Calibri"/>
              </a:rPr>
              <a:t>Cochrane Database Syst Rev</a:t>
            </a:r>
            <a:r>
              <a:rPr lang="nl-NL" sz="1000" b="0" i="0" strike="noStrike" cap="none" spc="0" baseline="0">
                <a:solidFill>
                  <a:srgbClr val="898989"/>
                </a:solidFill>
                <a:effectLst/>
                <a:latin typeface="Calibri"/>
                <a:ea typeface="Calibri"/>
                <a:cs typeface="Calibri"/>
              </a:rPr>
              <a:t>. 2018;2018:CD011665.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De behandeling </a:t>
            </a:r>
          </a:p>
        </p:txBody>
      </p:sp>
      <p:sp>
        <p:nvSpPr>
          <p:cNvPr id="26627" name="Content Placeholder 2"/>
          <p:cNvSpPr>
            <a:spLocks noGrp="1"/>
          </p:cNvSpPr>
          <p:nvPr>
            <p:ph idx="1"/>
          </p:nvPr>
        </p:nvSpPr>
        <p:spPr/>
        <p:txBody>
          <a:bodyPr>
            <a:normAutofit/>
          </a:bodyPr>
          <a:lstStyle/>
          <a:p>
            <a:pPr eaLnBrk="1" hangingPunct="1">
              <a:lnSpc>
                <a:spcPct val="80000"/>
              </a:lnSpc>
            </a:pPr>
            <a:r>
              <a:rPr lang="nl-NL" sz="2500" b="0" i="0" strike="noStrike" cap="none" spc="0" baseline="0">
                <a:solidFill>
                  <a:srgbClr val="808080"/>
                </a:solidFill>
                <a:effectLst/>
                <a:latin typeface="Calibri"/>
                <a:ea typeface="Calibri"/>
                <a:cs typeface="Calibri"/>
              </a:rPr>
              <a:t>De therapietrouw is groter als het regime:</a:t>
            </a:r>
            <a:endParaRPr lang="en-GB" altLang="en-US" sz="2500" baseline="30000">
              <a:ea typeface="HelveticaNeueLT Std Cn"/>
            </a:endParaRPr>
          </a:p>
          <a:p>
            <a:pPr lvl="1" eaLnBrk="1" hangingPunct="1">
              <a:lnSpc>
                <a:spcPct val="90000"/>
              </a:lnSpc>
            </a:pPr>
            <a:r>
              <a:rPr lang="nl-NL" sz="2500" b="0" i="0" strike="noStrike" cap="none" spc="0" baseline="0">
                <a:solidFill>
                  <a:srgbClr val="808080"/>
                </a:solidFill>
                <a:effectLst/>
                <a:latin typeface="Calibri"/>
                <a:ea typeface="Calibri"/>
                <a:cs typeface="Calibri"/>
              </a:rPr>
              <a:t>Gemakkelijk te begrijpen is</a:t>
            </a:r>
          </a:p>
          <a:p>
            <a:pPr lvl="1" eaLnBrk="1" hangingPunct="1">
              <a:lnSpc>
                <a:spcPct val="90000"/>
              </a:lnSpc>
            </a:pPr>
            <a:r>
              <a:rPr lang="nl-NL" sz="2500" b="0" i="0" strike="noStrike" cap="none" spc="0" baseline="0">
                <a:solidFill>
                  <a:srgbClr val="808080"/>
                </a:solidFill>
                <a:effectLst/>
                <a:latin typeface="Calibri"/>
                <a:ea typeface="Calibri"/>
                <a:cs typeface="Calibri"/>
              </a:rPr>
              <a:t>Eenvoudig is (behandelingsplan en medicatie/hulpmiddelen)</a:t>
            </a:r>
          </a:p>
          <a:p>
            <a:pPr lvl="1" eaLnBrk="1" hangingPunct="1">
              <a:lnSpc>
                <a:spcPct val="90000"/>
              </a:lnSpc>
            </a:pPr>
            <a:r>
              <a:rPr lang="nl-NL" sz="2500" b="0" i="0" strike="noStrike" cap="none" spc="0" baseline="0">
                <a:solidFill>
                  <a:srgbClr val="808080"/>
                </a:solidFill>
                <a:effectLst/>
                <a:latin typeface="Calibri"/>
                <a:ea typeface="Calibri"/>
                <a:cs typeface="Calibri"/>
              </a:rPr>
              <a:t>Beheersbaar is in de beschikbare tijd</a:t>
            </a:r>
          </a:p>
          <a:p>
            <a:pPr lvl="1" eaLnBrk="1" hangingPunct="1">
              <a:lnSpc>
                <a:spcPct val="90000"/>
              </a:lnSpc>
            </a:pPr>
            <a:r>
              <a:rPr lang="nl-NL" sz="2500" b="0" i="0" strike="noStrike" cap="none" spc="0" baseline="0">
                <a:solidFill>
                  <a:srgbClr val="808080"/>
                </a:solidFill>
                <a:effectLst/>
                <a:latin typeface="Calibri"/>
                <a:ea typeface="Calibri"/>
                <a:cs typeface="Calibri"/>
              </a:rPr>
              <a:t>Door patiënten als niet stressvol wordt gezien </a:t>
            </a:r>
          </a:p>
          <a:p>
            <a:pPr lvl="1" eaLnBrk="1" hangingPunct="1">
              <a:lnSpc>
                <a:spcPct val="90000"/>
              </a:lnSpc>
            </a:pPr>
            <a:r>
              <a:rPr lang="nl-NL" sz="2500" b="0" i="0" strike="noStrike" cap="none" spc="0" baseline="0">
                <a:solidFill>
                  <a:srgbClr val="808080"/>
                </a:solidFill>
                <a:effectLst/>
                <a:latin typeface="Calibri"/>
                <a:ea typeface="Calibri"/>
                <a:cs typeface="Calibri"/>
              </a:rPr>
              <a:t>Door patiënten als belangrijk wordt erkend en de voordelen, risico's en mogelijke impact op hun kwaliteit van leven worden begrepen </a:t>
            </a:r>
          </a:p>
        </p:txBody>
      </p:sp>
      <p:sp>
        <p:nvSpPr>
          <p:cNvPr id="3" name="Text Placeholder 2">
            <a:extLst>
              <a:ext uri="{FF2B5EF4-FFF2-40B4-BE49-F238E27FC236}">
                <a16:creationId xmlns:a16="http://schemas.microsoft.com/office/drawing/2014/main" id="{B50118E9-159F-428B-9502-211FC22E15E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Ohn M, Fitzgerald A. </a:t>
            </a:r>
            <a:r>
              <a:rPr lang="nl-NL" sz="1000" b="0" i="1" strike="noStrike" cap="none" spc="0" baseline="0">
                <a:solidFill>
                  <a:srgbClr val="898989"/>
                </a:solidFill>
                <a:effectLst/>
                <a:latin typeface="Calibri"/>
                <a:ea typeface="Calibri"/>
                <a:cs typeface="Calibri"/>
              </a:rPr>
              <a:t>Pediatr Respir Rev. 2018</a:t>
            </a:r>
            <a:r>
              <a:rPr lang="nl-NL" sz="1000" b="0" i="0" strike="noStrike" cap="none" spc="0" baseline="0">
                <a:solidFill>
                  <a:srgbClr val="898989"/>
                </a:solidFill>
                <a:effectLst/>
                <a:latin typeface="Calibri"/>
                <a:ea typeface="Calibri"/>
                <a:cs typeface="Calibri"/>
              </a:rPr>
              <a:t>;25:33–36.</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Individuele kenmerken</a:t>
            </a:r>
          </a:p>
        </p:txBody>
      </p:sp>
      <p:sp>
        <p:nvSpPr>
          <p:cNvPr id="64516" name="Rectangle 7"/>
          <p:cNvSpPr>
            <a:spLocks noGrp="1"/>
          </p:cNvSpPr>
          <p:nvPr>
            <p:ph idx="1"/>
          </p:nvPr>
        </p:nvSpPr>
        <p:spPr/>
        <p:txBody>
          <a:bodyPr rtlCol="0">
            <a:normAutofit/>
          </a:bodyPr>
          <a:lstStyle/>
          <a:p>
            <a:pPr>
              <a:buFont typeface="Arial"/>
              <a:buChar char="•"/>
              <a:defRPr/>
            </a:pPr>
            <a:r>
              <a:rPr lang="nl-NL" sz="2800" b="0" i="0" strike="noStrike" cap="none" spc="0" baseline="0">
                <a:solidFill>
                  <a:srgbClr val="808080"/>
                </a:solidFill>
                <a:effectLst/>
                <a:latin typeface="Calibri"/>
                <a:ea typeface="Calibri"/>
                <a:cs typeface="Calibri"/>
              </a:rPr>
              <a:t>Demografische gegevens</a:t>
            </a:r>
          </a:p>
          <a:p>
            <a:pPr marL="781050" lvl="1" indent="-381000">
              <a:buFont typeface="Arial"/>
              <a:buChar char="–"/>
              <a:defRPr/>
            </a:pPr>
            <a:r>
              <a:rPr lang="nl-NL" sz="2400" b="0" i="0" strike="noStrike" cap="none" spc="0" baseline="0">
                <a:solidFill>
                  <a:srgbClr val="808080"/>
                </a:solidFill>
                <a:effectLst/>
                <a:latin typeface="Calibri"/>
                <a:ea typeface="Calibri"/>
                <a:cs typeface="Calibri"/>
              </a:rPr>
              <a:t>Leeftijd</a:t>
            </a:r>
            <a:r>
              <a:rPr lang="nl-NL" sz="2400" b="0" i="0" strike="noStrike" cap="none" spc="0" baseline="30000">
                <a:solidFill>
                  <a:srgbClr val="808080"/>
                </a:solidFill>
                <a:effectLst/>
                <a:latin typeface="Calibri"/>
                <a:ea typeface="Calibri"/>
                <a:cs typeface="Calibri"/>
              </a:rPr>
              <a:t>1</a:t>
            </a:r>
            <a:r>
              <a:rPr lang="nl-NL" sz="2400" b="0" i="0" strike="noStrike" cap="none" spc="0" baseline="0">
                <a:solidFill>
                  <a:srgbClr val="808080"/>
                </a:solidFill>
                <a:effectLst/>
                <a:latin typeface="Calibri"/>
                <a:ea typeface="Calibri"/>
                <a:cs typeface="Calibri"/>
              </a:rPr>
              <a:t> </a:t>
            </a:r>
          </a:p>
          <a:p>
            <a:pPr marL="1181100" lvl="2" indent="-381000">
              <a:buFont typeface="Arial"/>
              <a:buChar char="•"/>
              <a:defRPr/>
            </a:pPr>
            <a:r>
              <a:rPr lang="nl-NL" sz="2000" b="0" i="0" strike="noStrike" cap="none" spc="0" baseline="0">
                <a:solidFill>
                  <a:srgbClr val="808080"/>
                </a:solidFill>
                <a:effectLst/>
                <a:latin typeface="Calibri"/>
                <a:ea typeface="Calibri"/>
                <a:cs typeface="Calibri"/>
              </a:rPr>
              <a:t>Therapietrouw is voor velen bijzonder uitdagend en varieert tussen leeftijdsgroepen </a:t>
            </a:r>
          </a:p>
          <a:p>
            <a:pPr marL="1181100" lvl="2" indent="-381000">
              <a:buFont typeface="Arial"/>
              <a:buChar char="•"/>
              <a:defRPr/>
            </a:pPr>
            <a:r>
              <a:rPr lang="nl-NL" sz="2000" b="0" i="0" strike="noStrike" cap="none" spc="0" baseline="0">
                <a:solidFill>
                  <a:srgbClr val="808080"/>
                </a:solidFill>
                <a:effectLst/>
                <a:latin typeface="Calibri"/>
                <a:ea typeface="Calibri"/>
                <a:cs typeface="Calibri"/>
              </a:rPr>
              <a:t>Jongvolwassenen kunnen ook problemen ondervinden met therapietrouw</a:t>
            </a:r>
          </a:p>
          <a:p>
            <a:pPr marL="781050" lvl="1" indent="-381000">
              <a:buFont typeface="Arial"/>
              <a:buChar char="–"/>
              <a:defRPr/>
            </a:pPr>
            <a:r>
              <a:rPr lang="nl-NL" sz="2400" b="0" i="0" strike="noStrike" cap="none" spc="0" baseline="0">
                <a:solidFill>
                  <a:srgbClr val="808080"/>
                </a:solidFill>
                <a:effectLst/>
                <a:latin typeface="Calibri"/>
                <a:ea typeface="Calibri"/>
                <a:cs typeface="Calibri"/>
              </a:rPr>
              <a:t>Geslacht</a:t>
            </a:r>
            <a:r>
              <a:rPr lang="nl-NL" sz="2400" b="0" i="0" strike="noStrike" cap="none" spc="0" baseline="30000">
                <a:solidFill>
                  <a:srgbClr val="808080"/>
                </a:solidFill>
                <a:effectLst/>
                <a:latin typeface="Calibri"/>
                <a:ea typeface="Calibri"/>
                <a:cs typeface="Calibri"/>
              </a:rPr>
              <a:t>2</a:t>
            </a:r>
          </a:p>
          <a:p>
            <a:pPr marL="1181100" lvl="2" indent="-381000">
              <a:buFont typeface="Arial"/>
              <a:buChar char="•"/>
              <a:defRPr/>
            </a:pPr>
            <a:r>
              <a:rPr lang="nl-NL" sz="2000" b="0" i="0" strike="noStrike" cap="none" spc="0" baseline="0">
                <a:solidFill>
                  <a:srgbClr val="808080"/>
                </a:solidFill>
                <a:effectLst/>
                <a:latin typeface="Calibri"/>
                <a:ea typeface="Calibri"/>
                <a:cs typeface="Calibri"/>
              </a:rPr>
              <a:t>Vrouwen hebben minder therapietrouw voor bepaalde aspecten van de CF-behandeling </a:t>
            </a:r>
            <a:br>
              <a:rPr sz="2000"/>
            </a:br>
            <a:r>
              <a:rPr lang="nl-NL" sz="2000" b="0" i="0" strike="noStrike" cap="none" spc="0" baseline="0">
                <a:solidFill>
                  <a:srgbClr val="808080"/>
                </a:solidFill>
                <a:effectLst/>
                <a:latin typeface="Calibri"/>
                <a:ea typeface="Calibri"/>
                <a:cs typeface="Calibri"/>
              </a:rPr>
              <a:t>(bijv. hoesten, vetrijk voedsel, orale medicatie)</a:t>
            </a:r>
            <a:endParaRPr lang="en-GB" altLang="en-US" b="1" i="1"/>
          </a:p>
          <a:p>
            <a:pPr marL="271463" indent="-271463">
              <a:buFont typeface="Arial"/>
              <a:buChar char="•"/>
              <a:defRPr/>
            </a:pPr>
            <a:r>
              <a:rPr lang="nl-NL" sz="2800" b="0" i="0" strike="noStrike" cap="none" spc="0" baseline="0">
                <a:solidFill>
                  <a:srgbClr val="808080"/>
                </a:solidFill>
                <a:effectLst/>
                <a:latin typeface="Calibri"/>
                <a:ea typeface="Calibri"/>
                <a:cs typeface="Calibri"/>
              </a:rPr>
              <a:t>Kennis</a:t>
            </a:r>
          </a:p>
          <a:p>
            <a:pPr marL="781050" lvl="1" indent="-381000">
              <a:buFont typeface="Arial"/>
              <a:buChar char="–"/>
              <a:defRPr/>
            </a:pPr>
            <a:r>
              <a:rPr lang="nl-NL" sz="2400" b="0" i="0" strike="noStrike" cap="none" spc="0" baseline="0">
                <a:solidFill>
                  <a:srgbClr val="808080"/>
                </a:solidFill>
                <a:effectLst/>
                <a:latin typeface="Calibri"/>
                <a:ea typeface="Calibri"/>
                <a:cs typeface="Calibri"/>
              </a:rPr>
              <a:t>Belangrijk, maar weten is niet hetzelfde als doen</a:t>
            </a:r>
          </a:p>
          <a:p>
            <a:pPr>
              <a:buFont typeface="Arial"/>
              <a:buChar char="•"/>
              <a:defRPr/>
            </a:pPr>
            <a:r>
              <a:rPr lang="nl-NL" sz="2800" b="0" i="0" strike="noStrike" cap="none" spc="0" baseline="0">
                <a:solidFill>
                  <a:srgbClr val="808080"/>
                </a:solidFill>
                <a:effectLst/>
                <a:latin typeface="Calibri"/>
                <a:ea typeface="Calibri"/>
                <a:cs typeface="Calibri"/>
              </a:rPr>
              <a:t>Gedrags- en psychologische barrières</a:t>
            </a:r>
            <a:endParaRPr lang="en-GB" altLang="en-US" sz="2000"/>
          </a:p>
        </p:txBody>
      </p:sp>
      <p:sp>
        <p:nvSpPr>
          <p:cNvPr id="3" name="Text Placeholder 2">
            <a:extLst>
              <a:ext uri="{FF2B5EF4-FFF2-40B4-BE49-F238E27FC236}">
                <a16:creationId xmlns:a16="http://schemas.microsoft.com/office/drawing/2014/main" id="{76821EAC-39FB-43D5-B071-EFF4707DBC73}"/>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Rouzé H, et al. </a:t>
            </a:r>
            <a:r>
              <a:rPr lang="nl-NL" sz="1000" b="0" i="1" strike="noStrike" cap="none" spc="0" baseline="0">
                <a:solidFill>
                  <a:srgbClr val="898989"/>
                </a:solidFill>
                <a:effectLst/>
                <a:latin typeface="Calibri"/>
                <a:ea typeface="Calibri"/>
                <a:cs typeface="Calibri"/>
              </a:rPr>
              <a:t>Patient Prefer Adherence</a:t>
            </a:r>
            <a:r>
              <a:rPr lang="nl-NL" sz="1000" b="0" i="0" strike="noStrike" cap="none" spc="0" baseline="0">
                <a:solidFill>
                  <a:srgbClr val="898989"/>
                </a:solidFill>
                <a:effectLst/>
                <a:latin typeface="Calibri"/>
                <a:ea typeface="Calibri"/>
                <a:cs typeface="Calibri"/>
              </a:rPr>
              <a:t>. 2019;13:1497–1510; 2. Patterson JM, et al. </a:t>
            </a:r>
            <a:r>
              <a:rPr lang="nl-NL" sz="1000" b="0" i="1" strike="noStrike" cap="none" spc="0" baseline="0">
                <a:solidFill>
                  <a:srgbClr val="898989"/>
                </a:solidFill>
                <a:effectLst/>
                <a:latin typeface="Calibri"/>
                <a:ea typeface="Calibri"/>
                <a:cs typeface="Calibri"/>
              </a:rPr>
              <a:t>J Cyst Fibros. </a:t>
            </a:r>
            <a:r>
              <a:rPr lang="nl-NL" sz="1000" b="0" i="0" strike="noStrike" cap="none" spc="0" baseline="0">
                <a:solidFill>
                  <a:srgbClr val="898989"/>
                </a:solidFill>
                <a:effectLst/>
                <a:latin typeface="Calibri"/>
                <a:ea typeface="Calibri"/>
                <a:cs typeface="Calibri"/>
              </a:rPr>
              <a:t>2008:7;154–164. </a:t>
            </a:r>
            <a:endParaRPr lang="en-GB" sz="10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EB277-5C2D-4363-AB86-49F0FD22645E}"/>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Disclaimer</a:t>
            </a:r>
            <a:endParaRPr lang="en-GB"/>
          </a:p>
        </p:txBody>
      </p:sp>
      <p:sp>
        <p:nvSpPr>
          <p:cNvPr id="5" name="Content Placeholder 4">
            <a:extLst>
              <a:ext uri="{FF2B5EF4-FFF2-40B4-BE49-F238E27FC236}">
                <a16:creationId xmlns:a16="http://schemas.microsoft.com/office/drawing/2014/main" id="{BC03014E-AF3B-4772-AFBF-DEB35B6FEB48}"/>
              </a:ext>
            </a:extLst>
          </p:cNvPr>
          <p:cNvSpPr>
            <a:spLocks noGrp="1"/>
          </p:cNvSpPr>
          <p:nvPr>
            <p:ph idx="1"/>
          </p:nvPr>
        </p:nvSpPr>
        <p:spPr/>
        <p:txBody>
          <a:bodyPr/>
          <a:lstStyle/>
          <a:p>
            <a:pPr marL="0" indent="0" algn="ctr">
              <a:buNone/>
            </a:pPr>
            <a:endParaRPr lang="en-GB" altLang="en-US" sz="2800" i="1">
              <a:ea typeface="HelveticaNeueLT Std Cn"/>
            </a:endParaRPr>
          </a:p>
          <a:p>
            <a:pPr marL="0" indent="0" algn="ctr">
              <a:buNone/>
            </a:pPr>
            <a:endParaRPr lang="en-GB" altLang="en-US" i="1">
              <a:ea typeface="HelveticaNeueLT Std Cn"/>
            </a:endParaRPr>
          </a:p>
          <a:p>
            <a:pPr marL="0" indent="0" algn="ctr">
              <a:buNone/>
            </a:pPr>
            <a:r>
              <a:rPr lang="nl-NL" sz="2800" b="0" i="1" strike="noStrike" cap="none" spc="0" baseline="0">
                <a:solidFill>
                  <a:srgbClr val="808080"/>
                </a:solidFill>
                <a:effectLst/>
                <a:latin typeface="Calibri"/>
                <a:ea typeface="Calibri"/>
                <a:cs typeface="Calibri"/>
              </a:rPr>
              <a:t>CF CARE wordt volledig gefinancierd door Vertex Pharmaceuticals (Europe) Limited. De inhoud is opgesteld en ontwikkeld door de stuurgroep, met logistieke en redactionele ondersteuning van het CF CARE-secretariaat, ApotheCom. Vertex heeft de mogelijkheid gehad om de inhoud en hulpmiddelen op juistheid te controleren.</a:t>
            </a:r>
          </a:p>
          <a:p>
            <a:endParaRPr lang="en-GB"/>
          </a:p>
        </p:txBody>
      </p:sp>
      <p:sp>
        <p:nvSpPr>
          <p:cNvPr id="2" name="Text Placeholder 1">
            <a:extLst>
              <a:ext uri="{FF2B5EF4-FFF2-40B4-BE49-F238E27FC236}">
                <a16:creationId xmlns:a16="http://schemas.microsoft.com/office/drawing/2014/main" id="{7361A44D-CAF6-4720-87AF-015127DA58E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575000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Gedrag</a:t>
            </a:r>
          </a:p>
        </p:txBody>
      </p:sp>
      <p:sp>
        <p:nvSpPr>
          <p:cNvPr id="70659" name="Content Placeholder 2"/>
          <p:cNvSpPr>
            <a:spLocks noGrp="1"/>
          </p:cNvSpPr>
          <p:nvPr>
            <p:ph idx="1"/>
          </p:nvPr>
        </p:nvSpPr>
        <p:spPr/>
        <p:txBody>
          <a:bodyPr rtlCol="0">
            <a:normAutofit lnSpcReduction="10000"/>
          </a:bodyPr>
          <a:lstStyle/>
          <a:p>
            <a:pPr>
              <a:lnSpc>
                <a:spcPct val="80000"/>
              </a:lnSpc>
              <a:buFont typeface="Arial"/>
              <a:buChar char="•"/>
              <a:defRPr/>
            </a:pPr>
            <a:r>
              <a:rPr lang="nl-NL" sz="2800" b="0" i="0" strike="noStrike" cap="none" spc="0" baseline="0">
                <a:solidFill>
                  <a:srgbClr val="808080"/>
                </a:solidFill>
                <a:effectLst/>
                <a:latin typeface="Calibri"/>
                <a:ea typeface="Calibri"/>
                <a:cs typeface="Calibri"/>
              </a:rPr>
              <a:t>Vaak voorkomende redenen voor therapie-ontrouw zijn:</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Vergeten</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Uitstellen</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Niet georganiseerd zijn</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Niet weten wat te doen</a:t>
            </a:r>
          </a:p>
          <a:p>
            <a:pPr marL="0" indent="-400050">
              <a:lnSpc>
                <a:spcPct val="80000"/>
              </a:lnSpc>
              <a:buFont typeface="Arial"/>
              <a:buChar char="•"/>
              <a:defRPr/>
            </a:pPr>
            <a:r>
              <a:rPr lang="nl-NL" sz="2800" b="0" i="0" strike="noStrike" cap="none" spc="0" baseline="0">
                <a:solidFill>
                  <a:srgbClr val="808080"/>
                </a:solidFill>
                <a:effectLst/>
                <a:latin typeface="Calibri"/>
                <a:ea typeface="Calibri"/>
                <a:cs typeface="Calibri"/>
              </a:rPr>
              <a:t>Sommige barrières zijn specifieker voor:</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Kinderen – onaangename smaak, moeite met slikken van pillen</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Adolescenten – niet bereid om medicatie in het openbaar in te nemen</a:t>
            </a:r>
          </a:p>
          <a:p>
            <a:pPr marL="0" indent="-400050">
              <a:lnSpc>
                <a:spcPct val="80000"/>
              </a:lnSpc>
              <a:buFont typeface="Arial"/>
              <a:buChar char="•"/>
              <a:defRPr/>
            </a:pPr>
            <a:r>
              <a:rPr lang="nl-NL" sz="2800" b="0" i="0" strike="noStrike" cap="none" spc="0" baseline="0">
                <a:solidFill>
                  <a:srgbClr val="808080"/>
                </a:solidFill>
                <a:effectLst/>
                <a:latin typeface="Calibri"/>
                <a:ea typeface="Calibri"/>
                <a:cs typeface="Calibri"/>
              </a:rPr>
              <a:t>Om gedrag te veranderen, is het nuttig als:</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Er een plan is</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Het praktisch is</a:t>
            </a:r>
          </a:p>
          <a:p>
            <a:pPr lvl="1">
              <a:lnSpc>
                <a:spcPct val="80000"/>
              </a:lnSpc>
              <a:buFont typeface="Arial"/>
              <a:buChar char="–"/>
              <a:defRPr/>
            </a:pPr>
            <a:r>
              <a:rPr lang="nl-NL" sz="2400" b="0" i="0" strike="noStrike" cap="none" spc="0" baseline="0">
                <a:solidFill>
                  <a:srgbClr val="808080"/>
                </a:solidFill>
                <a:effectLst/>
                <a:latin typeface="Calibri"/>
                <a:ea typeface="Calibri"/>
                <a:cs typeface="Calibri"/>
              </a:rPr>
              <a:t>Het onderdeel wordt van een routine</a:t>
            </a:r>
          </a:p>
          <a:p>
            <a:pPr marL="0" lvl="1" indent="0">
              <a:lnSpc>
                <a:spcPct val="80000"/>
              </a:lnSpc>
              <a:buNone/>
              <a:defRPr/>
            </a:pPr>
            <a:endParaRPr lang="en-GB" altLang="en-US"/>
          </a:p>
        </p:txBody>
      </p:sp>
      <p:sp>
        <p:nvSpPr>
          <p:cNvPr id="3" name="Text Placeholder 2">
            <a:extLst>
              <a:ext uri="{FF2B5EF4-FFF2-40B4-BE49-F238E27FC236}">
                <a16:creationId xmlns:a16="http://schemas.microsoft.com/office/drawing/2014/main" id="{0028B62B-D66E-4615-A863-C35AFFE21978}"/>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Duff AJA, Latchford GJ. </a:t>
            </a:r>
            <a:r>
              <a:rPr lang="nl-NL" sz="1000" b="0" i="1" strike="noStrike" cap="none" spc="0" baseline="0">
                <a:solidFill>
                  <a:srgbClr val="898989"/>
                </a:solidFill>
                <a:effectLst/>
                <a:latin typeface="Calibri"/>
                <a:ea typeface="Calibri"/>
                <a:cs typeface="Calibri"/>
              </a:rPr>
              <a:t>Pediatr Pulmonol. </a:t>
            </a:r>
            <a:r>
              <a:rPr lang="nl-NL"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Psychologie</a:t>
            </a:r>
          </a:p>
        </p:txBody>
      </p:sp>
      <p:sp>
        <p:nvSpPr>
          <p:cNvPr id="29699" name="Content Placeholder 2"/>
          <p:cNvSpPr>
            <a:spLocks noGrp="1"/>
          </p:cNvSpPr>
          <p:nvPr>
            <p:ph idx="1"/>
          </p:nvPr>
        </p:nvSpPr>
        <p:spPr/>
        <p:txBody>
          <a:bodyPr>
            <a:normAutofit lnSpcReduction="10000"/>
          </a:bodyPr>
          <a:lstStyle/>
          <a:p>
            <a:pPr eaLnBrk="1" hangingPunct="1"/>
            <a:r>
              <a:rPr lang="nl-NL" sz="2200" b="0" i="0" strike="noStrike" cap="none" spc="0" baseline="0">
                <a:solidFill>
                  <a:srgbClr val="808080"/>
                </a:solidFill>
                <a:effectLst/>
                <a:latin typeface="Calibri"/>
                <a:ea typeface="Calibri"/>
                <a:cs typeface="Calibri"/>
              </a:rPr>
              <a:t>Emoties/geestelijke gezondheid</a:t>
            </a:r>
          </a:p>
          <a:p>
            <a:pPr lvl="1" eaLnBrk="1" hangingPunct="1"/>
            <a:r>
              <a:rPr lang="nl-NL" sz="2200" b="0" i="0" strike="noStrike" cap="none" spc="0" baseline="0">
                <a:solidFill>
                  <a:srgbClr val="808080"/>
                </a:solidFill>
                <a:effectLst/>
                <a:latin typeface="Calibri"/>
                <a:ea typeface="Calibri"/>
                <a:cs typeface="Calibri"/>
              </a:rPr>
              <a:t>Depressie en angst kunnen belangrijke barrières zijn</a:t>
            </a:r>
            <a:endParaRPr lang="en-GB" altLang="en-US" baseline="30000"/>
          </a:p>
          <a:p>
            <a:pPr eaLnBrk="1" hangingPunct="1"/>
            <a:r>
              <a:rPr lang="nl-NL" sz="2200" b="0" i="0" strike="noStrike" cap="none" spc="0" baseline="0">
                <a:solidFill>
                  <a:srgbClr val="808080"/>
                </a:solidFill>
                <a:effectLst/>
                <a:latin typeface="Calibri"/>
                <a:ea typeface="Calibri"/>
                <a:cs typeface="Calibri"/>
              </a:rPr>
              <a:t>Overtuigingen</a:t>
            </a:r>
          </a:p>
          <a:p>
            <a:pPr lvl="1" eaLnBrk="1" hangingPunct="1"/>
            <a:r>
              <a:rPr lang="nl-NL" sz="2200" b="0" i="0" strike="noStrike" cap="none" spc="0" baseline="0">
                <a:solidFill>
                  <a:srgbClr val="808080"/>
                </a:solidFill>
                <a:effectLst/>
                <a:latin typeface="Calibri"/>
                <a:ea typeface="Calibri"/>
                <a:cs typeface="Calibri"/>
              </a:rPr>
              <a:t>Over de ziekte</a:t>
            </a:r>
            <a:endParaRPr lang="en-GB" altLang="en-US" baseline="30000"/>
          </a:p>
          <a:p>
            <a:pPr lvl="2" eaLnBrk="1" hangingPunct="1"/>
            <a:r>
              <a:rPr lang="nl-NL" sz="1900" b="0" i="0" strike="noStrike" cap="none" spc="0" baseline="0">
                <a:solidFill>
                  <a:srgbClr val="808080"/>
                </a:solidFill>
                <a:effectLst/>
                <a:latin typeface="Calibri"/>
                <a:ea typeface="Calibri"/>
                <a:cs typeface="Calibri"/>
              </a:rPr>
              <a:t>Is het ernstig?</a:t>
            </a:r>
          </a:p>
          <a:p>
            <a:pPr lvl="2" eaLnBrk="1" hangingPunct="1"/>
            <a:r>
              <a:rPr lang="nl-NL" sz="1900" b="0" i="0" strike="noStrike" cap="none" spc="0" baseline="0">
                <a:solidFill>
                  <a:srgbClr val="808080"/>
                </a:solidFill>
                <a:effectLst/>
                <a:latin typeface="Calibri"/>
                <a:ea typeface="Calibri"/>
                <a:cs typeface="Calibri"/>
              </a:rPr>
              <a:t>Wordt het erger als ik niet handel?</a:t>
            </a:r>
          </a:p>
          <a:p>
            <a:pPr lvl="1" eaLnBrk="1" hangingPunct="1"/>
            <a:r>
              <a:rPr lang="nl-NL" sz="2200" b="0" i="0" strike="noStrike" cap="none" spc="0" baseline="0">
                <a:solidFill>
                  <a:srgbClr val="808080"/>
                </a:solidFill>
                <a:effectLst/>
                <a:latin typeface="Calibri"/>
                <a:ea typeface="Calibri"/>
                <a:cs typeface="Calibri"/>
              </a:rPr>
              <a:t>Over wat patiënten moeten doen</a:t>
            </a:r>
            <a:r>
              <a:rPr lang="nl-NL" sz="2200" b="0" i="0" strike="noStrike" cap="none" spc="0" baseline="30000">
                <a:solidFill>
                  <a:srgbClr val="808080"/>
                </a:solidFill>
                <a:effectLst/>
                <a:latin typeface="Calibri"/>
                <a:ea typeface="Calibri"/>
                <a:cs typeface="Calibri"/>
              </a:rPr>
              <a:t>1</a:t>
            </a:r>
          </a:p>
          <a:p>
            <a:pPr lvl="2" eaLnBrk="1" hangingPunct="1"/>
            <a:r>
              <a:rPr lang="nl-NL" sz="1900" b="0" i="0" strike="noStrike" cap="none" spc="0" baseline="0">
                <a:solidFill>
                  <a:srgbClr val="808080"/>
                </a:solidFill>
                <a:effectLst/>
                <a:latin typeface="Calibri"/>
                <a:ea typeface="Calibri"/>
                <a:cs typeface="Calibri"/>
              </a:rPr>
              <a:t>Kosten/voordelen van verandering</a:t>
            </a:r>
          </a:p>
          <a:p>
            <a:pPr lvl="2" eaLnBrk="1" hangingPunct="1"/>
            <a:r>
              <a:rPr lang="nl-NL" sz="1900" b="0" i="0" strike="noStrike" cap="none" spc="0" baseline="0">
                <a:solidFill>
                  <a:srgbClr val="808080"/>
                </a:solidFill>
                <a:effectLst/>
                <a:latin typeface="Calibri"/>
                <a:ea typeface="Calibri"/>
                <a:cs typeface="Calibri"/>
              </a:rPr>
              <a:t>Vertrouwen in het kunnen veranderen</a:t>
            </a:r>
          </a:p>
          <a:p>
            <a:pPr lvl="1" eaLnBrk="1" hangingPunct="1"/>
            <a:r>
              <a:rPr lang="nl-NL" sz="2200" b="0" i="0" strike="noStrike" cap="none" spc="0" baseline="0">
                <a:solidFill>
                  <a:srgbClr val="808080"/>
                </a:solidFill>
                <a:effectLst/>
                <a:latin typeface="Calibri"/>
                <a:ea typeface="Calibri"/>
                <a:cs typeface="Calibri"/>
              </a:rPr>
              <a:t>Over de behandeling</a:t>
            </a:r>
            <a:r>
              <a:rPr lang="nl-NL" sz="2200" b="0" i="0" strike="noStrike" cap="none" spc="0" baseline="30000">
                <a:solidFill>
                  <a:srgbClr val="808080"/>
                </a:solidFill>
                <a:effectLst/>
                <a:latin typeface="Calibri"/>
                <a:ea typeface="Calibri"/>
                <a:cs typeface="Calibri"/>
              </a:rPr>
              <a:t>1</a:t>
            </a:r>
          </a:p>
          <a:p>
            <a:pPr lvl="2" eaLnBrk="1" hangingPunct="1">
              <a:lnSpc>
                <a:spcPct val="80000"/>
              </a:lnSpc>
            </a:pPr>
            <a:r>
              <a:rPr lang="nl-NL" sz="1900" b="0" i="0" strike="noStrike" cap="none" spc="0" baseline="0">
                <a:solidFill>
                  <a:srgbClr val="808080"/>
                </a:solidFill>
                <a:effectLst/>
                <a:latin typeface="Calibri"/>
                <a:ea typeface="Calibri"/>
                <a:cs typeface="Calibri"/>
              </a:rPr>
              <a:t>Heb ik het nodig?</a:t>
            </a:r>
          </a:p>
          <a:p>
            <a:pPr lvl="2" eaLnBrk="1" hangingPunct="1">
              <a:lnSpc>
                <a:spcPct val="80000"/>
              </a:lnSpc>
            </a:pPr>
            <a:r>
              <a:rPr lang="nl-NL" sz="1900" b="0" i="0" strike="noStrike" cap="none" spc="0" baseline="0">
                <a:solidFill>
                  <a:srgbClr val="808080"/>
                </a:solidFill>
                <a:effectLst/>
                <a:latin typeface="Calibri"/>
                <a:ea typeface="Calibri"/>
                <a:cs typeface="Calibri"/>
              </a:rPr>
              <a:t>Werkt het?</a:t>
            </a:r>
          </a:p>
          <a:p>
            <a:pPr lvl="2" eaLnBrk="1" hangingPunct="1">
              <a:lnSpc>
                <a:spcPct val="80000"/>
              </a:lnSpc>
            </a:pPr>
            <a:r>
              <a:rPr lang="nl-NL" sz="1900" b="0" i="0" strike="noStrike" cap="none" spc="0" baseline="0">
                <a:solidFill>
                  <a:srgbClr val="808080"/>
                </a:solidFill>
                <a:effectLst/>
                <a:latin typeface="Calibri"/>
                <a:ea typeface="Calibri"/>
                <a:cs typeface="Calibri"/>
              </a:rPr>
              <a:t>Wat zijn de bijwerkingen?</a:t>
            </a:r>
          </a:p>
        </p:txBody>
      </p:sp>
      <p:sp>
        <p:nvSpPr>
          <p:cNvPr id="3" name="Text Placeholder 2">
            <a:extLst>
              <a:ext uri="{FF2B5EF4-FFF2-40B4-BE49-F238E27FC236}">
                <a16:creationId xmlns:a16="http://schemas.microsoft.com/office/drawing/2014/main" id="{157F0D5A-5132-48F9-9B13-79FB5C9CC00A}"/>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Horne R, Weinman J. </a:t>
            </a:r>
            <a:r>
              <a:rPr lang="nl-NL" sz="1000" b="0" i="1" strike="noStrike" cap="none" spc="0" baseline="0">
                <a:solidFill>
                  <a:srgbClr val="898989"/>
                </a:solidFill>
                <a:effectLst/>
                <a:latin typeface="Calibri"/>
                <a:ea typeface="Calibri"/>
                <a:cs typeface="Calibri"/>
              </a:rPr>
              <a:t>J Psychosom Res. </a:t>
            </a:r>
            <a:r>
              <a:rPr lang="nl-NL" sz="1000" b="0" i="0" strike="noStrike" cap="none" spc="0" baseline="0">
                <a:solidFill>
                  <a:srgbClr val="898989"/>
                </a:solidFill>
                <a:effectLst/>
                <a:latin typeface="Calibri"/>
                <a:ea typeface="Calibri"/>
                <a:cs typeface="Calibri"/>
              </a:rPr>
              <a:t>1999;47:555-567. </a:t>
            </a:r>
            <a:endParaRPr lang="en-GB" sz="10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pPr eaLnBrk="1" hangingPunct="1"/>
            <a:r>
              <a:rPr lang="nl-NL" sz="6000" b="1" i="0" strike="noStrike" cap="none" spc="0" baseline="0">
                <a:solidFill>
                  <a:srgbClr val="FFFFFF"/>
                </a:solidFill>
                <a:effectLst/>
                <a:latin typeface="Calibri Light"/>
                <a:ea typeface="Calibri Light"/>
                <a:cs typeface="Calibri Light"/>
              </a:rPr>
              <a:t>Wat kunnen we doen?</a:t>
            </a:r>
          </a:p>
        </p:txBody>
      </p:sp>
      <p:sp>
        <p:nvSpPr>
          <p:cNvPr id="6" name="Text Placeholder 5">
            <a:extLst>
              <a:ext uri="{FF2B5EF4-FFF2-40B4-BE49-F238E27FC236}">
                <a16:creationId xmlns:a16="http://schemas.microsoft.com/office/drawing/2014/main" id="{05155383-A6F9-44B2-9DB4-8891192D6A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04929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Onze reactie?</a:t>
            </a:r>
          </a:p>
        </p:txBody>
      </p:sp>
      <p:sp>
        <p:nvSpPr>
          <p:cNvPr id="32771" name="Content Placeholder 2"/>
          <p:cNvSpPr>
            <a:spLocks noGrp="1"/>
          </p:cNvSpPr>
          <p:nvPr>
            <p:ph idx="1"/>
          </p:nvPr>
        </p:nvSpPr>
        <p:spPr>
          <a:xfrm>
            <a:off x="838200" y="1473201"/>
            <a:ext cx="4083121" cy="4317999"/>
          </a:xfrm>
          <a:prstGeom prst="roundRect">
            <a:avLst>
              <a:gd name="adj" fmla="val 7591"/>
            </a:avLst>
          </a:prstGeom>
        </p:spPr>
        <p:txBody>
          <a:bodyPr/>
          <a:lstStyle/>
          <a:p>
            <a:pPr eaLnBrk="1" hangingPunct="1"/>
            <a:r>
              <a:rPr lang="nl-NL" sz="2800" b="0" i="0" strike="noStrike" cap="none" spc="0" baseline="0">
                <a:solidFill>
                  <a:srgbClr val="808080"/>
                </a:solidFill>
                <a:effectLst/>
                <a:latin typeface="Calibri"/>
                <a:ea typeface="Calibri"/>
                <a:cs typeface="Calibri"/>
              </a:rPr>
              <a:t>Als team...</a:t>
            </a:r>
          </a:p>
          <a:p>
            <a:pPr eaLnBrk="1" hangingPunct="1"/>
            <a:r>
              <a:rPr lang="nl-NL" sz="2800" b="0" i="0" strike="noStrike" cap="none" spc="0" baseline="0">
                <a:solidFill>
                  <a:srgbClr val="808080"/>
                </a:solidFill>
                <a:effectLst/>
                <a:latin typeface="Calibri"/>
                <a:ea typeface="Calibri"/>
                <a:cs typeface="Calibri"/>
              </a:rPr>
              <a:t>Als individuele zorgverlener...</a:t>
            </a:r>
          </a:p>
        </p:txBody>
      </p:sp>
      <p:sp>
        <p:nvSpPr>
          <p:cNvPr id="2" name="Text Placeholder 1">
            <a:extLst>
              <a:ext uri="{FF2B5EF4-FFF2-40B4-BE49-F238E27FC236}">
                <a16:creationId xmlns:a16="http://schemas.microsoft.com/office/drawing/2014/main" id="{A24D9747-9761-4D3B-875E-E3DBB1B327D3}"/>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Shutterstock</a:t>
            </a:r>
          </a:p>
        </p:txBody>
      </p:sp>
      <p:pic>
        <p:nvPicPr>
          <p:cNvPr id="4" name="Picture 3" descr="A picture containing person, indoor, meal&#10;&#10;Description automatically generated">
            <a:extLst>
              <a:ext uri="{FF2B5EF4-FFF2-40B4-BE49-F238E27FC236}">
                <a16:creationId xmlns:a16="http://schemas.microsoft.com/office/drawing/2014/main" id="{A8575A73-06E9-9948-B85A-4D88778C52EE}"/>
              </a:ext>
            </a:extLst>
          </p:cNvPr>
          <p:cNvPicPr>
            <a:picLocks noChangeAspect="1"/>
          </p:cNvPicPr>
          <p:nvPr/>
        </p:nvPicPr>
        <p:blipFill>
          <a:blip r:embed="rId3">
            <a:extLst>
              <a:ext uri="{28A0092B-C50C-407E-A947-70E740481C1C}">
                <a14:useLocalDpi xmlns:a14="http://schemas.microsoft.com/office/drawing/2010/main"/>
              </a:ext>
            </a:extLst>
          </a:blip>
          <a:srcRect l="7838" t="2278" r="960" b="2278"/>
          <a:stretch>
            <a:fillRect/>
          </a:stretch>
        </p:blipFill>
        <p:spPr>
          <a:xfrm>
            <a:off x="5116530" y="1469204"/>
            <a:ext cx="6174769" cy="4304872"/>
          </a:xfrm>
          <a:prstGeom prst="roundRect">
            <a:avLst>
              <a:gd name="adj" fmla="val 7597"/>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Het team</a:t>
            </a:r>
          </a:p>
        </p:txBody>
      </p:sp>
      <p:sp>
        <p:nvSpPr>
          <p:cNvPr id="33795" name="Content Placeholder 2"/>
          <p:cNvSpPr>
            <a:spLocks noGrp="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De context voor succes</a:t>
            </a:r>
          </a:p>
          <a:p>
            <a:pPr eaLnBrk="1" hangingPunct="1">
              <a:lnSpc>
                <a:spcPct val="90000"/>
              </a:lnSpc>
            </a:pPr>
            <a:r>
              <a:rPr lang="nl-NL" sz="2800" b="0" i="0" strike="noStrike" cap="none" spc="0" baseline="0">
                <a:solidFill>
                  <a:srgbClr val="808080"/>
                </a:solidFill>
                <a:effectLst/>
                <a:latin typeface="Calibri"/>
                <a:ea typeface="Calibri"/>
                <a:cs typeface="Calibri"/>
              </a:rPr>
              <a:t>Bij elke interventie voor therapietrouw moet rekening worden gehouden met het team</a:t>
            </a:r>
          </a:p>
          <a:p>
            <a:pPr eaLnBrk="1" hangingPunct="1">
              <a:lnSpc>
                <a:spcPct val="90000"/>
              </a:lnSpc>
            </a:pPr>
            <a:r>
              <a:rPr lang="nl-NL" sz="2800" b="0" i="0" strike="noStrike" cap="none" spc="0" baseline="0">
                <a:solidFill>
                  <a:srgbClr val="808080"/>
                </a:solidFill>
                <a:effectLst/>
                <a:latin typeface="Calibri"/>
                <a:ea typeface="Calibri"/>
                <a:cs typeface="Calibri"/>
              </a:rPr>
              <a:t>Het moet praktisch, ondersteund en gedeeld zijn</a:t>
            </a:r>
          </a:p>
          <a:p>
            <a:pPr eaLnBrk="1" hangingPunct="1">
              <a:lnSpc>
                <a:spcPct val="90000"/>
              </a:lnSpc>
            </a:pPr>
            <a:r>
              <a:rPr lang="nl-NL" sz="2800" b="0" i="0" strike="noStrike" cap="none" spc="0" baseline="0">
                <a:solidFill>
                  <a:srgbClr val="808080"/>
                </a:solidFill>
                <a:effectLst/>
                <a:latin typeface="Calibri"/>
                <a:ea typeface="Calibri"/>
                <a:cs typeface="Calibri"/>
              </a:rPr>
              <a:t>Teams kunnen ook mogelijkheden bieden voor interventies</a:t>
            </a:r>
          </a:p>
        </p:txBody>
      </p:sp>
      <p:sp>
        <p:nvSpPr>
          <p:cNvPr id="2" name="Text Placeholder 1">
            <a:extLst>
              <a:ext uri="{FF2B5EF4-FFF2-40B4-BE49-F238E27FC236}">
                <a16:creationId xmlns:a16="http://schemas.microsoft.com/office/drawing/2014/main" id="{CDD7C35A-41A3-4B13-8F8E-88F314E176C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De zorgverlener</a:t>
            </a:r>
          </a:p>
        </p:txBody>
      </p:sp>
      <p:sp>
        <p:nvSpPr>
          <p:cNvPr id="34819"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De relatie met de zorgverlener is cruciaal</a:t>
            </a:r>
          </a:p>
          <a:p>
            <a:pPr eaLnBrk="1" hangingPunct="1"/>
            <a:r>
              <a:rPr lang="nl-NL" sz="2800" b="0" i="0" strike="noStrike" cap="none" spc="0" baseline="0">
                <a:solidFill>
                  <a:srgbClr val="808080"/>
                </a:solidFill>
                <a:effectLst/>
                <a:latin typeface="Calibri"/>
                <a:ea typeface="Calibri"/>
                <a:cs typeface="Calibri"/>
              </a:rPr>
              <a:t>Wat zorgverleners doen (d.w.z. U) maakt een enorm verschil</a:t>
            </a:r>
          </a:p>
          <a:p>
            <a:pPr eaLnBrk="1" hangingPunct="1"/>
            <a:r>
              <a:rPr lang="nl-NL" sz="2800" b="0" i="0" strike="noStrike" cap="none" spc="0" baseline="0">
                <a:solidFill>
                  <a:srgbClr val="808080"/>
                </a:solidFill>
                <a:effectLst/>
                <a:latin typeface="Calibri"/>
                <a:ea typeface="Calibri"/>
                <a:cs typeface="Calibri"/>
              </a:rPr>
              <a:t>Belangrijkste principe:</a:t>
            </a:r>
          </a:p>
          <a:p>
            <a:pPr lvl="1" eaLnBrk="1" hangingPunct="1"/>
            <a:r>
              <a:rPr lang="nl-NL" sz="2400" b="0" i="0" strike="noStrike" cap="none" spc="0" baseline="0">
                <a:solidFill>
                  <a:srgbClr val="808080"/>
                </a:solidFill>
                <a:effectLst/>
                <a:latin typeface="Calibri"/>
                <a:ea typeface="Calibri"/>
                <a:cs typeface="Calibri"/>
              </a:rPr>
              <a:t>Communicatieve vaardigheden toepassen om manieren te identificeren waarop patiënten vastzitten en hen helpen om te veranderen</a:t>
            </a:r>
          </a:p>
          <a:p>
            <a:pPr eaLnBrk="1" hangingPunct="1">
              <a:buFont typeface="Arial" panose="020B0604020202020204" pitchFamily="34" charset="0"/>
              <a:buNone/>
            </a:pPr>
            <a:endParaRPr lang="en-GB" altLang="en-US">
              <a:ea typeface="HelveticaNeueLT Std Cn"/>
            </a:endParaRPr>
          </a:p>
        </p:txBody>
      </p:sp>
      <p:sp>
        <p:nvSpPr>
          <p:cNvPr id="2" name="Text Placeholder 1">
            <a:extLst>
              <a:ext uri="{FF2B5EF4-FFF2-40B4-BE49-F238E27FC236}">
                <a16:creationId xmlns:a16="http://schemas.microsoft.com/office/drawing/2014/main" id="{EEF38AAD-1103-4256-958D-7F9D00B55B5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448507" y="1546189"/>
            <a:ext cx="5286703" cy="2234458"/>
          </a:xfrm>
        </p:spPr>
        <p:txBody>
          <a:bodyPr/>
          <a:lstStyle/>
          <a:p>
            <a:pPr eaLnBrk="1" hangingPunct="1"/>
            <a:r>
              <a:rPr lang="nl-NL" sz="6000" b="1" i="0" strike="noStrike" cap="none" spc="0" baseline="0" dirty="0">
                <a:solidFill>
                  <a:srgbClr val="FFFFFF"/>
                </a:solidFill>
                <a:effectLst/>
                <a:latin typeface="Calibri Light"/>
                <a:ea typeface="Calibri Light"/>
                <a:cs typeface="Calibri Light"/>
              </a:rPr>
              <a:t>Een inleiding in motiverende gespreksvoering</a:t>
            </a:r>
          </a:p>
        </p:txBody>
      </p:sp>
      <p:sp>
        <p:nvSpPr>
          <p:cNvPr id="3" name="Text Placeholder 2">
            <a:extLst>
              <a:ext uri="{FF2B5EF4-FFF2-40B4-BE49-F238E27FC236}">
                <a16:creationId xmlns:a16="http://schemas.microsoft.com/office/drawing/2014/main" id="{45B2E106-2739-4A6C-AC59-00DB15212374}"/>
              </a:ext>
            </a:extLst>
          </p:cNvPr>
          <p:cNvSpPr>
            <a:spLocks noGrp="1"/>
          </p:cNvSpPr>
          <p:nvPr>
            <p:ph type="body" idx="1"/>
          </p:nvPr>
        </p:nvSpPr>
        <p:spPr/>
        <p:txBody>
          <a:bodyPr/>
          <a:lstStyle/>
          <a:p>
            <a:endParaRPr lang="en-GB"/>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Rol van zorgverleners</a:t>
            </a:r>
          </a:p>
        </p:txBody>
      </p:sp>
      <p:sp>
        <p:nvSpPr>
          <p:cNvPr id="36867" name="Content Placeholder 2"/>
          <p:cNvSpPr>
            <a:spLocks noGrp="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Therapie-ontrouw is complex</a:t>
            </a:r>
          </a:p>
          <a:p>
            <a:pPr eaLnBrk="1" hangingPunct="1">
              <a:lnSpc>
                <a:spcPct val="90000"/>
              </a:lnSpc>
            </a:pPr>
            <a:r>
              <a:rPr lang="nl-NL" sz="2800" b="0" i="0" strike="noStrike" cap="none" spc="0" baseline="0">
                <a:solidFill>
                  <a:srgbClr val="808080"/>
                </a:solidFill>
                <a:effectLst/>
                <a:latin typeface="Calibri"/>
                <a:ea typeface="Calibri"/>
                <a:cs typeface="Calibri"/>
              </a:rPr>
              <a:t>Mensen komen om verschillende redenen vast te zitten en voelen zich ambivalent over verandering</a:t>
            </a:r>
          </a:p>
          <a:p>
            <a:pPr eaLnBrk="1" hangingPunct="1">
              <a:lnSpc>
                <a:spcPct val="90000"/>
              </a:lnSpc>
            </a:pPr>
            <a:r>
              <a:rPr lang="nl-NL" sz="2800" b="0" i="0" strike="noStrike" cap="none" spc="0" baseline="0">
                <a:solidFill>
                  <a:srgbClr val="808080"/>
                </a:solidFill>
                <a:effectLst/>
                <a:latin typeface="Calibri"/>
                <a:ea typeface="Calibri"/>
                <a:cs typeface="Calibri"/>
              </a:rPr>
              <a:t>U kunt alleen helpen als ze u vertellen wat er aan de hand is</a:t>
            </a:r>
          </a:p>
          <a:p>
            <a:pPr eaLnBrk="1" hangingPunct="1">
              <a:lnSpc>
                <a:spcPct val="90000"/>
              </a:lnSpc>
            </a:pPr>
            <a:r>
              <a:rPr lang="nl-NL" sz="2800" b="0" i="0" strike="noStrike" cap="none" spc="0" baseline="0">
                <a:solidFill>
                  <a:srgbClr val="808080"/>
                </a:solidFill>
                <a:effectLst/>
                <a:latin typeface="Calibri"/>
                <a:ea typeface="Calibri"/>
                <a:cs typeface="Calibri"/>
              </a:rPr>
              <a:t>Motiverende gespreksvoering dient om open communicatie te laten ontstaan, om te het helpen ambivalentie bij patiënten op te lossen, en om verandering te stimuleren</a:t>
            </a:r>
          </a:p>
        </p:txBody>
      </p:sp>
      <p:sp>
        <p:nvSpPr>
          <p:cNvPr id="2" name="Text Placeholder 1">
            <a:extLst>
              <a:ext uri="{FF2B5EF4-FFF2-40B4-BE49-F238E27FC236}">
                <a16:creationId xmlns:a16="http://schemas.microsoft.com/office/drawing/2014/main" id="{10DA248F-3221-4286-901F-181A27921C8F}"/>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Waarom zijn sommige mensen therapie-ontrouw?</a:t>
            </a:r>
          </a:p>
        </p:txBody>
      </p:sp>
      <p:sp>
        <p:nvSpPr>
          <p:cNvPr id="37891"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Sommige patiënten zijn onbedoeld therapie-ontrouw </a:t>
            </a:r>
            <a:endParaRPr lang="en-GB" altLang="en-US" baseline="30000">
              <a:ea typeface="HelveticaNeueLT Std Cn"/>
            </a:endParaRPr>
          </a:p>
          <a:p>
            <a:pPr lvl="1" eaLnBrk="1" hangingPunct="1"/>
            <a:r>
              <a:rPr lang="nl-NL" sz="2400" b="0" i="0" strike="noStrike" cap="none" spc="0" baseline="0">
                <a:solidFill>
                  <a:srgbClr val="808080"/>
                </a:solidFill>
                <a:effectLst/>
                <a:latin typeface="Calibri"/>
                <a:ea typeface="Calibri"/>
                <a:cs typeface="Calibri"/>
              </a:rPr>
              <a:t>Slecht begrip van de ziekte en de behandeling </a:t>
            </a:r>
          </a:p>
          <a:p>
            <a:pPr lvl="1" eaLnBrk="1" hangingPunct="1"/>
            <a:r>
              <a:rPr lang="nl-NL" sz="2400" b="0" i="0" strike="noStrike" cap="none" spc="0" baseline="0">
                <a:solidFill>
                  <a:srgbClr val="808080"/>
                </a:solidFill>
                <a:effectLst/>
                <a:latin typeface="Calibri"/>
                <a:ea typeface="Calibri"/>
                <a:cs typeface="Calibri"/>
              </a:rPr>
              <a:t>Onderschatting van de ernst van de ziekte</a:t>
            </a:r>
          </a:p>
          <a:p>
            <a:pPr eaLnBrk="1" hangingPunct="1"/>
            <a:r>
              <a:rPr lang="nl-NL" sz="2800" b="0" i="0" strike="noStrike" cap="none" spc="0" baseline="0">
                <a:solidFill>
                  <a:srgbClr val="808080"/>
                </a:solidFill>
                <a:effectLst/>
                <a:latin typeface="Calibri"/>
                <a:ea typeface="Calibri"/>
                <a:cs typeface="Calibri"/>
              </a:rPr>
              <a:t>Veel patiënten houden zich opzettelijk niet aan de regels</a:t>
            </a:r>
            <a:endParaRPr lang="en-GB" altLang="en-US" baseline="30000">
              <a:ea typeface="HelveticaNeueLT Std Cn"/>
            </a:endParaRPr>
          </a:p>
          <a:p>
            <a:pPr lvl="1" eaLnBrk="1" hangingPunct="1"/>
            <a:r>
              <a:rPr lang="nl-NL" sz="2400" b="0" i="0" strike="noStrike" cap="none" spc="0" baseline="0">
                <a:solidFill>
                  <a:srgbClr val="808080"/>
                </a:solidFill>
                <a:effectLst/>
                <a:latin typeface="Calibri"/>
                <a:ea typeface="Calibri"/>
                <a:cs typeface="Calibri"/>
              </a:rPr>
              <a:t>Patiënten zijn niet in staat om voordelen van de behandeling op te merken </a:t>
            </a:r>
          </a:p>
          <a:p>
            <a:pPr lvl="1" eaLnBrk="1" hangingPunct="1"/>
            <a:r>
              <a:rPr lang="nl-NL" sz="2400" b="0" i="0" strike="noStrike" cap="none" spc="0" baseline="0">
                <a:solidFill>
                  <a:srgbClr val="808080"/>
                </a:solidFill>
                <a:effectLst/>
                <a:latin typeface="Calibri"/>
                <a:ea typeface="Calibri"/>
                <a:cs typeface="Calibri"/>
              </a:rPr>
              <a:t>Behandelingen worden gezien als te tijdrovend </a:t>
            </a:r>
          </a:p>
          <a:p>
            <a:pPr lvl="1" eaLnBrk="1" hangingPunct="1"/>
            <a:r>
              <a:rPr lang="nl-NL" sz="2400" b="0" i="0" strike="noStrike" cap="none" spc="0" baseline="0">
                <a:solidFill>
                  <a:srgbClr val="808080"/>
                </a:solidFill>
                <a:effectLst/>
                <a:latin typeface="Calibri"/>
                <a:ea typeface="Calibri"/>
                <a:cs typeface="Calibri"/>
              </a:rPr>
              <a:t>Behandelingen worden gezien als ongemak en lastig</a:t>
            </a:r>
          </a:p>
          <a:p>
            <a:pPr lvl="1" eaLnBrk="1" hangingPunct="1"/>
            <a:endParaRPr lang="en-GB" altLang="en-US"/>
          </a:p>
        </p:txBody>
      </p:sp>
      <p:sp>
        <p:nvSpPr>
          <p:cNvPr id="3" name="Text Placeholder 2">
            <a:extLst>
              <a:ext uri="{FF2B5EF4-FFF2-40B4-BE49-F238E27FC236}">
                <a16:creationId xmlns:a16="http://schemas.microsoft.com/office/drawing/2014/main" id="{5D15756F-578D-4109-BFA3-05752E0AB5B3}"/>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Ohn M, Fitzgerald A. </a:t>
            </a:r>
            <a:r>
              <a:rPr lang="nl-NL" sz="1000" b="0" i="1" strike="noStrike" cap="none" spc="0" baseline="0">
                <a:solidFill>
                  <a:srgbClr val="898989"/>
                </a:solidFill>
                <a:effectLst/>
                <a:latin typeface="Calibri"/>
                <a:ea typeface="Calibri"/>
                <a:cs typeface="Calibri"/>
              </a:rPr>
              <a:t>Pediatr Respir Rev. 2018</a:t>
            </a:r>
            <a:r>
              <a:rPr lang="nl-NL" sz="1000" b="0" i="0" strike="noStrike" cap="none" spc="0" baseline="0">
                <a:solidFill>
                  <a:srgbClr val="898989"/>
                </a:solidFill>
                <a:effectLst/>
                <a:latin typeface="Calibri"/>
                <a:ea typeface="Calibri"/>
                <a:cs typeface="Calibri"/>
              </a:rPr>
              <a:t>;25:33–36</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In de praktijk...</a:t>
            </a:r>
          </a:p>
        </p:txBody>
      </p:sp>
      <p:sp>
        <p:nvSpPr>
          <p:cNvPr id="38915" name="Content Placeholder 2"/>
          <p:cNvSpPr>
            <a:spLocks noGrp="1"/>
          </p:cNvSpPr>
          <p:nvPr>
            <p:ph idx="1"/>
          </p:nvPr>
        </p:nvSpPr>
        <p:spPr>
          <a:xfrm>
            <a:off x="838200" y="1473201"/>
            <a:ext cx="4802312" cy="4317999"/>
          </a:xfrm>
        </p:spPr>
        <p:txBody>
          <a:bodyPr/>
          <a:lstStyle/>
          <a:p>
            <a:pPr eaLnBrk="1" hangingPunct="1"/>
            <a:r>
              <a:rPr lang="nl-NL" sz="2800" b="0" i="0" strike="noStrike" cap="none" spc="0" baseline="0">
                <a:solidFill>
                  <a:srgbClr val="808080"/>
                </a:solidFill>
                <a:effectLst/>
                <a:latin typeface="Calibri"/>
                <a:ea typeface="Calibri"/>
                <a:cs typeface="Calibri"/>
              </a:rPr>
              <a:t>Mensen zitten vast</a:t>
            </a:r>
          </a:p>
          <a:p>
            <a:pPr eaLnBrk="1" hangingPunct="1"/>
            <a:r>
              <a:rPr lang="nl-NL" sz="2800" b="0" i="0" strike="noStrike" cap="none" spc="0" baseline="0">
                <a:solidFill>
                  <a:srgbClr val="808080"/>
                </a:solidFill>
                <a:effectLst/>
                <a:latin typeface="Calibri"/>
                <a:ea typeface="Calibri"/>
                <a:cs typeface="Calibri"/>
              </a:rPr>
              <a:t>Zorgverleners kunnen herhaaldelijk trachten hun gedrag te veranderen...</a:t>
            </a:r>
          </a:p>
          <a:p>
            <a:pPr eaLnBrk="1" hangingPunct="1"/>
            <a:r>
              <a:rPr lang="nl-NL" sz="2800" b="0" i="0" strike="noStrike" cap="none" spc="0" baseline="0">
                <a:solidFill>
                  <a:srgbClr val="808080"/>
                </a:solidFill>
                <a:effectLst/>
                <a:latin typeface="Calibri"/>
                <a:ea typeface="Calibri"/>
                <a:cs typeface="Calibri"/>
              </a:rPr>
              <a:t>...maar ze blijven vastzitten</a:t>
            </a:r>
          </a:p>
        </p:txBody>
      </p:sp>
      <p:sp>
        <p:nvSpPr>
          <p:cNvPr id="2" name="Text Placeholder 1">
            <a:extLst>
              <a:ext uri="{FF2B5EF4-FFF2-40B4-BE49-F238E27FC236}">
                <a16:creationId xmlns:a16="http://schemas.microsoft.com/office/drawing/2014/main" id="{5BD48D8F-667C-42CA-B44D-BAE92B7A265E}"/>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Shutterstock</a:t>
            </a:r>
          </a:p>
        </p:txBody>
      </p:sp>
      <p:pic>
        <p:nvPicPr>
          <p:cNvPr id="4" name="Picture 3" descr="A picture containing person, indoor, wall&#10;&#10;Description automatically generated">
            <a:extLst>
              <a:ext uri="{FF2B5EF4-FFF2-40B4-BE49-F238E27FC236}">
                <a16:creationId xmlns:a16="http://schemas.microsoft.com/office/drawing/2014/main" id="{80E032DA-8E06-2D4C-A18F-8EDB133D9406}"/>
              </a:ext>
            </a:extLst>
          </p:cNvPr>
          <p:cNvPicPr>
            <a:picLocks noChangeAspect="1"/>
          </p:cNvPicPr>
          <p:nvPr/>
        </p:nvPicPr>
        <p:blipFill>
          <a:blip r:embed="rId3">
            <a:extLst>
              <a:ext uri="{28A0092B-C50C-407E-A947-70E740481C1C}">
                <a14:useLocalDpi xmlns:a14="http://schemas.microsoft.com/office/drawing/2010/main"/>
              </a:ext>
            </a:extLst>
          </a:blip>
          <a:srcRect l="89" t="465" r="17084" b="1166"/>
          <a:stretch>
            <a:fillRect/>
          </a:stretch>
        </p:blipFill>
        <p:spPr>
          <a:xfrm>
            <a:off x="5835721" y="1469204"/>
            <a:ext cx="5476125" cy="4335695"/>
          </a:xfrm>
          <a:prstGeom prst="roundRect">
            <a:avLst>
              <a:gd name="adj" fmla="val 6951"/>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A0CD-1FC2-4A54-90C7-C18096DBA4F6}"/>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Invoering</a:t>
            </a:r>
          </a:p>
        </p:txBody>
      </p:sp>
      <p:sp>
        <p:nvSpPr>
          <p:cNvPr id="3" name="Content Placeholder 2">
            <a:extLst>
              <a:ext uri="{FF2B5EF4-FFF2-40B4-BE49-F238E27FC236}">
                <a16:creationId xmlns:a16="http://schemas.microsoft.com/office/drawing/2014/main" id="{21D1560B-D731-438F-ACB1-921B5DBB2F25}"/>
              </a:ext>
            </a:extLst>
          </p:cNvPr>
          <p:cNvSpPr>
            <a:spLocks noGrp="1"/>
          </p:cNvSpPr>
          <p:nvPr>
            <p:ph idx="1"/>
          </p:nvPr>
        </p:nvSpPr>
        <p:spPr/>
        <p:txBody>
          <a:bodyPr/>
          <a:lstStyle/>
          <a:p>
            <a:r>
              <a:rPr lang="nl-NL" sz="2400" b="0" i="0" strike="noStrike" cap="none" spc="0" baseline="0" dirty="0">
                <a:solidFill>
                  <a:srgbClr val="808080"/>
                </a:solidFill>
                <a:effectLst/>
                <a:latin typeface="Calibri"/>
                <a:ea typeface="Calibri"/>
                <a:cs typeface="Calibri"/>
              </a:rPr>
              <a:t>Deze modules zijn door een stuurgroep van internationale deskundigen op het gebied van cystische fibrose ontwikkeld voor het behandelen van motiverende gesprekstechnieken (</a:t>
            </a:r>
            <a:r>
              <a:rPr lang="nl-NL" sz="2400" b="0" i="0" strike="noStrike" cap="none" spc="0" baseline="0" dirty="0" err="1">
                <a:solidFill>
                  <a:srgbClr val="808080"/>
                </a:solidFill>
                <a:effectLst/>
                <a:latin typeface="Calibri"/>
                <a:ea typeface="Calibri"/>
                <a:cs typeface="Calibri"/>
              </a:rPr>
              <a:t>motivational</a:t>
            </a:r>
            <a:r>
              <a:rPr lang="nl-NL" sz="2400" b="0" i="0" strike="noStrike" cap="none" spc="0" baseline="0" dirty="0">
                <a:solidFill>
                  <a:srgbClr val="808080"/>
                </a:solidFill>
                <a:effectLst/>
                <a:latin typeface="Calibri"/>
                <a:ea typeface="Calibri"/>
                <a:cs typeface="Calibri"/>
              </a:rPr>
              <a:t> </a:t>
            </a:r>
            <a:r>
              <a:rPr lang="nl-NL" sz="2400" b="0" i="0" strike="noStrike" cap="none" spc="0" baseline="0" dirty="0" err="1">
                <a:solidFill>
                  <a:srgbClr val="808080"/>
                </a:solidFill>
                <a:effectLst/>
                <a:latin typeface="Calibri"/>
                <a:ea typeface="Calibri"/>
                <a:cs typeface="Calibri"/>
              </a:rPr>
              <a:t>interviewing</a:t>
            </a:r>
            <a:r>
              <a:rPr lang="nl-NL" sz="2400" b="0" i="0" strike="noStrike" cap="none" spc="0" baseline="0" dirty="0">
                <a:solidFill>
                  <a:srgbClr val="808080"/>
                </a:solidFill>
                <a:effectLst/>
                <a:latin typeface="Calibri"/>
                <a:ea typeface="Calibri"/>
                <a:cs typeface="Calibri"/>
              </a:rPr>
              <a:t>, MI), die een effectief kader kunnen vormen voor het verbeteren van de openheid van patiënten voor gedragsverandering.</a:t>
            </a:r>
          </a:p>
          <a:p>
            <a:r>
              <a:rPr lang="nl-NL" sz="2400" b="0" i="0" strike="noStrike" cap="none" spc="0" baseline="0" dirty="0">
                <a:solidFill>
                  <a:srgbClr val="808080"/>
                </a:solidFill>
                <a:effectLst/>
                <a:latin typeface="Calibri"/>
                <a:ea typeface="Calibri"/>
                <a:cs typeface="Calibri"/>
              </a:rPr>
              <a:t>De MI-inhoud is georganiseerd in vijf modules, die zijn ontworpen om u de kennis en vaardigheden te bieden om uw individuele praktijk van MI te verbeteren. Alle modules kunnen worden gedownload van www.cfcare.net </a:t>
            </a:r>
          </a:p>
          <a:p>
            <a:r>
              <a:rPr lang="nl-NL" sz="2400" b="0" i="0" strike="noStrike" cap="none" spc="0" baseline="0" dirty="0">
                <a:solidFill>
                  <a:srgbClr val="808080"/>
                </a:solidFill>
                <a:effectLst/>
                <a:latin typeface="Calibri"/>
                <a:ea typeface="Calibri"/>
                <a:cs typeface="Calibri"/>
              </a:rPr>
              <a:t>Deze module bespreekt het belang van therapietrouw en beïnvloedingsfactoren en introduceert het concept MI</a:t>
            </a:r>
          </a:p>
          <a:p>
            <a:endParaRPr lang="en-GB" dirty="0"/>
          </a:p>
        </p:txBody>
      </p:sp>
      <p:sp>
        <p:nvSpPr>
          <p:cNvPr id="4" name="Text Placeholder 3">
            <a:extLst>
              <a:ext uri="{FF2B5EF4-FFF2-40B4-BE49-F238E27FC236}">
                <a16:creationId xmlns:a16="http://schemas.microsoft.com/office/drawing/2014/main" id="{C1867BE6-9ACC-431A-8E75-F888081F98A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151132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nl-NL" sz="3600" b="0" i="0" strike="noStrike" cap="none" spc="0" baseline="0">
                <a:solidFill>
                  <a:srgbClr val="FFFFFF"/>
                </a:solidFill>
                <a:effectLst/>
                <a:latin typeface="Calibri Light"/>
                <a:ea typeface="Calibri Light"/>
                <a:cs typeface="Calibri Light"/>
              </a:rPr>
              <a:t>Denken aan gedragsverandering bij patiënten</a:t>
            </a:r>
            <a:endParaRPr lang="en-US" altLang="en-US">
              <a:ea typeface="HelveticaNeueLT Std Med Cn"/>
            </a:endParaRPr>
          </a:p>
        </p:txBody>
      </p:sp>
      <p:sp>
        <p:nvSpPr>
          <p:cNvPr id="40963" name="Rectangle 3"/>
          <p:cNvSpPr>
            <a:spLocks noGrp="1" noChangeArrowheads="1"/>
          </p:cNvSpPr>
          <p:nvPr>
            <p:ph idx="1"/>
          </p:nvPr>
        </p:nvSpPr>
        <p:spPr>
          <a:xfrm>
            <a:off x="838201" y="1473201"/>
            <a:ext cx="3929008" cy="4317999"/>
          </a:xfrm>
          <a:prstGeom prst="roundRect">
            <a:avLst>
              <a:gd name="adj" fmla="val 8366"/>
            </a:avLst>
          </a:prstGeom>
        </p:spPr>
        <p:txBody>
          <a:bodyPr/>
          <a:lstStyle/>
          <a:p>
            <a:pPr eaLnBrk="1" hangingPunct="1"/>
            <a:r>
              <a:rPr lang="nl-NL" sz="2800" b="0" i="0" strike="noStrike" cap="none" spc="0" baseline="0" dirty="0">
                <a:solidFill>
                  <a:srgbClr val="808080"/>
                </a:solidFill>
                <a:effectLst/>
                <a:latin typeface="Calibri"/>
                <a:ea typeface="Calibri"/>
                <a:cs typeface="Calibri"/>
              </a:rPr>
              <a:t>Hoe voelt het aan?</a:t>
            </a:r>
          </a:p>
          <a:p>
            <a:pPr lvl="1" eaLnBrk="1" hangingPunct="1"/>
            <a:r>
              <a:rPr lang="nl-NL" sz="2400" b="0" i="0" strike="noStrike" cap="none" spc="0" baseline="0" dirty="0">
                <a:solidFill>
                  <a:srgbClr val="808080"/>
                </a:solidFill>
                <a:effectLst/>
                <a:latin typeface="Calibri"/>
                <a:ea typeface="Calibri"/>
                <a:cs typeface="Calibri"/>
              </a:rPr>
              <a:t>Een kickbokswedstrijd?</a:t>
            </a:r>
          </a:p>
          <a:p>
            <a:pPr lvl="2" eaLnBrk="1" hangingPunct="1"/>
            <a:r>
              <a:rPr lang="nl-NL" sz="2000" b="0" i="0" strike="noStrike" cap="none" spc="0" baseline="0" dirty="0">
                <a:solidFill>
                  <a:srgbClr val="808080"/>
                </a:solidFill>
                <a:effectLst/>
                <a:latin typeface="Calibri"/>
                <a:ea typeface="Calibri"/>
                <a:cs typeface="Calibri"/>
              </a:rPr>
              <a:t>Je duwt, en zij duwen terug...</a:t>
            </a:r>
          </a:p>
        </p:txBody>
      </p:sp>
      <p:sp>
        <p:nvSpPr>
          <p:cNvPr id="3" name="Text Placeholder 2">
            <a:extLst>
              <a:ext uri="{FF2B5EF4-FFF2-40B4-BE49-F238E27FC236}">
                <a16:creationId xmlns:a16="http://schemas.microsoft.com/office/drawing/2014/main" id="{D5537400-57F8-4549-9D55-3F0E9FFE48E0}"/>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www.unsplash.com</a:t>
            </a:r>
            <a:endParaRPr lang="en-GB" sz="1000"/>
          </a:p>
        </p:txBody>
      </p:sp>
      <p:pic>
        <p:nvPicPr>
          <p:cNvPr id="4" name="Picture 3" descr="A picture containing person, sport, player, boxing&#10;&#10;Description automatically generated">
            <a:extLst>
              <a:ext uri="{FF2B5EF4-FFF2-40B4-BE49-F238E27FC236}">
                <a16:creationId xmlns:a16="http://schemas.microsoft.com/office/drawing/2014/main" id="{EFE8516E-8C66-4A39-9882-D8E21D46F5AB}"/>
              </a:ext>
            </a:extLst>
          </p:cNvPr>
          <p:cNvPicPr>
            <a:picLocks noChangeAspect="1"/>
          </p:cNvPicPr>
          <p:nvPr/>
        </p:nvPicPr>
        <p:blipFill>
          <a:blip r:embed="rId3">
            <a:extLst>
              <a:ext uri="{28A0092B-C50C-407E-A947-70E740481C1C}">
                <a14:useLocalDpi xmlns:a14="http://schemas.microsoft.com/office/drawing/2010/main"/>
              </a:ext>
            </a:extLst>
          </a:blip>
          <a:srcRect l="159" t="1010" r="1702" b="470"/>
          <a:stretch>
            <a:fillRect/>
          </a:stretch>
        </p:blipFill>
        <p:spPr>
          <a:xfrm>
            <a:off x="4962418" y="1489753"/>
            <a:ext cx="6308333" cy="4304871"/>
          </a:xfrm>
          <a:prstGeom prst="roundRect">
            <a:avLst>
              <a:gd name="adj" fmla="val 5689"/>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nl-NL" sz="3600" b="0" i="0" strike="noStrike" cap="none" spc="0" baseline="0">
                <a:solidFill>
                  <a:srgbClr val="FFFFFF"/>
                </a:solidFill>
                <a:effectLst/>
                <a:latin typeface="Calibri Light"/>
                <a:ea typeface="Calibri Light"/>
                <a:cs typeface="Calibri Light"/>
              </a:rPr>
              <a:t>Denken aan gedragsverandering bij patiënten</a:t>
            </a:r>
            <a:endParaRPr lang="en-US" altLang="en-US">
              <a:ea typeface="HelveticaNeueLT Std Med Cn"/>
            </a:endParaRPr>
          </a:p>
        </p:txBody>
      </p:sp>
      <p:sp>
        <p:nvSpPr>
          <p:cNvPr id="41987" name="Rectangle 3"/>
          <p:cNvSpPr>
            <a:spLocks noGrp="1" noChangeArrowheads="1"/>
          </p:cNvSpPr>
          <p:nvPr>
            <p:ph idx="1"/>
          </p:nvPr>
        </p:nvSpPr>
        <p:spPr>
          <a:xfrm>
            <a:off x="838200" y="1473201"/>
            <a:ext cx="4206411" cy="4317999"/>
          </a:xfrm>
        </p:spPr>
        <p:txBody>
          <a:bodyPr/>
          <a:lstStyle/>
          <a:p>
            <a:pPr eaLnBrk="1" hangingPunct="1"/>
            <a:r>
              <a:rPr lang="nl-NL" sz="2800" b="0" i="0" strike="noStrike" cap="none" spc="0" baseline="0">
                <a:solidFill>
                  <a:srgbClr val="808080"/>
                </a:solidFill>
                <a:effectLst/>
                <a:latin typeface="Calibri"/>
                <a:ea typeface="Calibri"/>
                <a:cs typeface="Calibri"/>
              </a:rPr>
              <a:t>Hoe moet het aanvoelen?</a:t>
            </a:r>
          </a:p>
          <a:p>
            <a:pPr lvl="1" eaLnBrk="1" hangingPunct="1"/>
            <a:r>
              <a:rPr lang="nl-NL" sz="2400" b="0" i="0" strike="noStrike" cap="none" spc="0" baseline="0">
                <a:solidFill>
                  <a:srgbClr val="808080"/>
                </a:solidFill>
                <a:effectLst/>
                <a:latin typeface="Calibri"/>
                <a:ea typeface="Calibri"/>
                <a:cs typeface="Calibri"/>
              </a:rPr>
              <a:t>Als een dans?</a:t>
            </a:r>
          </a:p>
          <a:p>
            <a:pPr lvl="2" eaLnBrk="1" hangingPunct="1"/>
            <a:r>
              <a:rPr lang="nl-NL" sz="2200" b="0" i="0" strike="noStrike" cap="none" spc="0" baseline="0">
                <a:solidFill>
                  <a:srgbClr val="808080"/>
                </a:solidFill>
                <a:effectLst/>
                <a:latin typeface="Calibri"/>
                <a:ea typeface="Calibri"/>
                <a:cs typeface="Calibri"/>
              </a:rPr>
              <a:t>Het kan wat tijd kosten, maar u komt ergens...</a:t>
            </a:r>
          </a:p>
        </p:txBody>
      </p:sp>
      <p:sp>
        <p:nvSpPr>
          <p:cNvPr id="3" name="Text Placeholder 2">
            <a:extLst>
              <a:ext uri="{FF2B5EF4-FFF2-40B4-BE49-F238E27FC236}">
                <a16:creationId xmlns:a16="http://schemas.microsoft.com/office/drawing/2014/main" id="{9F205A46-4772-4B7A-9A76-2EACC9AF6BBB}"/>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endParaRPr lang="en-GB"/>
          </a:p>
        </p:txBody>
      </p:sp>
      <p:pic>
        <p:nvPicPr>
          <p:cNvPr id="4" name="Picture 3" descr="A person and person dancing&#10;&#10;Description automatically generated with low confidence">
            <a:extLst>
              <a:ext uri="{FF2B5EF4-FFF2-40B4-BE49-F238E27FC236}">
                <a16:creationId xmlns:a16="http://schemas.microsoft.com/office/drawing/2014/main" id="{8DA30736-4F3B-AE40-9D03-E98B68E18B49}"/>
              </a:ext>
            </a:extLst>
          </p:cNvPr>
          <p:cNvPicPr>
            <a:picLocks noChangeAspect="1"/>
          </p:cNvPicPr>
          <p:nvPr/>
        </p:nvPicPr>
        <p:blipFill>
          <a:blip r:embed="rId3">
            <a:extLst>
              <a:ext uri="{28A0092B-C50C-407E-A947-70E740481C1C}">
                <a14:useLocalDpi xmlns:a14="http://schemas.microsoft.com/office/drawing/2010/main"/>
              </a:ext>
            </a:extLst>
          </a:blip>
          <a:srcRect l="538" t="16007" r="21211" b="792"/>
          <a:stretch>
            <a:fillRect/>
          </a:stretch>
        </p:blipFill>
        <p:spPr>
          <a:xfrm>
            <a:off x="5198723" y="1458930"/>
            <a:ext cx="6102849" cy="4325421"/>
          </a:xfrm>
          <a:prstGeom prst="roundRect">
            <a:avLst>
              <a:gd name="adj" fmla="val 7403"/>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Nadenken over verandering</a:t>
            </a:r>
          </a:p>
        </p:txBody>
      </p:sp>
      <p:sp>
        <p:nvSpPr>
          <p:cNvPr id="43011" name="Rectangle 3"/>
          <p:cNvSpPr>
            <a:spLocks noGrp="1" noChangeArrowheads="1"/>
          </p:cNvSpPr>
          <p:nvPr>
            <p:ph idx="1"/>
          </p:nvPr>
        </p:nvSpPr>
        <p:spPr/>
        <p:txBody>
          <a:bodyPr>
            <a:normAutofit lnSpcReduction="10000"/>
          </a:bodyPr>
          <a:lstStyle/>
          <a:p>
            <a:pPr eaLnBrk="1" hangingPunct="1">
              <a:lnSpc>
                <a:spcPct val="90000"/>
              </a:lnSpc>
              <a:spcBef>
                <a:spcPts val="300"/>
              </a:spcBef>
            </a:pPr>
            <a:r>
              <a:rPr lang="nl-NL" sz="2800" b="0" i="0" strike="noStrike" cap="none" spc="0" baseline="0" dirty="0">
                <a:solidFill>
                  <a:srgbClr val="808080"/>
                </a:solidFill>
                <a:effectLst/>
                <a:latin typeface="Calibri"/>
                <a:ea typeface="Calibri"/>
                <a:cs typeface="Calibri"/>
              </a:rPr>
              <a:t>Het is niet gemakkelijk. Werken met patiënten die moeite hebben met verandering kan erg frustrerend zijn</a:t>
            </a:r>
          </a:p>
          <a:p>
            <a:pPr eaLnBrk="1" hangingPunct="1">
              <a:lnSpc>
                <a:spcPct val="90000"/>
              </a:lnSpc>
              <a:spcBef>
                <a:spcPts val="300"/>
              </a:spcBef>
            </a:pPr>
            <a:r>
              <a:rPr lang="nl-NL" sz="2800" b="0" i="0" strike="noStrike" cap="none" spc="0" baseline="0" dirty="0">
                <a:solidFill>
                  <a:srgbClr val="808080"/>
                </a:solidFill>
                <a:effectLst/>
                <a:latin typeface="Calibri"/>
                <a:ea typeface="Calibri"/>
                <a:cs typeface="Calibri"/>
              </a:rPr>
              <a:t>Het is gemakkelijk om de patiënt de schuld te geven</a:t>
            </a:r>
          </a:p>
          <a:p>
            <a:pPr lvl="1" eaLnBrk="1" hangingPunct="1">
              <a:lnSpc>
                <a:spcPct val="90000"/>
              </a:lnSpc>
              <a:spcBef>
                <a:spcPts val="300"/>
              </a:spcBef>
            </a:pPr>
            <a:r>
              <a:rPr lang="nl-NL" sz="2400" b="0" i="1" strike="noStrike" cap="none" spc="0" baseline="0" dirty="0">
                <a:solidFill>
                  <a:srgbClr val="808080"/>
                </a:solidFill>
                <a:effectLst/>
                <a:latin typeface="Calibri"/>
                <a:ea typeface="Calibri"/>
                <a:cs typeface="Calibri"/>
              </a:rPr>
              <a:t>"Ziet ze niet in wat voor risico ze neemt? Waarom neemt ze het medicijn niet gewoon?"</a:t>
            </a:r>
          </a:p>
          <a:p>
            <a:pPr eaLnBrk="1" hangingPunct="1">
              <a:lnSpc>
                <a:spcPct val="90000"/>
              </a:lnSpc>
              <a:spcBef>
                <a:spcPts val="300"/>
              </a:spcBef>
            </a:pPr>
            <a:r>
              <a:rPr lang="nl-NL" sz="2800" b="0" i="0" strike="noStrike" cap="none" spc="0" baseline="0" dirty="0">
                <a:solidFill>
                  <a:srgbClr val="808080"/>
                </a:solidFill>
                <a:effectLst/>
                <a:latin typeface="Calibri"/>
                <a:ea typeface="Calibri"/>
                <a:cs typeface="Calibri"/>
              </a:rPr>
              <a:t>Vooral wanneer we:</a:t>
            </a:r>
          </a:p>
          <a:p>
            <a:pPr lvl="1" eaLnBrk="1" hangingPunct="1">
              <a:lnSpc>
                <a:spcPct val="90000"/>
              </a:lnSpc>
              <a:spcBef>
                <a:spcPts val="300"/>
              </a:spcBef>
            </a:pPr>
            <a:r>
              <a:rPr lang="nl-NL" sz="2400" b="0" i="0" strike="noStrike" cap="none" spc="0" baseline="0" dirty="0">
                <a:solidFill>
                  <a:srgbClr val="808080"/>
                </a:solidFill>
                <a:effectLst/>
                <a:latin typeface="Calibri"/>
                <a:ea typeface="Calibri"/>
                <a:cs typeface="Calibri"/>
              </a:rPr>
              <a:t>Ons </a:t>
            </a:r>
            <a:r>
              <a:rPr lang="nl-NL" sz="2400" b="0" i="0" u="sng" strike="noStrike" cap="none" spc="0" baseline="0" dirty="0">
                <a:solidFill>
                  <a:srgbClr val="808080"/>
                </a:solidFill>
                <a:effectLst/>
                <a:uFill>
                  <a:solidFill>
                    <a:srgbClr val="808080"/>
                  </a:solidFill>
                </a:uFill>
                <a:latin typeface="Calibri"/>
                <a:ea typeface="Calibri"/>
                <a:cs typeface="Calibri"/>
              </a:rPr>
              <a:t>verantwoordelijk voelen</a:t>
            </a:r>
          </a:p>
          <a:p>
            <a:pPr lvl="1" eaLnBrk="1" hangingPunct="1">
              <a:lnSpc>
                <a:spcPct val="90000"/>
              </a:lnSpc>
              <a:spcBef>
                <a:spcPts val="300"/>
              </a:spcBef>
            </a:pPr>
            <a:r>
              <a:rPr lang="nl-NL" sz="2400" b="0" i="0" strike="noStrike" cap="none" spc="0" baseline="0" dirty="0">
                <a:solidFill>
                  <a:srgbClr val="808080"/>
                </a:solidFill>
                <a:effectLst/>
                <a:latin typeface="Calibri"/>
                <a:ea typeface="Calibri"/>
                <a:cs typeface="Calibri"/>
              </a:rPr>
              <a:t>Zelfs patiënten kunnen zien als verschillend van ons...</a:t>
            </a:r>
          </a:p>
          <a:p>
            <a:pPr eaLnBrk="1" hangingPunct="1">
              <a:lnSpc>
                <a:spcPct val="90000"/>
              </a:lnSpc>
              <a:spcBef>
                <a:spcPts val="300"/>
              </a:spcBef>
            </a:pPr>
            <a:r>
              <a:rPr lang="nl-NL" sz="2800" b="0" i="0" strike="noStrike" cap="none" spc="0" baseline="0" dirty="0">
                <a:solidFill>
                  <a:srgbClr val="808080"/>
                </a:solidFill>
                <a:effectLst/>
                <a:latin typeface="Calibri"/>
                <a:ea typeface="Calibri"/>
                <a:cs typeface="Calibri"/>
              </a:rPr>
              <a:t>Maar dit is niet waar</a:t>
            </a:r>
          </a:p>
          <a:p>
            <a:pPr eaLnBrk="1" hangingPunct="1">
              <a:lnSpc>
                <a:spcPct val="90000"/>
              </a:lnSpc>
              <a:spcBef>
                <a:spcPts val="300"/>
              </a:spcBef>
            </a:pPr>
            <a:r>
              <a:rPr lang="nl-NL" sz="2800" b="0" i="0" strike="noStrike" cap="none" spc="0" baseline="0" dirty="0">
                <a:solidFill>
                  <a:srgbClr val="808080"/>
                </a:solidFill>
                <a:effectLst/>
                <a:latin typeface="Calibri"/>
                <a:ea typeface="Calibri"/>
                <a:cs typeface="Calibri"/>
              </a:rPr>
              <a:t>Denkt u om dit te bewijzen eens aan de laatste keer dat u uw tanden floste...</a:t>
            </a:r>
          </a:p>
          <a:p>
            <a:pPr eaLnBrk="1" hangingPunct="1">
              <a:lnSpc>
                <a:spcPct val="90000"/>
              </a:lnSpc>
              <a:buFont typeface="Wingdings" pitchFamily="2" charset="2"/>
              <a:buNone/>
            </a:pPr>
            <a:endParaRPr lang="en-US" altLang="en-US" dirty="0">
              <a:ea typeface="HelveticaNeueLT Std Cn"/>
            </a:endParaRPr>
          </a:p>
          <a:p>
            <a:pPr eaLnBrk="1" hangingPunct="1">
              <a:lnSpc>
                <a:spcPct val="90000"/>
              </a:lnSpc>
            </a:pPr>
            <a:endParaRPr lang="en-US" altLang="en-US" u="sng" dirty="0">
              <a:ea typeface="HelveticaNeueLT Std Cn"/>
            </a:endParaRPr>
          </a:p>
          <a:p>
            <a:pPr lvl="1" eaLnBrk="1" hangingPunct="1">
              <a:lnSpc>
                <a:spcPct val="90000"/>
              </a:lnSpc>
            </a:pPr>
            <a:endParaRPr lang="en-US" altLang="en-US" i="1" dirty="0"/>
          </a:p>
        </p:txBody>
      </p:sp>
      <p:sp>
        <p:nvSpPr>
          <p:cNvPr id="3" name="Text Placeholder 2">
            <a:extLst>
              <a:ext uri="{FF2B5EF4-FFF2-40B4-BE49-F238E27FC236}">
                <a16:creationId xmlns:a16="http://schemas.microsoft.com/office/drawing/2014/main" id="{5369AACF-35B4-4C24-A68A-EE5F30A70DB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Tanden flossen</a:t>
            </a:r>
          </a:p>
        </p:txBody>
      </p:sp>
      <p:sp>
        <p:nvSpPr>
          <p:cNvPr id="44035" name="Rectangle 3"/>
          <p:cNvSpPr>
            <a:spLocks noGrp="1" noChangeArrowheads="1"/>
          </p:cNvSpPr>
          <p:nvPr>
            <p:ph idx="1"/>
          </p:nvPr>
        </p:nvSpPr>
        <p:spPr>
          <a:xfrm>
            <a:off x="838201" y="1473201"/>
            <a:ext cx="2511174" cy="4317999"/>
          </a:xfrm>
          <a:prstGeom prst="roundRect">
            <a:avLst>
              <a:gd name="adj" fmla="val 12343"/>
            </a:avLst>
          </a:prstGeom>
        </p:spPr>
        <p:txBody>
          <a:bodyPr/>
          <a:lstStyle/>
          <a:p>
            <a:pPr marL="0" indent="0" eaLnBrk="1" hangingPunct="1">
              <a:buNone/>
            </a:pPr>
            <a:r>
              <a:rPr lang="nl-NL" sz="2800" b="0" i="0" strike="noStrike" cap="none" spc="0" baseline="0">
                <a:solidFill>
                  <a:srgbClr val="808080"/>
                </a:solidFill>
                <a:effectLst/>
                <a:latin typeface="Calibri"/>
                <a:ea typeface="Calibri"/>
                <a:cs typeface="Calibri"/>
              </a:rPr>
              <a:t>Bewijs dat we </a:t>
            </a:r>
            <a:r>
              <a:rPr lang="nl-NL" sz="2800" b="1" i="0" strike="noStrike" cap="none" spc="0" baseline="0">
                <a:solidFill>
                  <a:srgbClr val="7B2A84"/>
                </a:solidFill>
                <a:effectLst/>
                <a:latin typeface="Calibri"/>
                <a:ea typeface="Calibri"/>
                <a:cs typeface="Calibri"/>
              </a:rPr>
              <a:t>allemaal</a:t>
            </a:r>
            <a:r>
              <a:rPr lang="nl-NL" sz="2800" b="0" i="0" strike="noStrike" cap="none" spc="0" baseline="0">
                <a:solidFill>
                  <a:srgbClr val="808080"/>
                </a:solidFill>
                <a:effectLst/>
                <a:latin typeface="Calibri"/>
                <a:ea typeface="Calibri"/>
                <a:cs typeface="Calibri"/>
              </a:rPr>
              <a:t> slecht zijn in verandering!</a:t>
            </a:r>
          </a:p>
          <a:p>
            <a:endParaRPr lang="en-US" altLang="en-US">
              <a:ea typeface="HelveticaNeueLT Std Cn"/>
            </a:endParaRPr>
          </a:p>
          <a:p>
            <a:pPr eaLnBrk="1" hangingPunct="1"/>
            <a:endParaRPr lang="en-US" altLang="en-US" u="sng">
              <a:ea typeface="HelveticaNeueLT Std Cn"/>
            </a:endParaRPr>
          </a:p>
          <a:p>
            <a:pPr lvl="1" eaLnBrk="1" hangingPunct="1"/>
            <a:endParaRPr lang="en-US" altLang="en-US" i="1"/>
          </a:p>
        </p:txBody>
      </p:sp>
      <p:sp>
        <p:nvSpPr>
          <p:cNvPr id="3" name="Text Placeholder 2">
            <a:extLst>
              <a:ext uri="{FF2B5EF4-FFF2-40B4-BE49-F238E27FC236}">
                <a16:creationId xmlns:a16="http://schemas.microsoft.com/office/drawing/2014/main" id="{0CB2EBAB-FF5D-4B26-9DC2-BF554120586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Afbeeldingsbron: www.pixabay.com.</a:t>
            </a:r>
            <a:endParaRPr lang="en-GB" sz="1000"/>
          </a:p>
        </p:txBody>
      </p:sp>
      <p:pic>
        <p:nvPicPr>
          <p:cNvPr id="4" name="Picture 3" descr="Close-up of a person's mouth&#10;&#10;Description automatically generated with medium confidence">
            <a:extLst>
              <a:ext uri="{FF2B5EF4-FFF2-40B4-BE49-F238E27FC236}">
                <a16:creationId xmlns:a16="http://schemas.microsoft.com/office/drawing/2014/main" id="{1B314634-931A-47E4-86E3-DEF88B34506A}"/>
              </a:ext>
            </a:extLst>
          </p:cNvPr>
          <p:cNvPicPr>
            <a:picLocks noChangeAspect="1"/>
          </p:cNvPicPr>
          <p:nvPr/>
        </p:nvPicPr>
        <p:blipFill>
          <a:blip r:embed="rId2">
            <a:extLst>
              <a:ext uri="{28A0092B-C50C-407E-A947-70E740481C1C}">
                <a14:useLocalDpi xmlns:a14="http://schemas.microsoft.com/office/drawing/2010/main"/>
              </a:ext>
            </a:extLst>
          </a:blip>
          <a:srcRect t="5922" r="2700" b="14233"/>
          <a:stretch>
            <a:fillRect/>
          </a:stretch>
        </p:blipFill>
        <p:spPr>
          <a:xfrm>
            <a:off x="3493213" y="1480016"/>
            <a:ext cx="7818634" cy="4294060"/>
          </a:xfrm>
          <a:prstGeom prst="roundRect">
            <a:avLst>
              <a:gd name="adj" fmla="val 6857"/>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Het wijzigingsproces</a:t>
            </a:r>
          </a:p>
        </p:txBody>
      </p:sp>
      <p:sp>
        <p:nvSpPr>
          <p:cNvPr id="2" name="Content Placeholder 1">
            <a:extLst>
              <a:ext uri="{FF2B5EF4-FFF2-40B4-BE49-F238E27FC236}">
                <a16:creationId xmlns:a16="http://schemas.microsoft.com/office/drawing/2014/main" id="{3D39B969-C034-6245-B434-3945CADF9F82}"/>
              </a:ext>
            </a:extLst>
          </p:cNvPr>
          <p:cNvSpPr>
            <a:spLocks noGrp="1"/>
          </p:cNvSpPr>
          <p:nvPr>
            <p:ph idx="1"/>
          </p:nvPr>
        </p:nvSpPr>
        <p:spPr/>
        <p:txBody>
          <a:bodyPr/>
          <a:lstStyle/>
          <a:p>
            <a:pPr marL="0" indent="0">
              <a:buNone/>
            </a:pPr>
            <a:r>
              <a:rPr lang="en-GB"/>
              <a:t> </a:t>
            </a:r>
          </a:p>
        </p:txBody>
      </p:sp>
      <p:sp>
        <p:nvSpPr>
          <p:cNvPr id="5" name="Text Placeholder 4">
            <a:extLst>
              <a:ext uri="{FF2B5EF4-FFF2-40B4-BE49-F238E27FC236}">
                <a16:creationId xmlns:a16="http://schemas.microsoft.com/office/drawing/2014/main" id="{84E78EE2-08EC-405A-910C-2EDB17F0128C}"/>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Duff AJA, Latchford GJ. </a:t>
            </a:r>
            <a:r>
              <a:rPr lang="nl-NL" sz="1000" b="0" i="1" strike="noStrike" cap="none" spc="0" baseline="0">
                <a:solidFill>
                  <a:srgbClr val="898989"/>
                </a:solidFill>
                <a:effectLst/>
                <a:latin typeface="Calibri"/>
                <a:ea typeface="Calibri"/>
                <a:cs typeface="Calibri"/>
              </a:rPr>
              <a:t>Personal communication</a:t>
            </a:r>
            <a:r>
              <a:rPr lang="nl-NL" sz="1000" b="0" i="0" strike="noStrike" cap="none" spc="0" baseline="0">
                <a:solidFill>
                  <a:srgbClr val="898989"/>
                </a:solidFill>
                <a:effectLst/>
                <a:latin typeface="Calibri"/>
                <a:ea typeface="Calibri"/>
                <a:cs typeface="Calibri"/>
              </a:rPr>
              <a:t>. 2014.</a:t>
            </a:r>
          </a:p>
        </p:txBody>
      </p:sp>
      <p:grpSp>
        <p:nvGrpSpPr>
          <p:cNvPr id="3" name="Group 2">
            <a:extLst>
              <a:ext uri="{FF2B5EF4-FFF2-40B4-BE49-F238E27FC236}">
                <a16:creationId xmlns:a16="http://schemas.microsoft.com/office/drawing/2014/main" id="{BA62E1EF-93F7-3946-B08D-88D26F5AAB7C}"/>
              </a:ext>
            </a:extLst>
          </p:cNvPr>
          <p:cNvGrpSpPr/>
          <p:nvPr/>
        </p:nvGrpSpPr>
        <p:grpSpPr>
          <a:xfrm>
            <a:off x="1767015" y="1767017"/>
            <a:ext cx="9242856" cy="3669956"/>
            <a:chOff x="2380696" y="1615026"/>
            <a:chExt cx="8040469" cy="4343813"/>
          </a:xfrm>
        </p:grpSpPr>
        <p:cxnSp>
          <p:nvCxnSpPr>
            <p:cNvPr id="8" name="Straight Connector 7"/>
            <p:cNvCxnSpPr/>
            <p:nvPr/>
          </p:nvCxnSpPr>
          <p:spPr>
            <a:xfrm>
              <a:off x="4132959" y="2059114"/>
              <a:ext cx="1913606" cy="139275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76198" y="1989476"/>
              <a:ext cx="1760517" cy="146239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33194"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962827"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795351" y="4559461"/>
              <a:ext cx="1880225" cy="91853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800276" y="4712550"/>
              <a:ext cx="1880225" cy="61235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8857" name="TextBox 25"/>
            <p:cNvSpPr txBox="1">
              <a:spLocks noChangeArrowheads="1"/>
            </p:cNvSpPr>
            <p:nvPr/>
          </p:nvSpPr>
          <p:spPr bwMode="auto">
            <a:xfrm>
              <a:off x="6533354" y="3449227"/>
              <a:ext cx="1589887" cy="8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nl-NL" sz="2000" b="1" i="0" strike="noStrike" cap="none" spc="0" baseline="0">
                  <a:solidFill>
                    <a:srgbClr val="D16678"/>
                  </a:solidFill>
                  <a:effectLst/>
                  <a:latin typeface="Calibri"/>
                  <a:ea typeface="Calibri"/>
                  <a:cs typeface="Calibri"/>
                </a:rPr>
                <a:t>Motivational interviewing</a:t>
              </a:r>
            </a:p>
          </p:txBody>
        </p:sp>
        <p:sp>
          <p:nvSpPr>
            <p:cNvPr id="27" name="TextBox 26"/>
            <p:cNvSpPr txBox="1"/>
            <p:nvPr/>
          </p:nvSpPr>
          <p:spPr>
            <a:xfrm>
              <a:off x="3955775" y="3617785"/>
              <a:ext cx="1913606" cy="432919"/>
            </a:xfrm>
            <a:prstGeom prst="rect">
              <a:avLst/>
            </a:prstGeom>
            <a:noFill/>
          </p:spPr>
          <p:txBody>
            <a:bodyPr>
              <a:spAutoFit/>
            </a:bodyPr>
            <a:lstStyle/>
            <a:p>
              <a:pPr>
                <a:defRPr/>
              </a:pPr>
              <a:r>
                <a:rPr lang="nl-NL" sz="1800" b="1" i="0" strike="noStrike" cap="none" spc="200" baseline="0">
                  <a:solidFill>
                    <a:srgbClr val="7B2A84"/>
                  </a:solidFill>
                  <a:effectLst/>
                  <a:latin typeface="Calibri"/>
                  <a:ea typeface="Calibri"/>
                  <a:cs typeface="Calibri"/>
                </a:rPr>
                <a:t>HET BESLUIT</a:t>
              </a:r>
            </a:p>
          </p:txBody>
        </p:sp>
        <p:sp>
          <p:nvSpPr>
            <p:cNvPr id="78859" name="TextBox 27"/>
            <p:cNvSpPr txBox="1">
              <a:spLocks noChangeArrowheads="1"/>
            </p:cNvSpPr>
            <p:nvPr/>
          </p:nvSpPr>
          <p:spPr bwMode="auto">
            <a:xfrm>
              <a:off x="7108999" y="4718501"/>
              <a:ext cx="2364897" cy="119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nl-NL" sz="2000" b="1" i="0" strike="noStrike" cap="none" spc="0" baseline="0">
                  <a:solidFill>
                    <a:srgbClr val="D16678"/>
                  </a:solidFill>
                  <a:effectLst/>
                  <a:latin typeface="Calibri"/>
                  <a:ea typeface="Calibri"/>
                  <a:cs typeface="Calibri"/>
                </a:rPr>
                <a:t>Gedrag </a:t>
              </a:r>
            </a:p>
            <a:p>
              <a:pPr eaLnBrk="1" hangingPunct="1">
                <a:spcBef>
                  <a:spcPct val="0"/>
                </a:spcBef>
                <a:buFontTx/>
                <a:buNone/>
                <a:defRPr/>
              </a:pPr>
              <a:r>
                <a:rPr lang="nl-NL" sz="2000" b="1" i="0" strike="noStrike" cap="none" spc="0" baseline="0">
                  <a:solidFill>
                    <a:srgbClr val="D16678"/>
                  </a:solidFill>
                  <a:effectLst/>
                  <a:latin typeface="Calibri"/>
                  <a:ea typeface="Calibri"/>
                  <a:cs typeface="Calibri"/>
                </a:rPr>
                <a:t>Verandering</a:t>
              </a:r>
            </a:p>
            <a:p>
              <a:pPr eaLnBrk="1" hangingPunct="1">
                <a:spcBef>
                  <a:spcPct val="0"/>
                </a:spcBef>
                <a:buFontTx/>
                <a:buNone/>
                <a:defRPr/>
              </a:pPr>
              <a:r>
                <a:rPr lang="nl-NL" sz="2000" b="1" i="0" strike="noStrike" cap="none" spc="0" baseline="0">
                  <a:solidFill>
                    <a:srgbClr val="D16678"/>
                  </a:solidFill>
                  <a:effectLst/>
                  <a:latin typeface="Calibri"/>
                  <a:ea typeface="Calibri"/>
                  <a:cs typeface="Calibri"/>
                </a:rPr>
                <a:t>technieken</a:t>
              </a:r>
            </a:p>
          </p:txBody>
        </p:sp>
        <p:sp>
          <p:nvSpPr>
            <p:cNvPr id="30" name="Down Arrow 29"/>
            <p:cNvSpPr/>
            <p:nvPr/>
          </p:nvSpPr>
          <p:spPr>
            <a:xfrm>
              <a:off x="4668769" y="164128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1" name="Down Arrow 30"/>
            <p:cNvSpPr/>
            <p:nvPr/>
          </p:nvSpPr>
          <p:spPr>
            <a:xfrm>
              <a:off x="5204579" y="178056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2" name="Down Arrow 31"/>
            <p:cNvSpPr/>
            <p:nvPr/>
          </p:nvSpPr>
          <p:spPr>
            <a:xfrm>
              <a:off x="5510756" y="2407303"/>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3" name="Down Arrow 32"/>
            <p:cNvSpPr/>
            <p:nvPr/>
          </p:nvSpPr>
          <p:spPr>
            <a:xfrm>
              <a:off x="581693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4" name="Down Arrow 33"/>
            <p:cNvSpPr/>
            <p:nvPr/>
          </p:nvSpPr>
          <p:spPr>
            <a:xfrm>
              <a:off x="6199654" y="261621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5" name="Down Arrow 34"/>
            <p:cNvSpPr/>
            <p:nvPr/>
          </p:nvSpPr>
          <p:spPr>
            <a:xfrm>
              <a:off x="688855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6" name="Down Arrow 35"/>
            <p:cNvSpPr/>
            <p:nvPr/>
          </p:nvSpPr>
          <p:spPr>
            <a:xfrm>
              <a:off x="6505831" y="212875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7" name="Down Arrow 36"/>
            <p:cNvSpPr/>
            <p:nvPr/>
          </p:nvSpPr>
          <p:spPr>
            <a:xfrm>
              <a:off x="7424361" y="161502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8" name="Down Arrow 37"/>
            <p:cNvSpPr/>
            <p:nvPr/>
          </p:nvSpPr>
          <p:spPr>
            <a:xfrm>
              <a:off x="5893477" y="4914270"/>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9" name="Down Arrow 38"/>
            <p:cNvSpPr/>
            <p:nvPr/>
          </p:nvSpPr>
          <p:spPr>
            <a:xfrm>
              <a:off x="6199654" y="533209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40" name="Down Arrow 39"/>
            <p:cNvSpPr/>
            <p:nvPr/>
          </p:nvSpPr>
          <p:spPr>
            <a:xfrm>
              <a:off x="6276198" y="4635718"/>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78871" name="TextBox 40"/>
            <p:cNvSpPr txBox="1">
              <a:spLocks noChangeArrowheads="1"/>
            </p:cNvSpPr>
            <p:nvPr/>
          </p:nvSpPr>
          <p:spPr bwMode="auto">
            <a:xfrm>
              <a:off x="2380696" y="4873024"/>
              <a:ext cx="2517351" cy="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Probleemoplossing</a:t>
              </a:r>
            </a:p>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implementatieplannen, enz. </a:t>
              </a:r>
            </a:p>
          </p:txBody>
        </p:sp>
        <p:sp>
          <p:nvSpPr>
            <p:cNvPr id="78872" name="TextBox 41"/>
            <p:cNvSpPr txBox="1">
              <a:spLocks noChangeArrowheads="1"/>
            </p:cNvSpPr>
            <p:nvPr/>
          </p:nvSpPr>
          <p:spPr bwMode="auto">
            <a:xfrm>
              <a:off x="2380696" y="1767563"/>
              <a:ext cx="2525960" cy="140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Overtuigingen</a:t>
              </a:r>
            </a:p>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Zorgen</a:t>
              </a:r>
            </a:p>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Emoties</a:t>
              </a:r>
            </a:p>
            <a:p>
              <a:pPr eaLnBrk="1" hangingPunct="1">
                <a:spcBef>
                  <a:spcPct val="0"/>
                </a:spcBef>
                <a:buFontTx/>
                <a:buNone/>
                <a:defRPr/>
              </a:pPr>
              <a:r>
                <a:rPr lang="nl-NL" sz="1800" b="1" i="0" strike="noStrike" cap="none" spc="0" baseline="0">
                  <a:solidFill>
                    <a:srgbClr val="808080"/>
                  </a:solidFill>
                  <a:effectLst/>
                  <a:latin typeface="Calibri"/>
                  <a:ea typeface="Calibri"/>
                  <a:cs typeface="Calibri"/>
                </a:rPr>
                <a:t>Vertrouwen, enz.</a:t>
              </a:r>
            </a:p>
          </p:txBody>
        </p:sp>
        <p:sp>
          <p:nvSpPr>
            <p:cNvPr id="78873" name="TextBox 42"/>
            <p:cNvSpPr txBox="1">
              <a:spLocks noChangeArrowheads="1"/>
            </p:cNvSpPr>
            <p:nvPr/>
          </p:nvSpPr>
          <p:spPr bwMode="auto">
            <a:xfrm>
              <a:off x="8266349" y="3468698"/>
              <a:ext cx="2154818" cy="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algn="ctr" eaLnBrk="1" hangingPunct="1">
                <a:spcBef>
                  <a:spcPct val="0"/>
                </a:spcBef>
                <a:buFontTx/>
                <a:buNone/>
                <a:defRPr/>
              </a:pPr>
              <a:r>
                <a:rPr lang="nl-NL" sz="1800" b="1" i="0" strike="noStrike" cap="none" spc="300" baseline="0">
                  <a:solidFill>
                    <a:srgbClr val="7B2A84"/>
                  </a:solidFill>
                  <a:effectLst/>
                  <a:latin typeface="Calibri"/>
                  <a:ea typeface="Calibri"/>
                  <a:cs typeface="Calibri"/>
                </a:rPr>
                <a:t>DE CONTEXT VAN HET TEAM</a:t>
              </a: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Motiverende gespreksvoering</a:t>
            </a:r>
          </a:p>
        </p:txBody>
      </p:sp>
      <p:sp>
        <p:nvSpPr>
          <p:cNvPr id="47107" name="Rectangle 3"/>
          <p:cNvSpPr>
            <a:spLocks noGrp="1" noChangeArrowheads="1"/>
          </p:cNvSpPr>
          <p:nvPr>
            <p:ph idx="1"/>
          </p:nvPr>
        </p:nvSpPr>
        <p:spPr/>
        <p:txBody>
          <a:bodyPr>
            <a:normAutofit lnSpcReduction="10000"/>
          </a:bodyPr>
          <a:lstStyle/>
          <a:p>
            <a:pPr eaLnBrk="1" hangingPunct="1"/>
            <a:r>
              <a:rPr lang="nl-NL" sz="2800" b="0" i="0" strike="noStrike" cap="none" spc="0" baseline="0" dirty="0">
                <a:solidFill>
                  <a:srgbClr val="808080"/>
                </a:solidFill>
                <a:effectLst/>
                <a:latin typeface="Calibri"/>
                <a:ea typeface="Calibri"/>
                <a:cs typeface="Calibri"/>
              </a:rPr>
              <a:t>Oorspronkelijk een reactie op overtuiging</a:t>
            </a:r>
          </a:p>
          <a:p>
            <a:pPr eaLnBrk="1" hangingPunct="1"/>
            <a:r>
              <a:rPr lang="nl-NL" sz="2800" b="0" i="0" strike="noStrike" cap="none" spc="0" baseline="0" dirty="0">
                <a:solidFill>
                  <a:srgbClr val="808080"/>
                </a:solidFill>
                <a:effectLst/>
                <a:latin typeface="Calibri"/>
                <a:ea typeface="Calibri"/>
                <a:cs typeface="Calibri"/>
              </a:rPr>
              <a:t>Behandeling voor alcoholisme berustte op confrontatie, maar patiënten verzetten zich hier tegen en toonden geen motivatie om te veranderen</a:t>
            </a:r>
          </a:p>
          <a:p>
            <a:pPr eaLnBrk="1" hangingPunct="1"/>
            <a:r>
              <a:rPr lang="nl-NL" sz="2800" b="0" i="0" strike="noStrike" cap="none" spc="0" baseline="0" dirty="0">
                <a:solidFill>
                  <a:srgbClr val="808080"/>
                </a:solidFill>
                <a:effectLst/>
                <a:latin typeface="Calibri"/>
                <a:ea typeface="Calibri"/>
                <a:cs typeface="Calibri"/>
              </a:rPr>
              <a:t>Een alternatief kwam van Bill Miller, een klinisch psycholoog in New Mexico</a:t>
            </a:r>
          </a:p>
          <a:p>
            <a:pPr lvl="1" eaLnBrk="1" hangingPunct="1"/>
            <a:r>
              <a:rPr lang="nl-NL" sz="2400" b="0" i="0" strike="noStrike" cap="none" spc="0" baseline="0" dirty="0">
                <a:solidFill>
                  <a:srgbClr val="808080"/>
                </a:solidFill>
                <a:effectLst/>
                <a:latin typeface="Calibri"/>
                <a:ea typeface="Calibri"/>
                <a:cs typeface="Calibri"/>
              </a:rPr>
              <a:t>Of iemand zich verzet tegen verandering of gemotiveerder wordt, hangt af van wat u zegt</a:t>
            </a:r>
          </a:p>
          <a:p>
            <a:pPr lvl="1" eaLnBrk="1" hangingPunct="1"/>
            <a:r>
              <a:rPr lang="nl-NL" sz="2400" b="0" i="0" strike="noStrike" cap="none" spc="0" baseline="0" dirty="0">
                <a:solidFill>
                  <a:srgbClr val="808080"/>
                </a:solidFill>
                <a:effectLst/>
                <a:latin typeface="Calibri"/>
                <a:ea typeface="Calibri"/>
                <a:cs typeface="Calibri"/>
              </a:rPr>
              <a:t>Iemand confronteren maakt hem of haar koppiger</a:t>
            </a:r>
          </a:p>
          <a:p>
            <a:pPr lvl="1" eaLnBrk="1" hangingPunct="1"/>
            <a:r>
              <a:rPr lang="nl-NL" sz="2400" b="0" i="0" strike="noStrike" cap="none" spc="0" baseline="0" dirty="0">
                <a:solidFill>
                  <a:srgbClr val="808080"/>
                </a:solidFill>
                <a:effectLst/>
                <a:latin typeface="Calibri"/>
                <a:ea typeface="Calibri"/>
                <a:cs typeface="Calibri"/>
              </a:rPr>
              <a:t>In plaats daarvan is motiverende gespreksvoering bestemd om de motivatie voor verandering te verbeteren</a:t>
            </a:r>
          </a:p>
          <a:p>
            <a:pPr lvl="1" eaLnBrk="1" hangingPunct="1"/>
            <a:endParaRPr lang="en-US" altLang="en-US" sz="2000" i="1" dirty="0"/>
          </a:p>
        </p:txBody>
      </p:sp>
      <p:sp>
        <p:nvSpPr>
          <p:cNvPr id="3" name="Text Placeholder 2">
            <a:extLst>
              <a:ext uri="{FF2B5EF4-FFF2-40B4-BE49-F238E27FC236}">
                <a16:creationId xmlns:a16="http://schemas.microsoft.com/office/drawing/2014/main" id="{493D90E1-A74A-4156-8378-F68D66D9D1E9}"/>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Miller WR. </a:t>
            </a:r>
            <a:r>
              <a:rPr lang="nl-NL" sz="1000" b="0" i="1" strike="noStrike" cap="none" spc="0" baseline="0">
                <a:solidFill>
                  <a:srgbClr val="898989"/>
                </a:solidFill>
                <a:effectLst/>
                <a:latin typeface="Calibri"/>
                <a:ea typeface="Calibri"/>
                <a:cs typeface="Calibri"/>
              </a:rPr>
              <a:t>Behav Psychother. </a:t>
            </a:r>
            <a:r>
              <a:rPr lang="nl-NL" sz="1000" b="0" i="0" strike="noStrike" cap="none" spc="0" baseline="0">
                <a:solidFill>
                  <a:srgbClr val="898989"/>
                </a:solidFill>
                <a:effectLst/>
                <a:latin typeface="Calibri"/>
                <a:ea typeface="Calibri"/>
                <a:cs typeface="Calibri"/>
              </a:rPr>
              <a:t>1983;11:147–172.</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A definition of motivational interviewing</a:t>
            </a:r>
          </a:p>
        </p:txBody>
      </p:sp>
      <p:sp>
        <p:nvSpPr>
          <p:cNvPr id="188419" name="Rectangle 3"/>
          <p:cNvSpPr>
            <a:spLocks noGrp="1" noChangeArrowheads="1"/>
          </p:cNvSpPr>
          <p:nvPr>
            <p:ph idx="1"/>
          </p:nvPr>
        </p:nvSpPr>
        <p:spPr/>
        <p:txBody>
          <a:bodyPr/>
          <a:lstStyle/>
          <a:p>
            <a:pPr eaLnBrk="1" hangingPunct="1">
              <a:defRPr/>
            </a:pPr>
            <a:endParaRPr lang="en-US" altLang="en-US" i="1">
              <a:ea typeface="HelveticaNeueLT Std Cn"/>
            </a:endParaRPr>
          </a:p>
          <a:p>
            <a:pPr marL="0" indent="0">
              <a:buNone/>
              <a:defRPr/>
            </a:pPr>
            <a:r>
              <a:rPr lang="nl-NL" sz="2800" b="0" i="1" strike="noStrike" cap="none" spc="0" baseline="0">
                <a:solidFill>
                  <a:srgbClr val="808080"/>
                </a:solidFill>
                <a:effectLst/>
                <a:latin typeface="Calibri"/>
                <a:ea typeface="Calibri"/>
                <a:cs typeface="Calibri"/>
              </a:rPr>
              <a:t>	“A directive, client-centred counselling style for eliciting 	behaviour change by helping clients to explore and resolve 	ambivalence”</a:t>
            </a:r>
          </a:p>
          <a:p>
            <a:pPr marL="0" indent="0">
              <a:buNone/>
              <a:defRPr/>
            </a:pPr>
            <a:r>
              <a:rPr lang="nl-NL" sz="2800" b="0" i="0" strike="noStrike" cap="none" spc="0" baseline="0">
                <a:solidFill>
                  <a:srgbClr val="808080"/>
                </a:solidFill>
                <a:effectLst/>
                <a:latin typeface="Calibri"/>
                <a:ea typeface="Calibri"/>
                <a:cs typeface="Calibri"/>
              </a:rPr>
              <a:t>						Rollnick en Miller, 1995</a:t>
            </a:r>
          </a:p>
          <a:p>
            <a:pPr lvl="1" eaLnBrk="1" hangingPunct="1">
              <a:defRPr/>
            </a:pPr>
            <a:endParaRPr lang="en-GB" altLang="en-US" i="1"/>
          </a:p>
        </p:txBody>
      </p:sp>
      <p:sp>
        <p:nvSpPr>
          <p:cNvPr id="3" name="Text Placeholder 2">
            <a:extLst>
              <a:ext uri="{FF2B5EF4-FFF2-40B4-BE49-F238E27FC236}">
                <a16:creationId xmlns:a16="http://schemas.microsoft.com/office/drawing/2014/main" id="{6E0D8D70-7CA5-42F5-83FB-F14F8C8C0F9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Perkins R, Repper J. 1998, </a:t>
            </a:r>
            <a:r>
              <a:rPr lang="nl-NL" sz="1000" b="0" i="1" strike="noStrike" cap="none" spc="0" baseline="0">
                <a:solidFill>
                  <a:srgbClr val="898989"/>
                </a:solidFill>
                <a:effectLst/>
                <a:latin typeface="Calibri"/>
                <a:ea typeface="Calibri"/>
                <a:cs typeface="Calibri"/>
              </a:rPr>
              <a:t>Dilemma’s in Community Mental Health Practice. Choice or Control.</a:t>
            </a:r>
            <a:r>
              <a:rPr lang="nl-NL" sz="1000" b="0" i="0" strike="noStrike" cap="none" spc="0" baseline="0">
                <a:solidFill>
                  <a:srgbClr val="898989"/>
                </a:solidFill>
                <a:effectLst/>
                <a:latin typeface="Calibri"/>
                <a:ea typeface="Calibri"/>
                <a:cs typeface="Calibri"/>
              </a:rPr>
              <a:t> Radcliffe Medical Press, Oxford, VS.</a:t>
            </a:r>
            <a:endParaRPr lang="en-GB" sz="1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lIns="0" tIns="0" rIns="0" bIns="0" rtlCol="0" anchor="ctr">
            <a:normAutofit fontScale="90000"/>
          </a:bodyPr>
          <a:lstStyle/>
          <a:p>
            <a:pPr eaLnBrk="1" hangingPunct="1"/>
            <a:r>
              <a:rPr lang="nl-NL" sz="5400" b="1" i="0" strike="noStrike" cap="none" spc="0" baseline="0">
                <a:solidFill>
                  <a:srgbClr val="FFFFFF"/>
                </a:solidFill>
                <a:effectLst/>
                <a:latin typeface="Calibri Light"/>
                <a:ea typeface="Calibri Light"/>
                <a:cs typeface="Calibri Light"/>
              </a:rPr>
              <a:t>De theorie achter motiverende gespreksvoering</a:t>
            </a:r>
          </a:p>
        </p:txBody>
      </p:sp>
      <p:sp>
        <p:nvSpPr>
          <p:cNvPr id="6" name="Text Placeholder 5">
            <a:extLst>
              <a:ext uri="{FF2B5EF4-FFF2-40B4-BE49-F238E27FC236}">
                <a16:creationId xmlns:a16="http://schemas.microsoft.com/office/drawing/2014/main" id="{2ED18450-DA12-4C8F-8B37-90D5447F5F96}"/>
              </a:ext>
            </a:extLst>
          </p:cNvPr>
          <p:cNvSpPr>
            <a:spLocks noGrp="1"/>
          </p:cNvSpPr>
          <p:nvPr>
            <p:ph type="body" idx="1"/>
          </p:nvPr>
        </p:nvSpPr>
        <p:spPr/>
        <p:txBody>
          <a:bodyPr/>
          <a:lstStyle/>
          <a:p>
            <a:endParaRPr lang="en-GB"/>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Principe 1: Vertel mensen niet wat ze moeten doen...</a:t>
            </a:r>
          </a:p>
        </p:txBody>
      </p:sp>
      <p:sp>
        <p:nvSpPr>
          <p:cNvPr id="50179"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...omdat het meestal niet werkt, zelfs niet als u gelijk hebt</a:t>
            </a:r>
          </a:p>
          <a:p>
            <a:pPr eaLnBrk="1" hangingPunct="1"/>
            <a:r>
              <a:rPr lang="nl-NL" sz="2800" b="0" i="0" strike="noStrike" cap="none" spc="0" baseline="0">
                <a:solidFill>
                  <a:srgbClr val="808080"/>
                </a:solidFill>
                <a:effectLst/>
                <a:latin typeface="Calibri"/>
                <a:ea typeface="Calibri"/>
                <a:cs typeface="Calibri"/>
              </a:rPr>
              <a:t>Als mensen niet het gevoel hebben dat ze een keuze hebben, voelen ze een behoefte om het tegenovergestelde te doen, om te bewijzen dat ze nog steeds een vrije wil hebben.</a:t>
            </a:r>
            <a:r>
              <a:rPr lang="nl-NL" sz="2800" b="0" i="0" strike="noStrike" cap="none" spc="0" baseline="30000">
                <a:solidFill>
                  <a:srgbClr val="808080"/>
                </a:solidFill>
                <a:effectLst/>
                <a:latin typeface="Calibri"/>
                <a:ea typeface="Calibri"/>
                <a:cs typeface="Calibri"/>
              </a:rPr>
              <a:t>1</a:t>
            </a:r>
          </a:p>
          <a:p>
            <a:pPr lvl="1" eaLnBrk="1" hangingPunct="1"/>
            <a:r>
              <a:rPr lang="nl-NL" sz="2400" b="0" i="1" strike="noStrike" cap="none" spc="0" baseline="0">
                <a:solidFill>
                  <a:srgbClr val="808080"/>
                </a:solidFill>
                <a:effectLst/>
                <a:latin typeface="Calibri"/>
                <a:ea typeface="Calibri"/>
                <a:cs typeface="Calibri"/>
              </a:rPr>
              <a:t>"Niemand vertelt me wat ik moet doen"</a:t>
            </a:r>
            <a:endParaRPr lang="en-GB" altLang="en-US" i="1"/>
          </a:p>
        </p:txBody>
      </p:sp>
      <p:sp>
        <p:nvSpPr>
          <p:cNvPr id="3" name="Text Placeholder 2">
            <a:extLst>
              <a:ext uri="{FF2B5EF4-FFF2-40B4-BE49-F238E27FC236}">
                <a16:creationId xmlns:a16="http://schemas.microsoft.com/office/drawing/2014/main" id="{410ECE59-6A14-4625-B380-657408D8ED9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Brehm JW.  </a:t>
            </a:r>
            <a:r>
              <a:rPr lang="nl-NL" sz="1000" b="0" i="1" strike="noStrike" cap="none" spc="0" baseline="0">
                <a:solidFill>
                  <a:srgbClr val="898989"/>
                </a:solidFill>
                <a:effectLst/>
                <a:latin typeface="Calibri"/>
                <a:ea typeface="Calibri"/>
                <a:cs typeface="Calibri"/>
              </a:rPr>
              <a:t>A theory of psychological reactance</a:t>
            </a:r>
            <a:r>
              <a:rPr lang="nl-NL" sz="1000" b="0" i="0" strike="noStrike" cap="none" spc="0" baseline="0">
                <a:solidFill>
                  <a:srgbClr val="898989"/>
                </a:solidFill>
                <a:effectLst/>
                <a:latin typeface="Calibri"/>
                <a:ea typeface="Calibri"/>
                <a:cs typeface="Calibri"/>
              </a:rPr>
              <a:t>. Academic Press; New York</a:t>
            </a:r>
            <a:r>
              <a:rPr lang="nl-NL" sz="1000" b="0" i="1" strike="noStrike" cap="none" spc="0" baseline="0">
                <a:solidFill>
                  <a:srgbClr val="898989"/>
                </a:solidFill>
                <a:effectLst/>
                <a:latin typeface="Calibri"/>
                <a:ea typeface="Calibri"/>
                <a:cs typeface="Calibri"/>
              </a:rPr>
              <a:t>.</a:t>
            </a:r>
            <a:r>
              <a:rPr lang="nl-NL" sz="1000" b="0" i="0" strike="noStrike" cap="none" spc="0" baseline="0">
                <a:solidFill>
                  <a:srgbClr val="898989"/>
                </a:solidFill>
                <a:effectLst/>
                <a:latin typeface="Calibri"/>
                <a:ea typeface="Calibri"/>
                <a:cs typeface="Calibri"/>
              </a:rPr>
              <a:t> 1966. </a:t>
            </a:r>
            <a:endParaRPr lang="en-GB" sz="100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Principe 2: Luisteren</a:t>
            </a:r>
          </a:p>
        </p:txBody>
      </p:sp>
      <p:sp>
        <p:nvSpPr>
          <p:cNvPr id="51203"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Als u niet kunt luisteren en niet iemand in een gesprek kunt betrekken, is het </a:t>
            </a:r>
            <a:r>
              <a:rPr lang="nl-NL" sz="2800" b="1" i="0" strike="noStrike" cap="none" spc="0" baseline="0">
                <a:solidFill>
                  <a:srgbClr val="7B2A84"/>
                </a:solidFill>
                <a:effectLst/>
                <a:latin typeface="Calibri"/>
                <a:ea typeface="Calibri"/>
                <a:cs typeface="Calibri"/>
              </a:rPr>
              <a:t>niet waarschijnlijk</a:t>
            </a:r>
            <a:r>
              <a:rPr lang="nl-NL" sz="2800" b="0" i="0" strike="noStrike" cap="none" spc="0" baseline="0">
                <a:solidFill>
                  <a:srgbClr val="808080"/>
                </a:solidFill>
                <a:effectLst/>
                <a:latin typeface="Calibri"/>
                <a:ea typeface="Calibri"/>
                <a:cs typeface="Calibri"/>
              </a:rPr>
              <a:t> dat deze persoon zal veranderen</a:t>
            </a:r>
          </a:p>
          <a:p>
            <a:pPr eaLnBrk="1" hangingPunct="1"/>
            <a:r>
              <a:rPr lang="nl-NL" sz="2800" b="0" i="0" strike="noStrike" cap="none" spc="0" baseline="0">
                <a:solidFill>
                  <a:srgbClr val="808080"/>
                </a:solidFill>
                <a:effectLst/>
                <a:latin typeface="Calibri"/>
                <a:ea typeface="Calibri"/>
                <a:cs typeface="Calibri"/>
              </a:rPr>
              <a:t>Carl Rogers' niet-directieve interactiestijl benadrukt het belang van:</a:t>
            </a:r>
            <a:r>
              <a:rPr lang="nl-NL" sz="2800" b="0" i="0" strike="noStrike" cap="none" spc="0" baseline="30000">
                <a:solidFill>
                  <a:srgbClr val="808080"/>
                </a:solidFill>
                <a:effectLst/>
                <a:latin typeface="Calibri"/>
                <a:ea typeface="Calibri"/>
                <a:cs typeface="Calibri"/>
              </a:rPr>
              <a:t>1</a:t>
            </a:r>
          </a:p>
          <a:p>
            <a:pPr lvl="1" eaLnBrk="1" hangingPunct="1"/>
            <a:r>
              <a:rPr lang="nl-NL" sz="2400" b="0" i="0" strike="noStrike" cap="none" spc="0" baseline="0">
                <a:solidFill>
                  <a:srgbClr val="808080"/>
                </a:solidFill>
                <a:effectLst/>
                <a:latin typeface="Calibri"/>
                <a:ea typeface="Calibri"/>
                <a:cs typeface="Calibri"/>
              </a:rPr>
              <a:t>Luisteren </a:t>
            </a:r>
          </a:p>
          <a:p>
            <a:pPr lvl="1" eaLnBrk="1" hangingPunct="1"/>
            <a:r>
              <a:rPr lang="nl-NL" sz="2400" b="0" i="0" strike="noStrike" cap="none" spc="0" baseline="0">
                <a:solidFill>
                  <a:srgbClr val="808080"/>
                </a:solidFill>
                <a:effectLst/>
                <a:latin typeface="Calibri"/>
                <a:ea typeface="Calibri"/>
                <a:cs typeface="Calibri"/>
              </a:rPr>
              <a:t>Empathie</a:t>
            </a:r>
          </a:p>
          <a:p>
            <a:pPr lvl="1" eaLnBrk="1" hangingPunct="1"/>
            <a:r>
              <a:rPr lang="nl-NL" sz="2400" b="0" i="0" strike="noStrike" cap="none" spc="0" baseline="0">
                <a:solidFill>
                  <a:srgbClr val="808080"/>
                </a:solidFill>
                <a:effectLst/>
                <a:latin typeface="Calibri"/>
                <a:ea typeface="Calibri"/>
                <a:cs typeface="Calibri"/>
              </a:rPr>
              <a:t>Begrijpen</a:t>
            </a:r>
          </a:p>
          <a:p>
            <a:pPr eaLnBrk="1" hangingPunct="1"/>
            <a:r>
              <a:rPr lang="nl-NL" sz="2800" b="0" i="0" strike="noStrike" cap="none" spc="0" baseline="0">
                <a:solidFill>
                  <a:srgbClr val="808080"/>
                </a:solidFill>
                <a:effectLst/>
                <a:latin typeface="Calibri"/>
                <a:ea typeface="Calibri"/>
                <a:cs typeface="Calibri"/>
              </a:rPr>
              <a:t>Als iemand verwacht te worden overgehaald, is dit onverwacht!</a:t>
            </a:r>
          </a:p>
          <a:p>
            <a:pPr lvl="1" eaLnBrk="1" hangingPunct="1"/>
            <a:endParaRPr lang="en-US" altLang="en-US" i="1"/>
          </a:p>
        </p:txBody>
      </p:sp>
      <p:sp>
        <p:nvSpPr>
          <p:cNvPr id="3" name="Text Placeholder 2">
            <a:extLst>
              <a:ext uri="{FF2B5EF4-FFF2-40B4-BE49-F238E27FC236}">
                <a16:creationId xmlns:a16="http://schemas.microsoft.com/office/drawing/2014/main" id="{106628F9-6071-47B4-8E3B-85D6CE8ECFEB}"/>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Rogers C. </a:t>
            </a:r>
            <a:r>
              <a:rPr lang="nl-NL" sz="1000" b="0" i="1" strike="noStrike" cap="none" spc="0" baseline="0">
                <a:solidFill>
                  <a:srgbClr val="898989"/>
                </a:solidFill>
                <a:effectLst/>
                <a:latin typeface="Calibri"/>
                <a:ea typeface="Calibri"/>
                <a:cs typeface="Calibri"/>
              </a:rPr>
              <a:t>Couns Psychol</a:t>
            </a:r>
            <a:r>
              <a:rPr lang="nl-NL" sz="1000" b="0" i="0" strike="noStrike" cap="none" spc="0" baseline="0">
                <a:solidFill>
                  <a:srgbClr val="898989"/>
                </a:solidFill>
                <a:effectLst/>
                <a:latin typeface="Calibri"/>
                <a:ea typeface="Calibri"/>
                <a:cs typeface="Calibri"/>
              </a:rPr>
              <a:t>. 1975;5:2–10.</a:t>
            </a:r>
            <a:endParaRPr lang="en-GB" altLang="en-US" sz="1000">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59C9-75A7-4F0F-A644-183F205CD679}"/>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Leerdoelen</a:t>
            </a:r>
            <a:endParaRPr lang="en-GB"/>
          </a:p>
        </p:txBody>
      </p:sp>
      <p:sp>
        <p:nvSpPr>
          <p:cNvPr id="3" name="Content Placeholder 2">
            <a:extLst>
              <a:ext uri="{FF2B5EF4-FFF2-40B4-BE49-F238E27FC236}">
                <a16:creationId xmlns:a16="http://schemas.microsoft.com/office/drawing/2014/main" id="{E5E158AD-1DE1-4CC7-B35C-894C3D2630C5}"/>
              </a:ext>
            </a:extLst>
          </p:cNvPr>
          <p:cNvSpPr>
            <a:spLocks noGrp="1"/>
          </p:cNvSpPr>
          <p:nvPr>
            <p:ph idx="1"/>
          </p:nvPr>
        </p:nvSpPr>
        <p:spPr/>
        <p:txBody>
          <a:bodyPr>
            <a:normAutofit/>
          </a:bodyPr>
          <a:lstStyle/>
          <a:p>
            <a:pPr>
              <a:buFont typeface="Arial"/>
              <a:buChar char="•"/>
              <a:defRPr/>
            </a:pPr>
            <a:r>
              <a:rPr lang="nl-NL" sz="2800" b="0" i="0" strike="noStrike" cap="none" spc="0" baseline="0">
                <a:solidFill>
                  <a:srgbClr val="808080"/>
                </a:solidFill>
                <a:effectLst/>
                <a:latin typeface="Calibri"/>
                <a:ea typeface="Calibri"/>
                <a:cs typeface="Calibri"/>
              </a:rPr>
              <a:t>Herken het belang van therapietrouw</a:t>
            </a:r>
          </a:p>
          <a:p>
            <a:pPr marL="0" indent="0">
              <a:buNone/>
              <a:defRPr/>
            </a:pPr>
            <a:endParaRPr lang="en-GB"/>
          </a:p>
          <a:p>
            <a:pPr>
              <a:buFont typeface="Arial"/>
              <a:buChar char="•"/>
              <a:defRPr/>
            </a:pPr>
            <a:r>
              <a:rPr lang="nl-NL" sz="2800" b="0" i="0" strike="noStrike" cap="none" spc="0" baseline="0">
                <a:solidFill>
                  <a:srgbClr val="808080"/>
                </a:solidFill>
                <a:effectLst/>
                <a:latin typeface="Calibri"/>
                <a:ea typeface="Calibri"/>
                <a:cs typeface="Calibri"/>
              </a:rPr>
              <a:t>Bekijk de factoren die van invloed zijn op therapietrouw</a:t>
            </a:r>
          </a:p>
          <a:p>
            <a:pPr marL="0" indent="0">
              <a:buNone/>
              <a:defRPr/>
            </a:pPr>
            <a:endParaRPr lang="en-GB"/>
          </a:p>
          <a:p>
            <a:pPr>
              <a:buFont typeface="Arial"/>
              <a:buChar char="•"/>
              <a:defRPr/>
            </a:pPr>
            <a:r>
              <a:rPr lang="nl-NL" sz="2800" b="0" i="0" strike="noStrike" cap="none" spc="0" baseline="0">
                <a:solidFill>
                  <a:srgbClr val="808080"/>
                </a:solidFill>
                <a:effectLst/>
                <a:latin typeface="Calibri"/>
                <a:ea typeface="Calibri"/>
                <a:cs typeface="Calibri"/>
              </a:rPr>
              <a:t>Een begrip ontwikkelen van motiverende gespreksvoering</a:t>
            </a:r>
          </a:p>
          <a:p>
            <a:pPr>
              <a:buFont typeface="Arial"/>
              <a:buChar char="•"/>
              <a:defRPr/>
            </a:pPr>
            <a:endParaRPr lang="en-GB"/>
          </a:p>
          <a:p>
            <a:pPr>
              <a:buFont typeface="Arial"/>
              <a:buChar char="•"/>
              <a:defRPr/>
            </a:pPr>
            <a:r>
              <a:rPr lang="nl-NL" sz="2800" b="0" i="0" strike="noStrike" cap="none" spc="0" baseline="0">
                <a:solidFill>
                  <a:srgbClr val="808080"/>
                </a:solidFill>
                <a:effectLst/>
                <a:latin typeface="Calibri"/>
                <a:ea typeface="Calibri"/>
                <a:cs typeface="Calibri"/>
              </a:rPr>
              <a:t>Verken de theorie achter motiverende gespreksvoering</a:t>
            </a:r>
          </a:p>
          <a:p>
            <a:endParaRPr lang="en-GB"/>
          </a:p>
        </p:txBody>
      </p:sp>
      <p:sp>
        <p:nvSpPr>
          <p:cNvPr id="4" name="Text Placeholder 3">
            <a:extLst>
              <a:ext uri="{FF2B5EF4-FFF2-40B4-BE49-F238E27FC236}">
                <a16:creationId xmlns:a16="http://schemas.microsoft.com/office/drawing/2014/main" id="{32F55D86-EF14-4484-B33F-B64A2868F78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4306917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eaLnBrk="1" hangingPunct="1"/>
            <a:r>
              <a:rPr lang="nl-NL" sz="3600" b="0" i="0" strike="noStrike" cap="none" spc="0" baseline="0">
                <a:solidFill>
                  <a:srgbClr val="FFFFFF"/>
                </a:solidFill>
                <a:effectLst/>
                <a:latin typeface="Calibri Light"/>
                <a:ea typeface="Calibri Light"/>
                <a:cs typeface="Calibri Light"/>
              </a:rPr>
              <a:t>Principe 3: Laat de patiënt </a:t>
            </a:r>
            <a:r>
              <a:rPr lang="nl-NL" sz="3600" b="1" i="0" strike="noStrike" cap="none" spc="0" baseline="0">
                <a:solidFill>
                  <a:srgbClr val="FFFFFF"/>
                </a:solidFill>
                <a:effectLst/>
                <a:latin typeface="Calibri"/>
                <a:ea typeface="Calibri"/>
                <a:cs typeface="Calibri"/>
              </a:rPr>
              <a:t>u</a:t>
            </a:r>
            <a:r>
              <a:rPr lang="nl-NL" sz="3600" b="0" i="0" strike="noStrike" cap="none" spc="0" baseline="0">
                <a:solidFill>
                  <a:srgbClr val="FFFFFF"/>
                </a:solidFill>
                <a:effectLst/>
                <a:latin typeface="Calibri Light"/>
                <a:ea typeface="Calibri Light"/>
                <a:cs typeface="Calibri Light"/>
              </a:rPr>
              <a:t> vertellen dat hij/zij moet veranderen</a:t>
            </a:r>
            <a:endParaRPr lang="en-US" altLang="en-US" baseline="30000">
              <a:ea typeface="HelveticaNeueLT Std Med Cn"/>
            </a:endParaRPr>
          </a:p>
        </p:txBody>
      </p:sp>
      <p:sp>
        <p:nvSpPr>
          <p:cNvPr id="52227" name="Rectangle 3"/>
          <p:cNvSpPr>
            <a:spLocks noGrp="1" noChangeArrowheads="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Het beste wat er kan gebeuren is dat iemand </a:t>
            </a:r>
            <a:r>
              <a:rPr lang="nl-NL" sz="2800" b="1" i="0" strike="noStrike" cap="none" spc="0" baseline="0">
                <a:solidFill>
                  <a:srgbClr val="7B2A84"/>
                </a:solidFill>
                <a:effectLst/>
                <a:latin typeface="Calibri"/>
                <a:ea typeface="Calibri"/>
                <a:cs typeface="Calibri"/>
              </a:rPr>
              <a:t>u</a:t>
            </a:r>
            <a:r>
              <a:rPr lang="nl-NL" sz="2800" b="0" i="0" strike="noStrike" cap="none" spc="0" baseline="0">
                <a:solidFill>
                  <a:srgbClr val="808080"/>
                </a:solidFill>
                <a:effectLst/>
                <a:latin typeface="Calibri"/>
                <a:ea typeface="Calibri"/>
                <a:cs typeface="Calibri"/>
              </a:rPr>
              <a:t> zelf vertelt waarom hij/zij moet veranderen</a:t>
            </a:r>
            <a:endParaRPr lang="en-US" altLang="en-US" baseline="30000">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Als iemand het zelf zegt zonder dat u het zegt, is het </a:t>
            </a:r>
            <a:r>
              <a:rPr lang="nl-NL" sz="2800" b="1" i="0" strike="noStrike" cap="none" spc="0" baseline="0">
                <a:solidFill>
                  <a:srgbClr val="7B2A84"/>
                </a:solidFill>
                <a:effectLst/>
                <a:latin typeface="Calibri"/>
                <a:ea typeface="Calibri"/>
                <a:cs typeface="Calibri"/>
              </a:rPr>
              <a:t>veel</a:t>
            </a:r>
            <a:r>
              <a:rPr lang="nl-NL" sz="2800" b="0" i="0" strike="noStrike" cap="none" spc="0" baseline="0">
                <a:solidFill>
                  <a:srgbClr val="808080"/>
                </a:solidFill>
                <a:effectLst/>
                <a:latin typeface="Calibri"/>
                <a:ea typeface="Calibri"/>
                <a:cs typeface="Calibri"/>
              </a:rPr>
              <a:t> krachtiger</a:t>
            </a:r>
            <a:endParaRPr lang="en-GB" altLang="en-US" baseline="30000">
              <a:ea typeface="HelveticaNeueLT Std Cn"/>
            </a:endParaRPr>
          </a:p>
          <a:p>
            <a:pPr lvl="1" eaLnBrk="1" hangingPunct="1">
              <a:lnSpc>
                <a:spcPct val="90000"/>
              </a:lnSpc>
            </a:pPr>
            <a:r>
              <a:rPr lang="nl-NL" sz="2400" b="0" i="1" strike="noStrike" cap="none" spc="0" baseline="0">
                <a:solidFill>
                  <a:srgbClr val="808080"/>
                </a:solidFill>
                <a:effectLst/>
                <a:latin typeface="Calibri"/>
                <a:ea typeface="Calibri"/>
                <a:cs typeface="Calibri"/>
              </a:rPr>
              <a:t>"Mensen geloven wat ze zichzelf horen zeggen"</a:t>
            </a:r>
          </a:p>
          <a:p>
            <a:pPr eaLnBrk="1" hangingPunct="1">
              <a:lnSpc>
                <a:spcPct val="90000"/>
              </a:lnSpc>
              <a:buFont typeface="Wingdings" pitchFamily="2" charset="2"/>
              <a:buNone/>
            </a:pPr>
            <a:endParaRPr lang="en-US" altLang="en-US" i="1">
              <a:ea typeface="HelveticaNeueLT Std Cn"/>
            </a:endParaRPr>
          </a:p>
        </p:txBody>
      </p:sp>
      <p:sp>
        <p:nvSpPr>
          <p:cNvPr id="3" name="Text Placeholder 2">
            <a:extLst>
              <a:ext uri="{FF2B5EF4-FFF2-40B4-BE49-F238E27FC236}">
                <a16:creationId xmlns:a16="http://schemas.microsoft.com/office/drawing/2014/main" id="{2FC8C99F-272E-4EAF-8AF1-F0DB7D546515}"/>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Bem, DJ. </a:t>
            </a:r>
            <a:r>
              <a:rPr lang="nl-NL" sz="1000" b="0" i="1" strike="noStrike" cap="none" spc="0" baseline="0">
                <a:solidFill>
                  <a:srgbClr val="898989"/>
                </a:solidFill>
                <a:effectLst/>
                <a:latin typeface="Calibri"/>
                <a:ea typeface="Calibri"/>
                <a:cs typeface="Calibri"/>
              </a:rPr>
              <a:t>Advances in Experimental Social Psychology. </a:t>
            </a:r>
            <a:r>
              <a:rPr lang="nl-NL" sz="1000" b="0" i="0" strike="noStrike" cap="none" spc="0" baseline="0">
                <a:solidFill>
                  <a:srgbClr val="898989"/>
                </a:solidFill>
                <a:effectLst/>
                <a:latin typeface="Calibri"/>
                <a:ea typeface="Calibri"/>
                <a:cs typeface="Calibri"/>
              </a:rPr>
              <a:t>Academic Press, New York. 1972.</a:t>
            </a:r>
            <a:endParaRPr lang="en-GB" sz="100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Principe 4: Cognitieve dissonantie</a:t>
            </a:r>
            <a:endParaRPr lang="en-US" altLang="en-US" baseline="30000">
              <a:ea typeface="HelveticaNeueLT Std Med Cn"/>
            </a:endParaRPr>
          </a:p>
        </p:txBody>
      </p:sp>
      <p:sp>
        <p:nvSpPr>
          <p:cNvPr id="53251"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Mensen voelen zich ongemakkelijk wanneer ze twee onverenigbare overtuigingen hebben</a:t>
            </a:r>
          </a:p>
          <a:p>
            <a:pPr eaLnBrk="1" hangingPunct="1"/>
            <a:r>
              <a:rPr lang="nl-NL" sz="2800" b="0" i="0" strike="noStrike" cap="none" spc="0" baseline="0">
                <a:solidFill>
                  <a:srgbClr val="808080"/>
                </a:solidFill>
                <a:effectLst/>
                <a:latin typeface="Calibri"/>
                <a:ea typeface="Calibri"/>
                <a:cs typeface="Calibri"/>
              </a:rPr>
              <a:t>Dit creëert een drang om iets te doen om het op te lossen</a:t>
            </a:r>
          </a:p>
          <a:p>
            <a:pPr eaLnBrk="1" hangingPunct="1"/>
            <a:r>
              <a:rPr lang="nl-NL" sz="2800" b="0" i="0" strike="noStrike" cap="none" spc="0" baseline="0">
                <a:solidFill>
                  <a:srgbClr val="808080"/>
                </a:solidFill>
                <a:effectLst/>
                <a:latin typeface="Calibri"/>
                <a:ea typeface="Calibri"/>
                <a:cs typeface="Calibri"/>
              </a:rPr>
              <a:t>Bijvoorbeeld: </a:t>
            </a:r>
          </a:p>
          <a:p>
            <a:pPr lvl="1" eaLnBrk="1" hangingPunct="1"/>
            <a:r>
              <a:rPr lang="nl-NL" sz="2400" b="0" i="1" strike="noStrike" cap="none" spc="0" baseline="0">
                <a:solidFill>
                  <a:srgbClr val="808080"/>
                </a:solidFill>
                <a:effectLst/>
                <a:latin typeface="Calibri"/>
                <a:ea typeface="Calibri"/>
                <a:cs typeface="Calibri"/>
              </a:rPr>
              <a:t>"Ik rook"</a:t>
            </a:r>
            <a:r>
              <a:rPr lang="nl-NL" sz="2400" b="0" i="0" strike="noStrike" cap="none" spc="0" baseline="0">
                <a:solidFill>
                  <a:srgbClr val="808080"/>
                </a:solidFill>
                <a:effectLst/>
                <a:latin typeface="Calibri"/>
                <a:ea typeface="Calibri"/>
                <a:cs typeface="Calibri"/>
              </a:rPr>
              <a:t> + </a:t>
            </a:r>
            <a:r>
              <a:rPr lang="nl-NL" sz="2400" b="0" i="1" strike="noStrike" cap="none" spc="0" baseline="0">
                <a:solidFill>
                  <a:srgbClr val="808080"/>
                </a:solidFill>
                <a:effectLst/>
                <a:latin typeface="Calibri"/>
                <a:ea typeface="Calibri"/>
                <a:cs typeface="Calibri"/>
              </a:rPr>
              <a:t>"Ik wil gezond zijn"</a:t>
            </a:r>
          </a:p>
          <a:p>
            <a:pPr eaLnBrk="1" hangingPunct="1"/>
            <a:r>
              <a:rPr lang="nl-NL" sz="2800" b="0" i="0" strike="noStrike" cap="none" spc="0" baseline="0">
                <a:solidFill>
                  <a:srgbClr val="808080"/>
                </a:solidFill>
                <a:effectLst/>
                <a:latin typeface="Calibri"/>
                <a:ea typeface="Calibri"/>
                <a:cs typeface="Calibri"/>
              </a:rPr>
              <a:t>Oplossing</a:t>
            </a:r>
          </a:p>
          <a:p>
            <a:pPr lvl="1" eaLnBrk="1" hangingPunct="1"/>
            <a:r>
              <a:rPr lang="nl-NL" sz="2400" b="0" i="0" strike="noStrike" cap="none" spc="0" baseline="0">
                <a:solidFill>
                  <a:srgbClr val="808080"/>
                </a:solidFill>
                <a:effectLst/>
                <a:latin typeface="Calibri"/>
                <a:ea typeface="Calibri"/>
                <a:cs typeface="Calibri"/>
              </a:rPr>
              <a:t>Stop met roken </a:t>
            </a:r>
            <a:r>
              <a:rPr lang="nl-NL" sz="2400" b="1" i="0" strike="noStrike" cap="none" spc="0" baseline="0">
                <a:solidFill>
                  <a:srgbClr val="7B2A84"/>
                </a:solidFill>
                <a:effectLst/>
                <a:latin typeface="Calibri"/>
                <a:ea typeface="Calibri"/>
                <a:cs typeface="Calibri"/>
              </a:rPr>
              <a:t>of</a:t>
            </a:r>
            <a:r>
              <a:rPr lang="nl-NL" sz="2400" b="0" i="0" strike="noStrike" cap="none" spc="0" baseline="0">
                <a:solidFill>
                  <a:srgbClr val="808080"/>
                </a:solidFill>
                <a:effectLst/>
                <a:latin typeface="Calibri"/>
                <a:ea typeface="Calibri"/>
                <a:cs typeface="Calibri"/>
              </a:rPr>
              <a:t> overtuig jezelf dat het oké is om te roken</a:t>
            </a:r>
          </a:p>
          <a:p>
            <a:pPr lvl="1" eaLnBrk="1" hangingPunct="1"/>
            <a:r>
              <a:rPr lang="nl-NL" sz="2400" b="0" i="0" strike="noStrike" cap="none" spc="0" baseline="0">
                <a:solidFill>
                  <a:srgbClr val="808080"/>
                </a:solidFill>
                <a:effectLst/>
                <a:latin typeface="Calibri"/>
                <a:ea typeface="Calibri"/>
                <a:cs typeface="Calibri"/>
              </a:rPr>
              <a:t>Het is gemakkelijker om bij de status quo te blijven!</a:t>
            </a:r>
          </a:p>
        </p:txBody>
      </p:sp>
      <p:sp>
        <p:nvSpPr>
          <p:cNvPr id="3" name="Text Placeholder 2">
            <a:extLst>
              <a:ext uri="{FF2B5EF4-FFF2-40B4-BE49-F238E27FC236}">
                <a16:creationId xmlns:a16="http://schemas.microsoft.com/office/drawing/2014/main" id="{DFE41099-BD00-48CD-9344-BBF7D3A8438B}"/>
              </a:ext>
            </a:extLst>
          </p:cNvPr>
          <p:cNvSpPr>
            <a:spLocks noGrp="1"/>
          </p:cNvSpPr>
          <p:nvPr>
            <p:ph type="body" sz="quarter" idx="13"/>
          </p:nvPr>
        </p:nvSpPr>
        <p:spPr/>
        <p:txBody>
          <a:bodyPr/>
          <a:lstStyle/>
          <a:p>
            <a:endParaRPr lang="en-GB" sz="1000"/>
          </a:p>
          <a:p>
            <a:r>
              <a:rPr lang="nl-NL" sz="1000" b="0" i="0" strike="noStrike" cap="none" spc="0" baseline="0">
                <a:solidFill>
                  <a:srgbClr val="898989"/>
                </a:solidFill>
                <a:effectLst/>
                <a:latin typeface="Calibri"/>
                <a:ea typeface="Calibri"/>
                <a:cs typeface="Calibri"/>
              </a:rPr>
              <a:t>Festinger L. </a:t>
            </a:r>
            <a:r>
              <a:rPr lang="nl-NL" sz="1000" b="0" i="1" strike="noStrike" cap="none" spc="0" baseline="0">
                <a:solidFill>
                  <a:srgbClr val="898989"/>
                </a:solidFill>
                <a:effectLst/>
                <a:latin typeface="Calibri"/>
                <a:ea typeface="Calibri"/>
                <a:cs typeface="Calibri"/>
              </a:rPr>
              <a:t>A theory of cognitive dissonance. </a:t>
            </a:r>
            <a:r>
              <a:rPr lang="nl-NL" sz="1000" b="0" i="0" strike="noStrike" cap="none" spc="0" baseline="0">
                <a:solidFill>
                  <a:srgbClr val="898989"/>
                </a:solidFill>
                <a:effectLst/>
                <a:latin typeface="Calibri"/>
                <a:ea typeface="Calibri"/>
                <a:cs typeface="Calibri"/>
              </a:rPr>
              <a:t>Stanford University Press, Stanford</a:t>
            </a:r>
            <a:r>
              <a:rPr lang="nl-NL" sz="1000" b="0" i="1" strike="noStrike" cap="none" spc="0" baseline="0">
                <a:solidFill>
                  <a:srgbClr val="898989"/>
                </a:solidFill>
                <a:effectLst/>
                <a:latin typeface="Calibri"/>
                <a:ea typeface="Calibri"/>
                <a:cs typeface="Calibri"/>
              </a:rPr>
              <a:t>.</a:t>
            </a:r>
            <a:r>
              <a:rPr lang="nl-NL" sz="1000" b="0" i="0" strike="noStrike" cap="none" spc="0" baseline="0">
                <a:solidFill>
                  <a:srgbClr val="898989"/>
                </a:solidFill>
                <a:effectLst/>
                <a:latin typeface="Calibri"/>
                <a:ea typeface="Calibri"/>
                <a:cs typeface="Calibri"/>
              </a:rPr>
              <a:t> 1957.</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pPr eaLnBrk="1" hangingPunct="1"/>
            <a:r>
              <a:rPr lang="nl-NL" sz="3600" b="0" i="0" strike="noStrike" cap="none" spc="0" baseline="0">
                <a:solidFill>
                  <a:srgbClr val="FFFFFF"/>
                </a:solidFill>
                <a:effectLst/>
                <a:latin typeface="Calibri Light"/>
                <a:ea typeface="Calibri Light"/>
                <a:cs typeface="Calibri Light"/>
              </a:rPr>
              <a:t>Principe 5: Mensen moeten zich zeker voelen voordat ze proberen te veranderen</a:t>
            </a:r>
          </a:p>
        </p:txBody>
      </p:sp>
      <p:sp>
        <p:nvSpPr>
          <p:cNvPr id="54275" name="Rectangle 3"/>
          <p:cNvSpPr>
            <a:spLocks noGrp="1" noChangeArrowheads="1"/>
          </p:cNvSpPr>
          <p:nvPr>
            <p:ph idx="1"/>
          </p:nvPr>
        </p:nvSpPr>
        <p:spPr>
          <a:xfrm>
            <a:off x="838200" y="1473201"/>
            <a:ext cx="5079715" cy="4317999"/>
          </a:xfrm>
        </p:spPr>
        <p:txBody>
          <a:bodyPr/>
          <a:lstStyle/>
          <a:p>
            <a:pPr eaLnBrk="1" hangingPunct="1"/>
            <a:r>
              <a:rPr lang="nl-NL" sz="2800" b="0" i="0" strike="noStrike" cap="none" spc="0" baseline="0">
                <a:solidFill>
                  <a:srgbClr val="808080"/>
                </a:solidFill>
                <a:effectLst/>
                <a:latin typeface="Calibri"/>
                <a:ea typeface="Calibri"/>
                <a:cs typeface="Calibri"/>
              </a:rPr>
              <a:t>Als mensen denken dat ze in staat zijn om iets te doen, zullen ze het </a:t>
            </a:r>
            <a:r>
              <a:rPr lang="nl-NL" sz="2800" b="1" i="0" strike="noStrike" cap="none" spc="0" baseline="0">
                <a:solidFill>
                  <a:srgbClr val="7B2A84"/>
                </a:solidFill>
                <a:effectLst/>
                <a:latin typeface="Calibri"/>
                <a:ea typeface="Calibri"/>
                <a:cs typeface="Calibri"/>
              </a:rPr>
              <a:t>veel</a:t>
            </a:r>
            <a:r>
              <a:rPr lang="nl-NL" sz="2800" b="0" i="0" strike="noStrike" cap="none" spc="0" baseline="0">
                <a:solidFill>
                  <a:srgbClr val="808080"/>
                </a:solidFill>
                <a:effectLst/>
                <a:latin typeface="Calibri"/>
                <a:ea typeface="Calibri"/>
                <a:cs typeface="Calibri"/>
              </a:rPr>
              <a:t> eerder proberen</a:t>
            </a:r>
            <a:endParaRPr lang="en-US" altLang="en-US" baseline="30000">
              <a:ea typeface="HelveticaNeueLT Std Cn"/>
            </a:endParaRPr>
          </a:p>
          <a:p>
            <a:pPr eaLnBrk="1" hangingPunct="1">
              <a:buFont typeface="Wingdings" pitchFamily="2" charset="2"/>
              <a:buNone/>
            </a:pPr>
            <a:endParaRPr lang="en-GB" altLang="en-US">
              <a:ea typeface="HelveticaNeueLT Std Cn"/>
            </a:endParaRPr>
          </a:p>
          <a:p>
            <a:pPr lvl="1" eaLnBrk="1" hangingPunct="1"/>
            <a:endParaRPr lang="en-US" altLang="en-US" i="1"/>
          </a:p>
        </p:txBody>
      </p:sp>
      <p:sp>
        <p:nvSpPr>
          <p:cNvPr id="3" name="Text Placeholder 2">
            <a:extLst>
              <a:ext uri="{FF2B5EF4-FFF2-40B4-BE49-F238E27FC236}">
                <a16:creationId xmlns:a16="http://schemas.microsoft.com/office/drawing/2014/main" id="{878C89CE-A731-4C44-9C52-106C4C9574DD}"/>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Shutterstock</a:t>
            </a:r>
          </a:p>
          <a:p>
            <a:r>
              <a:rPr lang="nl-NL" sz="1000" b="0" i="0" strike="noStrike" cap="none" spc="0" baseline="0">
                <a:solidFill>
                  <a:srgbClr val="898989"/>
                </a:solidFill>
                <a:effectLst/>
                <a:latin typeface="Calibri"/>
                <a:ea typeface="Calibri"/>
                <a:cs typeface="Calibri"/>
              </a:rPr>
              <a:t>Bandura A. </a:t>
            </a:r>
            <a:r>
              <a:rPr lang="nl-NL" sz="1000" b="0" i="1" strike="noStrike" cap="none" spc="0" baseline="0">
                <a:solidFill>
                  <a:srgbClr val="898989"/>
                </a:solidFill>
                <a:effectLst/>
                <a:latin typeface="Calibri"/>
                <a:ea typeface="Calibri"/>
                <a:cs typeface="Calibri"/>
              </a:rPr>
              <a:t>Psychol Rev. </a:t>
            </a:r>
            <a:r>
              <a:rPr lang="nl-NL" sz="1000" b="0" i="0" strike="noStrike" cap="none" spc="0" baseline="0">
                <a:solidFill>
                  <a:srgbClr val="898989"/>
                </a:solidFill>
                <a:effectLst/>
                <a:latin typeface="Calibri"/>
                <a:ea typeface="Calibri"/>
                <a:cs typeface="Calibri"/>
              </a:rPr>
              <a:t>1977;84:191–215.</a:t>
            </a:r>
          </a:p>
        </p:txBody>
      </p:sp>
      <p:pic>
        <p:nvPicPr>
          <p:cNvPr id="4" name="Picture 3" descr="A picture containing sky, outdoor, sunset, person&#10;&#10;Description automatically generated">
            <a:extLst>
              <a:ext uri="{FF2B5EF4-FFF2-40B4-BE49-F238E27FC236}">
                <a16:creationId xmlns:a16="http://schemas.microsoft.com/office/drawing/2014/main" id="{C193E7A1-CE5F-224C-B27C-2AD70464FDA5}"/>
              </a:ext>
            </a:extLst>
          </p:cNvPr>
          <p:cNvPicPr>
            <a:picLocks noChangeAspect="1"/>
          </p:cNvPicPr>
          <p:nvPr/>
        </p:nvPicPr>
        <p:blipFill>
          <a:blip r:embed="rId3">
            <a:extLst>
              <a:ext uri="{28A0092B-C50C-407E-A947-70E740481C1C}">
                <a14:useLocalDpi xmlns:a14="http://schemas.microsoft.com/office/drawing/2010/main"/>
              </a:ext>
            </a:extLst>
          </a:blip>
          <a:srcRect l="1857" t="602" r="19677" b="1858"/>
          <a:stretch>
            <a:fillRect/>
          </a:stretch>
        </p:blipFill>
        <p:spPr>
          <a:xfrm>
            <a:off x="6102849" y="1479478"/>
            <a:ext cx="5208998" cy="4315147"/>
          </a:xfrm>
          <a:prstGeom prst="roundRect">
            <a:avLst>
              <a:gd name="adj" fmla="val 5953"/>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Principe 6: Ambivalentie is normaal</a:t>
            </a:r>
          </a:p>
        </p:txBody>
      </p:sp>
      <p:sp>
        <p:nvSpPr>
          <p:cNvPr id="55299" name="Content Placeholder 1"/>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We worstelen allemaal met grote beslissingen</a:t>
            </a:r>
          </a:p>
          <a:p>
            <a:pPr eaLnBrk="1" hangingPunct="1"/>
            <a:r>
              <a:rPr lang="nl-NL" sz="2800" b="0" i="0" strike="noStrike" cap="none" spc="0" baseline="0">
                <a:solidFill>
                  <a:srgbClr val="808080"/>
                </a:solidFill>
                <a:effectLst/>
                <a:latin typeface="Calibri"/>
                <a:ea typeface="Calibri"/>
                <a:cs typeface="Calibri"/>
              </a:rPr>
              <a:t>Het is voor mensen normaal om onzeker te zijn</a:t>
            </a:r>
          </a:p>
        </p:txBody>
      </p:sp>
      <p:sp>
        <p:nvSpPr>
          <p:cNvPr id="2" name="Text Placeholder 1">
            <a:extLst>
              <a:ext uri="{FF2B5EF4-FFF2-40B4-BE49-F238E27FC236}">
                <a16:creationId xmlns:a16="http://schemas.microsoft.com/office/drawing/2014/main" id="{C536FC31-DEF2-4F10-BA71-00965D87626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5D7-DBBC-478C-B57C-87B48BFD3E59}"/>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Samenvatting </a:t>
            </a:r>
          </a:p>
        </p:txBody>
      </p:sp>
      <p:sp>
        <p:nvSpPr>
          <p:cNvPr id="5" name="Content Placeholder 4">
            <a:extLst>
              <a:ext uri="{FF2B5EF4-FFF2-40B4-BE49-F238E27FC236}">
                <a16:creationId xmlns:a16="http://schemas.microsoft.com/office/drawing/2014/main" id="{1A316DE1-7CBD-491A-8167-CC0F6857B22C}"/>
              </a:ext>
            </a:extLst>
          </p:cNvPr>
          <p:cNvSpPr>
            <a:spLocks noGrp="1"/>
          </p:cNvSpPr>
          <p:nvPr>
            <p:ph idx="1"/>
          </p:nvPr>
        </p:nvSpPr>
        <p:spPr/>
        <p:txBody>
          <a:bodyPr>
            <a:normAutofit lnSpcReduction="10000"/>
          </a:bodyPr>
          <a:lstStyle/>
          <a:p>
            <a:r>
              <a:rPr lang="nl-NL" sz="2600" b="0" i="0" strike="noStrike" cap="none" spc="0" baseline="0">
                <a:solidFill>
                  <a:srgbClr val="808080"/>
                </a:solidFill>
                <a:effectLst/>
                <a:latin typeface="Calibri"/>
                <a:ea typeface="Calibri"/>
                <a:cs typeface="Calibri"/>
              </a:rPr>
              <a:t>Naleving van de behandeling is noodzakelijk om optimale resultaten bij CF te bereiken; slechte therapietrouw wat betreft de behandeling wordt echter erkend als een belangrijk probleem bij patiënten met CF</a:t>
            </a:r>
          </a:p>
          <a:p>
            <a:r>
              <a:rPr lang="nl-NL" sz="2600" b="0" i="0" strike="noStrike" cap="none" spc="0" baseline="0">
                <a:solidFill>
                  <a:srgbClr val="808080"/>
                </a:solidFill>
                <a:effectLst/>
                <a:latin typeface="Calibri"/>
                <a:ea typeface="Calibri"/>
                <a:cs typeface="Calibri"/>
              </a:rPr>
              <a:t>Therapietrouw wordt beïnvloed door een aantal factoren, zoals de omgeving van de patiënt, individuele kenmerken, gedrag en begrip van de behandeling en ziekte </a:t>
            </a:r>
          </a:p>
          <a:p>
            <a:r>
              <a:rPr lang="nl-NL" sz="2600" b="0" i="0" strike="noStrike" cap="none" spc="0" baseline="0">
                <a:solidFill>
                  <a:srgbClr val="808080"/>
                </a:solidFill>
                <a:effectLst/>
                <a:latin typeface="Calibri"/>
                <a:ea typeface="Calibri"/>
                <a:cs typeface="Calibri"/>
              </a:rPr>
              <a:t>Motiverende gespreksvoering kan worden gebruikt om gedragsverandering te vergemakkelijken bij patiënten die weerstand tonen</a:t>
            </a:r>
          </a:p>
          <a:p>
            <a:r>
              <a:rPr lang="nl-NL" sz="2600" b="0" i="0" strike="noStrike" cap="none" spc="0" baseline="0">
                <a:solidFill>
                  <a:srgbClr val="808080"/>
                </a:solidFill>
                <a:effectLst/>
                <a:latin typeface="Calibri"/>
                <a:ea typeface="Calibri"/>
                <a:cs typeface="Calibri"/>
              </a:rPr>
              <a:t>Zorgverleners en CF-teams kunnen de motiverende gesprekstechnieken gebruiken om de overtuigingen van een patiënt te verkennen en hun motivatie voor verandering te verbeteren</a:t>
            </a:r>
          </a:p>
          <a:p>
            <a:endParaRPr lang="en-GB"/>
          </a:p>
        </p:txBody>
      </p:sp>
      <p:sp>
        <p:nvSpPr>
          <p:cNvPr id="3" name="Text Placeholder 2">
            <a:extLst>
              <a:ext uri="{FF2B5EF4-FFF2-40B4-BE49-F238E27FC236}">
                <a16:creationId xmlns:a16="http://schemas.microsoft.com/office/drawing/2014/main" id="{43599094-0AC4-4652-80F4-707E635AFCF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Zorgverlener</a:t>
            </a:r>
          </a:p>
        </p:txBody>
      </p:sp>
    </p:spTree>
    <p:extLst>
      <p:ext uri="{BB962C8B-B14F-4D97-AF65-F5344CB8AC3E}">
        <p14:creationId xmlns:p14="http://schemas.microsoft.com/office/powerpoint/2010/main" val="31699649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Referenties</a:t>
            </a:r>
          </a:p>
        </p:txBody>
      </p:sp>
      <p:sp>
        <p:nvSpPr>
          <p:cNvPr id="56323" name="Rectangle 3"/>
          <p:cNvSpPr>
            <a:spLocks noGrp="1"/>
          </p:cNvSpPr>
          <p:nvPr>
            <p:ph idx="1"/>
          </p:nvPr>
        </p:nvSpPr>
        <p:spPr>
          <a:xfrm>
            <a:off x="838200" y="1473201"/>
            <a:ext cx="10307337" cy="3893737"/>
          </a:xfrm>
        </p:spPr>
        <p:txBody>
          <a:bodyPr>
            <a:spAutoFit/>
          </a:bodyPr>
          <a:lstStyle/>
          <a:p>
            <a:pPr eaLnBrk="1" hangingPunct="1">
              <a:spcBef>
                <a:spcPts val="600"/>
              </a:spcBef>
            </a:pPr>
            <a:r>
              <a:rPr lang="nl-NL" sz="1200" b="0" i="0" strike="noStrike" cap="none" spc="0" baseline="0" dirty="0">
                <a:solidFill>
                  <a:srgbClr val="808080"/>
                </a:solidFill>
                <a:effectLst/>
                <a:latin typeface="Calibri"/>
                <a:ea typeface="Calibri"/>
                <a:cs typeface="Calibri"/>
              </a:rPr>
              <a:t>Anghel LA, Farcas AM, Oprean RN. An overview of the common methods used to measure treatment adherence. </a:t>
            </a:r>
            <a:r>
              <a:rPr lang="nl-NL" sz="1200" b="0" i="1" strike="noStrike" cap="none" spc="0" baseline="0" dirty="0">
                <a:solidFill>
                  <a:srgbClr val="808080"/>
                </a:solidFill>
                <a:effectLst/>
                <a:latin typeface="Calibri"/>
                <a:ea typeface="Calibri"/>
                <a:cs typeface="Calibri"/>
              </a:rPr>
              <a:t>Med Pharm Rep. </a:t>
            </a:r>
            <a:r>
              <a:rPr lang="nl-NL" sz="1200" b="0" i="0" strike="noStrike" cap="none" spc="0" baseline="0" dirty="0">
                <a:solidFill>
                  <a:srgbClr val="808080"/>
                </a:solidFill>
                <a:effectLst/>
                <a:latin typeface="Calibri"/>
                <a:ea typeface="Calibri"/>
                <a:cs typeface="Calibri"/>
              </a:rPr>
              <a:t>2019;92:117-122. </a:t>
            </a:r>
          </a:p>
          <a:p>
            <a:pPr eaLnBrk="1" hangingPunct="1">
              <a:spcBef>
                <a:spcPts val="600"/>
              </a:spcBef>
            </a:pPr>
            <a:r>
              <a:rPr lang="nl-NL" sz="1200" b="0" i="0" strike="noStrike" cap="none" spc="0" baseline="0" dirty="0">
                <a:solidFill>
                  <a:srgbClr val="808080"/>
                </a:solidFill>
                <a:effectLst/>
                <a:latin typeface="Calibri"/>
                <a:ea typeface="Calibri"/>
                <a:cs typeface="Calibri"/>
              </a:rPr>
              <a:t>Bandura A. Self-efficacy: toward a unifying theory of behavioral change. </a:t>
            </a:r>
            <a:r>
              <a:rPr lang="nl-NL" sz="1200" b="0" i="1" strike="noStrike" cap="none" spc="0" baseline="0" dirty="0">
                <a:solidFill>
                  <a:srgbClr val="808080"/>
                </a:solidFill>
                <a:effectLst/>
                <a:latin typeface="Calibri"/>
                <a:ea typeface="Calibri"/>
                <a:cs typeface="Calibri"/>
              </a:rPr>
              <a:t>Psychol Rev. </a:t>
            </a:r>
            <a:r>
              <a:rPr lang="nl-NL" sz="1200" b="0" i="0" strike="noStrike" cap="none" spc="0" baseline="0" dirty="0">
                <a:solidFill>
                  <a:srgbClr val="808080"/>
                </a:solidFill>
                <a:effectLst/>
                <a:latin typeface="Calibri"/>
                <a:ea typeface="Calibri"/>
                <a:cs typeface="Calibri"/>
              </a:rPr>
              <a:t>1977;84:191–215.</a:t>
            </a:r>
          </a:p>
          <a:p>
            <a:pPr eaLnBrk="1" hangingPunct="1">
              <a:spcBef>
                <a:spcPts val="600"/>
              </a:spcBef>
            </a:pPr>
            <a:r>
              <a:rPr lang="nl-NL" sz="1200" b="0" i="0" strike="noStrike" cap="none" spc="0" baseline="0" dirty="0">
                <a:solidFill>
                  <a:srgbClr val="808080"/>
                </a:solidFill>
                <a:effectLst/>
                <a:latin typeface="Calibri"/>
                <a:ea typeface="Calibri"/>
                <a:cs typeface="Calibri"/>
              </a:rPr>
              <a:t>Balfour-Lynn IM, King JA. CFTR modulator therapies - Effect on life expectancy in people with cystic fibrosis [published online ahead of print, 2020 May 26]. </a:t>
            </a:r>
            <a:r>
              <a:rPr lang="nl-NL" sz="1200" b="0" i="1" strike="noStrike" cap="none" spc="0" baseline="0" dirty="0">
                <a:solidFill>
                  <a:srgbClr val="808080"/>
                </a:solidFill>
                <a:effectLst/>
                <a:latin typeface="Calibri"/>
                <a:ea typeface="Calibri"/>
                <a:cs typeface="Calibri"/>
              </a:rPr>
              <a:t>Paediatr Respir Rev</a:t>
            </a:r>
            <a:r>
              <a:rPr lang="nl-NL" sz="1200" b="0" i="0" strike="noStrike" cap="none" spc="0" baseline="0" dirty="0">
                <a:solidFill>
                  <a:srgbClr val="808080"/>
                </a:solidFill>
                <a:effectLst/>
                <a:latin typeface="Calibri"/>
                <a:ea typeface="Calibri"/>
                <a:cs typeface="Calibri"/>
              </a:rPr>
              <a:t> 2020;S1526-0542(20)30081-6.</a:t>
            </a:r>
          </a:p>
          <a:p>
            <a:pPr eaLnBrk="1" hangingPunct="1">
              <a:spcBef>
                <a:spcPts val="600"/>
              </a:spcBef>
            </a:pPr>
            <a:r>
              <a:rPr lang="nl-NL" sz="1200" b="0" i="0" strike="noStrike" cap="none" spc="0" baseline="0" dirty="0">
                <a:solidFill>
                  <a:srgbClr val="808080"/>
                </a:solidFill>
                <a:effectLst/>
                <a:latin typeface="Calibri"/>
                <a:ea typeface="Calibri"/>
                <a:cs typeface="Calibri"/>
              </a:rPr>
              <a:t>Bem, DJ. ‘Self-perception theory’, in: Berkowitz L, </a:t>
            </a:r>
            <a:r>
              <a:rPr lang="nl-NL" sz="1200" b="0" i="1" strike="noStrike" cap="none" spc="0" baseline="0" dirty="0">
                <a:solidFill>
                  <a:srgbClr val="808080"/>
                </a:solidFill>
                <a:effectLst/>
                <a:latin typeface="Calibri"/>
                <a:ea typeface="Calibri"/>
                <a:cs typeface="Calibri"/>
              </a:rPr>
              <a:t>Advances in experimental social psychology</a:t>
            </a:r>
            <a:r>
              <a:rPr lang="nl-NL" sz="1200" b="0" i="0" strike="noStrike" cap="none" spc="0" baseline="0" dirty="0">
                <a:solidFill>
                  <a:srgbClr val="808080"/>
                </a:solidFill>
                <a:effectLst/>
                <a:latin typeface="Calibri"/>
                <a:ea typeface="Calibri"/>
                <a:cs typeface="Calibri"/>
              </a:rPr>
              <a:t>. Academic Press, New York. 1972</a:t>
            </a:r>
          </a:p>
          <a:p>
            <a:pPr eaLnBrk="1" hangingPunct="1">
              <a:spcBef>
                <a:spcPts val="600"/>
              </a:spcBef>
            </a:pPr>
            <a:r>
              <a:rPr lang="nl-NL" sz="1200" b="0" i="0" strike="noStrike" cap="none" spc="0" baseline="0" dirty="0">
                <a:solidFill>
                  <a:srgbClr val="808080"/>
                </a:solidFill>
                <a:effectLst/>
                <a:latin typeface="Calibri"/>
                <a:ea typeface="Calibri"/>
                <a:cs typeface="Calibri"/>
              </a:rPr>
              <a:t>Bishay LC, Sawicki GS. Strategies to optimize treatment adherence in adolescent patients with cystic fibrosis. </a:t>
            </a:r>
            <a:r>
              <a:rPr lang="nl-NL" sz="1200" b="0" i="1" strike="noStrike" cap="none" spc="0" baseline="0" dirty="0">
                <a:solidFill>
                  <a:srgbClr val="808080"/>
                </a:solidFill>
                <a:effectLst/>
                <a:latin typeface="Calibri"/>
                <a:ea typeface="Calibri"/>
                <a:cs typeface="Calibri"/>
              </a:rPr>
              <a:t>Adolesc Health Med Ther.</a:t>
            </a:r>
            <a:r>
              <a:rPr lang="nl-NL" sz="1200" b="0" i="0" strike="noStrike" cap="none" spc="0" baseline="0" dirty="0">
                <a:solidFill>
                  <a:srgbClr val="808080"/>
                </a:solidFill>
                <a:effectLst/>
                <a:latin typeface="Calibri"/>
                <a:ea typeface="Calibri"/>
                <a:cs typeface="Calibri"/>
              </a:rPr>
              <a:t> 2016;7:117–124.</a:t>
            </a:r>
          </a:p>
          <a:p>
            <a:pPr eaLnBrk="1" hangingPunct="1">
              <a:spcBef>
                <a:spcPts val="600"/>
              </a:spcBef>
            </a:pPr>
            <a:r>
              <a:rPr lang="nl-NL" sz="1200" b="0" i="0" strike="noStrike" cap="none" spc="0" baseline="0" dirty="0">
                <a:solidFill>
                  <a:srgbClr val="808080"/>
                </a:solidFill>
                <a:effectLst/>
                <a:latin typeface="Calibri"/>
                <a:ea typeface="Calibri"/>
                <a:cs typeface="Calibri"/>
              </a:rPr>
              <a:t>Brehm JW.  </a:t>
            </a:r>
            <a:r>
              <a:rPr lang="nl-NL" sz="1200" b="0" i="1" strike="noStrike" cap="none" spc="0" baseline="0" dirty="0">
                <a:solidFill>
                  <a:srgbClr val="808080"/>
                </a:solidFill>
                <a:effectLst/>
                <a:latin typeface="Calibri"/>
                <a:ea typeface="Calibri"/>
                <a:cs typeface="Calibri"/>
              </a:rPr>
              <a:t>A theory of psychological reactance</a:t>
            </a:r>
            <a:r>
              <a:rPr lang="nl-NL" sz="1200" b="0" i="0" strike="noStrike" cap="none" spc="0" baseline="0" dirty="0">
                <a:solidFill>
                  <a:srgbClr val="808080"/>
                </a:solidFill>
                <a:effectLst/>
                <a:latin typeface="Calibri"/>
                <a:ea typeface="Calibri"/>
                <a:cs typeface="Calibri"/>
              </a:rPr>
              <a:t>. Academic Press, New York. 1966.</a:t>
            </a:r>
          </a:p>
          <a:p>
            <a:pPr eaLnBrk="1" hangingPunct="1">
              <a:spcBef>
                <a:spcPts val="600"/>
              </a:spcBef>
            </a:pPr>
            <a:r>
              <a:rPr lang="nl-NL" sz="1200" b="0" i="0" strike="noStrike" cap="none" spc="0" baseline="0" dirty="0">
                <a:solidFill>
                  <a:srgbClr val="808080"/>
                </a:solidFill>
                <a:effectLst/>
                <a:latin typeface="Calibri"/>
                <a:ea typeface="Calibri"/>
                <a:cs typeface="Calibri"/>
              </a:rPr>
              <a:t>Burgel PR, Munck A, Durieu I, et al. Real-Life Safety and Effectiveness of Lumacaftor-Ivacaftor in Patients with Cystic Fibrosis. </a:t>
            </a:r>
            <a:r>
              <a:rPr lang="nl-NL" sz="1200" b="0" i="1" strike="noStrike" cap="none" spc="0" baseline="0" dirty="0">
                <a:solidFill>
                  <a:srgbClr val="808080"/>
                </a:solidFill>
                <a:effectLst/>
                <a:latin typeface="Calibri"/>
                <a:ea typeface="Calibri"/>
                <a:cs typeface="Calibri"/>
              </a:rPr>
              <a:t>Am J Respir Crit Care Med.</a:t>
            </a:r>
            <a:r>
              <a:rPr lang="nl-NL" sz="1200" b="0" i="0" strike="noStrike" cap="none" spc="0" baseline="0" dirty="0">
                <a:solidFill>
                  <a:srgbClr val="808080"/>
                </a:solidFill>
                <a:effectLst/>
                <a:latin typeface="Calibri"/>
                <a:ea typeface="Calibri"/>
                <a:cs typeface="Calibri"/>
              </a:rPr>
              <a:t> 2020;201:188–197.</a:t>
            </a:r>
          </a:p>
          <a:p>
            <a:pPr eaLnBrk="1" hangingPunct="1">
              <a:spcBef>
                <a:spcPts val="600"/>
              </a:spcBef>
            </a:pPr>
            <a:r>
              <a:rPr lang="nl-NL" sz="1200" b="0" i="0" strike="noStrike" cap="none" spc="0" baseline="0" dirty="0">
                <a:solidFill>
                  <a:srgbClr val="808080"/>
                </a:solidFill>
                <a:effectLst/>
                <a:latin typeface="Calibri"/>
                <a:ea typeface="Calibri"/>
                <a:cs typeface="Calibri"/>
              </a:rPr>
              <a:t>Cystic Fibrosis Foundation. </a:t>
            </a:r>
            <a:r>
              <a:rPr lang="nl-NL" sz="1200" b="0" i="1" strike="noStrike" cap="none" spc="0" baseline="0" dirty="0">
                <a:solidFill>
                  <a:srgbClr val="808080"/>
                </a:solidFill>
                <a:effectLst/>
                <a:latin typeface="Calibri"/>
                <a:ea typeface="Calibri"/>
                <a:cs typeface="Calibri"/>
              </a:rPr>
              <a:t>Patient Registry Annual Data Report</a:t>
            </a:r>
            <a:r>
              <a:rPr lang="nl-NL" sz="1200" b="0" i="0" strike="noStrike" cap="none" spc="0" baseline="0" dirty="0">
                <a:solidFill>
                  <a:srgbClr val="808080"/>
                </a:solidFill>
                <a:effectLst/>
                <a:latin typeface="Calibri"/>
                <a:ea typeface="Calibri"/>
                <a:cs typeface="Calibri"/>
              </a:rPr>
              <a:t>. 2019. https://www.cff.org/Research/Researcher-Resources/Patient-Registry/2019-Patient-Registry-Annual-Data-Report.pdf. Geraadpleegd in juli 2021.</a:t>
            </a:r>
          </a:p>
          <a:p>
            <a:pPr eaLnBrk="1" hangingPunct="1">
              <a:spcBef>
                <a:spcPts val="600"/>
              </a:spcBef>
            </a:pPr>
            <a:r>
              <a:rPr lang="nl-NL" sz="1200" b="0" i="0" strike="noStrike" cap="none" spc="0" baseline="0" dirty="0">
                <a:solidFill>
                  <a:srgbClr val="808080"/>
                </a:solidFill>
                <a:effectLst/>
                <a:latin typeface="Calibri"/>
                <a:ea typeface="Calibri"/>
                <a:cs typeface="Calibri"/>
              </a:rPr>
              <a:t>Duff AJA, Latchford GJ. </a:t>
            </a:r>
            <a:r>
              <a:rPr lang="nl-NL" sz="1200" b="0" i="1" strike="noStrike" cap="none" spc="0" baseline="0" dirty="0">
                <a:solidFill>
                  <a:srgbClr val="808080"/>
                </a:solidFill>
                <a:effectLst/>
                <a:latin typeface="Calibri"/>
                <a:ea typeface="Calibri"/>
                <a:cs typeface="Calibri"/>
              </a:rPr>
              <a:t>Motivational interviewing for adherence problems in cystic fibrosis</a:t>
            </a:r>
            <a:r>
              <a:rPr lang="nl-NL" sz="1200" b="0" i="0" strike="noStrike" cap="none" spc="0" baseline="0" dirty="0">
                <a:solidFill>
                  <a:srgbClr val="808080"/>
                </a:solidFill>
                <a:effectLst/>
                <a:latin typeface="Calibri"/>
                <a:ea typeface="Calibri"/>
                <a:cs typeface="Calibri"/>
              </a:rPr>
              <a:t>. </a:t>
            </a:r>
            <a:r>
              <a:rPr lang="nl-NL" sz="1200" b="0" i="1" strike="noStrike" cap="none" spc="0" baseline="0" dirty="0">
                <a:solidFill>
                  <a:srgbClr val="808080"/>
                </a:solidFill>
                <a:effectLst/>
                <a:latin typeface="Calibri"/>
                <a:ea typeface="Calibri"/>
                <a:cs typeface="Calibri"/>
              </a:rPr>
              <a:t>Pediatr Pulmonol. </a:t>
            </a:r>
            <a:r>
              <a:rPr lang="nl-NL" sz="1200" b="0" i="0" strike="noStrike" cap="none" spc="0" baseline="0" dirty="0">
                <a:solidFill>
                  <a:srgbClr val="808080"/>
                </a:solidFill>
                <a:effectLst/>
                <a:latin typeface="Calibri"/>
                <a:ea typeface="Calibri"/>
                <a:cs typeface="Calibri"/>
              </a:rPr>
              <a:t>2010;45:211–220.</a:t>
            </a:r>
          </a:p>
          <a:p>
            <a:pPr>
              <a:spcBef>
                <a:spcPts val="600"/>
              </a:spcBef>
            </a:pPr>
            <a:r>
              <a:rPr lang="nl-NL" sz="1200" b="0" i="0" strike="noStrike" cap="none" spc="0" baseline="0" dirty="0">
                <a:solidFill>
                  <a:srgbClr val="808080"/>
                </a:solidFill>
                <a:effectLst/>
                <a:latin typeface="Calibri"/>
                <a:ea typeface="Calibri"/>
                <a:cs typeface="Calibri"/>
              </a:rPr>
              <a:t>Duff AJA, Oxley H. ‘Psychology’, in Bush A, Bilton D &amp; Hodson M, (4</a:t>
            </a:r>
            <a:r>
              <a:rPr lang="nl-NL" sz="1200" b="0" i="0" strike="noStrike" cap="none" spc="0" baseline="30000" dirty="0">
                <a:solidFill>
                  <a:srgbClr val="808080"/>
                </a:solidFill>
                <a:effectLst/>
                <a:latin typeface="Calibri"/>
                <a:ea typeface="Calibri"/>
                <a:cs typeface="Calibri"/>
              </a:rPr>
              <a:t>th</a:t>
            </a:r>
            <a:r>
              <a:rPr lang="nl-NL" sz="1200" b="0" i="0" strike="noStrike" cap="none" spc="0" baseline="0" dirty="0">
                <a:solidFill>
                  <a:srgbClr val="808080"/>
                </a:solidFill>
                <a:effectLst/>
                <a:latin typeface="Calibri"/>
                <a:ea typeface="Calibri"/>
                <a:cs typeface="Calibri"/>
              </a:rPr>
              <a:t> edn), </a:t>
            </a:r>
            <a:r>
              <a:rPr lang="nl-NL" sz="1200" b="0" i="1" strike="noStrike" cap="none" spc="0" baseline="0" dirty="0">
                <a:solidFill>
                  <a:srgbClr val="808080"/>
                </a:solidFill>
                <a:effectLst/>
                <a:latin typeface="Calibri"/>
                <a:ea typeface="Calibri"/>
                <a:cs typeface="Calibri"/>
              </a:rPr>
              <a:t>Hodson and Geddes’ Cystic Fibrosis</a:t>
            </a:r>
            <a:r>
              <a:rPr lang="nl-NL" sz="1200" b="0" i="0" strike="noStrike" cap="none" spc="0" baseline="0" dirty="0">
                <a:solidFill>
                  <a:srgbClr val="808080"/>
                </a:solidFill>
                <a:effectLst/>
                <a:latin typeface="Calibri"/>
                <a:ea typeface="Calibri"/>
                <a:cs typeface="Calibri"/>
              </a:rPr>
              <a:t>. Taylor &amp; Francis, London. 2016.</a:t>
            </a:r>
          </a:p>
          <a:p>
            <a:pPr>
              <a:spcBef>
                <a:spcPts val="600"/>
              </a:spcBef>
            </a:pPr>
            <a:r>
              <a:rPr lang="nl-NL" sz="1200" b="0" i="0" strike="noStrike" cap="none" spc="0" baseline="0" dirty="0">
                <a:solidFill>
                  <a:srgbClr val="808080"/>
                </a:solidFill>
                <a:effectLst/>
                <a:latin typeface="Calibri"/>
                <a:ea typeface="Calibri"/>
                <a:cs typeface="Calibri"/>
              </a:rPr>
              <a:t>Eakin MN, Riekert KA. The impact of medication adherence on lung health outcomes in cystic fibrosis. </a:t>
            </a:r>
            <a:r>
              <a:rPr lang="nl-NL" sz="1200" b="0" i="1" strike="noStrike" cap="none" spc="0" baseline="0" dirty="0">
                <a:solidFill>
                  <a:srgbClr val="808080"/>
                </a:solidFill>
                <a:effectLst/>
                <a:latin typeface="Calibri"/>
                <a:ea typeface="Calibri"/>
                <a:cs typeface="Calibri"/>
              </a:rPr>
              <a:t>Curr Opin Pulm Med. </a:t>
            </a:r>
            <a:r>
              <a:rPr lang="nl-NL" sz="1200" b="0" i="0" strike="noStrike" cap="none" spc="0" baseline="0" dirty="0">
                <a:solidFill>
                  <a:srgbClr val="808080"/>
                </a:solidFill>
                <a:effectLst/>
                <a:latin typeface="Calibri"/>
                <a:ea typeface="Calibri"/>
                <a:cs typeface="Calibri"/>
              </a:rPr>
              <a:t>2013;19:687–691.</a:t>
            </a:r>
          </a:p>
          <a:p>
            <a:pPr>
              <a:spcBef>
                <a:spcPts val="600"/>
              </a:spcBef>
            </a:pPr>
            <a:r>
              <a:rPr lang="nl-NL" sz="1200" b="0" i="0" strike="noStrike" cap="none" spc="0" baseline="0" dirty="0">
                <a:solidFill>
                  <a:srgbClr val="808080"/>
                </a:solidFill>
                <a:effectLst/>
                <a:latin typeface="Calibri"/>
                <a:ea typeface="Calibri"/>
                <a:cs typeface="Calibri"/>
              </a:rPr>
              <a:t>Festinger L. </a:t>
            </a:r>
            <a:r>
              <a:rPr lang="nl-NL" sz="1200" b="0" i="1" strike="noStrike" cap="none" spc="0" baseline="0" dirty="0">
                <a:solidFill>
                  <a:srgbClr val="808080"/>
                </a:solidFill>
                <a:effectLst/>
                <a:latin typeface="Calibri"/>
                <a:ea typeface="Calibri"/>
                <a:cs typeface="Calibri"/>
              </a:rPr>
              <a:t>A theory of cognitive dissonance</a:t>
            </a:r>
            <a:r>
              <a:rPr lang="nl-NL" sz="1200" b="0" i="0" strike="noStrike" cap="none" spc="0" baseline="0" dirty="0">
                <a:solidFill>
                  <a:srgbClr val="808080"/>
                </a:solidFill>
                <a:effectLst/>
                <a:latin typeface="Calibri"/>
                <a:ea typeface="Calibri"/>
                <a:cs typeface="Calibri"/>
              </a:rPr>
              <a:t>. Stanford University Press, Stanford. 1957.</a:t>
            </a:r>
          </a:p>
          <a:p>
            <a:pPr>
              <a:spcBef>
                <a:spcPts val="600"/>
              </a:spcBef>
            </a:pPr>
            <a:r>
              <a:rPr lang="nl-NL" sz="1200" b="0" i="0" strike="noStrike" cap="none" spc="0" baseline="0" dirty="0">
                <a:solidFill>
                  <a:srgbClr val="808080"/>
                </a:solidFill>
                <a:effectLst/>
                <a:latin typeface="Calibri"/>
                <a:ea typeface="Calibri"/>
                <a:cs typeface="Calibri"/>
              </a:rPr>
              <a:t>Horne R, Weinman J. Patients' beliefs about prescribed medicines and their role in adherence to treatment in chronic physical illness. </a:t>
            </a:r>
            <a:r>
              <a:rPr lang="nl-NL" sz="1200" b="0" i="1" strike="noStrike" cap="none" spc="0" baseline="0" dirty="0">
                <a:solidFill>
                  <a:srgbClr val="808080"/>
                </a:solidFill>
                <a:effectLst/>
                <a:latin typeface="Calibri"/>
                <a:ea typeface="Calibri"/>
                <a:cs typeface="Calibri"/>
              </a:rPr>
              <a:t>J Psychosom Res. </a:t>
            </a:r>
            <a:r>
              <a:rPr lang="nl-NL" sz="1200" b="0" i="0" strike="noStrike" cap="none" spc="0" baseline="0" dirty="0">
                <a:solidFill>
                  <a:srgbClr val="808080"/>
                </a:solidFill>
                <a:effectLst/>
                <a:latin typeface="Calibri"/>
                <a:ea typeface="Calibri"/>
                <a:cs typeface="Calibri"/>
              </a:rPr>
              <a:t>1999;47:555–567.</a:t>
            </a:r>
          </a:p>
        </p:txBody>
      </p:sp>
      <p:sp>
        <p:nvSpPr>
          <p:cNvPr id="3" name="Text Placeholder 2">
            <a:extLst>
              <a:ext uri="{FF2B5EF4-FFF2-40B4-BE49-F238E27FC236}">
                <a16:creationId xmlns:a16="http://schemas.microsoft.com/office/drawing/2014/main" id="{C8E0BD46-FE1F-4C69-9C59-15AD0FC6F690}"/>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Referenties</a:t>
            </a:r>
          </a:p>
        </p:txBody>
      </p:sp>
      <p:sp>
        <p:nvSpPr>
          <p:cNvPr id="57347" name="Rectangle 3"/>
          <p:cNvSpPr>
            <a:spLocks noGrp="1"/>
          </p:cNvSpPr>
          <p:nvPr>
            <p:ph idx="1"/>
          </p:nvPr>
        </p:nvSpPr>
        <p:spPr>
          <a:xfrm>
            <a:off x="892712" y="1494497"/>
            <a:ext cx="10461088" cy="4227272"/>
          </a:xfrm>
        </p:spPr>
        <p:txBody>
          <a:bodyPr wrap="square">
            <a:spAutoFit/>
          </a:bodyPr>
          <a:lstStyle/>
          <a:p>
            <a:r>
              <a:rPr lang="nl-NL" sz="1200" b="0" i="0" strike="noStrike" cap="none" spc="0" baseline="0" dirty="0">
                <a:solidFill>
                  <a:srgbClr val="808080"/>
                </a:solidFill>
                <a:effectLst/>
                <a:latin typeface="Calibri"/>
                <a:ea typeface="Calibri"/>
                <a:cs typeface="Calibri"/>
              </a:rPr>
              <a:t>Jones S, </a:t>
            </a:r>
            <a:r>
              <a:rPr lang="nl-NL" sz="1200" b="0" i="0" strike="noStrike" cap="none" spc="0" baseline="0" dirty="0" err="1">
                <a:solidFill>
                  <a:srgbClr val="808080"/>
                </a:solidFill>
                <a:effectLst/>
                <a:latin typeface="Calibri"/>
                <a:ea typeface="Calibri"/>
                <a:cs typeface="Calibri"/>
              </a:rPr>
              <a:t>Curley</a:t>
            </a:r>
            <a:r>
              <a:rPr lang="nl-NL" sz="1200" b="0" i="0" strike="noStrike" cap="none" spc="0" baseline="0" dirty="0">
                <a:solidFill>
                  <a:srgbClr val="808080"/>
                </a:solidFill>
                <a:effectLst/>
                <a:latin typeface="Calibri"/>
                <a:ea typeface="Calibri"/>
                <a:cs typeface="Calibri"/>
              </a:rPr>
              <a:t> R, </a:t>
            </a:r>
            <a:r>
              <a:rPr lang="nl-NL" sz="1200" b="0" i="0" strike="noStrike" cap="none" spc="0" baseline="0" dirty="0" err="1">
                <a:solidFill>
                  <a:srgbClr val="808080"/>
                </a:solidFill>
                <a:effectLst/>
                <a:latin typeface="Calibri"/>
                <a:ea typeface="Calibri"/>
                <a:cs typeface="Calibri"/>
              </a:rPr>
              <a:t>Wildman</a:t>
            </a:r>
            <a:r>
              <a:rPr lang="nl-NL" sz="1200" b="0" i="0" strike="noStrike" cap="none" spc="0" baseline="0" dirty="0">
                <a:solidFill>
                  <a:srgbClr val="808080"/>
                </a:solidFill>
                <a:effectLst/>
                <a:latin typeface="Calibri"/>
                <a:ea typeface="Calibri"/>
                <a:cs typeface="Calibri"/>
              </a:rPr>
              <a:t> M, et al. </a:t>
            </a:r>
            <a:r>
              <a:rPr lang="nl-NL" sz="1200" b="0" i="0" strike="noStrike" cap="none" spc="0" baseline="0" dirty="0" err="1">
                <a:solidFill>
                  <a:srgbClr val="808080"/>
                </a:solidFill>
                <a:effectLst/>
                <a:latin typeface="Calibri"/>
                <a:ea typeface="Calibri"/>
                <a:cs typeface="Calibri"/>
              </a:rPr>
              <a:t>Interventions</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for</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improving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to treatment in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a:t>
            </a:r>
            <a:r>
              <a:rPr lang="nl-NL" sz="1200" b="0" i="1" strike="noStrike" cap="none" spc="0" baseline="0" dirty="0" err="1">
                <a:solidFill>
                  <a:srgbClr val="808080"/>
                </a:solidFill>
                <a:effectLst/>
                <a:latin typeface="Calibri"/>
                <a:ea typeface="Calibri"/>
                <a:cs typeface="Calibri"/>
              </a:rPr>
              <a:t>Cochrane</a:t>
            </a:r>
            <a:r>
              <a:rPr lang="nl-NL" sz="1200" b="0" i="1" strike="noStrike" cap="none" spc="0" baseline="0" dirty="0">
                <a:solidFill>
                  <a:srgbClr val="808080"/>
                </a:solidFill>
                <a:effectLst/>
                <a:latin typeface="Calibri"/>
                <a:ea typeface="Calibri"/>
                <a:cs typeface="Calibri"/>
              </a:rPr>
              <a:t> Database </a:t>
            </a:r>
            <a:r>
              <a:rPr lang="nl-NL" sz="1200" b="0" i="1" strike="noStrike" cap="none" spc="0" baseline="0" dirty="0" err="1">
                <a:solidFill>
                  <a:srgbClr val="808080"/>
                </a:solidFill>
                <a:effectLst/>
                <a:latin typeface="Calibri"/>
                <a:ea typeface="Calibri"/>
                <a:cs typeface="Calibri"/>
              </a:rPr>
              <a:t>Syst</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Rev</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2018;2018:CD011665. </a:t>
            </a:r>
            <a:endParaRPr lang="en-GB" altLang="en-US" sz="1200" dirty="0">
              <a:ea typeface="HelveticaNeueLT Std Cn"/>
            </a:endParaRPr>
          </a:p>
          <a:p>
            <a:pPr eaLnBrk="1" hangingPunct="1"/>
            <a:r>
              <a:rPr lang="nl-NL" sz="1200" b="0" i="0" strike="noStrike" cap="none" spc="0" baseline="0" dirty="0">
                <a:solidFill>
                  <a:srgbClr val="808080"/>
                </a:solidFill>
                <a:effectLst/>
                <a:latin typeface="Calibri"/>
                <a:ea typeface="Calibri"/>
                <a:cs typeface="Calibri"/>
              </a:rPr>
              <a:t>Lopes-Pacheco M. CFTR Modulators: The </a:t>
            </a:r>
            <a:r>
              <a:rPr lang="nl-NL" sz="1200" b="0" i="0" strike="noStrike" cap="none" spc="0" baseline="0" dirty="0" err="1">
                <a:solidFill>
                  <a:srgbClr val="808080"/>
                </a:solidFill>
                <a:effectLst/>
                <a:latin typeface="Calibri"/>
                <a:ea typeface="Calibri"/>
                <a:cs typeface="Calibri"/>
              </a:rPr>
              <a:t>Changing</a:t>
            </a:r>
            <a:r>
              <a:rPr lang="nl-NL" sz="1200" b="0" i="0" strike="noStrike" cap="none" spc="0" baseline="0" dirty="0">
                <a:solidFill>
                  <a:srgbClr val="808080"/>
                </a:solidFill>
                <a:effectLst/>
                <a:latin typeface="Calibri"/>
                <a:ea typeface="Calibri"/>
                <a:cs typeface="Calibri"/>
              </a:rPr>
              <a:t> Face of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in the Era of Precision </a:t>
            </a:r>
            <a:r>
              <a:rPr lang="nl-NL" sz="1200" b="0" i="0" strike="noStrike" cap="none" spc="0" baseline="0" dirty="0" err="1">
                <a:solidFill>
                  <a:srgbClr val="808080"/>
                </a:solidFill>
                <a:effectLst/>
                <a:latin typeface="Calibri"/>
                <a:ea typeface="Calibri"/>
                <a:cs typeface="Calibri"/>
              </a:rPr>
              <a:t>Medicine</a:t>
            </a:r>
            <a:r>
              <a:rPr lang="nl-NL" sz="1200" b="0" i="0" strike="noStrike" cap="none" spc="0" baseline="0" dirty="0">
                <a:solidFill>
                  <a:srgbClr val="808080"/>
                </a:solidFill>
                <a:effectLst/>
                <a:latin typeface="Calibri"/>
                <a:ea typeface="Calibri"/>
                <a:cs typeface="Calibri"/>
              </a:rPr>
              <a:t>. </a:t>
            </a:r>
            <a:r>
              <a:rPr lang="nl-NL" sz="1200" b="0" i="1" strike="noStrike" cap="none" spc="0" baseline="0" dirty="0">
                <a:solidFill>
                  <a:srgbClr val="808080"/>
                </a:solidFill>
                <a:effectLst/>
                <a:latin typeface="Calibri"/>
                <a:ea typeface="Calibri"/>
                <a:cs typeface="Calibri"/>
              </a:rPr>
              <a:t>Front </a:t>
            </a:r>
            <a:r>
              <a:rPr lang="nl-NL" sz="1200" b="0" i="1" strike="noStrike" cap="none" spc="0" baseline="0" dirty="0" err="1">
                <a:solidFill>
                  <a:srgbClr val="808080"/>
                </a:solidFill>
                <a:effectLst/>
                <a:latin typeface="Calibri"/>
                <a:ea typeface="Calibri"/>
                <a:cs typeface="Calibri"/>
              </a:rPr>
              <a:t>Pharmacol</a:t>
            </a:r>
            <a:r>
              <a:rPr lang="nl-NL" sz="1200" b="0" i="1" strike="noStrike" cap="none" spc="0" baseline="0" dirty="0">
                <a:solidFill>
                  <a:srgbClr val="808080"/>
                </a:solidFill>
                <a:effectLst/>
                <a:latin typeface="Calibri"/>
                <a:ea typeface="Calibri"/>
                <a:cs typeface="Calibri"/>
              </a:rPr>
              <a:t>.</a:t>
            </a:r>
            <a:r>
              <a:rPr lang="nl-NL" sz="1200" b="0" i="0" strike="noStrike" cap="none" spc="0" baseline="0" dirty="0">
                <a:solidFill>
                  <a:srgbClr val="808080"/>
                </a:solidFill>
                <a:effectLst/>
                <a:latin typeface="Calibri"/>
                <a:ea typeface="Calibri"/>
                <a:cs typeface="Calibri"/>
              </a:rPr>
              <a:t> 2020;10:1662. </a:t>
            </a:r>
          </a:p>
          <a:p>
            <a:pPr eaLnBrk="1" hangingPunct="1"/>
            <a:r>
              <a:rPr lang="nl-NL" sz="1200" b="0" i="0" strike="noStrike" cap="none" spc="0" baseline="0" dirty="0">
                <a:solidFill>
                  <a:srgbClr val="808080"/>
                </a:solidFill>
                <a:effectLst/>
                <a:latin typeface="Calibri"/>
                <a:ea typeface="Calibri"/>
                <a:cs typeface="Calibri"/>
              </a:rPr>
              <a:t>Miller WR. </a:t>
            </a:r>
            <a:r>
              <a:rPr lang="nl-NL" sz="1200" b="0" i="0" strike="noStrike" cap="none" spc="0" baseline="0" dirty="0" err="1">
                <a:solidFill>
                  <a:srgbClr val="808080"/>
                </a:solidFill>
                <a:effectLst/>
                <a:latin typeface="Calibri"/>
                <a:ea typeface="Calibri"/>
                <a:cs typeface="Calibri"/>
              </a:rPr>
              <a:t>Motivational</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interviewing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with</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problem</a:t>
            </a:r>
            <a:r>
              <a:rPr lang="nl-NL" sz="1200" b="0" i="0" strike="noStrike" cap="none" spc="0" baseline="0" dirty="0">
                <a:solidFill>
                  <a:srgbClr val="808080"/>
                </a:solidFill>
                <a:effectLst/>
                <a:latin typeface="Calibri"/>
                <a:ea typeface="Calibri"/>
                <a:cs typeface="Calibri"/>
              </a:rPr>
              <a:t> drinkers. </a:t>
            </a:r>
            <a:r>
              <a:rPr lang="nl-NL" sz="1200" b="0" i="1" strike="noStrike" cap="none" spc="0" baseline="0" dirty="0" err="1">
                <a:solidFill>
                  <a:srgbClr val="808080"/>
                </a:solidFill>
                <a:effectLst/>
                <a:latin typeface="Calibri"/>
                <a:ea typeface="Calibri"/>
                <a:cs typeface="Calibri"/>
              </a:rPr>
              <a:t>Behav</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Psychother</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1983;11:147–172.</a:t>
            </a:r>
          </a:p>
          <a:p>
            <a:pPr eaLnBrk="1" hangingPunct="1"/>
            <a:r>
              <a:rPr lang="nl-NL" sz="1200" b="0" i="0" strike="noStrike" cap="none" spc="0" baseline="0" dirty="0" err="1">
                <a:solidFill>
                  <a:srgbClr val="808080"/>
                </a:solidFill>
                <a:effectLst/>
                <a:latin typeface="Calibri"/>
                <a:ea typeface="Calibri"/>
                <a:cs typeface="Calibri"/>
              </a:rPr>
              <a:t>Ohn</a:t>
            </a:r>
            <a:r>
              <a:rPr lang="nl-NL" sz="1200" b="0" i="0" strike="noStrike" cap="none" spc="0" baseline="0" dirty="0">
                <a:solidFill>
                  <a:srgbClr val="808080"/>
                </a:solidFill>
                <a:effectLst/>
                <a:latin typeface="Calibri"/>
                <a:ea typeface="Calibri"/>
                <a:cs typeface="Calibri"/>
              </a:rPr>
              <a:t> M, Fitzgerald DA. Question 12: </a:t>
            </a:r>
            <a:r>
              <a:rPr lang="nl-NL" sz="1200" b="0" i="0" strike="noStrike" cap="none" spc="0" baseline="0" dirty="0" err="1">
                <a:solidFill>
                  <a:srgbClr val="808080"/>
                </a:solidFill>
                <a:effectLst/>
                <a:latin typeface="Calibri"/>
                <a:ea typeface="Calibri"/>
                <a:cs typeface="Calibri"/>
              </a:rPr>
              <a:t>What</a:t>
            </a:r>
            <a:r>
              <a:rPr lang="nl-NL" sz="1200" b="0" i="0" strike="noStrike" cap="none" spc="0" baseline="0" dirty="0">
                <a:solidFill>
                  <a:srgbClr val="808080"/>
                </a:solidFill>
                <a:effectLst/>
                <a:latin typeface="Calibri"/>
                <a:ea typeface="Calibri"/>
                <a:cs typeface="Calibri"/>
              </a:rPr>
              <a:t> do </a:t>
            </a:r>
            <a:r>
              <a:rPr lang="nl-NL" sz="1200" b="0" i="0" strike="noStrike" cap="none" spc="0" baseline="0" dirty="0" err="1">
                <a:solidFill>
                  <a:srgbClr val="808080"/>
                </a:solidFill>
                <a:effectLst/>
                <a:latin typeface="Calibri"/>
                <a:ea typeface="Calibri"/>
                <a:cs typeface="Calibri"/>
              </a:rPr>
              <a:t>you</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consider</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when</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discussing</a:t>
            </a:r>
            <a:r>
              <a:rPr lang="nl-NL" sz="1200" b="0" i="0" strike="noStrike" cap="none" spc="0" baseline="0" dirty="0">
                <a:solidFill>
                  <a:srgbClr val="808080"/>
                </a:solidFill>
                <a:effectLst/>
                <a:latin typeface="Calibri"/>
                <a:ea typeface="Calibri"/>
                <a:cs typeface="Calibri"/>
              </a:rPr>
              <a:t> treatment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in </a:t>
            </a:r>
            <a:r>
              <a:rPr lang="nl-NL" sz="1200" b="0" i="0" strike="noStrike" cap="none" spc="0" baseline="0" dirty="0" err="1">
                <a:solidFill>
                  <a:srgbClr val="808080"/>
                </a:solidFill>
                <a:effectLst/>
                <a:latin typeface="Calibri"/>
                <a:ea typeface="Calibri"/>
                <a:cs typeface="Calibri"/>
              </a:rPr>
              <a:t>patients</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with</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a:t>
            </a:r>
            <a:r>
              <a:rPr lang="nl-NL" sz="1200" b="0" i="1" strike="noStrike" cap="none" spc="0" baseline="0" dirty="0" err="1">
                <a:solidFill>
                  <a:srgbClr val="808080"/>
                </a:solidFill>
                <a:effectLst/>
                <a:latin typeface="Calibri"/>
                <a:ea typeface="Calibri"/>
                <a:cs typeface="Calibri"/>
              </a:rPr>
              <a:t>Paediatr</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Respir</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Rev</a:t>
            </a:r>
            <a:r>
              <a:rPr lang="nl-NL" sz="1200" b="0" i="0" strike="noStrike" cap="none" spc="0" baseline="0" dirty="0">
                <a:solidFill>
                  <a:srgbClr val="808080"/>
                </a:solidFill>
                <a:effectLst/>
                <a:latin typeface="Calibri"/>
                <a:ea typeface="Calibri"/>
                <a:cs typeface="Calibri"/>
              </a:rPr>
              <a:t>. 2018;25:33–36.</a:t>
            </a:r>
          </a:p>
          <a:p>
            <a:r>
              <a:rPr lang="nl-NL" sz="1200" b="0" i="0" strike="noStrike" cap="none" spc="0" baseline="0" dirty="0" err="1">
                <a:solidFill>
                  <a:srgbClr val="808080"/>
                </a:solidFill>
                <a:effectLst/>
                <a:latin typeface="Calibri"/>
                <a:ea typeface="Calibri"/>
                <a:cs typeface="Calibri"/>
              </a:rPr>
              <a:t>O'Toole</a:t>
            </a:r>
            <a:r>
              <a:rPr lang="nl-NL" sz="1200" b="0" i="0" strike="noStrike" cap="none" spc="0" baseline="0" dirty="0">
                <a:solidFill>
                  <a:srgbClr val="808080"/>
                </a:solidFill>
                <a:effectLst/>
                <a:latin typeface="Calibri"/>
                <a:ea typeface="Calibri"/>
                <a:cs typeface="Calibri"/>
              </a:rPr>
              <a:t> DPH, et al.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to Aerosol </a:t>
            </a:r>
            <a:r>
              <a:rPr lang="nl-NL" sz="1200" b="0" i="0" strike="noStrike" cap="none" spc="0" baseline="0" dirty="0" err="1">
                <a:solidFill>
                  <a:srgbClr val="808080"/>
                </a:solidFill>
                <a:effectLst/>
                <a:latin typeface="Calibri"/>
                <a:ea typeface="Calibri"/>
                <a:cs typeface="Calibri"/>
              </a:rPr>
              <a:t>Therapy</a:t>
            </a:r>
            <a:r>
              <a:rPr lang="nl-NL" sz="1200" b="0" i="0" strike="noStrike" cap="none" spc="0" baseline="0" dirty="0">
                <a:solidFill>
                  <a:srgbClr val="808080"/>
                </a:solidFill>
                <a:effectLst/>
                <a:latin typeface="Calibri"/>
                <a:ea typeface="Calibri"/>
                <a:cs typeface="Calibri"/>
              </a:rPr>
              <a:t> in Young People </a:t>
            </a:r>
            <a:r>
              <a:rPr lang="nl-NL" sz="1200" b="0" i="0" strike="noStrike" cap="none" spc="0" baseline="0" dirty="0" err="1">
                <a:solidFill>
                  <a:srgbClr val="808080"/>
                </a:solidFill>
                <a:effectLst/>
                <a:latin typeface="Calibri"/>
                <a:ea typeface="Calibri"/>
                <a:cs typeface="Calibri"/>
              </a:rPr>
              <a:t>With</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a:t>
            </a:r>
            <a:r>
              <a:rPr lang="nl-NL" sz="1200" b="0" i="0" strike="noStrike" cap="none" spc="0" baseline="0" dirty="0" err="1">
                <a:solidFill>
                  <a:srgbClr val="808080"/>
                </a:solidFill>
                <a:effectLst/>
                <a:latin typeface="Calibri"/>
                <a:ea typeface="Calibri"/>
                <a:cs typeface="Calibri"/>
              </a:rPr>
              <a:t>Patient</a:t>
            </a:r>
            <a:r>
              <a:rPr lang="nl-NL" sz="1200" b="0" i="0" strike="noStrike" cap="none" spc="0" baseline="0" dirty="0">
                <a:solidFill>
                  <a:srgbClr val="808080"/>
                </a:solidFill>
                <a:effectLst/>
                <a:latin typeface="Calibri"/>
                <a:ea typeface="Calibri"/>
                <a:cs typeface="Calibri"/>
              </a:rPr>
              <a:t> and Parent </a:t>
            </a:r>
            <a:r>
              <a:rPr lang="nl-NL" sz="1200" b="0" i="0" strike="noStrike" cap="none" spc="0" baseline="0" dirty="0" err="1">
                <a:solidFill>
                  <a:srgbClr val="808080"/>
                </a:solidFill>
                <a:effectLst/>
                <a:latin typeface="Calibri"/>
                <a:ea typeface="Calibri"/>
                <a:cs typeface="Calibri"/>
              </a:rPr>
              <a:t>Perspectives</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Following</a:t>
            </a:r>
            <a:r>
              <a:rPr lang="nl-NL" sz="1200" b="0" i="0" strike="noStrike" cap="none" spc="0" baseline="0" dirty="0">
                <a:solidFill>
                  <a:srgbClr val="808080"/>
                </a:solidFill>
                <a:effectLst/>
                <a:latin typeface="Calibri"/>
                <a:ea typeface="Calibri"/>
                <a:cs typeface="Calibri"/>
              </a:rPr>
              <a:t> Electronic Data </a:t>
            </a:r>
            <a:r>
              <a:rPr lang="nl-NL" sz="1200" b="0" i="0" strike="noStrike" cap="none" spc="0" baseline="0" dirty="0" err="1">
                <a:solidFill>
                  <a:srgbClr val="808080"/>
                </a:solidFill>
                <a:effectLst/>
                <a:latin typeface="Calibri"/>
                <a:ea typeface="Calibri"/>
                <a:cs typeface="Calibri"/>
              </a:rPr>
              <a:t>Capture</a:t>
            </a:r>
            <a:r>
              <a:rPr lang="nl-NL" sz="1200" b="0" i="0"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Qual</a:t>
            </a:r>
            <a:r>
              <a:rPr lang="nl-NL" sz="1200" b="0" i="1" strike="noStrike" cap="none" spc="0" baseline="0" dirty="0">
                <a:solidFill>
                  <a:srgbClr val="808080"/>
                </a:solidFill>
                <a:effectLst/>
                <a:latin typeface="Calibri"/>
                <a:ea typeface="Calibri"/>
                <a:cs typeface="Calibri"/>
              </a:rPr>
              <a:t> Health </a:t>
            </a:r>
            <a:r>
              <a:rPr lang="nl-NL" sz="1200" b="0" i="1" strike="noStrike" cap="none" spc="0" baseline="0" dirty="0" err="1">
                <a:solidFill>
                  <a:srgbClr val="808080"/>
                </a:solidFill>
                <a:effectLst/>
                <a:latin typeface="Calibri"/>
                <a:ea typeface="Calibri"/>
                <a:cs typeface="Calibri"/>
              </a:rPr>
              <a:t>Res</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2019;29:846–856.</a:t>
            </a:r>
          </a:p>
          <a:p>
            <a:pPr eaLnBrk="1" hangingPunct="1"/>
            <a:r>
              <a:rPr lang="nl-NL" sz="1200" b="0" i="0" strike="noStrike" cap="none" spc="0" baseline="0" dirty="0">
                <a:solidFill>
                  <a:srgbClr val="808080"/>
                </a:solidFill>
                <a:effectLst/>
                <a:latin typeface="Calibri"/>
                <a:ea typeface="Calibri"/>
                <a:cs typeface="Calibri"/>
              </a:rPr>
              <a:t>Patterson JM, Wall M, Berge J, et al. Gender </a:t>
            </a:r>
            <a:r>
              <a:rPr lang="nl-NL" sz="1200" b="0" i="0" strike="noStrike" cap="none" spc="0" baseline="0" dirty="0" err="1">
                <a:solidFill>
                  <a:srgbClr val="808080"/>
                </a:solidFill>
                <a:effectLst/>
                <a:latin typeface="Calibri"/>
                <a:ea typeface="Calibri"/>
                <a:cs typeface="Calibri"/>
              </a:rPr>
              <a:t>differences</a:t>
            </a:r>
            <a:r>
              <a:rPr lang="nl-NL" sz="1200" b="0" i="0" strike="noStrike" cap="none" spc="0" baseline="0" dirty="0">
                <a:solidFill>
                  <a:srgbClr val="808080"/>
                </a:solidFill>
                <a:effectLst/>
                <a:latin typeface="Calibri"/>
                <a:ea typeface="Calibri"/>
                <a:cs typeface="Calibri"/>
              </a:rPr>
              <a:t> in treatment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among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youth</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with</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Development of a new questionnaire. </a:t>
            </a:r>
            <a:r>
              <a:rPr lang="nl-NL" sz="1200" b="0" i="1" strike="noStrike" cap="none" spc="0" baseline="0" dirty="0">
                <a:solidFill>
                  <a:srgbClr val="808080"/>
                </a:solidFill>
                <a:effectLst/>
                <a:latin typeface="Calibri"/>
                <a:ea typeface="Calibri"/>
                <a:cs typeface="Calibri"/>
              </a:rPr>
              <a:t>J </a:t>
            </a:r>
            <a:r>
              <a:rPr lang="nl-NL" sz="1200" b="0" i="1" strike="noStrike" cap="none" spc="0" baseline="0" dirty="0" err="1">
                <a:solidFill>
                  <a:srgbClr val="808080"/>
                </a:solidFill>
                <a:effectLst/>
                <a:latin typeface="Calibri"/>
                <a:ea typeface="Calibri"/>
                <a:cs typeface="Calibri"/>
              </a:rPr>
              <a:t>Cyst</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Fibros</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2008;7:154–164.</a:t>
            </a:r>
          </a:p>
          <a:p>
            <a:r>
              <a:rPr lang="nl-NL" sz="1200" b="0" i="0" strike="noStrike" cap="none" spc="0" baseline="0" dirty="0">
                <a:solidFill>
                  <a:srgbClr val="808080"/>
                </a:solidFill>
                <a:effectLst/>
                <a:latin typeface="Calibri"/>
                <a:ea typeface="Calibri"/>
                <a:cs typeface="Calibri"/>
              </a:rPr>
              <a:t>Perkins R, </a:t>
            </a:r>
            <a:r>
              <a:rPr lang="nl-NL" sz="1200" b="0" i="0" strike="noStrike" cap="none" spc="0" baseline="0" dirty="0" err="1">
                <a:solidFill>
                  <a:srgbClr val="808080"/>
                </a:solidFill>
                <a:effectLst/>
                <a:latin typeface="Calibri"/>
                <a:ea typeface="Calibri"/>
                <a:cs typeface="Calibri"/>
              </a:rPr>
              <a:t>Repper</a:t>
            </a:r>
            <a:r>
              <a:rPr lang="nl-NL" sz="1200" b="0" i="0" strike="noStrike" cap="none" spc="0" baseline="0" dirty="0">
                <a:solidFill>
                  <a:srgbClr val="808080"/>
                </a:solidFill>
                <a:effectLst/>
                <a:latin typeface="Calibri"/>
                <a:ea typeface="Calibri"/>
                <a:cs typeface="Calibri"/>
              </a:rPr>
              <a:t>, J. </a:t>
            </a:r>
            <a:r>
              <a:rPr lang="nl-NL" sz="1200" b="0" i="1" strike="noStrike" cap="none" spc="0" baseline="0" dirty="0" err="1">
                <a:solidFill>
                  <a:srgbClr val="808080"/>
                </a:solidFill>
                <a:effectLst/>
                <a:latin typeface="Calibri"/>
                <a:ea typeface="Calibri"/>
                <a:cs typeface="Calibri"/>
              </a:rPr>
              <a:t>Dilemmas</a:t>
            </a:r>
            <a:r>
              <a:rPr lang="nl-NL" sz="1200" b="0" i="1" strike="noStrike" cap="none" spc="0" baseline="0" dirty="0">
                <a:solidFill>
                  <a:srgbClr val="808080"/>
                </a:solidFill>
                <a:effectLst/>
                <a:latin typeface="Calibri"/>
                <a:ea typeface="Calibri"/>
                <a:cs typeface="Calibri"/>
              </a:rPr>
              <a:t> in community </a:t>
            </a:r>
            <a:r>
              <a:rPr lang="nl-NL" sz="1200" b="0" i="1" strike="noStrike" cap="none" spc="0" baseline="0" dirty="0" err="1">
                <a:solidFill>
                  <a:srgbClr val="808080"/>
                </a:solidFill>
                <a:effectLst/>
                <a:latin typeface="Calibri"/>
                <a:ea typeface="Calibri"/>
                <a:cs typeface="Calibri"/>
              </a:rPr>
              <a:t>mental</a:t>
            </a:r>
            <a:r>
              <a:rPr lang="nl-NL" sz="1200" b="0" i="1" strike="noStrike" cap="none" spc="0" baseline="0" dirty="0">
                <a:solidFill>
                  <a:srgbClr val="808080"/>
                </a:solidFill>
                <a:effectLst/>
                <a:latin typeface="Calibri"/>
                <a:ea typeface="Calibri"/>
                <a:cs typeface="Calibri"/>
              </a:rPr>
              <a:t> health </a:t>
            </a:r>
            <a:r>
              <a:rPr lang="nl-NL" sz="1200" b="0" i="1" strike="noStrike" cap="none" spc="0" baseline="0" dirty="0" err="1">
                <a:solidFill>
                  <a:srgbClr val="808080"/>
                </a:solidFill>
                <a:effectLst/>
                <a:latin typeface="Calibri"/>
                <a:ea typeface="Calibri"/>
                <a:cs typeface="Calibri"/>
              </a:rPr>
              <a:t>practice</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Choice</a:t>
            </a:r>
            <a:r>
              <a:rPr lang="nl-NL" sz="1200" b="0" i="1" strike="noStrike" cap="none" spc="0" baseline="0" dirty="0">
                <a:solidFill>
                  <a:srgbClr val="808080"/>
                </a:solidFill>
                <a:effectLst/>
                <a:latin typeface="Calibri"/>
                <a:ea typeface="Calibri"/>
                <a:cs typeface="Calibri"/>
              </a:rPr>
              <a:t> or control</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Abingdon</a:t>
            </a:r>
            <a:r>
              <a:rPr lang="nl-NL" sz="1200" b="0" i="0" strike="noStrike" cap="none" spc="0" baseline="0" dirty="0">
                <a:solidFill>
                  <a:srgbClr val="808080"/>
                </a:solidFill>
                <a:effectLst/>
                <a:latin typeface="Calibri"/>
                <a:ea typeface="Calibri"/>
                <a:cs typeface="Calibri"/>
              </a:rPr>
              <a:t>, UK: </a:t>
            </a:r>
            <a:r>
              <a:rPr lang="nl-NL" sz="1200" b="0" i="0" strike="noStrike" cap="none" spc="0" baseline="0" dirty="0" err="1">
                <a:solidFill>
                  <a:srgbClr val="808080"/>
                </a:solidFill>
                <a:effectLst/>
                <a:latin typeface="Calibri"/>
                <a:ea typeface="Calibri"/>
                <a:cs typeface="Calibri"/>
              </a:rPr>
              <a:t>Radcliffe</a:t>
            </a:r>
            <a:r>
              <a:rPr lang="nl-NL" sz="1200" b="0" i="0" strike="noStrike" cap="none" spc="0" baseline="0" dirty="0">
                <a:solidFill>
                  <a:srgbClr val="808080"/>
                </a:solidFill>
                <a:effectLst/>
                <a:latin typeface="Calibri"/>
                <a:ea typeface="Calibri"/>
                <a:cs typeface="Calibri"/>
              </a:rPr>
              <a:t> Medical Press Ltd. 1998.</a:t>
            </a:r>
          </a:p>
          <a:p>
            <a:r>
              <a:rPr lang="nl-NL" sz="1200" b="0" i="0" strike="noStrike" cap="none" spc="0" baseline="0" dirty="0" err="1">
                <a:solidFill>
                  <a:srgbClr val="808080"/>
                </a:solidFill>
                <a:effectLst/>
                <a:latin typeface="Calibri"/>
                <a:ea typeface="Calibri"/>
                <a:cs typeface="Calibri"/>
              </a:rPr>
              <a:t>Riekert</a:t>
            </a:r>
            <a:r>
              <a:rPr lang="nl-NL" sz="1200" b="0" i="0" strike="noStrike" cap="none" spc="0" baseline="0" dirty="0">
                <a:solidFill>
                  <a:srgbClr val="808080"/>
                </a:solidFill>
                <a:effectLst/>
                <a:latin typeface="Calibri"/>
                <a:ea typeface="Calibri"/>
                <a:cs typeface="Calibri"/>
              </a:rPr>
              <a:t> K. Promoting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and </a:t>
            </a:r>
            <a:r>
              <a:rPr lang="nl-NL" sz="1200" b="0" i="0" strike="noStrike" cap="none" spc="0" baseline="0" dirty="0" err="1">
                <a:solidFill>
                  <a:srgbClr val="808080"/>
                </a:solidFill>
                <a:effectLst/>
                <a:latin typeface="Calibri"/>
                <a:ea typeface="Calibri"/>
                <a:cs typeface="Calibri"/>
              </a:rPr>
              <a:t>increasing</a:t>
            </a:r>
            <a:r>
              <a:rPr lang="nl-NL" sz="1200" b="0" i="0" strike="noStrike" cap="none" spc="0" baseline="0" dirty="0">
                <a:solidFill>
                  <a:srgbClr val="808080"/>
                </a:solidFill>
                <a:effectLst/>
                <a:latin typeface="Calibri"/>
                <a:ea typeface="Calibri"/>
                <a:cs typeface="Calibri"/>
              </a:rPr>
              <a:t> life span. </a:t>
            </a:r>
            <a:r>
              <a:rPr lang="nl-NL" sz="1200" b="0" i="1" strike="noStrike" cap="none" spc="0" baseline="0" dirty="0">
                <a:solidFill>
                  <a:srgbClr val="808080"/>
                </a:solidFill>
                <a:effectLst/>
                <a:latin typeface="Calibri"/>
                <a:ea typeface="Calibri"/>
                <a:cs typeface="Calibri"/>
              </a:rPr>
              <a:t>J Hopkins Adv Stud </a:t>
            </a:r>
            <a:r>
              <a:rPr lang="nl-NL" sz="1200" b="0" i="1" strike="noStrike" cap="none" spc="0" baseline="0" dirty="0" err="1">
                <a:solidFill>
                  <a:srgbClr val="808080"/>
                </a:solidFill>
                <a:effectLst/>
                <a:latin typeface="Calibri"/>
                <a:ea typeface="Calibri"/>
                <a:cs typeface="Calibri"/>
              </a:rPr>
              <a:t>Med</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2009;9:14–19.</a:t>
            </a:r>
            <a:endParaRPr lang="en-GB" altLang="en-US" sz="1200" dirty="0">
              <a:ea typeface="HelveticaNeueLT Std Cn"/>
            </a:endParaRPr>
          </a:p>
          <a:p>
            <a:r>
              <a:rPr lang="nl-NL" sz="1200" b="0" i="0" strike="noStrike" cap="none" spc="0" baseline="0" dirty="0">
                <a:solidFill>
                  <a:srgbClr val="808080"/>
                </a:solidFill>
                <a:effectLst/>
                <a:latin typeface="Calibri"/>
                <a:ea typeface="Calibri"/>
                <a:cs typeface="Calibri"/>
              </a:rPr>
              <a:t>Rogers C. </a:t>
            </a:r>
            <a:r>
              <a:rPr lang="nl-NL" sz="1200" b="0" i="0" strike="noStrike" cap="none" spc="0" baseline="0" dirty="0" err="1">
                <a:solidFill>
                  <a:srgbClr val="808080"/>
                </a:solidFill>
                <a:effectLst/>
                <a:latin typeface="Calibri"/>
                <a:ea typeface="Calibri"/>
                <a:cs typeface="Calibri"/>
              </a:rPr>
              <a:t>Empathic</a:t>
            </a:r>
            <a:r>
              <a:rPr lang="nl-NL" sz="1200" b="0" i="0" strike="noStrike" cap="none" spc="0" baseline="0" dirty="0">
                <a:solidFill>
                  <a:srgbClr val="808080"/>
                </a:solidFill>
                <a:effectLst/>
                <a:latin typeface="Calibri"/>
                <a:ea typeface="Calibri"/>
                <a:cs typeface="Calibri"/>
              </a:rPr>
              <a:t>: An </a:t>
            </a:r>
            <a:r>
              <a:rPr lang="nl-NL" sz="1200" b="0" i="0" strike="noStrike" cap="none" spc="0" baseline="0" dirty="0" err="1">
                <a:solidFill>
                  <a:srgbClr val="808080"/>
                </a:solidFill>
                <a:effectLst/>
                <a:latin typeface="Calibri"/>
                <a:ea typeface="Calibri"/>
                <a:cs typeface="Calibri"/>
              </a:rPr>
              <a:t>unappreciated</a:t>
            </a:r>
            <a:r>
              <a:rPr lang="nl-NL" sz="1200" b="0" i="0" strike="noStrike" cap="none" spc="0" baseline="0" dirty="0">
                <a:solidFill>
                  <a:srgbClr val="808080"/>
                </a:solidFill>
                <a:effectLst/>
                <a:latin typeface="Calibri"/>
                <a:ea typeface="Calibri"/>
                <a:cs typeface="Calibri"/>
              </a:rPr>
              <a:t> way of </a:t>
            </a:r>
            <a:r>
              <a:rPr lang="nl-NL" sz="1200" b="0" i="0" strike="noStrike" cap="none" spc="0" baseline="0" dirty="0" err="1">
                <a:solidFill>
                  <a:srgbClr val="808080"/>
                </a:solidFill>
                <a:effectLst/>
                <a:latin typeface="Calibri"/>
                <a:ea typeface="Calibri"/>
                <a:cs typeface="Calibri"/>
              </a:rPr>
              <a:t>being</a:t>
            </a:r>
            <a:r>
              <a:rPr lang="nl-NL" sz="1200" b="0" i="0"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Couns</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Psychol</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1975;5:2–10.</a:t>
            </a:r>
          </a:p>
          <a:p>
            <a:r>
              <a:rPr lang="nl-NL" sz="1200" b="0" i="0" strike="noStrike" cap="none" spc="0" baseline="0" dirty="0" err="1">
                <a:solidFill>
                  <a:srgbClr val="808080"/>
                </a:solidFill>
                <a:effectLst/>
                <a:latin typeface="Calibri"/>
                <a:ea typeface="Calibri"/>
                <a:cs typeface="Calibri"/>
              </a:rPr>
              <a:t>Rouzé</a:t>
            </a:r>
            <a:r>
              <a:rPr lang="nl-NL" sz="1200" b="0" i="0" strike="noStrike" cap="none" spc="0" baseline="0" dirty="0">
                <a:solidFill>
                  <a:srgbClr val="808080"/>
                </a:solidFill>
                <a:effectLst/>
                <a:latin typeface="Calibri"/>
                <a:ea typeface="Calibri"/>
                <a:cs typeface="Calibri"/>
              </a:rPr>
              <a:t> H, </a:t>
            </a:r>
            <a:r>
              <a:rPr lang="nl-NL" sz="1200" b="0" i="0" strike="noStrike" cap="none" spc="0" baseline="0" dirty="0" err="1">
                <a:solidFill>
                  <a:srgbClr val="808080"/>
                </a:solidFill>
                <a:effectLst/>
                <a:latin typeface="Calibri"/>
                <a:ea typeface="Calibri"/>
                <a:cs typeface="Calibri"/>
              </a:rPr>
              <a:t>Viprey</a:t>
            </a:r>
            <a:r>
              <a:rPr lang="nl-NL" sz="1200" b="0" i="0" strike="noStrike" cap="none" spc="0" baseline="0" dirty="0">
                <a:solidFill>
                  <a:srgbClr val="808080"/>
                </a:solidFill>
                <a:effectLst/>
                <a:latin typeface="Calibri"/>
                <a:ea typeface="Calibri"/>
                <a:cs typeface="Calibri"/>
              </a:rPr>
              <a:t> M, </a:t>
            </a:r>
            <a:r>
              <a:rPr lang="nl-NL" sz="1200" b="0" i="0" strike="noStrike" cap="none" spc="0" baseline="0" dirty="0" err="1">
                <a:solidFill>
                  <a:srgbClr val="808080"/>
                </a:solidFill>
                <a:effectLst/>
                <a:latin typeface="Calibri"/>
                <a:ea typeface="Calibri"/>
                <a:cs typeface="Calibri"/>
              </a:rPr>
              <a:t>Allemann</a:t>
            </a:r>
            <a:r>
              <a:rPr lang="nl-NL" sz="1200" b="0" i="0" strike="noStrike" cap="none" spc="0" baseline="0" dirty="0">
                <a:solidFill>
                  <a:srgbClr val="808080"/>
                </a:solidFill>
                <a:effectLst/>
                <a:latin typeface="Calibri"/>
                <a:ea typeface="Calibri"/>
                <a:cs typeface="Calibri"/>
              </a:rPr>
              <a:t> S, et al.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to long-term </a:t>
            </a:r>
            <a:r>
              <a:rPr lang="nl-NL" sz="1200" b="0" i="0" strike="noStrike" cap="none" spc="0" baseline="0" dirty="0" err="1">
                <a:solidFill>
                  <a:srgbClr val="808080"/>
                </a:solidFill>
                <a:effectLst/>
                <a:latin typeface="Calibri"/>
                <a:ea typeface="Calibri"/>
                <a:cs typeface="Calibri"/>
              </a:rPr>
              <a:t>therapies</a:t>
            </a:r>
            <a:r>
              <a:rPr lang="nl-NL" sz="1200" b="0" i="0" strike="noStrike" cap="none" spc="0" baseline="0" dirty="0">
                <a:solidFill>
                  <a:srgbClr val="808080"/>
                </a:solidFill>
                <a:effectLst/>
                <a:latin typeface="Calibri"/>
                <a:ea typeface="Calibri"/>
                <a:cs typeface="Calibri"/>
              </a:rPr>
              <a:t> in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a French cross-</a:t>
            </a:r>
            <a:r>
              <a:rPr lang="nl-NL" sz="1200" b="0" i="0" strike="noStrike" cap="none" spc="0" baseline="0" dirty="0" err="1">
                <a:solidFill>
                  <a:srgbClr val="808080"/>
                </a:solidFill>
                <a:effectLst/>
                <a:latin typeface="Calibri"/>
                <a:ea typeface="Calibri"/>
                <a:cs typeface="Calibri"/>
              </a:rPr>
              <a:t>sectional</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study</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linking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prescribing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dispensing</a:t>
            </a:r>
            <a:r>
              <a:rPr lang="nl-NL" sz="1200" b="0" i="0" strike="noStrike" cap="none" spc="0" baseline="0" dirty="0">
                <a:solidFill>
                  <a:srgbClr val="808080"/>
                </a:solidFill>
                <a:effectLst/>
                <a:latin typeface="Calibri"/>
                <a:ea typeface="Calibri"/>
                <a:cs typeface="Calibri"/>
              </a:rPr>
              <a:t>, and </a:t>
            </a:r>
            <a:r>
              <a:rPr lang="nl-NL" sz="1200" b="0" i="0" strike="noStrike" cap="none" spc="0" baseline="0" dirty="0" err="1">
                <a:solidFill>
                  <a:srgbClr val="808080"/>
                </a:solidFill>
                <a:effectLst/>
                <a:latin typeface="Calibri"/>
                <a:ea typeface="Calibri"/>
                <a:cs typeface="Calibri"/>
              </a:rPr>
              <a:t>hospitalization</a:t>
            </a:r>
            <a:r>
              <a:rPr lang="nl-NL" sz="1200" b="0" i="0" strike="noStrike" cap="none" spc="0" baseline="0" dirty="0">
                <a:solidFill>
                  <a:srgbClr val="808080"/>
                </a:solidFill>
                <a:effectLst/>
                <a:latin typeface="Calibri"/>
                <a:ea typeface="Calibri"/>
                <a:cs typeface="Calibri"/>
              </a:rPr>
              <a:t> data. </a:t>
            </a:r>
            <a:r>
              <a:rPr lang="nl-NL" sz="1200" b="0" i="1" strike="noStrike" cap="none" spc="0" baseline="0" dirty="0" err="1">
                <a:solidFill>
                  <a:srgbClr val="808080"/>
                </a:solidFill>
                <a:effectLst/>
                <a:latin typeface="Calibri"/>
                <a:ea typeface="Calibri"/>
                <a:cs typeface="Calibri"/>
              </a:rPr>
              <a:t>Patient</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Prefer</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Adherence</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2019;13:1497–1510.</a:t>
            </a:r>
          </a:p>
          <a:p>
            <a:r>
              <a:rPr lang="nl-NL" sz="1200" b="0" i="0" strike="noStrike" cap="none" spc="0" baseline="0" dirty="0" err="1">
                <a:solidFill>
                  <a:srgbClr val="808080"/>
                </a:solidFill>
                <a:effectLst/>
                <a:latin typeface="Calibri"/>
                <a:ea typeface="Calibri"/>
                <a:cs typeface="Calibri"/>
              </a:rPr>
              <a:t>Wasserstein</a:t>
            </a:r>
            <a:r>
              <a:rPr lang="nl-NL" sz="1200" b="0" i="0" strike="noStrike" cap="none" spc="0" baseline="0" dirty="0">
                <a:solidFill>
                  <a:srgbClr val="808080"/>
                </a:solidFill>
                <a:effectLst/>
                <a:latin typeface="Calibri"/>
                <a:ea typeface="Calibri"/>
                <a:cs typeface="Calibri"/>
              </a:rPr>
              <a:t> SB, La </a:t>
            </a:r>
            <a:r>
              <a:rPr lang="nl-NL" sz="1200" b="0" i="0" strike="noStrike" cap="none" spc="0" baseline="0" dirty="0" err="1">
                <a:solidFill>
                  <a:srgbClr val="808080"/>
                </a:solidFill>
                <a:effectLst/>
                <a:latin typeface="Calibri"/>
                <a:ea typeface="Calibri"/>
                <a:cs typeface="Calibri"/>
              </a:rPr>
              <a:t>Greca</a:t>
            </a:r>
            <a:r>
              <a:rPr lang="nl-NL" sz="1200" b="0" i="0" strike="noStrike" cap="none" spc="0" baseline="0" dirty="0">
                <a:solidFill>
                  <a:srgbClr val="808080"/>
                </a:solidFill>
                <a:effectLst/>
                <a:latin typeface="Calibri"/>
                <a:ea typeface="Calibri"/>
                <a:cs typeface="Calibri"/>
              </a:rPr>
              <a:t> AM. </a:t>
            </a:r>
            <a:r>
              <a:rPr lang="nl-NL" sz="1200" b="0" i="0" strike="noStrike" cap="none" spc="0" baseline="0" dirty="0" err="1">
                <a:solidFill>
                  <a:srgbClr val="808080"/>
                </a:solidFill>
                <a:effectLst/>
                <a:latin typeface="Calibri"/>
                <a:ea typeface="Calibri"/>
                <a:cs typeface="Calibri"/>
              </a:rPr>
              <a:t>Can</a:t>
            </a:r>
            <a:r>
              <a:rPr lang="nl-NL" sz="1200" b="0" i="0" strike="noStrike" cap="none" spc="0" baseline="0" dirty="0">
                <a:solidFill>
                  <a:srgbClr val="808080"/>
                </a:solidFill>
                <a:effectLst/>
                <a:latin typeface="Calibri"/>
                <a:ea typeface="Calibri"/>
                <a:cs typeface="Calibri"/>
              </a:rPr>
              <a:t> peer support buffer </a:t>
            </a:r>
            <a:r>
              <a:rPr lang="nl-NL" sz="1200" b="0" i="0" strike="noStrike" cap="none" spc="0" baseline="0" dirty="0" err="1">
                <a:solidFill>
                  <a:srgbClr val="808080"/>
                </a:solidFill>
                <a:effectLst/>
                <a:latin typeface="Calibri"/>
                <a:ea typeface="Calibri"/>
                <a:cs typeface="Calibri"/>
              </a:rPr>
              <a:t>against</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behavioral</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consequences</a:t>
            </a:r>
            <a:r>
              <a:rPr lang="nl-NL" sz="1200" b="0" i="0" strike="noStrike" cap="none" spc="0" baseline="0" dirty="0">
                <a:solidFill>
                  <a:srgbClr val="808080"/>
                </a:solidFill>
                <a:effectLst/>
                <a:latin typeface="Calibri"/>
                <a:ea typeface="Calibri"/>
                <a:cs typeface="Calibri"/>
              </a:rPr>
              <a:t> of </a:t>
            </a:r>
            <a:r>
              <a:rPr lang="nl-NL" sz="1200" b="0" i="0" strike="noStrike" cap="none" spc="0" baseline="0" dirty="0" err="1">
                <a:solidFill>
                  <a:srgbClr val="808080"/>
                </a:solidFill>
                <a:effectLst/>
                <a:latin typeface="Calibri"/>
                <a:ea typeface="Calibri"/>
                <a:cs typeface="Calibri"/>
              </a:rPr>
              <a:t>parental</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discord</a:t>
            </a:r>
            <a:r>
              <a:rPr lang="nl-NL" sz="1200" b="0" i="0" strike="noStrike" cap="none" spc="0" baseline="0" dirty="0">
                <a:solidFill>
                  <a:srgbClr val="808080"/>
                </a:solidFill>
                <a:effectLst/>
                <a:latin typeface="Calibri"/>
                <a:ea typeface="Calibri"/>
                <a:cs typeface="Calibri"/>
              </a:rPr>
              <a:t>? </a:t>
            </a:r>
            <a:r>
              <a:rPr lang="nl-NL" sz="1200" b="0" i="1" strike="noStrike" cap="none" spc="0" baseline="0" dirty="0">
                <a:solidFill>
                  <a:srgbClr val="808080"/>
                </a:solidFill>
                <a:effectLst/>
                <a:latin typeface="Calibri"/>
                <a:ea typeface="Calibri"/>
                <a:cs typeface="Calibri"/>
              </a:rPr>
              <a:t>J </a:t>
            </a:r>
            <a:r>
              <a:rPr lang="nl-NL" sz="1200" b="0" i="1" strike="noStrike" cap="none" spc="0" baseline="0" dirty="0" err="1">
                <a:solidFill>
                  <a:srgbClr val="808080"/>
                </a:solidFill>
                <a:effectLst/>
                <a:latin typeface="Calibri"/>
                <a:ea typeface="Calibri"/>
                <a:cs typeface="Calibri"/>
              </a:rPr>
              <a:t>Clin</a:t>
            </a:r>
            <a:r>
              <a:rPr lang="nl-NL" sz="1200" b="0" i="1" strike="noStrike" cap="none" spc="0" baseline="0" dirty="0">
                <a:solidFill>
                  <a:srgbClr val="808080"/>
                </a:solidFill>
                <a:effectLst/>
                <a:latin typeface="Calibri"/>
                <a:ea typeface="Calibri"/>
                <a:cs typeface="Calibri"/>
              </a:rPr>
              <a:t> Child </a:t>
            </a:r>
            <a:r>
              <a:rPr lang="nl-NL" sz="1200" b="0" i="1" strike="noStrike" cap="none" spc="0" baseline="0" dirty="0" err="1">
                <a:solidFill>
                  <a:srgbClr val="808080"/>
                </a:solidFill>
                <a:effectLst/>
                <a:latin typeface="Calibri"/>
                <a:ea typeface="Calibri"/>
                <a:cs typeface="Calibri"/>
              </a:rPr>
              <a:t>Psychol</a:t>
            </a:r>
            <a:r>
              <a:rPr lang="nl-NL" sz="1200" b="0" i="1" strike="noStrike" cap="none" spc="0" baseline="0" dirty="0">
                <a:solidFill>
                  <a:srgbClr val="808080"/>
                </a:solidFill>
                <a:effectLst/>
                <a:latin typeface="Calibri"/>
                <a:ea typeface="Calibri"/>
                <a:cs typeface="Calibri"/>
              </a:rPr>
              <a:t>. </a:t>
            </a:r>
            <a:r>
              <a:rPr lang="nl-NL" sz="1200" b="0" i="0" strike="noStrike" cap="none" spc="0" baseline="0" dirty="0">
                <a:solidFill>
                  <a:srgbClr val="808080"/>
                </a:solidFill>
                <a:effectLst/>
                <a:latin typeface="Calibri"/>
                <a:ea typeface="Calibri"/>
                <a:cs typeface="Calibri"/>
              </a:rPr>
              <a:t>1996;25:177–182.</a:t>
            </a:r>
          </a:p>
          <a:p>
            <a:r>
              <a:rPr lang="nl-NL" sz="1200" b="0" i="0" strike="noStrike" cap="none" spc="0" baseline="0" dirty="0">
                <a:solidFill>
                  <a:srgbClr val="808080"/>
                </a:solidFill>
                <a:effectLst/>
                <a:latin typeface="Calibri"/>
                <a:ea typeface="Calibri"/>
                <a:cs typeface="Calibri"/>
              </a:rPr>
              <a:t>White H, et al. </a:t>
            </a:r>
            <a:r>
              <a:rPr lang="nl-NL" sz="1200" b="0" i="0" strike="noStrike" cap="none" spc="0" baseline="0" dirty="0" err="1">
                <a:solidFill>
                  <a:srgbClr val="808080"/>
                </a:solidFill>
                <a:effectLst/>
                <a:latin typeface="Calibri"/>
                <a:ea typeface="Calibri"/>
                <a:cs typeface="Calibri"/>
              </a:rPr>
              <a:t>Variation</a:t>
            </a:r>
            <a:r>
              <a:rPr lang="nl-NL" sz="1200" b="0" i="0" strike="noStrike" cap="none" spc="0" baseline="0" dirty="0">
                <a:solidFill>
                  <a:srgbClr val="808080"/>
                </a:solidFill>
                <a:effectLst/>
                <a:latin typeface="Calibri"/>
                <a:ea typeface="Calibri"/>
                <a:cs typeface="Calibri"/>
              </a:rPr>
              <a:t> in </a:t>
            </a:r>
            <a:r>
              <a:rPr lang="nl-NL" sz="1200" b="0" i="0" strike="noStrike" cap="none" spc="0" baseline="0" dirty="0" err="1">
                <a:solidFill>
                  <a:srgbClr val="808080"/>
                </a:solidFill>
                <a:effectLst/>
                <a:latin typeface="Calibri"/>
                <a:ea typeface="Calibri"/>
                <a:cs typeface="Calibri"/>
              </a:rPr>
              <a:t>lung</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function</a:t>
            </a:r>
            <a:r>
              <a:rPr lang="nl-NL" sz="1200" b="0" i="0" strike="noStrike" cap="none" spc="0" baseline="0" dirty="0">
                <a:solidFill>
                  <a:srgbClr val="808080"/>
                </a:solidFill>
                <a:effectLst/>
                <a:latin typeface="Calibri"/>
                <a:ea typeface="Calibri"/>
                <a:cs typeface="Calibri"/>
              </a:rPr>
              <a:t> as a marker of </a:t>
            </a:r>
            <a:r>
              <a:rPr lang="nl-NL" sz="1200" b="0" i="0" strike="noStrike" cap="none" spc="0" baseline="0" dirty="0" err="1">
                <a:solidFill>
                  <a:srgbClr val="808080"/>
                </a:solidFill>
                <a:effectLst/>
                <a:latin typeface="Calibri"/>
                <a:ea typeface="Calibri"/>
                <a:cs typeface="Calibri"/>
              </a:rPr>
              <a:t>adherence</a:t>
            </a:r>
            <a:r>
              <a:rPr lang="nl-NL" sz="1200" b="0" i="0" strike="noStrike" cap="none" spc="0" baseline="0" dirty="0">
                <a:solidFill>
                  <a:srgbClr val="808080"/>
                </a:solidFill>
                <a:effectLst/>
                <a:latin typeface="Calibri"/>
                <a:ea typeface="Calibri"/>
                <a:cs typeface="Calibri"/>
              </a:rPr>
              <a:t> to </a:t>
            </a:r>
            <a:r>
              <a:rPr lang="nl-NL" sz="1200" b="0" i="0" strike="noStrike" cap="none" spc="0" baseline="0" dirty="0" err="1">
                <a:solidFill>
                  <a:srgbClr val="808080"/>
                </a:solidFill>
                <a:effectLst/>
                <a:latin typeface="Calibri"/>
                <a:ea typeface="Calibri"/>
                <a:cs typeface="Calibri"/>
              </a:rPr>
              <a:t>oral</a:t>
            </a:r>
            <a:r>
              <a:rPr lang="nl-NL" sz="1200" b="0" i="0" strike="noStrike" cap="none" spc="0" baseline="0" dirty="0">
                <a:solidFill>
                  <a:srgbClr val="808080"/>
                </a:solidFill>
                <a:effectLst/>
                <a:latin typeface="Calibri"/>
                <a:ea typeface="Calibri"/>
                <a:cs typeface="Calibri"/>
              </a:rPr>
              <a:t> and </a:t>
            </a:r>
            <a:r>
              <a:rPr lang="nl-NL" sz="1200" b="0" i="0" strike="noStrike" cap="none" spc="0" baseline="0" dirty="0" err="1">
                <a:solidFill>
                  <a:srgbClr val="808080"/>
                </a:solidFill>
                <a:effectLst/>
                <a:latin typeface="Calibri"/>
                <a:ea typeface="Calibri"/>
                <a:cs typeface="Calibri"/>
              </a:rPr>
              <a:t>inhaled</a:t>
            </a:r>
            <a:r>
              <a:rPr lang="nl-NL" sz="1200" b="0" i="0" strike="noStrike" cap="none" spc="0" baseline="0" dirty="0">
                <a:solidFill>
                  <a:srgbClr val="808080"/>
                </a:solidFill>
                <a:effectLst/>
                <a:latin typeface="Calibri"/>
                <a:ea typeface="Calibri"/>
                <a:cs typeface="Calibri"/>
              </a:rPr>
              <a:t> </a:t>
            </a:r>
            <a:r>
              <a:rPr lang="nl-NL" sz="1200" b="0" i="0" strike="noStrike" cap="none" spc="0" baseline="0" dirty="0" err="1">
                <a:solidFill>
                  <a:srgbClr val="808080"/>
                </a:solidFill>
                <a:effectLst/>
                <a:latin typeface="Calibri"/>
                <a:ea typeface="Calibri"/>
                <a:cs typeface="Calibri"/>
              </a:rPr>
              <a:t>medication</a:t>
            </a:r>
            <a:r>
              <a:rPr lang="nl-NL" sz="1200" b="0" i="0" strike="noStrike" cap="none" spc="0" baseline="0" dirty="0">
                <a:solidFill>
                  <a:srgbClr val="808080"/>
                </a:solidFill>
                <a:effectLst/>
                <a:latin typeface="Calibri"/>
                <a:ea typeface="Calibri"/>
                <a:cs typeface="Calibri"/>
              </a:rPr>
              <a:t> in </a:t>
            </a:r>
            <a:r>
              <a:rPr lang="nl-NL" sz="1200" b="0" i="0" strike="noStrike" cap="none" spc="0" baseline="0" dirty="0" err="1">
                <a:solidFill>
                  <a:srgbClr val="808080"/>
                </a:solidFill>
                <a:effectLst/>
                <a:latin typeface="Calibri"/>
                <a:ea typeface="Calibri"/>
                <a:cs typeface="Calibri"/>
              </a:rPr>
              <a:t>cystic</a:t>
            </a:r>
            <a:r>
              <a:rPr lang="nl-NL" sz="1200" b="0" i="0" strike="noStrike" cap="none" spc="0" baseline="0" dirty="0">
                <a:solidFill>
                  <a:srgbClr val="808080"/>
                </a:solidFill>
                <a:effectLst/>
                <a:latin typeface="Calibri"/>
                <a:ea typeface="Calibri"/>
                <a:cs typeface="Calibri"/>
              </a:rPr>
              <a:t> fibrosis. </a:t>
            </a:r>
            <a:r>
              <a:rPr lang="nl-NL" sz="1200" b="0" i="1" strike="noStrike" cap="none" spc="0" baseline="0" dirty="0" err="1">
                <a:solidFill>
                  <a:srgbClr val="808080"/>
                </a:solidFill>
                <a:effectLst/>
                <a:latin typeface="Calibri"/>
                <a:ea typeface="Calibri"/>
                <a:cs typeface="Calibri"/>
              </a:rPr>
              <a:t>Eur</a:t>
            </a:r>
            <a:r>
              <a:rPr lang="nl-NL" sz="1200" b="0" i="1" strike="noStrike" cap="none" spc="0" baseline="0" dirty="0">
                <a:solidFill>
                  <a:srgbClr val="808080"/>
                </a:solidFill>
                <a:effectLst/>
                <a:latin typeface="Calibri"/>
                <a:ea typeface="Calibri"/>
                <a:cs typeface="Calibri"/>
              </a:rPr>
              <a:t> </a:t>
            </a:r>
            <a:r>
              <a:rPr lang="nl-NL" sz="1200" b="0" i="1" strike="noStrike" cap="none" spc="0" baseline="0" dirty="0" err="1">
                <a:solidFill>
                  <a:srgbClr val="808080"/>
                </a:solidFill>
                <a:effectLst/>
                <a:latin typeface="Calibri"/>
                <a:ea typeface="Calibri"/>
                <a:cs typeface="Calibri"/>
              </a:rPr>
              <a:t>Respir</a:t>
            </a:r>
            <a:r>
              <a:rPr lang="nl-NL" sz="1200" b="0" i="1" strike="noStrike" cap="none" spc="0" baseline="0" dirty="0">
                <a:solidFill>
                  <a:srgbClr val="808080"/>
                </a:solidFill>
                <a:effectLst/>
                <a:latin typeface="Calibri"/>
                <a:ea typeface="Calibri"/>
                <a:cs typeface="Calibri"/>
              </a:rPr>
              <a:t> J</a:t>
            </a:r>
            <a:r>
              <a:rPr lang="nl-NL" sz="1200" b="0" i="0" strike="noStrike" cap="none" spc="0" baseline="0" dirty="0">
                <a:solidFill>
                  <a:srgbClr val="808080"/>
                </a:solidFill>
                <a:effectLst/>
                <a:latin typeface="Calibri"/>
                <a:ea typeface="Calibri"/>
                <a:cs typeface="Calibri"/>
              </a:rPr>
              <a:t> 2017;49:1600987. </a:t>
            </a:r>
          </a:p>
        </p:txBody>
      </p:sp>
      <p:sp>
        <p:nvSpPr>
          <p:cNvPr id="2" name="Text Placeholder 1">
            <a:extLst>
              <a:ext uri="{FF2B5EF4-FFF2-40B4-BE49-F238E27FC236}">
                <a16:creationId xmlns:a16="http://schemas.microsoft.com/office/drawing/2014/main" id="{000DAF4E-9F9B-4BA1-BCA9-6A7CFCDD170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EED49-805C-4EC3-928F-8F70AB324FB6}"/>
              </a:ext>
            </a:extLst>
          </p:cNvPr>
          <p:cNvSpPr>
            <a:spLocks noGrp="1"/>
          </p:cNvSpPr>
          <p:nvPr>
            <p:ph type="title"/>
          </p:nvPr>
        </p:nvSpPr>
        <p:spPr/>
        <p:txBody>
          <a:bodyPr/>
          <a:lstStyle/>
          <a:p>
            <a:r>
              <a:rPr lang="nl-NL" sz="6000" b="1" i="0" strike="noStrike" cap="none" spc="0" baseline="0">
                <a:solidFill>
                  <a:srgbClr val="FFFFFF"/>
                </a:solidFill>
                <a:effectLst/>
                <a:latin typeface="Calibri Light"/>
                <a:ea typeface="Calibri Light"/>
                <a:cs typeface="Calibri Light"/>
              </a:rPr>
              <a:t>Het belang van therapietrouw</a:t>
            </a:r>
            <a:endParaRPr lang="en-GB" b="1"/>
          </a:p>
        </p:txBody>
      </p:sp>
      <p:sp>
        <p:nvSpPr>
          <p:cNvPr id="2" name="Text Placeholder 1">
            <a:extLst>
              <a:ext uri="{FF2B5EF4-FFF2-40B4-BE49-F238E27FC236}">
                <a16:creationId xmlns:a16="http://schemas.microsoft.com/office/drawing/2014/main" id="{A39F3CC9-DDB3-4A8E-BD10-149761F8E6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192853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91319-5388-4037-A22A-70A5637CB0B6}"/>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Het belang van optimale therapietrouw bij CF</a:t>
            </a:r>
            <a:endParaRPr lang="en-GB"/>
          </a:p>
        </p:txBody>
      </p:sp>
      <p:sp>
        <p:nvSpPr>
          <p:cNvPr id="5" name="Content Placeholder 4">
            <a:extLst>
              <a:ext uri="{FF2B5EF4-FFF2-40B4-BE49-F238E27FC236}">
                <a16:creationId xmlns:a16="http://schemas.microsoft.com/office/drawing/2014/main" id="{5ACF1C89-2F70-45AB-9CC9-A2D3F6332155}"/>
              </a:ext>
            </a:extLst>
          </p:cNvPr>
          <p:cNvSpPr>
            <a:spLocks noGrp="1"/>
          </p:cNvSpPr>
          <p:nvPr>
            <p:ph idx="1"/>
          </p:nvPr>
        </p:nvSpPr>
        <p:spPr/>
        <p:txBody>
          <a:bodyPr/>
          <a:lstStyle/>
          <a:p>
            <a:pPr marL="609600" indent="-609600">
              <a:buFontTx/>
              <a:buChar char="•"/>
            </a:pPr>
            <a:r>
              <a:rPr lang="nl-NL" sz="2800" b="0" i="0" strike="noStrike" cap="none" spc="0" baseline="0">
                <a:solidFill>
                  <a:srgbClr val="808080"/>
                </a:solidFill>
                <a:effectLst/>
                <a:latin typeface="Calibri"/>
                <a:ea typeface="Calibri"/>
                <a:cs typeface="Calibri"/>
              </a:rPr>
              <a:t>Vermindert de morbiditeit</a:t>
            </a:r>
            <a:r>
              <a:rPr lang="nl-NL" sz="2800" b="0" i="0" strike="noStrike" cap="none" spc="0" baseline="30000">
                <a:solidFill>
                  <a:srgbClr val="808080"/>
                </a:solidFill>
                <a:effectLst/>
                <a:latin typeface="Calibri"/>
                <a:ea typeface="Calibri"/>
                <a:cs typeface="Calibri"/>
              </a:rPr>
              <a:t>1</a:t>
            </a:r>
          </a:p>
          <a:p>
            <a:pPr marL="609600" indent="-609600">
              <a:buFontTx/>
              <a:buChar char="•"/>
            </a:pPr>
            <a:r>
              <a:rPr lang="nl-NL" sz="2800" b="0" i="0" strike="noStrike" cap="none" spc="0" baseline="0">
                <a:solidFill>
                  <a:srgbClr val="808080"/>
                </a:solidFill>
                <a:effectLst/>
                <a:latin typeface="Calibri"/>
                <a:ea typeface="Calibri"/>
                <a:cs typeface="Calibri"/>
              </a:rPr>
              <a:t>Verbetert de kwaliteit van leven</a:t>
            </a:r>
            <a:r>
              <a:rPr lang="nl-NL" sz="2800" b="0" i="0" strike="noStrike" cap="none" spc="0" baseline="30000">
                <a:solidFill>
                  <a:srgbClr val="808080"/>
                </a:solidFill>
                <a:effectLst/>
                <a:latin typeface="Calibri"/>
                <a:ea typeface="Calibri"/>
                <a:cs typeface="Calibri"/>
              </a:rPr>
              <a:t>2</a:t>
            </a:r>
          </a:p>
          <a:p>
            <a:pPr marL="609600" indent="-609600">
              <a:buFontTx/>
              <a:buChar char="•"/>
            </a:pPr>
            <a:r>
              <a:rPr lang="nl-NL" sz="2800" b="0" i="0" strike="noStrike" cap="none" spc="0" baseline="0">
                <a:solidFill>
                  <a:srgbClr val="808080"/>
                </a:solidFill>
                <a:effectLst/>
                <a:latin typeface="Calibri"/>
                <a:ea typeface="Calibri"/>
                <a:cs typeface="Calibri"/>
              </a:rPr>
              <a:t>Vermindert de kans op pulmonale exacerbaties</a:t>
            </a:r>
            <a:r>
              <a:rPr lang="nl-NL" sz="2800" b="0" i="0" strike="noStrike" cap="none" spc="0" baseline="30000">
                <a:solidFill>
                  <a:srgbClr val="808080"/>
                </a:solidFill>
                <a:effectLst/>
                <a:latin typeface="Calibri"/>
                <a:ea typeface="Calibri"/>
                <a:cs typeface="Calibri"/>
              </a:rPr>
              <a:t>2</a:t>
            </a:r>
          </a:p>
          <a:p>
            <a:pPr marL="609600" indent="-609600">
              <a:buFontTx/>
              <a:buChar char="•"/>
            </a:pPr>
            <a:r>
              <a:rPr lang="nl-NL" sz="2800" b="0" i="0" strike="noStrike" cap="none" spc="0" baseline="0">
                <a:solidFill>
                  <a:srgbClr val="808080"/>
                </a:solidFill>
                <a:effectLst/>
                <a:latin typeface="Calibri"/>
                <a:ea typeface="Calibri"/>
                <a:cs typeface="Calibri"/>
              </a:rPr>
              <a:t>Vermindert de frequentie van ziekenhuisopname</a:t>
            </a:r>
            <a:r>
              <a:rPr lang="nl-NL" sz="2800" b="0" i="0" strike="noStrike" cap="none" spc="0" baseline="30000">
                <a:solidFill>
                  <a:srgbClr val="808080"/>
                </a:solidFill>
                <a:effectLst/>
                <a:latin typeface="Calibri"/>
                <a:ea typeface="Calibri"/>
                <a:cs typeface="Calibri"/>
              </a:rPr>
              <a:t>2</a:t>
            </a:r>
            <a:endParaRPr lang="en-GB" altLang="en-US">
              <a:ea typeface="HelveticaNeueLT Std Cn"/>
            </a:endParaRPr>
          </a:p>
          <a:p>
            <a:pPr marL="609600" indent="-609600">
              <a:buFontTx/>
              <a:buChar char="•"/>
            </a:pPr>
            <a:r>
              <a:rPr lang="nl-NL" sz="2800" b="0" i="0" strike="noStrike" cap="none" spc="0" baseline="0">
                <a:solidFill>
                  <a:srgbClr val="808080"/>
                </a:solidFill>
                <a:effectLst/>
                <a:latin typeface="Calibri"/>
                <a:ea typeface="Calibri"/>
                <a:cs typeface="Calibri"/>
              </a:rPr>
              <a:t>Verbetert gezondheidsresultaten</a:t>
            </a:r>
            <a:r>
              <a:rPr lang="nl-NL" sz="2800" b="0" i="0" strike="noStrike" cap="none" spc="0" baseline="30000">
                <a:solidFill>
                  <a:srgbClr val="808080"/>
                </a:solidFill>
                <a:effectLst/>
                <a:latin typeface="Calibri"/>
                <a:ea typeface="Calibri"/>
                <a:cs typeface="Calibri"/>
              </a:rPr>
              <a:t>3</a:t>
            </a:r>
          </a:p>
          <a:p>
            <a:pPr marL="609600" indent="-609600">
              <a:buFontTx/>
              <a:buChar char="•"/>
            </a:pPr>
            <a:r>
              <a:rPr lang="nl-NL" sz="2800" b="0" i="0" strike="noStrike" cap="none" spc="0" baseline="0">
                <a:solidFill>
                  <a:srgbClr val="808080"/>
                </a:solidFill>
                <a:effectLst/>
                <a:latin typeface="Calibri"/>
                <a:ea typeface="Calibri"/>
                <a:cs typeface="Calibri"/>
              </a:rPr>
              <a:t>Verbetert de longfunctie, wat resulteert in langere overleving</a:t>
            </a:r>
            <a:r>
              <a:rPr lang="nl-NL" sz="2800" b="0" i="0" strike="noStrike" cap="none" spc="0" baseline="30000">
                <a:solidFill>
                  <a:srgbClr val="808080"/>
                </a:solidFill>
                <a:effectLst/>
                <a:latin typeface="Calibri"/>
                <a:ea typeface="Calibri"/>
                <a:cs typeface="Calibri"/>
              </a:rPr>
              <a:t>1</a:t>
            </a:r>
            <a:endParaRPr lang="en-US" altLang="en-US">
              <a:ea typeface="HelveticaNeueLT Std Cn"/>
            </a:endParaRPr>
          </a:p>
          <a:p>
            <a:pPr marL="609600" indent="-609600">
              <a:buFontTx/>
              <a:buChar char="•"/>
            </a:pPr>
            <a:r>
              <a:rPr lang="nl-NL" sz="2800" b="0" i="0" strike="noStrike" cap="none" spc="0" baseline="0">
                <a:solidFill>
                  <a:srgbClr val="808080"/>
                </a:solidFill>
                <a:effectLst/>
                <a:latin typeface="Calibri"/>
                <a:ea typeface="Calibri"/>
                <a:cs typeface="Calibri"/>
              </a:rPr>
              <a:t>Verlaagt het risico op verergering van klinische manifestaties wanneer gecombineerd met voortgezette behandeling</a:t>
            </a:r>
            <a:r>
              <a:rPr lang="nl-NL" sz="2800" b="0" i="0" strike="noStrike" cap="none" spc="0" baseline="30000">
                <a:solidFill>
                  <a:srgbClr val="808080"/>
                </a:solidFill>
                <a:effectLst/>
                <a:latin typeface="Calibri"/>
                <a:ea typeface="Calibri"/>
                <a:cs typeface="Calibri"/>
              </a:rPr>
              <a:t>3</a:t>
            </a:r>
          </a:p>
          <a:p>
            <a:endParaRPr lang="en-GB"/>
          </a:p>
        </p:txBody>
      </p:sp>
      <p:sp>
        <p:nvSpPr>
          <p:cNvPr id="2" name="Text Placeholder 1">
            <a:extLst>
              <a:ext uri="{FF2B5EF4-FFF2-40B4-BE49-F238E27FC236}">
                <a16:creationId xmlns:a16="http://schemas.microsoft.com/office/drawing/2014/main" id="{D0F045FF-94F2-4BA8-A28B-7E23E7B9382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Bishay LC, Sawicki GS. </a:t>
            </a:r>
            <a:r>
              <a:rPr lang="nl-NL" sz="1000" b="0" i="1" strike="noStrike" cap="none" spc="0" baseline="0">
                <a:solidFill>
                  <a:srgbClr val="898989"/>
                </a:solidFill>
                <a:effectLst/>
                <a:latin typeface="Calibri"/>
                <a:ea typeface="Calibri"/>
                <a:cs typeface="Calibri"/>
              </a:rPr>
              <a:t>Adolesc Health Med Ther. </a:t>
            </a:r>
            <a:r>
              <a:rPr lang="nl-NL" sz="1000" b="0" i="0" strike="noStrike" cap="none" spc="0" baseline="0">
                <a:solidFill>
                  <a:srgbClr val="898989"/>
                </a:solidFill>
                <a:effectLst/>
                <a:latin typeface="Calibri"/>
                <a:ea typeface="Calibri"/>
                <a:cs typeface="Calibri"/>
              </a:rPr>
              <a:t>2016;7:117–124; 2. Lopes-Pacheco M. </a:t>
            </a:r>
            <a:r>
              <a:rPr lang="nl-NL" sz="1000" b="0" i="1" strike="noStrike" cap="none" spc="0" baseline="0">
                <a:solidFill>
                  <a:srgbClr val="898989"/>
                </a:solidFill>
                <a:effectLst/>
                <a:latin typeface="Calibri"/>
                <a:ea typeface="Calibri"/>
                <a:cs typeface="Calibri"/>
              </a:rPr>
              <a:t>Front Pharmacol</a:t>
            </a:r>
            <a:r>
              <a:rPr lang="nl-NL" sz="1000" b="0" i="0" strike="noStrike" cap="none" spc="0" baseline="0">
                <a:solidFill>
                  <a:srgbClr val="898989"/>
                </a:solidFill>
                <a:effectLst/>
                <a:latin typeface="Calibri"/>
                <a:ea typeface="Calibri"/>
                <a:cs typeface="Calibri"/>
              </a:rPr>
              <a:t>. 2020;10:1662; </a:t>
            </a:r>
            <a:br>
              <a:rPr sz="1000"/>
            </a:br>
            <a:r>
              <a:rPr lang="nl-NL" sz="1000" b="0" i="0" strike="noStrike" cap="none" spc="0" baseline="0">
                <a:solidFill>
                  <a:srgbClr val="898989"/>
                </a:solidFill>
                <a:effectLst/>
                <a:latin typeface="Calibri"/>
                <a:ea typeface="Calibri"/>
                <a:cs typeface="Calibri"/>
              </a:rPr>
              <a:t>3. Burgel PR, et al. </a:t>
            </a:r>
            <a:r>
              <a:rPr lang="nl-NL" sz="1000" b="0" i="1" strike="noStrike" cap="none" spc="0" baseline="0">
                <a:solidFill>
                  <a:srgbClr val="898989"/>
                </a:solidFill>
                <a:effectLst/>
                <a:latin typeface="Calibri"/>
                <a:ea typeface="Calibri"/>
                <a:cs typeface="Calibri"/>
              </a:rPr>
              <a:t>Am J Respir Crit Care Med. </a:t>
            </a:r>
            <a:r>
              <a:rPr lang="nl-NL" sz="1000" b="0" i="0" strike="noStrike" cap="none" spc="0" baseline="0">
                <a:solidFill>
                  <a:srgbClr val="898989"/>
                </a:solidFill>
                <a:effectLst/>
                <a:latin typeface="Calibri"/>
                <a:ea typeface="Calibri"/>
                <a:cs typeface="Calibri"/>
              </a:rPr>
              <a:t>2020;201;2:188–197.</a:t>
            </a:r>
          </a:p>
        </p:txBody>
      </p:sp>
    </p:spTree>
    <p:extLst>
      <p:ext uri="{BB962C8B-B14F-4D97-AF65-F5344CB8AC3E}">
        <p14:creationId xmlns:p14="http://schemas.microsoft.com/office/powerpoint/2010/main" val="32141232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DCE5-E639-4BDF-8EAD-614303919CCC}"/>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Therapietrouw bij CF</a:t>
            </a:r>
            <a:endParaRPr lang="en-GB"/>
          </a:p>
        </p:txBody>
      </p:sp>
      <p:sp>
        <p:nvSpPr>
          <p:cNvPr id="3" name="Content Placeholder 2">
            <a:extLst>
              <a:ext uri="{FF2B5EF4-FFF2-40B4-BE49-F238E27FC236}">
                <a16:creationId xmlns:a16="http://schemas.microsoft.com/office/drawing/2014/main" id="{74F0F590-59DF-41CA-8C5F-9526E6769513}"/>
              </a:ext>
            </a:extLst>
          </p:cNvPr>
          <p:cNvSpPr>
            <a:spLocks noGrp="1"/>
          </p:cNvSpPr>
          <p:nvPr>
            <p:ph idx="1"/>
          </p:nvPr>
        </p:nvSpPr>
        <p:spPr/>
        <p:txBody>
          <a:bodyPr/>
          <a:lstStyle/>
          <a:p>
            <a:r>
              <a:rPr lang="nl-NL" sz="2800" b="0" i="0" strike="noStrike" cap="none" spc="0" baseline="0">
                <a:solidFill>
                  <a:srgbClr val="808080"/>
                </a:solidFill>
                <a:effectLst/>
                <a:latin typeface="Calibri"/>
                <a:ea typeface="Calibri"/>
                <a:cs typeface="Calibri"/>
              </a:rPr>
              <a:t>Er is een significante verbetering in de overlevingsleeftijd van mensen met CF sinds CF meer dan 80 jaar geleden voor het eerst werd herkend, deels vanwege vooruitgang in de behandelingen</a:t>
            </a:r>
            <a:r>
              <a:rPr lang="nl-NL" sz="2800" b="0" i="0" strike="noStrike" cap="none" spc="0" baseline="30000">
                <a:solidFill>
                  <a:srgbClr val="808080"/>
                </a:solidFill>
                <a:effectLst/>
                <a:latin typeface="Calibri"/>
                <a:ea typeface="Calibri"/>
                <a:cs typeface="Calibri"/>
              </a:rPr>
              <a:t>1,2</a:t>
            </a:r>
          </a:p>
          <a:p>
            <a:endParaRPr lang="en-GB" altLang="en-US"/>
          </a:p>
          <a:p>
            <a:r>
              <a:rPr lang="nl-NL" sz="2800" b="0" i="0" strike="noStrike" cap="none" spc="0" baseline="0">
                <a:solidFill>
                  <a:srgbClr val="808080"/>
                </a:solidFill>
                <a:effectLst/>
                <a:latin typeface="Calibri"/>
                <a:ea typeface="Calibri"/>
                <a:cs typeface="Calibri"/>
              </a:rPr>
              <a:t>Er is nog een lange weg te gaan voordat optimale therapietrouw is bereikt</a:t>
            </a:r>
          </a:p>
          <a:p>
            <a:pPr lvl="1"/>
            <a:r>
              <a:rPr lang="nl-NL" sz="2400" b="0" i="0" strike="noStrike" cap="none" spc="0" baseline="0">
                <a:solidFill>
                  <a:srgbClr val="808080"/>
                </a:solidFill>
                <a:effectLst/>
                <a:latin typeface="Calibri"/>
                <a:ea typeface="Calibri"/>
                <a:cs typeface="Calibri"/>
              </a:rPr>
              <a:t>Om onze vooruitgang te behouden, moeten we beter worden in het aanmoedigen van goede therapietrouw</a:t>
            </a:r>
          </a:p>
          <a:p>
            <a:endParaRPr lang="en-GB"/>
          </a:p>
        </p:txBody>
      </p:sp>
      <p:sp>
        <p:nvSpPr>
          <p:cNvPr id="12" name="Text Placeholder 11">
            <a:extLst>
              <a:ext uri="{FF2B5EF4-FFF2-40B4-BE49-F238E27FC236}">
                <a16:creationId xmlns:a16="http://schemas.microsoft.com/office/drawing/2014/main" id="{CB707DB0-67F9-4A47-BBCD-CBF0EA3A0BA6}"/>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CF, cystische fibrose</a:t>
            </a:r>
            <a:br>
              <a:rPr sz="1000"/>
            </a:br>
            <a:r>
              <a:rPr lang="nl-NL" sz="1000" b="0" i="0" strike="noStrike" cap="none" spc="0" baseline="0">
                <a:solidFill>
                  <a:srgbClr val="898989"/>
                </a:solidFill>
                <a:effectLst/>
                <a:latin typeface="Calibri"/>
                <a:ea typeface="Calibri"/>
                <a:cs typeface="Calibri"/>
              </a:rPr>
              <a:t>1. Balfour-Lynn IM, King JA. </a:t>
            </a:r>
            <a:r>
              <a:rPr lang="nl-NL" sz="1000" b="0" i="1" strike="noStrike" cap="none" spc="0" baseline="0">
                <a:solidFill>
                  <a:srgbClr val="898989"/>
                </a:solidFill>
                <a:effectLst/>
                <a:latin typeface="Calibri"/>
                <a:ea typeface="Calibri"/>
                <a:cs typeface="Calibri"/>
              </a:rPr>
              <a:t>Paediatr Respir Rev. </a:t>
            </a:r>
            <a:r>
              <a:rPr lang="nl-NL" sz="1000" b="0" i="0" strike="noStrike" cap="none" spc="0" baseline="0">
                <a:solidFill>
                  <a:srgbClr val="898989"/>
                </a:solidFill>
                <a:effectLst/>
                <a:latin typeface="Calibri"/>
                <a:ea typeface="Calibri"/>
                <a:cs typeface="Calibri"/>
              </a:rPr>
              <a:t>2020;S1526-0542(20)30081-6; 2. Cystic Fibrosis Foundation. 2019.</a:t>
            </a:r>
            <a:br>
              <a:rPr sz="1000"/>
            </a:br>
            <a:r>
              <a:rPr lang="nl-NL" sz="1000" b="0" i="0" strike="noStrike" cap="none" spc="0" baseline="0">
                <a:solidFill>
                  <a:srgbClr val="898989"/>
                </a:solidFill>
                <a:effectLst/>
                <a:latin typeface="Calibri"/>
                <a:ea typeface="Calibri"/>
                <a:cs typeface="Calibri"/>
              </a:rPr>
              <a:t>https://www.cff.org/Research/Researcher-Resources/Patient-Registry/2019-Patient-Registry-Annual-Data-Report.pdf. Geraadpleegd in juli 2021.</a:t>
            </a:r>
          </a:p>
        </p:txBody>
      </p:sp>
    </p:spTree>
    <p:extLst>
      <p:ext uri="{BB962C8B-B14F-4D97-AF65-F5344CB8AC3E}">
        <p14:creationId xmlns:p14="http://schemas.microsoft.com/office/powerpoint/2010/main" val="41173106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EB64-2B63-4ED4-AE29-40F13639790B}"/>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Therapietrouw bij CF: de realiteit</a:t>
            </a:r>
            <a:endParaRPr lang="en-GB"/>
          </a:p>
        </p:txBody>
      </p:sp>
      <p:sp>
        <p:nvSpPr>
          <p:cNvPr id="3" name="Content Placeholder 2">
            <a:extLst>
              <a:ext uri="{FF2B5EF4-FFF2-40B4-BE49-F238E27FC236}">
                <a16:creationId xmlns:a16="http://schemas.microsoft.com/office/drawing/2014/main" id="{FC6F65B8-A913-492B-A322-A8BB8310F95A}"/>
              </a:ext>
            </a:extLst>
          </p:cNvPr>
          <p:cNvSpPr>
            <a:spLocks noGrp="1"/>
          </p:cNvSpPr>
          <p:nvPr>
            <p:ph idx="1"/>
          </p:nvPr>
        </p:nvSpPr>
        <p:spPr/>
        <p:txBody>
          <a:bodyPr/>
          <a:lstStyle/>
          <a:p>
            <a:pPr marL="0" indent="0">
              <a:buNone/>
            </a:pPr>
            <a:r>
              <a:rPr lang="nl-NL" sz="2800" b="0" i="0" strike="noStrike" cap="none" spc="0" baseline="0" dirty="0">
                <a:solidFill>
                  <a:srgbClr val="808080"/>
                </a:solidFill>
                <a:effectLst/>
                <a:latin typeface="Calibri"/>
                <a:ea typeface="Calibri"/>
                <a:cs typeface="Calibri"/>
              </a:rPr>
              <a:t>Slechte therapietrouw van de behandeling is een aanzienlijk probleem en varieert, afhankelijk van het soort behandeling</a:t>
            </a:r>
          </a:p>
          <a:p>
            <a:endParaRPr lang="en-GB" dirty="0"/>
          </a:p>
        </p:txBody>
      </p:sp>
      <p:sp>
        <p:nvSpPr>
          <p:cNvPr id="4" name="Text Placeholder 3">
            <a:extLst>
              <a:ext uri="{FF2B5EF4-FFF2-40B4-BE49-F238E27FC236}">
                <a16:creationId xmlns:a16="http://schemas.microsoft.com/office/drawing/2014/main" id="{34FC3BB2-741E-4070-9A03-FE9500C4220C}"/>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MPR, medication possession ratio </a:t>
            </a:r>
            <a:br>
              <a:rPr sz="1000"/>
            </a:br>
            <a:r>
              <a:rPr lang="nl-NL" sz="1000" b="0" i="0" strike="noStrike" cap="none" spc="0" baseline="0">
                <a:solidFill>
                  <a:srgbClr val="898989"/>
                </a:solidFill>
                <a:effectLst/>
                <a:latin typeface="Calibri"/>
                <a:ea typeface="Calibri"/>
                <a:cs typeface="Calibri"/>
              </a:rPr>
              <a:t>Figures adapted from White H, et al. </a:t>
            </a:r>
            <a:r>
              <a:rPr lang="nl-NL" sz="1000" b="0" i="1" strike="noStrike" cap="none" spc="0" baseline="0">
                <a:solidFill>
                  <a:srgbClr val="898989"/>
                </a:solidFill>
                <a:effectLst/>
                <a:latin typeface="Calibri"/>
                <a:ea typeface="Calibri"/>
                <a:cs typeface="Calibri"/>
              </a:rPr>
              <a:t>Eur Respir J. </a:t>
            </a:r>
            <a:r>
              <a:rPr lang="nl-NL" sz="1000" b="0" i="0" strike="noStrike" cap="none" spc="0" baseline="0">
                <a:solidFill>
                  <a:srgbClr val="898989"/>
                </a:solidFill>
                <a:effectLst/>
                <a:latin typeface="Calibri"/>
                <a:ea typeface="Calibri"/>
                <a:cs typeface="Calibri"/>
              </a:rPr>
              <a:t>2017;49:1600987.</a:t>
            </a:r>
          </a:p>
        </p:txBody>
      </p:sp>
      <p:sp>
        <p:nvSpPr>
          <p:cNvPr id="11" name="TextBox 10">
            <a:extLst>
              <a:ext uri="{FF2B5EF4-FFF2-40B4-BE49-F238E27FC236}">
                <a16:creationId xmlns:a16="http://schemas.microsoft.com/office/drawing/2014/main" id="{77159639-3C3C-4996-B889-32FD03D4403D}"/>
              </a:ext>
            </a:extLst>
          </p:cNvPr>
          <p:cNvSpPr txBox="1"/>
          <p:nvPr/>
        </p:nvSpPr>
        <p:spPr>
          <a:xfrm>
            <a:off x="6988049" y="2573252"/>
            <a:ext cx="4005269" cy="579120"/>
          </a:xfrm>
          <a:prstGeom prst="rect">
            <a:avLst/>
          </a:prstGeom>
          <a:noFill/>
        </p:spPr>
        <p:txBody>
          <a:bodyPr wrap="square">
            <a:spAutoFit/>
          </a:bodyPr>
          <a:lstStyle/>
          <a:p>
            <a:pPr algn="ctr"/>
            <a:r>
              <a:rPr lang="nl-NL" sz="1600" b="1" i="0" strike="noStrike" cap="none" spc="0" baseline="0">
                <a:solidFill>
                  <a:srgbClr val="7B2A84"/>
                </a:solidFill>
                <a:effectLst/>
                <a:latin typeface="Calibri"/>
                <a:ea typeface="Calibri"/>
                <a:cs typeface="Calibri"/>
              </a:rPr>
              <a:t>Therapietrouwpercentages aan de hand van MPR</a:t>
            </a:r>
          </a:p>
        </p:txBody>
      </p:sp>
      <p:sp>
        <p:nvSpPr>
          <p:cNvPr id="12" name="TextBox 11">
            <a:extLst>
              <a:ext uri="{FF2B5EF4-FFF2-40B4-BE49-F238E27FC236}">
                <a16:creationId xmlns:a16="http://schemas.microsoft.com/office/drawing/2014/main" id="{D1C3644B-A079-485C-9A75-26DF7A975452}"/>
              </a:ext>
            </a:extLst>
          </p:cNvPr>
          <p:cNvSpPr txBox="1"/>
          <p:nvPr/>
        </p:nvSpPr>
        <p:spPr>
          <a:xfrm>
            <a:off x="1878903" y="2610113"/>
            <a:ext cx="4005269" cy="492313"/>
          </a:xfrm>
          <a:prstGeom prst="rect">
            <a:avLst/>
          </a:prstGeom>
          <a:noFill/>
        </p:spPr>
        <p:txBody>
          <a:bodyPr wrap="square">
            <a:spAutoFit/>
          </a:bodyPr>
          <a:lstStyle/>
          <a:p>
            <a:pPr algn="ctr">
              <a:lnSpc>
                <a:spcPct val="80000"/>
              </a:lnSpc>
            </a:pPr>
            <a:r>
              <a:rPr lang="nl-NL" sz="1600" b="1" i="0" strike="noStrike" cap="none" spc="0" baseline="0">
                <a:solidFill>
                  <a:srgbClr val="7B2A84"/>
                </a:solidFill>
                <a:effectLst/>
                <a:latin typeface="Calibri"/>
                <a:ea typeface="Calibri"/>
                <a:cs typeface="Calibri"/>
              </a:rPr>
              <a:t>Therapietrouwpercentages per patiëntzelfrapportages</a:t>
            </a:r>
          </a:p>
        </p:txBody>
      </p:sp>
      <p:sp>
        <p:nvSpPr>
          <p:cNvPr id="13" name="TextBox 12">
            <a:extLst>
              <a:ext uri="{FF2B5EF4-FFF2-40B4-BE49-F238E27FC236}">
                <a16:creationId xmlns:a16="http://schemas.microsoft.com/office/drawing/2014/main" id="{5A6F7083-AE8E-44F6-94D8-9B214D89B560}"/>
              </a:ext>
            </a:extLst>
          </p:cNvPr>
          <p:cNvSpPr txBox="1"/>
          <p:nvPr/>
        </p:nvSpPr>
        <p:spPr>
          <a:xfrm rot="16200000">
            <a:off x="233537" y="3916796"/>
            <a:ext cx="2110989" cy="274320"/>
          </a:xfrm>
          <a:prstGeom prst="rect">
            <a:avLst/>
          </a:prstGeom>
          <a:noFill/>
        </p:spPr>
        <p:txBody>
          <a:bodyPr wrap="square">
            <a:spAutoFit/>
          </a:bodyPr>
          <a:lstStyle/>
          <a:p>
            <a:pPr algn="ctr"/>
            <a:r>
              <a:rPr lang="nl-NL" sz="1200" b="1" i="0" strike="noStrike" cap="none" spc="0" baseline="0">
                <a:solidFill>
                  <a:srgbClr val="808080"/>
                </a:solidFill>
                <a:effectLst/>
                <a:latin typeface="Calibri"/>
                <a:ea typeface="Calibri"/>
                <a:cs typeface="Calibri"/>
              </a:rPr>
              <a:t>Therapietrouw (%)</a:t>
            </a:r>
          </a:p>
        </p:txBody>
      </p:sp>
      <p:graphicFrame>
        <p:nvGraphicFramePr>
          <p:cNvPr id="14" name="Chart 13">
            <a:extLst>
              <a:ext uri="{FF2B5EF4-FFF2-40B4-BE49-F238E27FC236}">
                <a16:creationId xmlns:a16="http://schemas.microsoft.com/office/drawing/2014/main" id="{C0816A3B-B573-47EF-A352-8A09883764C5}"/>
              </a:ext>
            </a:extLst>
          </p:cNvPr>
          <p:cNvGraphicFramePr/>
          <p:nvPr>
            <p:extLst>
              <p:ext uri="{D42A27DB-BD31-4B8C-83A1-F6EECF244321}">
                <p14:modId xmlns:p14="http://schemas.microsoft.com/office/powerpoint/2010/main" val="687175294"/>
              </p:ext>
            </p:extLst>
          </p:nvPr>
        </p:nvGraphicFramePr>
        <p:xfrm>
          <a:off x="1442353" y="28514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5D05627-7A48-41B3-A49D-36F28CE3D75E}"/>
              </a:ext>
            </a:extLst>
          </p:cNvPr>
          <p:cNvGraphicFramePr/>
          <p:nvPr>
            <p:extLst>
              <p:ext uri="{D42A27DB-BD31-4B8C-83A1-F6EECF244321}">
                <p14:modId xmlns:p14="http://schemas.microsoft.com/office/powerpoint/2010/main" val="1159233087"/>
              </p:ext>
            </p:extLst>
          </p:nvPr>
        </p:nvGraphicFramePr>
        <p:xfrm>
          <a:off x="6704684" y="285141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2EBB007-23B3-F14D-8517-B601D7E35C94}"/>
              </a:ext>
            </a:extLst>
          </p:cNvPr>
          <p:cNvSpPr txBox="1"/>
          <p:nvPr/>
        </p:nvSpPr>
        <p:spPr>
          <a:xfrm rot="16200000">
            <a:off x="5465520" y="3916797"/>
            <a:ext cx="2110989" cy="274320"/>
          </a:xfrm>
          <a:prstGeom prst="rect">
            <a:avLst/>
          </a:prstGeom>
          <a:noFill/>
        </p:spPr>
        <p:txBody>
          <a:bodyPr wrap="square">
            <a:spAutoFit/>
          </a:bodyPr>
          <a:lstStyle/>
          <a:p>
            <a:pPr algn="ctr"/>
            <a:r>
              <a:rPr lang="nl-NL" sz="1200" b="1" i="0" strike="noStrike" cap="none" spc="0" baseline="0">
                <a:solidFill>
                  <a:srgbClr val="808080"/>
                </a:solidFill>
                <a:effectLst/>
                <a:latin typeface="Calibri"/>
                <a:ea typeface="Calibri"/>
                <a:cs typeface="Calibri"/>
              </a:rPr>
              <a:t>Therapietrouw (%)</a:t>
            </a:r>
          </a:p>
        </p:txBody>
      </p:sp>
      <p:sp>
        <p:nvSpPr>
          <p:cNvPr id="16" name="TextBox 15">
            <a:extLst>
              <a:ext uri="{FF2B5EF4-FFF2-40B4-BE49-F238E27FC236}">
                <a16:creationId xmlns:a16="http://schemas.microsoft.com/office/drawing/2014/main" id="{D1C3644B-A079-485C-9A75-26DF7A975452}"/>
              </a:ext>
            </a:extLst>
          </p:cNvPr>
          <p:cNvSpPr txBox="1"/>
          <p:nvPr/>
        </p:nvSpPr>
        <p:spPr>
          <a:xfrm>
            <a:off x="1923720" y="5338832"/>
            <a:ext cx="909584"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Bronchusverwijders</a:t>
            </a:r>
            <a:endParaRPr lang="en-GB" altLang="en-US" sz="900">
              <a:solidFill>
                <a:schemeClr val="tx1">
                  <a:lumMod val="65000"/>
                  <a:lumOff val="35000"/>
                </a:schemeClr>
              </a:solidFill>
              <a:ea typeface="HelveticaNeueLT Std Cn"/>
            </a:endParaRPr>
          </a:p>
        </p:txBody>
      </p:sp>
      <p:sp>
        <p:nvSpPr>
          <p:cNvPr id="17" name="TextBox 16">
            <a:extLst>
              <a:ext uri="{FF2B5EF4-FFF2-40B4-BE49-F238E27FC236}">
                <a16:creationId xmlns:a16="http://schemas.microsoft.com/office/drawing/2014/main" id="{D1C3644B-A079-485C-9A75-26DF7A975452}"/>
              </a:ext>
            </a:extLst>
          </p:cNvPr>
          <p:cNvSpPr txBox="1"/>
          <p:nvPr/>
        </p:nvSpPr>
        <p:spPr>
          <a:xfrm>
            <a:off x="2877135" y="5338832"/>
            <a:ext cx="1022680"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Inhalatie-antibiotica</a:t>
            </a:r>
            <a:endParaRPr lang="en-GB" altLang="en-US" sz="900">
              <a:solidFill>
                <a:schemeClr val="tx1">
                  <a:lumMod val="65000"/>
                  <a:lumOff val="35000"/>
                </a:schemeClr>
              </a:solidFill>
              <a:ea typeface="HelveticaNeueLT Std Cn"/>
            </a:endParaRPr>
          </a:p>
        </p:txBody>
      </p:sp>
      <p:sp>
        <p:nvSpPr>
          <p:cNvPr id="19" name="TextBox 18">
            <a:extLst>
              <a:ext uri="{FF2B5EF4-FFF2-40B4-BE49-F238E27FC236}">
                <a16:creationId xmlns:a16="http://schemas.microsoft.com/office/drawing/2014/main" id="{D1C3644B-A079-485C-9A75-26DF7A975452}"/>
              </a:ext>
            </a:extLst>
          </p:cNvPr>
          <p:cNvSpPr txBox="1"/>
          <p:nvPr/>
        </p:nvSpPr>
        <p:spPr>
          <a:xfrm>
            <a:off x="3881537" y="5338832"/>
            <a:ext cx="1022680"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Orale antibiotica</a:t>
            </a:r>
            <a:endParaRPr lang="en-GB" altLang="en-US" sz="900">
              <a:solidFill>
                <a:schemeClr val="tx1">
                  <a:lumMod val="65000"/>
                  <a:lumOff val="35000"/>
                </a:schemeClr>
              </a:solidFill>
              <a:ea typeface="HelveticaNeueLT Std Cn"/>
            </a:endParaRPr>
          </a:p>
        </p:txBody>
      </p:sp>
      <p:sp>
        <p:nvSpPr>
          <p:cNvPr id="20" name="TextBox 19">
            <a:extLst>
              <a:ext uri="{FF2B5EF4-FFF2-40B4-BE49-F238E27FC236}">
                <a16:creationId xmlns:a16="http://schemas.microsoft.com/office/drawing/2014/main" id="{D1C3644B-A079-485C-9A75-26DF7A975452}"/>
              </a:ext>
            </a:extLst>
          </p:cNvPr>
          <p:cNvSpPr txBox="1"/>
          <p:nvPr/>
        </p:nvSpPr>
        <p:spPr>
          <a:xfrm>
            <a:off x="4779599" y="5338832"/>
            <a:ext cx="1193215"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Vernevelde antibiotica</a:t>
            </a:r>
            <a:endParaRPr lang="en-GB" altLang="en-US" sz="900">
              <a:solidFill>
                <a:schemeClr val="tx1">
                  <a:lumMod val="65000"/>
                  <a:lumOff val="35000"/>
                </a:schemeClr>
              </a:solidFill>
              <a:ea typeface="HelveticaNeueLT Std Cn"/>
            </a:endParaRPr>
          </a:p>
        </p:txBody>
      </p:sp>
      <p:sp>
        <p:nvSpPr>
          <p:cNvPr id="21" name="TextBox 20">
            <a:extLst>
              <a:ext uri="{FF2B5EF4-FFF2-40B4-BE49-F238E27FC236}">
                <a16:creationId xmlns:a16="http://schemas.microsoft.com/office/drawing/2014/main" id="{D1C3644B-A079-485C-9A75-26DF7A975452}"/>
              </a:ext>
            </a:extLst>
          </p:cNvPr>
          <p:cNvSpPr txBox="1"/>
          <p:nvPr/>
        </p:nvSpPr>
        <p:spPr>
          <a:xfrm>
            <a:off x="7190406" y="5338832"/>
            <a:ext cx="909584"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Bronchusverwijders</a:t>
            </a:r>
            <a:endParaRPr lang="en-GB" altLang="en-US" sz="900">
              <a:solidFill>
                <a:schemeClr val="tx1">
                  <a:lumMod val="65000"/>
                  <a:lumOff val="35000"/>
                </a:schemeClr>
              </a:solidFill>
              <a:ea typeface="HelveticaNeueLT Std Cn"/>
            </a:endParaRPr>
          </a:p>
        </p:txBody>
      </p:sp>
      <p:sp>
        <p:nvSpPr>
          <p:cNvPr id="22" name="TextBox 21">
            <a:extLst>
              <a:ext uri="{FF2B5EF4-FFF2-40B4-BE49-F238E27FC236}">
                <a16:creationId xmlns:a16="http://schemas.microsoft.com/office/drawing/2014/main" id="{D1C3644B-A079-485C-9A75-26DF7A975452}"/>
              </a:ext>
            </a:extLst>
          </p:cNvPr>
          <p:cNvSpPr txBox="1"/>
          <p:nvPr/>
        </p:nvSpPr>
        <p:spPr>
          <a:xfrm>
            <a:off x="8143821" y="5338832"/>
            <a:ext cx="1022680"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Inhalatie-antibiotica</a:t>
            </a:r>
            <a:endParaRPr lang="en-GB" altLang="en-US" sz="900">
              <a:solidFill>
                <a:schemeClr val="tx1">
                  <a:lumMod val="65000"/>
                  <a:lumOff val="35000"/>
                </a:schemeClr>
              </a:solidFill>
              <a:ea typeface="HelveticaNeueLT Std Cn"/>
            </a:endParaRPr>
          </a:p>
        </p:txBody>
      </p:sp>
      <p:sp>
        <p:nvSpPr>
          <p:cNvPr id="23" name="TextBox 22">
            <a:extLst>
              <a:ext uri="{FF2B5EF4-FFF2-40B4-BE49-F238E27FC236}">
                <a16:creationId xmlns:a16="http://schemas.microsoft.com/office/drawing/2014/main" id="{D1C3644B-A079-485C-9A75-26DF7A975452}"/>
              </a:ext>
            </a:extLst>
          </p:cNvPr>
          <p:cNvSpPr txBox="1"/>
          <p:nvPr/>
        </p:nvSpPr>
        <p:spPr>
          <a:xfrm>
            <a:off x="9148223" y="5338832"/>
            <a:ext cx="1022680"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Orale antibiotica</a:t>
            </a:r>
            <a:endParaRPr lang="en-GB" altLang="en-US" sz="900">
              <a:solidFill>
                <a:schemeClr val="tx1">
                  <a:lumMod val="65000"/>
                  <a:lumOff val="35000"/>
                </a:schemeClr>
              </a:solidFill>
              <a:ea typeface="HelveticaNeueLT Std Cn"/>
            </a:endParaRPr>
          </a:p>
        </p:txBody>
      </p:sp>
      <p:sp>
        <p:nvSpPr>
          <p:cNvPr id="24" name="TextBox 23">
            <a:extLst>
              <a:ext uri="{FF2B5EF4-FFF2-40B4-BE49-F238E27FC236}">
                <a16:creationId xmlns:a16="http://schemas.microsoft.com/office/drawing/2014/main" id="{D1C3644B-A079-485C-9A75-26DF7A975452}"/>
              </a:ext>
            </a:extLst>
          </p:cNvPr>
          <p:cNvSpPr txBox="1"/>
          <p:nvPr/>
        </p:nvSpPr>
        <p:spPr>
          <a:xfrm>
            <a:off x="10046285" y="5338832"/>
            <a:ext cx="1193215" cy="185133"/>
          </a:xfrm>
          <a:prstGeom prst="rect">
            <a:avLst/>
          </a:prstGeom>
          <a:solidFill>
            <a:schemeClr val="bg1"/>
          </a:solidFill>
        </p:spPr>
        <p:txBody>
          <a:bodyPr wrap="square" lIns="0" tIns="0" rIns="0" bIns="0" anchor="ctr" anchorCtr="0">
            <a:noAutofit/>
          </a:bodyPr>
          <a:lstStyle/>
          <a:p>
            <a:pPr algn="ctr"/>
            <a:r>
              <a:rPr lang="nl-NL" sz="900" b="0" i="0" strike="noStrike" cap="none" spc="0" baseline="0">
                <a:solidFill>
                  <a:srgbClr val="595959"/>
                </a:solidFill>
                <a:effectLst/>
                <a:latin typeface="Calibri"/>
                <a:ea typeface="Calibri"/>
                <a:cs typeface="Calibri"/>
              </a:rPr>
              <a:t>Vernevelde antibiotica</a:t>
            </a:r>
            <a:endParaRPr lang="en-GB" altLang="en-US" sz="900">
              <a:solidFill>
                <a:schemeClr val="tx1">
                  <a:lumMod val="65000"/>
                  <a:lumOff val="35000"/>
                </a:schemeClr>
              </a:solidFill>
              <a:ea typeface="HelveticaNeueLT Std Cn"/>
            </a:endParaRPr>
          </a:p>
        </p:txBody>
      </p:sp>
    </p:spTree>
    <p:extLst>
      <p:ext uri="{BB962C8B-B14F-4D97-AF65-F5344CB8AC3E}">
        <p14:creationId xmlns:p14="http://schemas.microsoft.com/office/powerpoint/2010/main" val="27368092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sz="3600" b="0" i="0" strike="noStrike" cap="none" spc="0" baseline="0">
                <a:solidFill>
                  <a:srgbClr val="FFFFFF"/>
                </a:solidFill>
                <a:effectLst/>
                <a:latin typeface="Calibri Light"/>
                <a:ea typeface="Calibri Light"/>
                <a:cs typeface="Calibri Light"/>
              </a:rPr>
              <a:t>Meting</a:t>
            </a:r>
          </a:p>
        </p:txBody>
      </p:sp>
      <p:sp>
        <p:nvSpPr>
          <p:cNvPr id="17411" name="Rectangle 3"/>
          <p:cNvSpPr>
            <a:spLocks noGrp="1" noChangeArrowheads="1"/>
          </p:cNvSpPr>
          <p:nvPr>
            <p:ph idx="1"/>
          </p:nvPr>
        </p:nvSpPr>
        <p:spPr/>
        <p:txBody>
          <a:bodyPr>
            <a:normAutofit fontScale="92500" lnSpcReduction="10000"/>
          </a:bodyPr>
          <a:lstStyle/>
          <a:p>
            <a:pPr eaLnBrk="1" hangingPunct="1"/>
            <a:r>
              <a:rPr lang="nl-NL" sz="2800" b="0" i="0" strike="noStrike" cap="none" spc="0" baseline="0" dirty="0">
                <a:solidFill>
                  <a:srgbClr val="808080"/>
                </a:solidFill>
                <a:effectLst/>
                <a:latin typeface="Calibri"/>
                <a:ea typeface="Calibri"/>
                <a:cs typeface="Calibri"/>
              </a:rPr>
              <a:t>Therapietrouwbepalingen kunnen vaak onbetrouwbaar zijn</a:t>
            </a:r>
            <a:r>
              <a:rPr lang="nl-NL" sz="2800" b="0" i="0" strike="noStrike" cap="none" spc="0" baseline="30000" dirty="0">
                <a:solidFill>
                  <a:srgbClr val="808080"/>
                </a:solidFill>
                <a:effectLst/>
                <a:latin typeface="Calibri"/>
                <a:ea typeface="Calibri"/>
                <a:cs typeface="Calibri"/>
              </a:rPr>
              <a:t>1</a:t>
            </a:r>
            <a:r>
              <a:rPr lang="nl-NL" sz="2800" b="0" i="0" strike="noStrike" cap="none" spc="0" baseline="0" dirty="0">
                <a:solidFill>
                  <a:srgbClr val="808080"/>
                </a:solidFill>
                <a:effectLst/>
                <a:latin typeface="Calibri"/>
                <a:ea typeface="Calibri"/>
                <a:cs typeface="Calibri"/>
              </a:rPr>
              <a:t> </a:t>
            </a:r>
          </a:p>
          <a:p>
            <a:pPr marL="0" indent="0" eaLnBrk="1" hangingPunct="1">
              <a:buNone/>
            </a:pPr>
            <a:endParaRPr lang="en-GB" altLang="en-US" dirty="0">
              <a:ea typeface="HelveticaNeueLT Std Cn"/>
            </a:endParaRPr>
          </a:p>
          <a:p>
            <a:pPr eaLnBrk="1" hangingPunct="1"/>
            <a:r>
              <a:rPr lang="nl-NL" sz="2800" b="0" i="0" strike="noStrike" cap="none" spc="0" baseline="0" dirty="0">
                <a:solidFill>
                  <a:srgbClr val="808080"/>
                </a:solidFill>
                <a:effectLst/>
                <a:latin typeface="Calibri"/>
                <a:ea typeface="Calibri"/>
                <a:cs typeface="Calibri"/>
              </a:rPr>
              <a:t>Het vermogen om therapietrouw op de juiste manier te beoordelen is bij veel chronische </a:t>
            </a:r>
            <a:r>
              <a:rPr lang="nl-NL" sz="2800" b="0" i="0" strike="noStrike" cap="none" spc="0" baseline="0" dirty="0" err="1">
                <a:solidFill>
                  <a:srgbClr val="808080"/>
                </a:solidFill>
                <a:effectLst/>
                <a:latin typeface="Calibri"/>
                <a:ea typeface="Calibri"/>
                <a:cs typeface="Calibri"/>
              </a:rPr>
              <a:t>aandoeningen</a:t>
            </a:r>
            <a:r>
              <a:rPr lang="nl-NL" sz="2800" b="0" i="0" strike="noStrike" cap="none" spc="0" baseline="30000" dirty="0" err="1">
                <a:solidFill>
                  <a:srgbClr val="808080"/>
                </a:solidFill>
                <a:effectLst/>
                <a:latin typeface="Calibri"/>
                <a:ea typeface="Calibri"/>
                <a:cs typeface="Calibri"/>
              </a:rPr>
              <a:t>uitgegroeid</a:t>
            </a:r>
            <a:r>
              <a:rPr lang="nl-NL" sz="2800" b="0" i="0" strike="noStrike" cap="none" spc="0" baseline="30000" dirty="0">
                <a:solidFill>
                  <a:srgbClr val="808080"/>
                </a:solidFill>
                <a:effectLst/>
                <a:latin typeface="Calibri"/>
                <a:ea typeface="Calibri"/>
                <a:cs typeface="Calibri"/>
              </a:rPr>
              <a:t> tot een </a:t>
            </a:r>
            <a:r>
              <a:rPr lang="nl-NL" sz="2800" b="0" i="0" strike="noStrike" cap="none" spc="0" baseline="30000" dirty="0" err="1">
                <a:solidFill>
                  <a:srgbClr val="808080"/>
                </a:solidFill>
                <a:effectLst/>
                <a:latin typeface="Calibri"/>
                <a:ea typeface="Calibri"/>
                <a:cs typeface="Calibri"/>
              </a:rPr>
              <a:t>onderzoeksfocus</a:t>
            </a:r>
            <a:r>
              <a:rPr lang="nl-NL" sz="2800" b="0" i="0" strike="noStrike" cap="none" spc="0" baseline="30000" dirty="0">
                <a:solidFill>
                  <a:srgbClr val="808080"/>
                </a:solidFill>
                <a:effectLst/>
                <a:latin typeface="Calibri"/>
                <a:ea typeface="Calibri"/>
                <a:cs typeface="Calibri"/>
              </a:rPr>
              <a:t> 2</a:t>
            </a:r>
          </a:p>
          <a:p>
            <a:pPr marL="0" indent="0" eaLnBrk="1" hangingPunct="1">
              <a:buNone/>
            </a:pPr>
            <a:endParaRPr lang="en-GB" altLang="en-US" dirty="0">
              <a:ea typeface="HelveticaNeueLT Std Cn"/>
            </a:endParaRPr>
          </a:p>
          <a:p>
            <a:pPr eaLnBrk="1" hangingPunct="1"/>
            <a:r>
              <a:rPr lang="nl-NL" sz="2800" b="0" i="0" strike="noStrike" cap="none" spc="0" baseline="0" dirty="0">
                <a:solidFill>
                  <a:srgbClr val="808080"/>
                </a:solidFill>
                <a:effectLst/>
                <a:latin typeface="Calibri"/>
                <a:ea typeface="Calibri"/>
                <a:cs typeface="Calibri"/>
              </a:rPr>
              <a:t>Meetmethoden voor therapietrouw:</a:t>
            </a:r>
            <a:endParaRPr lang="en-GB" altLang="en-US" baseline="30000" dirty="0">
              <a:ea typeface="HelveticaNeueLT Std Cn"/>
            </a:endParaRPr>
          </a:p>
          <a:p>
            <a:pPr lvl="1" eaLnBrk="1" hangingPunct="1"/>
            <a:r>
              <a:rPr lang="nl-NL" sz="2400" b="0" i="0" strike="noStrike" cap="none" spc="0" baseline="0" dirty="0">
                <a:solidFill>
                  <a:srgbClr val="808080"/>
                </a:solidFill>
                <a:effectLst/>
                <a:latin typeface="Calibri"/>
                <a:ea typeface="Calibri"/>
                <a:cs typeface="Calibri"/>
              </a:rPr>
              <a:t>Meting van geneesmiddelen of metabolieten in bloed/urine</a:t>
            </a:r>
            <a:r>
              <a:rPr lang="nl-NL" sz="2400" b="0" i="0" strike="noStrike" cap="none" spc="0" baseline="30000" dirty="0">
                <a:solidFill>
                  <a:srgbClr val="808080"/>
                </a:solidFill>
                <a:effectLst/>
                <a:latin typeface="Calibri"/>
                <a:ea typeface="Calibri"/>
                <a:cs typeface="Calibri"/>
              </a:rPr>
              <a:t>2</a:t>
            </a:r>
            <a:endParaRPr lang="en-GB" altLang="en-US" dirty="0"/>
          </a:p>
          <a:p>
            <a:pPr lvl="1" eaLnBrk="1" hangingPunct="1"/>
            <a:r>
              <a:rPr lang="nl-NL" sz="2400" b="0" i="0" strike="noStrike" cap="none" spc="0" baseline="0" dirty="0">
                <a:solidFill>
                  <a:srgbClr val="808080"/>
                </a:solidFill>
                <a:effectLst/>
                <a:latin typeface="Calibri"/>
                <a:ea typeface="Calibri"/>
                <a:cs typeface="Calibri"/>
              </a:rPr>
              <a:t>Patiëntrapporten (vragenlijsten, </a:t>
            </a:r>
            <a:r>
              <a:rPr lang="nl-NL" sz="2400" b="0" i="0" strike="noStrike" cap="none" spc="0" baseline="0" dirty="0" err="1">
                <a:solidFill>
                  <a:srgbClr val="808080"/>
                </a:solidFill>
                <a:effectLst/>
                <a:latin typeface="Calibri"/>
                <a:ea typeface="Calibri"/>
                <a:cs typeface="Calibri"/>
              </a:rPr>
              <a:t>zelfgerapporteerde</a:t>
            </a:r>
            <a:r>
              <a:rPr lang="nl-NL" sz="2400" b="0" i="0" strike="noStrike" cap="none" spc="0" baseline="0" dirty="0">
                <a:solidFill>
                  <a:srgbClr val="808080"/>
                </a:solidFill>
                <a:effectLst/>
                <a:latin typeface="Calibri"/>
                <a:ea typeface="Calibri"/>
                <a:cs typeface="Calibri"/>
              </a:rPr>
              <a:t> dagboekkaarten)</a:t>
            </a:r>
            <a:r>
              <a:rPr lang="nl-NL" sz="2400" b="0" i="0" strike="noStrike" cap="none" spc="0" baseline="30000" dirty="0">
                <a:solidFill>
                  <a:srgbClr val="808080"/>
                </a:solidFill>
                <a:effectLst/>
                <a:latin typeface="Calibri"/>
                <a:ea typeface="Calibri"/>
                <a:cs typeface="Calibri"/>
              </a:rPr>
              <a:t>3</a:t>
            </a:r>
          </a:p>
          <a:p>
            <a:pPr lvl="1" eaLnBrk="1" hangingPunct="1"/>
            <a:r>
              <a:rPr lang="nl-NL" sz="2400" b="0" i="0" strike="noStrike" cap="none" spc="0" baseline="0" dirty="0">
                <a:solidFill>
                  <a:srgbClr val="808080"/>
                </a:solidFill>
                <a:effectLst/>
                <a:latin typeface="Calibri"/>
                <a:ea typeface="Calibri"/>
                <a:cs typeface="Calibri"/>
              </a:rPr>
              <a:t>Elektronische technieken om verstrekking/dosering van de behandeling te </a:t>
            </a:r>
            <a:r>
              <a:rPr lang="nl-NL" sz="2400" b="0" i="0" strike="noStrike" cap="none" spc="0" dirty="0">
                <a:solidFill>
                  <a:srgbClr val="808080"/>
                </a:solidFill>
                <a:effectLst/>
                <a:latin typeface="Calibri"/>
                <a:ea typeface="Calibri"/>
                <a:cs typeface="Calibri"/>
              </a:rPr>
              <a:t>registreren</a:t>
            </a:r>
            <a:r>
              <a:rPr lang="nl-NL" sz="2400" b="0" i="0" strike="noStrike" cap="none" spc="0" baseline="30000" dirty="0">
                <a:solidFill>
                  <a:srgbClr val="808080"/>
                </a:solidFill>
                <a:effectLst/>
                <a:latin typeface="Calibri"/>
                <a:ea typeface="Calibri"/>
                <a:cs typeface="Calibri"/>
              </a:rPr>
              <a:t> 2</a:t>
            </a:r>
            <a:endParaRPr lang="en-GB" altLang="en-US" dirty="0"/>
          </a:p>
          <a:p>
            <a:pPr lvl="1" eaLnBrk="1" hangingPunct="1"/>
            <a:r>
              <a:rPr lang="nl-NL" sz="2400" b="0" i="0" strike="noStrike" cap="none" spc="0" baseline="0" dirty="0">
                <a:solidFill>
                  <a:srgbClr val="808080"/>
                </a:solidFill>
                <a:effectLst/>
                <a:latin typeface="Calibri"/>
                <a:ea typeface="Calibri"/>
                <a:cs typeface="Calibri"/>
              </a:rPr>
              <a:t>Beoordeling van voorschrijfregistraties</a:t>
            </a:r>
            <a:r>
              <a:rPr lang="nl-NL" sz="2400" b="0" i="0" strike="noStrike" cap="none" spc="0" baseline="30000" dirty="0">
                <a:solidFill>
                  <a:srgbClr val="808080"/>
                </a:solidFill>
                <a:effectLst/>
                <a:latin typeface="Calibri"/>
                <a:ea typeface="Calibri"/>
                <a:cs typeface="Calibri"/>
              </a:rPr>
              <a:t>3</a:t>
            </a:r>
            <a:endParaRPr lang="en-GB" altLang="en-US" dirty="0"/>
          </a:p>
        </p:txBody>
      </p:sp>
      <p:sp>
        <p:nvSpPr>
          <p:cNvPr id="3" name="Text Placeholder 2">
            <a:extLst>
              <a:ext uri="{FF2B5EF4-FFF2-40B4-BE49-F238E27FC236}">
                <a16:creationId xmlns:a16="http://schemas.microsoft.com/office/drawing/2014/main" id="{07D558CC-3B44-44A2-A1DE-E27E5F8D001E}"/>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Eakin MN, Riekert KA. </a:t>
            </a:r>
            <a:r>
              <a:rPr lang="nl-NL" sz="1000" b="0" i="1" strike="noStrike" cap="none" spc="0" baseline="0">
                <a:solidFill>
                  <a:srgbClr val="898989"/>
                </a:solidFill>
                <a:effectLst/>
                <a:latin typeface="Calibri"/>
                <a:ea typeface="Calibri"/>
                <a:cs typeface="Calibri"/>
              </a:rPr>
              <a:t>Curr Opin Pulm Med. </a:t>
            </a:r>
            <a:r>
              <a:rPr lang="nl-NL" sz="1000" b="0" i="0" strike="noStrike" cap="none" spc="0" baseline="0">
                <a:solidFill>
                  <a:srgbClr val="898989"/>
                </a:solidFill>
                <a:effectLst/>
                <a:latin typeface="Calibri"/>
                <a:ea typeface="Calibri"/>
                <a:cs typeface="Calibri"/>
              </a:rPr>
              <a:t>2013;19:687–691; 2. Anghel LA, et al. </a:t>
            </a:r>
            <a:r>
              <a:rPr lang="nl-NL" sz="1000" b="0" i="1" strike="noStrike" cap="none" spc="0" baseline="0">
                <a:solidFill>
                  <a:srgbClr val="898989"/>
                </a:solidFill>
                <a:effectLst/>
                <a:latin typeface="Calibri"/>
                <a:ea typeface="Calibri"/>
                <a:cs typeface="Calibri"/>
              </a:rPr>
              <a:t>Med Pharm Rep</a:t>
            </a:r>
            <a:r>
              <a:rPr lang="nl-NL" sz="1000" b="0" i="0" strike="noStrike" cap="none" spc="0" baseline="0">
                <a:solidFill>
                  <a:srgbClr val="898989"/>
                </a:solidFill>
                <a:effectLst/>
                <a:latin typeface="Calibri"/>
                <a:ea typeface="Calibri"/>
                <a:cs typeface="Calibri"/>
              </a:rPr>
              <a:t>. 2019;92:117–122; </a:t>
            </a:r>
            <a:br>
              <a:rPr sz="1000"/>
            </a:br>
            <a:r>
              <a:rPr lang="nl-NL" sz="1000" b="0" i="0" strike="noStrike" cap="none" spc="0" baseline="0">
                <a:solidFill>
                  <a:srgbClr val="898989"/>
                </a:solidFill>
                <a:effectLst/>
                <a:latin typeface="Calibri"/>
                <a:ea typeface="Calibri"/>
                <a:cs typeface="Calibri"/>
              </a:rPr>
              <a:t>3. Jones S, et al. </a:t>
            </a:r>
            <a:r>
              <a:rPr lang="nl-NL" sz="1000" b="0" i="1" strike="noStrike" cap="none" spc="0" baseline="0">
                <a:solidFill>
                  <a:srgbClr val="898989"/>
                </a:solidFill>
                <a:effectLst/>
                <a:latin typeface="Calibri"/>
                <a:ea typeface="Calibri"/>
                <a:cs typeface="Calibri"/>
              </a:rPr>
              <a:t>Cochrane Database Syst Rev</a:t>
            </a:r>
            <a:r>
              <a:rPr lang="nl-NL" sz="1000" b="0" i="0" strike="noStrike" cap="none" spc="0" baseline="0">
                <a:solidFill>
                  <a:srgbClr val="898989"/>
                </a:solidFill>
                <a:effectLst/>
                <a:latin typeface="Calibri"/>
                <a:ea typeface="Calibri"/>
                <a:cs typeface="Calibri"/>
              </a:rPr>
              <a:t>. 2018;2018:CD011665.</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1_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3177</Words>
  <Application>Microsoft Office PowerPoint</Application>
  <PresentationFormat>Widescreen</PresentationFormat>
  <Paragraphs>360</Paragraphs>
  <Slides>46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System Font Regular</vt:lpstr>
      <vt:lpstr>Wingdings</vt:lpstr>
      <vt:lpstr>1_Office Theme</vt:lpstr>
      <vt:lpstr>Therapietrouw en inleiding in motiverende gespreksvoering</vt:lpstr>
      <vt:lpstr>Disclaimer</vt:lpstr>
      <vt:lpstr>Invoering</vt:lpstr>
      <vt:lpstr>Leerdoelen</vt:lpstr>
      <vt:lpstr>Het belang van therapietrouw</vt:lpstr>
      <vt:lpstr>Het belang van optimale therapietrouw bij CF</vt:lpstr>
      <vt:lpstr>Therapietrouw bij CF</vt:lpstr>
      <vt:lpstr>Therapietrouw bij CF: de realiteit</vt:lpstr>
      <vt:lpstr>Meting</vt:lpstr>
      <vt:lpstr>Optimale therapietrouw: definitie</vt:lpstr>
      <vt:lpstr>Waarom is het zo moeilijk om optimale therapietrouw te verkrijgen bij CF?</vt:lpstr>
      <vt:lpstr>Factoren die de therapietrouw beïnvloeden</vt:lpstr>
      <vt:lpstr>Factoren die de therapietrouw beïnvloeden</vt:lpstr>
      <vt:lpstr>Samenleving en cultuur</vt:lpstr>
      <vt:lpstr>Familie en vrienden</vt:lpstr>
      <vt:lpstr>Familie en vrienden</vt:lpstr>
      <vt:lpstr>Vrienden: kracht van leeftijdsgenoten</vt:lpstr>
      <vt:lpstr>De behandeling </vt:lpstr>
      <vt:lpstr>Individuele kenmerken</vt:lpstr>
      <vt:lpstr>Gedrag</vt:lpstr>
      <vt:lpstr>Psychologie</vt:lpstr>
      <vt:lpstr>Wat kunnen we doen?</vt:lpstr>
      <vt:lpstr>Onze reactie?</vt:lpstr>
      <vt:lpstr>Het team</vt:lpstr>
      <vt:lpstr>De zorgverlener</vt:lpstr>
      <vt:lpstr>Een inleiding in motiverende gespreksvoering</vt:lpstr>
      <vt:lpstr>Rol van zorgverleners</vt:lpstr>
      <vt:lpstr>Waarom zijn sommige mensen therapie-ontrouw?</vt:lpstr>
      <vt:lpstr>In de praktijk...</vt:lpstr>
      <vt:lpstr>Denken aan gedragsverandering bij patiënten</vt:lpstr>
      <vt:lpstr>Denken aan gedragsverandering bij patiënten</vt:lpstr>
      <vt:lpstr>Nadenken over verandering</vt:lpstr>
      <vt:lpstr>Tanden flossen</vt:lpstr>
      <vt:lpstr>Het wijzigingsproces</vt:lpstr>
      <vt:lpstr>Motiverende gespreksvoering</vt:lpstr>
      <vt:lpstr>A definition of motivational interviewing</vt:lpstr>
      <vt:lpstr>De theorie achter motiverende gespreksvoering</vt:lpstr>
      <vt:lpstr>Principe 1: Vertel mensen niet wat ze moeten doen...</vt:lpstr>
      <vt:lpstr>Principe 2: Luisteren</vt:lpstr>
      <vt:lpstr>Principe 3: Laat de patiënt u vertellen dat hij/zij moet veranderen</vt:lpstr>
      <vt:lpstr>Principe 4: Cognitieve dissonantie</vt:lpstr>
      <vt:lpstr>Principe 5: Mensen moeten zich zeker voelen voordat ze proberen te veranderen</vt:lpstr>
      <vt:lpstr>Principe 6: Ambivalentie is normaal</vt:lpstr>
      <vt:lpstr>Samenvatting </vt:lpstr>
      <vt:lpstr>Referenties</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104</cp:revision>
  <dcterms:created xsi:type="dcterms:W3CDTF">2021-07-06T11:43:32Z</dcterms:created>
  <dcterms:modified xsi:type="dcterms:W3CDTF">2022-04-19T14:46:46Z</dcterms:modified>
  <cp:category>UK0122905</cp:category>
</cp:coreProperties>
</file>